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807" r:id="rId3"/>
    <p:sldMasterId id="2147483809" r:id="rId4"/>
  </p:sldMasterIdLst>
  <p:notesMasterIdLst>
    <p:notesMasterId r:id="rId11"/>
  </p:notesMasterIdLst>
  <p:sldIdLst>
    <p:sldId id="607" r:id="rId5"/>
    <p:sldId id="604" r:id="rId6"/>
    <p:sldId id="595" r:id="rId7"/>
    <p:sldId id="608" r:id="rId8"/>
    <p:sldId id="596" r:id="rId9"/>
    <p:sldId id="605" r:id="rId10"/>
  </p:sldIdLst>
  <p:sldSz cx="9144000" cy="6858000" type="screen4x3"/>
  <p:notesSz cx="7053263" cy="9356725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MS PGothic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MS PGothic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MS PGothic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MS PGothic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MS PGothic" charset="-128"/>
        <a:cs typeface="+mn-cs"/>
      </a:defRPr>
    </a:lvl5pPr>
    <a:lvl6pPr marL="22860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MS PGothic" charset="-128"/>
        <a:cs typeface="+mn-cs"/>
      </a:defRPr>
    </a:lvl6pPr>
    <a:lvl7pPr marL="27432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MS PGothic" charset="-128"/>
        <a:cs typeface="+mn-cs"/>
      </a:defRPr>
    </a:lvl7pPr>
    <a:lvl8pPr marL="32004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MS PGothic" charset="-128"/>
        <a:cs typeface="+mn-cs"/>
      </a:defRPr>
    </a:lvl8pPr>
    <a:lvl9pPr marL="3657600" algn="l" defTabSz="914400" rtl="0" eaLnBrk="1" latinLnBrk="0" hangingPunct="1">
      <a:defRPr sz="2800" b="1" kern="1200">
        <a:solidFill>
          <a:schemeClr val="bg1"/>
        </a:solidFill>
        <a:latin typeface="Arial" charset="0"/>
        <a:ea typeface="MS P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F9933"/>
    <a:srgbClr val="FF6600"/>
    <a:srgbClr val="FF3300"/>
    <a:srgbClr val="FFFFCC"/>
    <a:srgbClr val="CC6600"/>
    <a:srgbClr val="58A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680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55937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1675"/>
            <a:ext cx="4676775" cy="350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4850" y="4445000"/>
            <a:ext cx="5643563" cy="42100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63" tIns="46881" rIns="93763" bIns="468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86825"/>
            <a:ext cx="3055938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63" tIns="46881" rIns="93763" bIns="4688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86825"/>
            <a:ext cx="3055937" cy="468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763" tIns="46881" rIns="93763" bIns="4688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AEE0AF39-8458-4B4C-8556-CAC161C50AE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2776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039EE-CEE2-4C7D-82E4-C94A13FE0A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85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601" y="2132856"/>
            <a:ext cx="7272808" cy="2232248"/>
          </a:xfrm>
          <a:prstGeom prst="rect">
            <a:avLst/>
          </a:prstGeom>
        </p:spPr>
        <p:txBody>
          <a:bodyPr anchor="ctr"/>
          <a:lstStyle>
            <a:lvl1pPr algn="ctr">
              <a:defRPr sz="3000" b="1" i="0">
                <a:solidFill>
                  <a:schemeClr val="bg1"/>
                </a:solidFill>
                <a:latin typeface=""/>
                <a:cs typeface="Trebuchet MS"/>
              </a:defRPr>
            </a:lvl1pPr>
          </a:lstStyle>
          <a:p>
            <a:pPr lvl="0"/>
            <a:r>
              <a:rPr lang="en-AU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8137599" cy="478539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240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Arial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800">
                <a:solidFill>
                  <a:schemeClr val="accent4">
                    <a:lumMod val="90000"/>
                    <a:lumOff val="10000"/>
                  </a:schemeClr>
                </a:solidFill>
                <a:latin typeface="+mj-lt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7560840" cy="981075"/>
          </a:xfrm>
          <a:prstGeom prst="rect">
            <a:avLst/>
          </a:prstGeom>
        </p:spPr>
        <p:txBody>
          <a:bodyPr anchor="ctr"/>
          <a:lstStyle>
            <a:lvl1pPr>
              <a:defRPr sz="2800">
                <a:solidFill>
                  <a:srgbClr val="58A618"/>
                </a:solidFill>
                <a:latin typeface="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2132856"/>
            <a:ext cx="3888432" cy="3456384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18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2132856"/>
            <a:ext cx="3889127" cy="3456384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1800">
                <a:latin typeface=""/>
                <a:cs typeface="Trebuchet MS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600">
                <a:latin typeface="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800">
                <a:latin typeface="Trebuchet MS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800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755576" y="1349078"/>
            <a:ext cx="3888432" cy="639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7" y="1349078"/>
            <a:ext cx="3888432" cy="639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7560840" cy="981075"/>
          </a:xfrm>
          <a:prstGeom prst="rect">
            <a:avLst/>
          </a:prstGeom>
        </p:spPr>
        <p:txBody>
          <a:bodyPr anchor="ctr"/>
          <a:lstStyle>
            <a:lvl1pPr>
              <a:defRPr sz="1800">
                <a:solidFill>
                  <a:srgbClr val="58A618"/>
                </a:solidFill>
                <a:latin typeface="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1185F8-8E48-8A4D-AF64-BE385418831A}" type="datetime1">
              <a:rPr lang="en-US" altLang="en-US"/>
              <a:pPr/>
              <a:t>3/20/15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D736D8-08DA-8643-81CE-FFC86B65AE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2232248"/>
          </a:xfrm>
          <a:prstGeom prst="rect">
            <a:avLst/>
          </a:prstGeom>
        </p:spPr>
        <p:txBody>
          <a:bodyPr vert="horz" anchor="ctr" anchorCtr="0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2.xml"/><Relationship Id="rId3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8316913" y="333375"/>
            <a:ext cx="5842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1pPr>
            <a:lvl2pPr marL="37931725" indent="-37474525" eaLnBrk="0" hangingPunct="0"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9pPr>
          </a:lstStyle>
          <a:p>
            <a:pPr algn="r" eaLnBrk="1" hangingPunct="1"/>
            <a:fld id="{DDCC8D50-EBF6-AD42-AEB4-F265C40E5E6D}" type="slidenum">
              <a:rPr lang="en-AU" altLang="en-US" sz="1000" b="0">
                <a:solidFill>
                  <a:srgbClr val="58A618"/>
                </a:solidFill>
              </a:rPr>
              <a:pPr algn="r" eaLnBrk="1" hangingPunct="1"/>
              <a:t>‹#›</a:t>
            </a:fld>
            <a:endParaRPr lang="en-AU" altLang="en-US" sz="1000" b="0">
              <a:solidFill>
                <a:srgbClr val="58A61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27" r:id="rId2"/>
    <p:sldLayoutId id="2147484028" r:id="rId3"/>
    <p:sldLayoutId id="2147484032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MS PGothic" pitchFamily="34" charset="-128"/>
          <a:cs typeface="Trebuchet M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MS PGothic" pitchFamily="34" charset="-128"/>
          <a:cs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MS PGothic" pitchFamily="34" charset="-128"/>
          <a:cs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MS PGothic" pitchFamily="34" charset="-128"/>
          <a:cs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MS PGothic" pitchFamily="34" charset="-128"/>
          <a:cs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tabLst>
          <a:tab pos="1879600" algn="l"/>
        </a:tabLst>
        <a:defRPr sz="1600">
          <a:solidFill>
            <a:schemeClr val="bg1"/>
          </a:solidFill>
          <a:latin typeface="Trebuchet MS"/>
          <a:ea typeface="MS PGothic" pitchFamily="34" charset="-128"/>
          <a:cs typeface="Trebuchet MS"/>
        </a:defRPr>
      </a:lvl1pPr>
      <a:lvl2pPr marL="811213" indent="-354013" algn="l" rtl="0" eaLnBrk="0" fontAlgn="base" hangingPunct="0">
        <a:spcBef>
          <a:spcPct val="20000"/>
        </a:spcBef>
        <a:spcAft>
          <a:spcPct val="0"/>
        </a:spcAft>
        <a:buChar char="–"/>
        <a:tabLst>
          <a:tab pos="1879600" algn="l"/>
        </a:tabLst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21920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1879600" algn="l"/>
        </a:tabLst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271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1879600" algn="l"/>
        </a:tabLst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11"/>
          <p:cNvSpPr>
            <a:spLocks noChangeArrowheads="1"/>
          </p:cNvSpPr>
          <p:nvPr/>
        </p:nvSpPr>
        <p:spPr bwMode="auto">
          <a:xfrm>
            <a:off x="8316913" y="333375"/>
            <a:ext cx="5842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1pPr>
            <a:lvl2pPr marL="37931725" indent="-37474525" eaLnBrk="0" hangingPunct="0"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9pPr>
          </a:lstStyle>
          <a:p>
            <a:pPr algn="r" eaLnBrk="1" hangingPunct="1"/>
            <a:fld id="{C5F72D86-2196-0B4C-B3E4-1A5D861E33BC}" type="slidenum">
              <a:rPr lang="en-AU" altLang="en-US" sz="1000" b="0">
                <a:solidFill>
                  <a:srgbClr val="58A618"/>
                </a:solidFill>
              </a:rPr>
              <a:pPr algn="r" eaLnBrk="1" hangingPunct="1"/>
              <a:t>‹#›</a:t>
            </a:fld>
            <a:endParaRPr lang="en-AU" altLang="en-US" sz="1000" b="0">
              <a:solidFill>
                <a:srgbClr val="58A61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11"/>
          <p:cNvSpPr>
            <a:spLocks noChangeArrowheads="1"/>
          </p:cNvSpPr>
          <p:nvPr/>
        </p:nvSpPr>
        <p:spPr bwMode="auto">
          <a:xfrm>
            <a:off x="8316913" y="333375"/>
            <a:ext cx="5842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1pPr>
            <a:lvl2pPr marL="37931725" indent="-37474525" eaLnBrk="0" hangingPunct="0"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2pPr>
            <a:lvl3pPr marL="1143000" indent="-228600" eaLnBrk="0" hangingPunct="0"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3pPr>
            <a:lvl4pPr marL="1600200" indent="-228600" eaLnBrk="0" hangingPunct="0"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4pPr>
            <a:lvl5pPr marL="2057400" indent="-228600" eaLnBrk="0" hangingPunct="0"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MS PGothic" charset="-128"/>
              </a:defRPr>
            </a:lvl9pPr>
          </a:lstStyle>
          <a:p>
            <a:pPr algn="r" eaLnBrk="1" hangingPunct="1"/>
            <a:fld id="{D4406FB8-C9F8-8947-ABE6-85E52DDB8BDD}" type="slidenum">
              <a:rPr lang="en-AU" altLang="en-US" sz="1000" b="0">
                <a:solidFill>
                  <a:srgbClr val="58A618"/>
                </a:solidFill>
              </a:rPr>
              <a:pPr algn="r" eaLnBrk="1" hangingPunct="1"/>
              <a:t>‹#›</a:t>
            </a:fld>
            <a:endParaRPr lang="en-AU" altLang="en-US" sz="1000" b="0">
              <a:solidFill>
                <a:srgbClr val="58A61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052736"/>
            <a:ext cx="8641655" cy="4785395"/>
          </a:xfrm>
        </p:spPr>
        <p:txBody>
          <a:bodyPr/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Purpose: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/>
              <a:t>Kick-off RDA meeting that will result in RDA community process and an actionable 3 year RDA Future Directions Document by P6</a:t>
            </a:r>
          </a:p>
          <a:p>
            <a:pPr>
              <a:spcBef>
                <a:spcPts val="120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SPC Meeting Outcomes:</a:t>
            </a:r>
            <a:r>
              <a:rPr lang="en-US" sz="2000" dirty="0" smtClean="0"/>
              <a:t>  Themes for future directions, T=0 draft versions of possible specific actions for community discussion, process to involve broad RDA community</a:t>
            </a:r>
          </a:p>
          <a:p>
            <a:pPr>
              <a:spcBef>
                <a:spcPts val="1200"/>
              </a:spcBef>
            </a:pPr>
            <a:r>
              <a:rPr lang="en-US" sz="2000" b="1" dirty="0" smtClean="0">
                <a:solidFill>
                  <a:srgbClr val="FF0000"/>
                </a:solidFill>
              </a:rPr>
              <a:t>Who participated:</a:t>
            </a:r>
          </a:p>
          <a:p>
            <a:pPr lvl="1"/>
            <a:r>
              <a:rPr lang="en-US" sz="1600" dirty="0" smtClean="0"/>
              <a:t>Council (responsible for setting direction)</a:t>
            </a:r>
          </a:p>
          <a:p>
            <a:pPr lvl="1"/>
            <a:r>
              <a:rPr lang="en-US" sz="1600" dirty="0" smtClean="0"/>
              <a:t>Secretary General</a:t>
            </a:r>
          </a:p>
          <a:p>
            <a:pPr lvl="1"/>
            <a:r>
              <a:rPr lang="en-US" sz="1600" dirty="0" smtClean="0"/>
              <a:t>4 participants selected by OAB</a:t>
            </a:r>
          </a:p>
          <a:p>
            <a:pPr lvl="1"/>
            <a:r>
              <a:rPr lang="en-US" sz="1600" dirty="0" smtClean="0"/>
              <a:t>4 participants selected by TAB</a:t>
            </a:r>
          </a:p>
          <a:p>
            <a:pPr lvl="1"/>
            <a:r>
              <a:rPr lang="en-US" sz="1600" dirty="0" smtClean="0"/>
              <a:t>4 participants selected from Community</a:t>
            </a:r>
          </a:p>
          <a:p>
            <a:pPr lvl="1"/>
            <a:r>
              <a:rPr lang="en-US" sz="1600" dirty="0" smtClean="0"/>
              <a:t>Regional leadership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Organizing Committee (Ross, Fran, Walter, Sandra) worked with professional facilitator Sabina Nawaz</a:t>
            </a:r>
          </a:p>
          <a:p>
            <a:pPr>
              <a:spcBef>
                <a:spcPts val="1200"/>
              </a:spcBef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Planning Consultation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508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Themes Emerged from the Strategic Planning Consultation Meeting</a:t>
            </a:r>
            <a:endParaRPr lang="en-US" dirty="0"/>
          </a:p>
        </p:txBody>
      </p:sp>
      <p:grpSp>
        <p:nvGrpSpPr>
          <p:cNvPr id="3" name="Group 6"/>
          <p:cNvGrpSpPr/>
          <p:nvPr/>
        </p:nvGrpSpPr>
        <p:grpSpPr>
          <a:xfrm>
            <a:off x="1043608" y="1295400"/>
            <a:ext cx="6480720" cy="5143500"/>
            <a:chOff x="1043608" y="1295400"/>
            <a:chExt cx="6480720" cy="5143500"/>
          </a:xfrm>
        </p:grpSpPr>
        <p:sp>
          <p:nvSpPr>
            <p:cNvPr id="4" name="Oval 3"/>
            <p:cNvSpPr/>
            <p:nvPr/>
          </p:nvSpPr>
          <p:spPr>
            <a:xfrm>
              <a:off x="1043608" y="1295400"/>
              <a:ext cx="3680792" cy="3429000"/>
            </a:xfrm>
            <a:prstGeom prst="ellipse">
              <a:avLst/>
            </a:prstGeom>
            <a:solidFill>
              <a:srgbClr val="EBF1DE">
                <a:alpha val="5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Coordination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810000" y="1295400"/>
              <a:ext cx="3714328" cy="3429000"/>
            </a:xfrm>
            <a:prstGeom prst="ellipse">
              <a:avLst/>
            </a:prstGeom>
            <a:solidFill>
              <a:srgbClr val="F2DCDB">
                <a:alpha val="5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Communication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438400" y="3009900"/>
              <a:ext cx="3573760" cy="3429000"/>
            </a:xfrm>
            <a:prstGeom prst="ellipse">
              <a:avLst/>
            </a:prstGeom>
            <a:solidFill>
              <a:srgbClr val="DBEEF4">
                <a:alpha val="5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Engagement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9517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1: 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8208912" cy="504056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CA" b="1" dirty="0" smtClean="0">
                <a:solidFill>
                  <a:srgbClr val="FF0000"/>
                </a:solidFill>
              </a:rPr>
              <a:t>Key Questions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Coordination among whom?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Geography and organisational (Council, TAB, OAB, secretariat, WGs / </a:t>
            </a:r>
            <a:r>
              <a:rPr lang="en-CA" dirty="0" err="1" smtClean="0"/>
              <a:t>Igs</a:t>
            </a:r>
            <a:r>
              <a:rPr lang="en-CA" dirty="0" smtClean="0"/>
              <a:t>)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Funding coordination, coordinating the funder interest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Coordination of what?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Coordination of work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Coordination of processes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Who is responsible for Coordination?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In service of what?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What does success look like?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CA" b="1" dirty="0">
                <a:solidFill>
                  <a:srgbClr val="FF0000"/>
                </a:solidFill>
              </a:rPr>
              <a:t>T=0:  Draft potential action examples</a:t>
            </a:r>
          </a:p>
          <a:p>
            <a:pPr>
              <a:lnSpc>
                <a:spcPct val="120000"/>
              </a:lnSpc>
            </a:pPr>
            <a:r>
              <a:rPr lang="en-IE" dirty="0" smtClean="0"/>
              <a:t>Develop </a:t>
            </a:r>
            <a:r>
              <a:rPr lang="en-IE" dirty="0"/>
              <a:t>a </a:t>
            </a:r>
            <a:r>
              <a:rPr lang="en-IE" b="1" dirty="0"/>
              <a:t>Mission Map </a:t>
            </a:r>
            <a:r>
              <a:rPr lang="en-IE" dirty="0"/>
              <a:t>and chart goals &amp; progress against it – opportunities to engage &amp; gaps</a:t>
            </a:r>
          </a:p>
          <a:p>
            <a:pPr>
              <a:lnSpc>
                <a:spcPct val="120000"/>
              </a:lnSpc>
            </a:pPr>
            <a:r>
              <a:rPr lang="en-IE" dirty="0" smtClean="0"/>
              <a:t>Distribute work strategically between core </a:t>
            </a:r>
            <a:r>
              <a:rPr lang="en-IE" dirty="0"/>
              <a:t>paid operations </a:t>
            </a:r>
            <a:r>
              <a:rPr lang="en-IE" dirty="0" smtClean="0"/>
              <a:t>staff and </a:t>
            </a:r>
            <a:r>
              <a:rPr lang="en-IE" dirty="0"/>
              <a:t>volunteers. Clarify and coordinate roles &amp; responsibilities </a:t>
            </a:r>
            <a:r>
              <a:rPr lang="en-IE" dirty="0" smtClean="0"/>
              <a:t>of volunteers</a:t>
            </a:r>
            <a:endParaRPr lang="en-IE" dirty="0"/>
          </a:p>
          <a:p>
            <a:pPr>
              <a:lnSpc>
                <a:spcPct val="120000"/>
              </a:lnSpc>
            </a:pPr>
            <a:r>
              <a:rPr lang="en-IE" dirty="0" smtClean="0"/>
              <a:t>Develop mechanisms to coordination  </a:t>
            </a:r>
            <a:r>
              <a:rPr lang="en-IE" dirty="0"/>
              <a:t>among national / regional / global</a:t>
            </a:r>
          </a:p>
          <a:p>
            <a:pPr>
              <a:lnSpc>
                <a:spcPct val="120000"/>
              </a:lnSpc>
            </a:pPr>
            <a:r>
              <a:rPr lang="en-IE" dirty="0" smtClean="0"/>
              <a:t>Create a tracking </a:t>
            </a:r>
            <a:r>
              <a:rPr lang="en-IE" dirty="0"/>
              <a:t>mechanism for organisation processes – </a:t>
            </a:r>
            <a:r>
              <a:rPr lang="en-IE" dirty="0" smtClean="0"/>
              <a:t>automate processes when possible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96430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2:  Communication / 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CA" b="1" dirty="0" smtClean="0">
                <a:solidFill>
                  <a:srgbClr val="FF0000"/>
                </a:solidFill>
              </a:rPr>
              <a:t>Key questions: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Who is the audience?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b="1" dirty="0" smtClean="0"/>
              <a:t>What is being communicated – common vision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How do we communicate?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In service of what?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What does success look like?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CA" b="1" dirty="0" smtClean="0">
                <a:solidFill>
                  <a:srgbClr val="FF0000"/>
                </a:solidFill>
              </a:rPr>
              <a:t>T=0:  Draft potential action examples</a:t>
            </a:r>
          </a:p>
          <a:p>
            <a:pPr>
              <a:lnSpc>
                <a:spcPct val="120000"/>
              </a:lnSpc>
            </a:pPr>
            <a:r>
              <a:rPr lang="en-IE" dirty="0"/>
              <a:t>Develop and disseminate stories focused on case studies of adopted deliverables / results</a:t>
            </a:r>
          </a:p>
          <a:p>
            <a:pPr>
              <a:lnSpc>
                <a:spcPct val="120000"/>
              </a:lnSpc>
            </a:pPr>
            <a:r>
              <a:rPr lang="en-IE" dirty="0" smtClean="0"/>
              <a:t>Become </a:t>
            </a:r>
            <a:r>
              <a:rPr lang="en-IE" dirty="0"/>
              <a:t>the definitive go-to source for data interoperability information – </a:t>
            </a:r>
            <a:r>
              <a:rPr lang="en-IE" dirty="0" smtClean="0"/>
              <a:t>including </a:t>
            </a:r>
            <a:r>
              <a:rPr lang="en-IE" dirty="0"/>
              <a:t>website, webinars</a:t>
            </a:r>
          </a:p>
          <a:p>
            <a:pPr>
              <a:lnSpc>
                <a:spcPct val="120000"/>
              </a:lnSpc>
            </a:pPr>
            <a:r>
              <a:rPr lang="en-IE" dirty="0" smtClean="0"/>
              <a:t>Develop RDA domain champions for domain </a:t>
            </a:r>
            <a:r>
              <a:rPr lang="en-IE" dirty="0"/>
              <a:t>engagement </a:t>
            </a:r>
            <a:r>
              <a:rPr lang="en-IE" dirty="0" smtClean="0"/>
              <a:t>and coordination opportunities</a:t>
            </a:r>
            <a:endParaRPr lang="en-IE" dirty="0"/>
          </a:p>
          <a:p>
            <a:pPr>
              <a:lnSpc>
                <a:spcPct val="120000"/>
              </a:lnSpc>
            </a:pPr>
            <a:endParaRPr lang="en-IE" dirty="0"/>
          </a:p>
          <a:p>
            <a:pPr>
              <a:lnSpc>
                <a:spcPct val="120000"/>
              </a:lnSpc>
              <a:buNone/>
            </a:pPr>
            <a:endParaRPr lang="en-CA" dirty="0" smtClean="0"/>
          </a:p>
          <a:p>
            <a:pPr>
              <a:lnSpc>
                <a:spcPct val="120000"/>
              </a:lnSpc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212371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3: 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CA" b="1" dirty="0" smtClean="0">
                <a:solidFill>
                  <a:srgbClr val="FF0000"/>
                </a:solidFill>
              </a:rPr>
              <a:t>Key Questions: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Specific actions to engage: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Next generation of RDA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Next generation of leadership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Geographical engagement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New funder engagement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Other existing organisations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Who is responsible?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What is the outcome of the engagement?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CA" dirty="0" smtClean="0"/>
              <a:t>What does success look like?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CA" b="1" dirty="0">
                <a:solidFill>
                  <a:srgbClr val="FF0000"/>
                </a:solidFill>
              </a:rPr>
              <a:t>T=0:  Draft potential action examples</a:t>
            </a:r>
          </a:p>
          <a:p>
            <a:pPr>
              <a:lnSpc>
                <a:spcPct val="120000"/>
              </a:lnSpc>
            </a:pPr>
            <a:r>
              <a:rPr lang="en-IE" dirty="0"/>
              <a:t>Develop mechanisms to grow next generation leadership within RDA</a:t>
            </a:r>
          </a:p>
          <a:p>
            <a:pPr>
              <a:lnSpc>
                <a:spcPct val="120000"/>
              </a:lnSpc>
            </a:pPr>
            <a:r>
              <a:rPr lang="en-IE" dirty="0" smtClean="0"/>
              <a:t>Develop a strategy to engage </a:t>
            </a:r>
            <a:r>
              <a:rPr lang="en-IE" dirty="0"/>
              <a:t>with major data-driven organisations (</a:t>
            </a:r>
            <a:r>
              <a:rPr lang="en-IE" dirty="0" err="1"/>
              <a:t>eg</a:t>
            </a:r>
            <a:r>
              <a:rPr lang="en-IE" dirty="0"/>
              <a:t> CERN, NASA)</a:t>
            </a:r>
          </a:p>
          <a:p>
            <a:pPr>
              <a:lnSpc>
                <a:spcPct val="120000"/>
              </a:lnSpc>
            </a:pPr>
            <a:r>
              <a:rPr lang="en-IE" dirty="0" smtClean="0"/>
              <a:t>Develop a strategy to engage </a:t>
            </a:r>
            <a:r>
              <a:rPr lang="en-IE" dirty="0"/>
              <a:t>with industry / start-ups / entrepreneurs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Develop a strategy to engage new geographies and organizations</a:t>
            </a:r>
            <a:endParaRPr lang="en-CA" dirty="0"/>
          </a:p>
          <a:p>
            <a:pPr>
              <a:lnSpc>
                <a:spcPct val="120000"/>
              </a:lnSpc>
              <a:buNone/>
            </a:pPr>
            <a:endParaRPr lang="en-CA" dirty="0"/>
          </a:p>
          <a:p>
            <a:pPr>
              <a:buFont typeface="Wingdings" panose="05000000000000000000" pitchFamily="2" charset="2"/>
              <a:buChar char="§"/>
            </a:pPr>
            <a:endParaRPr lang="en-CA" dirty="0" smtClean="0"/>
          </a:p>
          <a:p>
            <a:pPr>
              <a:buFont typeface="Wingdings" pitchFamily="2" charset="2"/>
              <a:buChar char="Ø"/>
            </a:pPr>
            <a:endParaRPr lang="en-CA" dirty="0" smtClean="0"/>
          </a:p>
          <a:p>
            <a:pPr>
              <a:buFont typeface="Wingdings" pitchFamily="2" charset="2"/>
              <a:buChar char="Ø"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496430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Very Ambitious Process and Timeline (subject to change)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416824" cy="5334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 P5 </a:t>
            </a:r>
            <a:r>
              <a:rPr lang="en-US" sz="1800" dirty="0">
                <a:solidFill>
                  <a:schemeClr val="tx1"/>
                </a:solidFill>
              </a:rPr>
              <a:t>r</a:t>
            </a:r>
            <a:r>
              <a:rPr lang="en-US" sz="1800" dirty="0" smtClean="0">
                <a:solidFill>
                  <a:schemeClr val="tx1"/>
                </a:solidFill>
              </a:rPr>
              <a:t>eport-out on the SPC meeting to the community.  Short written report of the meeting will be available on the RDA website. </a:t>
            </a:r>
            <a:r>
              <a:rPr lang="en-US" sz="1800" dirty="0" smtClean="0">
                <a:solidFill>
                  <a:srgbClr val="00B050"/>
                </a:solidFill>
              </a:rPr>
              <a:t>[March]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Development, conduct, analysis of community survey about priorities and actions in each of the thematic areas </a:t>
            </a:r>
            <a:r>
              <a:rPr lang="en-US" sz="1800" dirty="0" smtClean="0">
                <a:solidFill>
                  <a:srgbClr val="00B050"/>
                </a:solidFill>
              </a:rPr>
              <a:t>[April / May]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Development and review of draft Directions Document .  On-line forums in multiple geographical areas. </a:t>
            </a:r>
            <a:r>
              <a:rPr lang="en-US" sz="1800" dirty="0" smtClean="0">
                <a:solidFill>
                  <a:srgbClr val="00B050"/>
                </a:solidFill>
              </a:rPr>
              <a:t>[May / June]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Development of final Directions Document  and “red team” review </a:t>
            </a:r>
            <a:r>
              <a:rPr lang="en-US" sz="1800" dirty="0" smtClean="0">
                <a:solidFill>
                  <a:srgbClr val="00B050"/>
                </a:solidFill>
              </a:rPr>
              <a:t>[July / August]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Council approval </a:t>
            </a:r>
            <a:r>
              <a:rPr lang="en-US" sz="1800" dirty="0" smtClean="0">
                <a:solidFill>
                  <a:srgbClr val="00B050"/>
                </a:solidFill>
              </a:rPr>
              <a:t>[September before P6]</a:t>
            </a:r>
          </a:p>
          <a:p>
            <a:pPr>
              <a:lnSpc>
                <a:spcPct val="110000"/>
              </a:lnSpc>
              <a:spcBef>
                <a:spcPts val="18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Council presentation to the community.  Action officially starts!  </a:t>
            </a:r>
            <a:r>
              <a:rPr lang="en-US" sz="1800" dirty="0" smtClean="0">
                <a:solidFill>
                  <a:srgbClr val="00B050"/>
                </a:solidFill>
              </a:rPr>
              <a:t>[P6]</a:t>
            </a:r>
          </a:p>
        </p:txBody>
      </p:sp>
    </p:spTree>
    <p:extLst>
      <p:ext uri="{BB962C8B-B14F-4D97-AF65-F5344CB8AC3E}">
        <p14:creationId xmlns:p14="http://schemas.microsoft.com/office/powerpoint/2010/main" val="2733889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Content Slide">
  <a:themeElements>
    <a:clrScheme name="Custom 2">
      <a:dk1>
        <a:srgbClr val="37424A"/>
      </a:dk1>
      <a:lt1>
        <a:srgbClr val="FFFFFF"/>
      </a:lt1>
      <a:dk2>
        <a:srgbClr val="FFFFFF"/>
      </a:dk2>
      <a:lt2>
        <a:srgbClr val="FFFFFF"/>
      </a:lt2>
      <a:accent1>
        <a:srgbClr val="69923A"/>
      </a:accent1>
      <a:accent2>
        <a:srgbClr val="969696"/>
      </a:accent2>
      <a:accent3>
        <a:srgbClr val="FFFFFF"/>
      </a:accent3>
      <a:accent4>
        <a:srgbClr val="212121"/>
      </a:accent4>
      <a:accent5>
        <a:srgbClr val="93B1CC"/>
      </a:accent5>
      <a:accent6>
        <a:srgbClr val="878787"/>
      </a:accent6>
      <a:hlink>
        <a:srgbClr val="69923A"/>
      </a:hlink>
      <a:folHlink>
        <a:srgbClr val="69923A"/>
      </a:folHlink>
    </a:clrScheme>
    <a:fontScheme name="Standard Content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Conten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3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007F7B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ection Slide 1">
  <a:themeElements>
    <a:clrScheme name="Section Slide 1 13">
      <a:dk1>
        <a:srgbClr val="292929"/>
      </a:dk1>
      <a:lt1>
        <a:srgbClr val="FFFFFF"/>
      </a:lt1>
      <a:dk2>
        <a:srgbClr val="FFFFFF"/>
      </a:dk2>
      <a:lt2>
        <a:srgbClr val="FFFFFF"/>
      </a:lt2>
      <a:accent1>
        <a:srgbClr val="007F7B"/>
      </a:accent1>
      <a:accent2>
        <a:srgbClr val="969696"/>
      </a:accent2>
      <a:accent3>
        <a:srgbClr val="FFFFFF"/>
      </a:accent3>
      <a:accent4>
        <a:srgbClr val="212121"/>
      </a:accent4>
      <a:accent5>
        <a:srgbClr val="AAC0BF"/>
      </a:accent5>
      <a:accent6>
        <a:srgbClr val="878787"/>
      </a:accent6>
      <a:hlink>
        <a:srgbClr val="E17A00"/>
      </a:hlink>
      <a:folHlink>
        <a:srgbClr val="1C9D92"/>
      </a:folHlink>
    </a:clrScheme>
    <a:fontScheme name="Section Slide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ction Slide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3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E17A00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14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007F7B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tandard Content Slide">
  <a:themeElements>
    <a:clrScheme name="Custom 2">
      <a:dk1>
        <a:srgbClr val="37424A"/>
      </a:dk1>
      <a:lt1>
        <a:srgbClr val="FFFFFF"/>
      </a:lt1>
      <a:dk2>
        <a:srgbClr val="FFFFFF"/>
      </a:dk2>
      <a:lt2>
        <a:srgbClr val="FFFFFF"/>
      </a:lt2>
      <a:accent1>
        <a:srgbClr val="69923A"/>
      </a:accent1>
      <a:accent2>
        <a:srgbClr val="969696"/>
      </a:accent2>
      <a:accent3>
        <a:srgbClr val="FFFFFF"/>
      </a:accent3>
      <a:accent4>
        <a:srgbClr val="212121"/>
      </a:accent4>
      <a:accent5>
        <a:srgbClr val="93B1CC"/>
      </a:accent5>
      <a:accent6>
        <a:srgbClr val="878787"/>
      </a:accent6>
      <a:hlink>
        <a:srgbClr val="69923A"/>
      </a:hlink>
      <a:folHlink>
        <a:srgbClr val="69923A"/>
      </a:folHlink>
    </a:clrScheme>
    <a:fontScheme name="Standard Content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Conten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3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007F7B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tandard Content Slide">
  <a:themeElements>
    <a:clrScheme name="Custom 2">
      <a:dk1>
        <a:srgbClr val="37424A"/>
      </a:dk1>
      <a:lt1>
        <a:srgbClr val="FFFFFF"/>
      </a:lt1>
      <a:dk2>
        <a:srgbClr val="FFFFFF"/>
      </a:dk2>
      <a:lt2>
        <a:srgbClr val="FFFFFF"/>
      </a:lt2>
      <a:accent1>
        <a:srgbClr val="69923A"/>
      </a:accent1>
      <a:accent2>
        <a:srgbClr val="969696"/>
      </a:accent2>
      <a:accent3>
        <a:srgbClr val="FFFFFF"/>
      </a:accent3>
      <a:accent4>
        <a:srgbClr val="212121"/>
      </a:accent4>
      <a:accent5>
        <a:srgbClr val="93B1CC"/>
      </a:accent5>
      <a:accent6>
        <a:srgbClr val="878787"/>
      </a:accent6>
      <a:hlink>
        <a:srgbClr val="69923A"/>
      </a:hlink>
      <a:folHlink>
        <a:srgbClr val="69923A"/>
      </a:folHlink>
    </a:clrScheme>
    <a:fontScheme name="Standard Content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Conten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3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007F7B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5291</TotalTime>
  <Words>549</Words>
  <Application>Microsoft Macintosh PowerPoint</Application>
  <PresentationFormat>On-screen Show (4:3)</PresentationFormat>
  <Paragraphs>69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Standard Content Slide</vt:lpstr>
      <vt:lpstr>Section Slide 1</vt:lpstr>
      <vt:lpstr>1_Standard Content Slide</vt:lpstr>
      <vt:lpstr>2_Standard Content Slide</vt:lpstr>
      <vt:lpstr>Strategic Planning Consultation Meeting</vt:lpstr>
      <vt:lpstr>Key Themes Emerged from the Strategic Planning Consultation Meeting</vt:lpstr>
      <vt:lpstr>Theme 1:  Coordination</vt:lpstr>
      <vt:lpstr>Theme 2:  Communication / Messaging</vt:lpstr>
      <vt:lpstr>Theme 3:  Engagement</vt:lpstr>
      <vt:lpstr>Very Ambitious Process and Timeline (subject to change)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bermaf</dc:creator>
  <cp:lastModifiedBy>Mark Parsons</cp:lastModifiedBy>
  <cp:revision>414</cp:revision>
  <cp:lastPrinted>2013-12-06T17:25:39Z</cp:lastPrinted>
  <dcterms:created xsi:type="dcterms:W3CDTF">2014-01-17T16:18:35Z</dcterms:created>
  <dcterms:modified xsi:type="dcterms:W3CDTF">2015-03-20T16:42:39Z</dcterms:modified>
</cp:coreProperties>
</file>