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4" r:id="rId5"/>
  </p:sldMasterIdLst>
  <p:notesMasterIdLst>
    <p:notesMasterId r:id="rId72"/>
  </p:notesMasterIdLst>
  <p:sldIdLst>
    <p:sldId id="256" r:id="rId6"/>
    <p:sldId id="385" r:id="rId7"/>
    <p:sldId id="386" r:id="rId8"/>
    <p:sldId id="395" r:id="rId9"/>
    <p:sldId id="389" r:id="rId10"/>
    <p:sldId id="390" r:id="rId11"/>
    <p:sldId id="391" r:id="rId12"/>
    <p:sldId id="396" r:id="rId13"/>
    <p:sldId id="387" r:id="rId14"/>
    <p:sldId id="384" r:id="rId15"/>
    <p:sldId id="397" r:id="rId16"/>
    <p:sldId id="399" r:id="rId17"/>
    <p:sldId id="398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39" r:id="rId36"/>
    <p:sldId id="440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41" r:id="rId55"/>
    <p:sldId id="442" r:id="rId56"/>
    <p:sldId id="443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388" r:id="rId66"/>
    <p:sldId id="392" r:id="rId67"/>
    <p:sldId id="393" r:id="rId68"/>
    <p:sldId id="394" r:id="rId69"/>
    <p:sldId id="348" r:id="rId70"/>
    <p:sldId id="265" r:id="rId71"/>
  </p:sldIdLst>
  <p:sldSz cx="12192000" cy="6858000"/>
  <p:notesSz cx="6858000" cy="9144000"/>
  <p:defaultTextStyle>
    <a:defPPr>
      <a:defRPr lang="it-IT" alt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os Loutas" initials="NL" lastIdx="14" clrIdx="0"/>
  <p:cmAuthor id="2" name="Christophe Bahim" initials="CB" lastIdx="6" clrIdx="1"/>
  <p:cmAuthor id="3" name="Wyns Brecht" initials="WB" lastIdx="31" clrIdx="2">
    <p:extLst>
      <p:ext uri="{19B8F6BF-5375-455C-9EA6-DF929625EA0E}">
        <p15:presenceInfo xmlns:p15="http://schemas.microsoft.com/office/powerpoint/2012/main" userId="Wyns Brech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B38"/>
    <a:srgbClr val="D29500"/>
    <a:srgbClr val="ED7D31"/>
    <a:srgbClr val="FFC000"/>
    <a:srgbClr val="5B9BD5"/>
    <a:srgbClr val="70AD47"/>
    <a:srgbClr val="C8C8C8"/>
    <a:srgbClr val="9CC67F"/>
    <a:srgbClr val="9DC3E6"/>
    <a:srgbClr val="6A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0" autoAdjust="0"/>
    <p:restoredTop sz="92998" autoAdjust="0"/>
  </p:normalViewPr>
  <p:slideViewPr>
    <p:cSldViewPr snapToGrid="0" snapToObjects="1">
      <p:cViewPr varScale="1">
        <p:scale>
          <a:sx n="62" d="100"/>
          <a:sy n="62" d="100"/>
        </p:scale>
        <p:origin x="87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457AEF2E-12DA-2D43-9954-979BBC0C2216}" type="datetimeFigureOut">
              <a:rPr lang="it-IT" altLang="it-IT" smtClean="0"/>
              <a:t>13/12/2019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it-IT" alt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5D61F7FF-738E-274D-B650-E266A7AE2C56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95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4012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3783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523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3037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9310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659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5498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8598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5730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2583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06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9633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3796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8796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0210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4378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3527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0837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068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5984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0732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68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6198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4914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1122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9828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1437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975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8831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2135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06699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7809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720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48229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4481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58446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8867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46847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7586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16538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77417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56385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49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509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838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49179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86944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66934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49499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48331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9813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83494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36012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53465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59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29486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60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029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43356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61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32757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62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66212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63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85666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64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82172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65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1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340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942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298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91900"/>
            <a:ext cx="10363200" cy="2387600"/>
          </a:xfrm>
        </p:spPr>
        <p:txBody>
          <a:bodyPr numCol="1"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98124"/>
            <a:ext cx="9144000" cy="1537138"/>
          </a:xfrm>
        </p:spPr>
        <p:txBody>
          <a:bodyPr numCol="1"/>
          <a:lstStyle>
            <a:lvl1pPr marL="0" indent="0" algn="ctr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GB" altLang="en-GB" dirty="0"/>
              <a:t>2019-04-03</a:t>
            </a:r>
          </a:p>
          <a:p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033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/>
              <a:t>2019-02-21/22</a:t>
            </a: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07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/>
              <a:t>2019-02-21/22</a:t>
            </a: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10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6185D11-3410-420F-ACF9-CFEAA9FA4D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3FFC4A-3477-4454-AEF2-B1323027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3999" cy="6870829"/>
          </a:xfrm>
          <a:prstGeom prst="rect">
            <a:avLst/>
          </a:prstGeom>
        </p:spPr>
      </p:pic>
      <p:sp>
        <p:nvSpPr>
          <p:cNvPr id="5" name="Rectangle 74"/>
          <p:cNvSpPr>
            <a:spLocks noChangeArrowheads="1"/>
          </p:cNvSpPr>
          <p:nvPr/>
        </p:nvSpPr>
        <p:spPr>
          <a:xfrm>
            <a:off x="6989241" y="-23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>
              <a:defRPr/>
            </a:pPr>
            <a:endParaRPr lang="en-GB" altLang="en-GB" sz="1800" dirty="0">
              <a:latin typeface="Trebuchet MS" panose="020B0603020202020204" pitchFamily="34" charset="0"/>
            </a:endParaRP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0000" y="2959058"/>
            <a:ext cx="10272000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b" anchorCtr="0">
            <a:spAutoFit/>
          </a:bodyPr>
          <a:lstStyle>
            <a:lvl1pPr algn="l">
              <a:lnSpc>
                <a:spcPct val="100000"/>
              </a:lnSpc>
              <a:defRPr sz="3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altLang="en-GB" noProof="1"/>
              <a:t>KLIK OM STIJL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60000" y="3458754"/>
            <a:ext cx="10272000" cy="1207235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numCol="1">
            <a:spAutoFit/>
          </a:bodyPr>
          <a:lstStyle>
            <a:lvl1pPr algn="l"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  <a:lvl2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12" name="Rectangle 74">
            <a:extLst>
              <a:ext uri="{FF2B5EF4-FFF2-40B4-BE49-F238E27FC236}">
                <a16:creationId xmlns:a16="http://schemas.microsoft.com/office/drawing/2014/main" id="{F9660C1D-620C-4ECF-BE8E-AE577088C158}"/>
              </a:ext>
            </a:extLst>
          </p:cNvPr>
          <p:cNvSpPr>
            <a:spLocks noChangeArrowheads="1"/>
          </p:cNvSpPr>
          <p:nvPr userDrawn="1"/>
        </p:nvSpPr>
        <p:spPr>
          <a:xfrm>
            <a:off x="6989241" y="-23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>
              <a:defRPr/>
            </a:pPr>
            <a:endParaRPr lang="en-GB" altLang="en-GB" sz="1800" dirty="0">
              <a:latin typeface="Trebuchet MS" panose="020B0603020202020204" pitchFamily="34" charset="0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E67375B-321C-408B-AF07-DB663369B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800" y="5181601"/>
            <a:ext cx="10292200" cy="1149527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numCol="1">
            <a:spAutoFit/>
          </a:bodyPr>
          <a:lstStyle>
            <a:lvl1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1pPr>
            <a:lvl2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2pPr>
            <a:lvl3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3pPr>
            <a:lvl4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4745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36323"/>
            <a:ext cx="10752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>
              <a:defRPr sz="2100" cap="all" baseline="0">
                <a:solidFill>
                  <a:srgbClr val="FFD479"/>
                </a:solidFill>
                <a:latin typeface="+mj-lt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66801"/>
            <a:ext cx="10752000" cy="5095874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+mj-lt"/>
              </a:defRPr>
            </a:lvl1pPr>
            <a:lvl2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+mj-lt"/>
              </a:defRPr>
            </a:lvl2pPr>
            <a:lvl3pPr>
              <a:buClr>
                <a:schemeClr val="accent5"/>
              </a:buClr>
              <a:defRPr b="0">
                <a:solidFill>
                  <a:schemeClr val="accent5"/>
                </a:solidFill>
                <a:latin typeface="+mj-lt"/>
              </a:defRPr>
            </a:lvl3pPr>
            <a:lvl4pPr>
              <a:buClr>
                <a:schemeClr val="accent5"/>
              </a:buClr>
              <a:defRPr>
                <a:solidFill>
                  <a:schemeClr val="accent5"/>
                </a:solidFill>
                <a:latin typeface="+mj-lt"/>
              </a:defRPr>
            </a:lvl4pPr>
            <a:lvl5pPr>
              <a:buClr>
                <a:schemeClr val="accent5"/>
              </a:buClr>
              <a:defRPr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08976" y="646803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9383" y="644729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609602" y="6304352"/>
            <a:ext cx="1374183" cy="40124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9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40608"/>
            <a:ext cx="12192000" cy="1955392"/>
          </a:xfrm>
          <a:prstGeom prst="rect">
            <a:avLst/>
          </a:prstGeom>
          <a:solidFill>
            <a:schemeClr val="tx2"/>
          </a:solidFill>
        </p:spPr>
        <p:txBody>
          <a:bodyPr lIns="540000" tIns="360000" rIns="540000" bIns="360000" numCol="1">
            <a:noAutofit/>
          </a:bodyPr>
          <a:lstStyle>
            <a:lvl1pPr algn="l">
              <a:defRPr sz="21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altLang="en-GB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12192000" cy="2628000"/>
          </a:xfrm>
          <a:prstGeom prst="rect">
            <a:avLst/>
          </a:prstGeom>
          <a:noFill/>
        </p:spPr>
        <p:txBody>
          <a:bodyPr lIns="540000" tIns="270000" rIns="540000" bIns="270000" numCol="1" anchor="b"/>
          <a:lstStyle>
            <a:lvl1pPr marL="0" indent="0">
              <a:buNone/>
              <a:defRPr sz="1350">
                <a:solidFill>
                  <a:schemeClr val="accent5"/>
                </a:solidFill>
                <a:latin typeface="+mj-lt"/>
              </a:defRPr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609602" y="6304352"/>
            <a:ext cx="1374183" cy="40124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4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1" y="1066800"/>
            <a:ext cx="5274400" cy="509055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066800"/>
            <a:ext cx="5281083" cy="509055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altLang="nl-NL" noProof="0" dirty="0"/>
              <a:t>Tekststijl van het model bewerken</a:t>
            </a:r>
          </a:p>
          <a:p>
            <a:pPr lvl="1"/>
            <a:r>
              <a:rPr lang="nl-NL" altLang="nl-NL" noProof="0" dirty="0"/>
              <a:t>Tweede niveau</a:t>
            </a:r>
          </a:p>
          <a:p>
            <a:pPr lvl="2"/>
            <a:r>
              <a:rPr lang="nl-NL" altLang="nl-NL" noProof="0" dirty="0"/>
              <a:t>Derde niveau</a:t>
            </a:r>
          </a:p>
          <a:p>
            <a:pPr lvl="3"/>
            <a:r>
              <a:rPr lang="nl-NL" altLang="nl-NL" noProof="0" dirty="0"/>
              <a:t>Vierde niveau</a:t>
            </a:r>
          </a:p>
          <a:p>
            <a:pPr lvl="4"/>
            <a:r>
              <a:rPr lang="nl-NL" altLang="nl-NL" noProof="0" dirty="0"/>
              <a:t>Vijfde niveau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F20332-4B4A-4B37-9E38-193E0A345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36323"/>
            <a:ext cx="10752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>
              <a:defRPr sz="2100" cap="all" baseline="0">
                <a:solidFill>
                  <a:srgbClr val="FFD479"/>
                </a:solidFill>
                <a:latin typeface="+mj-lt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8828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65600"/>
            <a:ext cx="5274400" cy="315912"/>
          </a:xfrm>
          <a:prstGeom prst="rect">
            <a:avLst/>
          </a:prstGeom>
        </p:spPr>
        <p:txBody>
          <a:bodyPr lIns="0" tIns="0" rIns="0" bIns="0" numCol="1" anchor="b"/>
          <a:lstStyle>
            <a:lvl1pPr marL="0" indent="0">
              <a:buNone/>
              <a:defRPr sz="15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1600200"/>
            <a:ext cx="5274400" cy="45720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574" y="1065600"/>
            <a:ext cx="5220233" cy="315912"/>
          </a:xfrm>
          <a:prstGeom prst="rect">
            <a:avLst/>
          </a:prstGeom>
        </p:spPr>
        <p:txBody>
          <a:bodyPr lIns="0" tIns="0" rIns="0" bIns="0" numCol="1" anchor="b"/>
          <a:lstStyle>
            <a:lvl1pPr marL="0" indent="0">
              <a:buNone/>
              <a:defRPr sz="15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0574" y="1600200"/>
            <a:ext cx="5220233" cy="45720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B593AA-B6CE-4CF9-B479-B58186FE8BEF}"/>
              </a:ext>
            </a:extLst>
          </p:cNvPr>
          <p:cNvSpPr txBox="1">
            <a:spLocks/>
          </p:cNvSpPr>
          <p:nvPr userDrawn="1"/>
        </p:nvSpPr>
        <p:spPr>
          <a:xfrm>
            <a:off x="720000" y="336322"/>
            <a:ext cx="10752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9pPr>
          </a:lstStyle>
          <a:p>
            <a:r>
              <a:rPr lang="en-GB" altLang="en-GB" sz="2100" kern="0" noProof="1">
                <a:solidFill>
                  <a:srgbClr val="FFD479"/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0855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87623" y="647985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27285" y="6461179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50267" y="599433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3" y="1080000"/>
            <a:ext cx="4011084" cy="818400"/>
          </a:xfrm>
          <a:prstGeom prst="rect">
            <a:avLst/>
          </a:prstGeom>
        </p:spPr>
        <p:txBody>
          <a:bodyPr lIns="0" tIns="0" rIns="0" bIns="0" numCol="1"/>
          <a:lstStyle>
            <a:lvl1pPr algn="l">
              <a:defRPr sz="1500" b="1" cap="all" baseline="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0" y="1080000"/>
            <a:ext cx="6502400" cy="47808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65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65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3" y="1966800"/>
            <a:ext cx="4011084" cy="38808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105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E59384-45F8-4925-A913-91190E2C5924}"/>
              </a:ext>
            </a:extLst>
          </p:cNvPr>
          <p:cNvSpPr txBox="1">
            <a:spLocks/>
          </p:cNvSpPr>
          <p:nvPr userDrawn="1"/>
        </p:nvSpPr>
        <p:spPr>
          <a:xfrm>
            <a:off x="720000" y="336322"/>
            <a:ext cx="10752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9pPr>
          </a:lstStyle>
          <a:p>
            <a:r>
              <a:rPr lang="en-GB" altLang="en-GB" sz="2100" kern="0" noProof="1">
                <a:solidFill>
                  <a:srgbClr val="FFD479"/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672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280862"/>
            <a:ext cx="7315200" cy="338138"/>
          </a:xfrm>
          <a:prstGeom prst="rect">
            <a:avLst/>
          </a:prstGeom>
        </p:spPr>
        <p:txBody>
          <a:bodyPr lIns="0" tIns="0" rIns="0" bIns="0" numCol="1" anchor="b"/>
          <a:lstStyle>
            <a:lvl1pPr algn="l">
              <a:defRPr sz="1350" b="1" cap="none" baseline="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80000"/>
            <a:ext cx="7315200" cy="41148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195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r>
              <a:rPr lang="en-GB" altLang="en-GB" noProof="1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28538"/>
            <a:ext cx="7315200" cy="271462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975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2600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 dirty="0"/>
              <a:t>2019-04-03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038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07865"/>
            <a:ext cx="12192000" cy="276997"/>
          </a:xfrm>
          <a:prstGeom prst="rect">
            <a:avLst/>
          </a:prstGeom>
          <a:solidFill>
            <a:srgbClr val="094072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6858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rgbClr val="0051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Screenshot 2017-01-29 15.56.38.png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017602" y="2626250"/>
            <a:ext cx="10272001" cy="1368002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lnSpc>
                <a:spcPts val="2625"/>
              </a:lnSpc>
              <a:defRPr sz="1875" b="1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875" b="1" cap="all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3" name="Picture 2" descr="GOFAIR_logo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63" y="491396"/>
            <a:ext cx="5719015" cy="12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6353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6185D11-3410-420F-ACF9-CFEAA9FA4D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3FFC4A-3477-4454-AEF2-B1323027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3999" cy="6870829"/>
          </a:xfrm>
          <a:prstGeom prst="rect">
            <a:avLst/>
          </a:prstGeom>
        </p:spPr>
      </p:pic>
      <p:sp>
        <p:nvSpPr>
          <p:cNvPr id="5" name="Rectangle 74"/>
          <p:cNvSpPr>
            <a:spLocks noChangeArrowheads="1"/>
          </p:cNvSpPr>
          <p:nvPr/>
        </p:nvSpPr>
        <p:spPr>
          <a:xfrm>
            <a:off x="6989241" y="-23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>
              <a:defRPr/>
            </a:pPr>
            <a:endParaRPr lang="en-GB" altLang="en-GB" sz="1800" dirty="0">
              <a:latin typeface="Trebuchet MS" panose="020B0603020202020204" pitchFamily="34" charset="0"/>
            </a:endParaRP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0000" y="2959058"/>
            <a:ext cx="10272000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b" anchorCtr="0">
            <a:spAutoFit/>
          </a:bodyPr>
          <a:lstStyle>
            <a:lvl1pPr algn="l">
              <a:lnSpc>
                <a:spcPct val="100000"/>
              </a:lnSpc>
              <a:defRPr sz="3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altLang="en-GB" noProof="1"/>
              <a:t>KLIK OM STIJL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60000" y="3458754"/>
            <a:ext cx="10272000" cy="1207235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numCol="1">
            <a:spAutoFit/>
          </a:bodyPr>
          <a:lstStyle>
            <a:lvl1pPr algn="l"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  <a:lvl2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12" name="Rectangle 74">
            <a:extLst>
              <a:ext uri="{FF2B5EF4-FFF2-40B4-BE49-F238E27FC236}">
                <a16:creationId xmlns:a16="http://schemas.microsoft.com/office/drawing/2014/main" id="{F9660C1D-620C-4ECF-BE8E-AE577088C158}"/>
              </a:ext>
            </a:extLst>
          </p:cNvPr>
          <p:cNvSpPr>
            <a:spLocks noChangeArrowheads="1"/>
          </p:cNvSpPr>
          <p:nvPr userDrawn="1"/>
        </p:nvSpPr>
        <p:spPr>
          <a:xfrm>
            <a:off x="6989241" y="-23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>
              <a:defRPr/>
            </a:pPr>
            <a:endParaRPr lang="en-GB" altLang="en-GB" sz="1800" dirty="0">
              <a:latin typeface="Trebuchet MS" panose="020B0603020202020204" pitchFamily="34" charset="0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E67375B-321C-408B-AF07-DB663369B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800" y="5181601"/>
            <a:ext cx="10292200" cy="1149527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numCol="1">
            <a:spAutoFit/>
          </a:bodyPr>
          <a:lstStyle>
            <a:lvl1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1pPr>
            <a:lvl2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2pPr>
            <a:lvl3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3pPr>
            <a:lvl4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1157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1" y="1066800"/>
            <a:ext cx="5274400" cy="509055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066800"/>
            <a:ext cx="5281083" cy="509055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altLang="nl-NL" noProof="0" dirty="0"/>
              <a:t>Tekststijl van het model bewerken</a:t>
            </a:r>
          </a:p>
          <a:p>
            <a:pPr lvl="1"/>
            <a:r>
              <a:rPr lang="nl-NL" altLang="nl-NL" noProof="0" dirty="0"/>
              <a:t>Tweede niveau</a:t>
            </a:r>
          </a:p>
          <a:p>
            <a:pPr lvl="2"/>
            <a:r>
              <a:rPr lang="nl-NL" altLang="nl-NL" noProof="0" dirty="0"/>
              <a:t>Derde niveau</a:t>
            </a:r>
          </a:p>
          <a:p>
            <a:pPr lvl="3"/>
            <a:r>
              <a:rPr lang="nl-NL" altLang="nl-NL" noProof="0" dirty="0"/>
              <a:t>Vierde niveau</a:t>
            </a:r>
          </a:p>
          <a:p>
            <a:pPr lvl="4"/>
            <a:r>
              <a:rPr lang="nl-NL" altLang="nl-NL" noProof="0" dirty="0"/>
              <a:t>Vijfde niveau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F20332-4B4A-4B37-9E38-193E0A345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36323"/>
            <a:ext cx="10752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>
              <a:defRPr sz="2100" cap="all" baseline="0">
                <a:solidFill>
                  <a:srgbClr val="FFD479"/>
                </a:solidFill>
                <a:latin typeface="+mj-lt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859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65600"/>
            <a:ext cx="5274400" cy="315912"/>
          </a:xfrm>
          <a:prstGeom prst="rect">
            <a:avLst/>
          </a:prstGeom>
        </p:spPr>
        <p:txBody>
          <a:bodyPr lIns="0" tIns="0" rIns="0" bIns="0" numCol="1" anchor="b"/>
          <a:lstStyle>
            <a:lvl1pPr marL="0" indent="0">
              <a:buNone/>
              <a:defRPr sz="15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1600200"/>
            <a:ext cx="5274400" cy="45720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574" y="1065600"/>
            <a:ext cx="5220233" cy="315912"/>
          </a:xfrm>
          <a:prstGeom prst="rect">
            <a:avLst/>
          </a:prstGeom>
        </p:spPr>
        <p:txBody>
          <a:bodyPr lIns="0" tIns="0" rIns="0" bIns="0" numCol="1" anchor="b"/>
          <a:lstStyle>
            <a:lvl1pPr marL="0" indent="0">
              <a:buNone/>
              <a:defRPr sz="15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0574" y="1600200"/>
            <a:ext cx="5220233" cy="45720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B593AA-B6CE-4CF9-B479-B58186FE8BEF}"/>
              </a:ext>
            </a:extLst>
          </p:cNvPr>
          <p:cNvSpPr txBox="1">
            <a:spLocks/>
          </p:cNvSpPr>
          <p:nvPr userDrawn="1"/>
        </p:nvSpPr>
        <p:spPr>
          <a:xfrm>
            <a:off x="720000" y="336322"/>
            <a:ext cx="10752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9pPr>
          </a:lstStyle>
          <a:p>
            <a:r>
              <a:rPr lang="en-GB" altLang="en-GB" sz="2100" kern="0" noProof="1">
                <a:solidFill>
                  <a:srgbClr val="FFD479"/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3199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07865"/>
            <a:ext cx="12192000" cy="276997"/>
          </a:xfrm>
          <a:prstGeom prst="rect">
            <a:avLst/>
          </a:prstGeom>
          <a:solidFill>
            <a:srgbClr val="094072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6858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rgbClr val="0051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Screenshot 2017-01-29 15.56.38.png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017602" y="2626250"/>
            <a:ext cx="10272001" cy="1368002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lnSpc>
                <a:spcPts val="2625"/>
              </a:lnSpc>
              <a:defRPr sz="1875" b="1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875" b="1" cap="all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3" name="Picture 2" descr="GOFAIR_logo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63" y="491396"/>
            <a:ext cx="5719015" cy="12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4738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8"/>
          <p:cNvSpPr>
            <a:spLocks noGrp="1"/>
          </p:cNvSpPr>
          <p:nvPr>
            <p:ph type="title"/>
          </p:nvPr>
        </p:nvSpPr>
        <p:spPr>
          <a:xfrm>
            <a:off x="203820" y="292900"/>
            <a:ext cx="11805917" cy="733854"/>
          </a:xfrm>
          <a:prstGeom prst="rect">
            <a:avLst/>
          </a:prstGeom>
        </p:spPr>
        <p:txBody>
          <a:bodyPr lIns="0" tIns="0" rIns="0" bIns="0" numCol="1" anchor="t">
            <a:noAutofit/>
          </a:bodyPr>
          <a:lstStyle>
            <a:lvl1pPr algn="ctr">
              <a:defRPr sz="1875" b="1" cap="all">
                <a:solidFill>
                  <a:srgbClr val="5273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875" b="1" cap="all" dirty="0">
                <a:solidFill>
                  <a:srgbClr val="EC008C"/>
                </a:solidFill>
              </a:rPr>
              <a:t>Title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820" y="6500006"/>
            <a:ext cx="1034429" cy="2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184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 dirty="0"/>
              <a:t>2019-04-03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50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 dirty="0"/>
              <a:t>2019-04-03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755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/>
              <a:t>2019-02-21/22</a:t>
            </a:r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104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/>
              <a:t>2019-02-21/22</a:t>
            </a:r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001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/>
              <a:t>2019-02-21/22</a:t>
            </a:r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3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/>
              <a:t>2019-02-21/22</a:t>
            </a: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GB" altLang="en-GB"/>
              <a:t>2019-02-21/22</a:t>
            </a: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tif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7435" y="0"/>
            <a:ext cx="9896365" cy="8015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0524"/>
            <a:ext cx="10515600" cy="508700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altLang="en-GB" dirty="0"/>
              <a:t>2019-04-03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6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www.rd-alliance.org -  @resdatall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61BA5777-89E2-0C42-9BCE-298721AA9BBD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1" y="6525521"/>
            <a:ext cx="792868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264901" y="6688584"/>
            <a:ext cx="970668" cy="21544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GB" altLang="en-GB" sz="800" dirty="0">
                <a:solidFill>
                  <a:schemeClr val="bg2"/>
                </a:solidFill>
                <a:latin typeface="+mj-lt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680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9D5F59-B596-4FAA-BC53-A830627E39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324600"/>
            <a:ext cx="1190408" cy="3354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A38EEB0-F421-4EB9-87A3-1156F6CC647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53F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rgbClr val="000090"/>
              </a:solidFill>
              <a:effectLst/>
              <a:latin typeface="Times" pitchFamily="18" charset="0"/>
            </a:endParaRPr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04206E53-B52D-4F65-9DDF-7169B1138D2D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1454000" y="0"/>
            <a:ext cx="738000" cy="73800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4800" y="6553202"/>
            <a:ext cx="457200" cy="1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875" b="1" cap="none" baseline="0">
          <a:solidFill>
            <a:srgbClr val="005A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rgbClr val="005A83"/>
          </a:solidFill>
          <a:latin typeface="Asap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rgbClr val="005A83"/>
          </a:solidFill>
          <a:latin typeface="Asap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rgbClr val="005A83"/>
          </a:solidFill>
          <a:latin typeface="Asap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rgbClr val="005A83"/>
          </a:solidFill>
          <a:latin typeface="Asap" pitchFamily="2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2475">
          <a:solidFill>
            <a:srgbClr val="791F6D"/>
          </a:solidFill>
          <a:latin typeface="Trebuchet MS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2475">
          <a:solidFill>
            <a:srgbClr val="791F6D"/>
          </a:solidFill>
          <a:latin typeface="Trebuchet MS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2475">
          <a:solidFill>
            <a:srgbClr val="791F6D"/>
          </a:solidFill>
          <a:latin typeface="Trebuchet MS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2475">
          <a:solidFill>
            <a:srgbClr val="791F6D"/>
          </a:solidFill>
          <a:latin typeface="Trebuchet MS" pitchFamily="34" charset="0"/>
        </a:defRPr>
      </a:lvl9pPr>
    </p:titleStyle>
    <p:bodyStyle>
      <a:lvl1pPr marL="257162" indent="-2571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1650" b="1">
          <a:solidFill>
            <a:srgbClr val="595959"/>
          </a:solidFill>
          <a:latin typeface="+mj-lt"/>
          <a:ea typeface="+mn-ea"/>
          <a:cs typeface="+mn-cs"/>
        </a:defRPr>
      </a:lvl1pPr>
      <a:lvl2pPr marL="557185" indent="-21430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1500" b="1">
          <a:solidFill>
            <a:srgbClr val="595959"/>
          </a:solidFill>
          <a:latin typeface="+mj-lt"/>
        </a:defRPr>
      </a:lvl2pPr>
      <a:lvl3pPr marL="857207" indent="-171442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b="1">
          <a:solidFill>
            <a:srgbClr val="595959"/>
          </a:solidFill>
          <a:latin typeface="+mj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595959"/>
          </a:solidFill>
          <a:latin typeface="+mj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SzPct val="85000"/>
        <a:buChar char="•"/>
        <a:defRPr>
          <a:solidFill>
            <a:srgbClr val="595959"/>
          </a:solidFill>
          <a:latin typeface="+mj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.svg"/><Relationship Id="rId3" Type="http://schemas.openxmlformats.org/officeDocument/2006/relationships/slide" Target="slide2.xml"/><Relationship Id="rId7" Type="http://schemas.openxmlformats.org/officeDocument/2006/relationships/slide" Target="slide62.xml"/><Relationship Id="rId12" Type="http://schemas.openxmlformats.org/officeDocument/2006/relationships/image" Target="../media/image12.png"/><Relationship Id="rId17" Type="http://schemas.openxmlformats.org/officeDocument/2006/relationships/hyperlink" Target="https://docs.google.com/document/d/1pDGGL3-BbBJu18KlfZUI3AizKLHXGXdIi_mPtpEWmeg/edit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ocs.google.com/spreadsheets/d/1mkjElFrTBPBH0QViODexNur0xNGhJqau0zkL4w8RRAw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hyperlink" Target="mailto:makx@makxdekkers.com;christophe.bahim@pwc.com?subject=FAIR%20Data%20maturity%20model:%20Testing%20Phase%20-%20Support" TargetMode="External"/><Relationship Id="rId5" Type="http://schemas.openxmlformats.org/officeDocument/2006/relationships/slide" Target="slide6.xml"/><Relationship Id="rId15" Type="http://schemas.openxmlformats.org/officeDocument/2006/relationships/hyperlink" Target="https://www.rd-alliance.org/workshop-6" TargetMode="External"/><Relationship Id="rId10" Type="http://schemas.openxmlformats.org/officeDocument/2006/relationships/image" Target="../media/image11.svg"/><Relationship Id="rId4" Type="http://schemas.openxmlformats.org/officeDocument/2006/relationships/slide" Target="slide7.xml"/><Relationship Id="rId9" Type="http://schemas.openxmlformats.org/officeDocument/2006/relationships/image" Target="../media/image10.png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.svg"/><Relationship Id="rId3" Type="http://schemas.openxmlformats.org/officeDocument/2006/relationships/slide" Target="slide2.xml"/><Relationship Id="rId7" Type="http://schemas.openxmlformats.org/officeDocument/2006/relationships/slide" Target="slide6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hyperlink" Target="mailto:makx@makxdekkers.com;christophe.bahim@pwc.com?subject=FAIR%20Data%20maturity%20model:%20Testing%20Phase%20-%20Support" TargetMode="External"/><Relationship Id="rId5" Type="http://schemas.openxmlformats.org/officeDocument/2006/relationships/slide" Target="slide6.xml"/><Relationship Id="rId10" Type="http://schemas.openxmlformats.org/officeDocument/2006/relationships/image" Target="../media/image11.svg"/><Relationship Id="rId4" Type="http://schemas.openxmlformats.org/officeDocument/2006/relationships/slide" Target="slide7.xml"/><Relationship Id="rId9" Type="http://schemas.openxmlformats.org/officeDocument/2006/relationships/image" Target="../media/image10.png"/><Relationship Id="rId1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mailto:makx@makxdekkers.com;christophe.bahim@pwc.com?subject=FAIR%20Data%20maturity%20model:%20Testing%20Phase%20-%20Support" TargetMode="External"/><Relationship Id="rId3" Type="http://schemas.openxmlformats.org/officeDocument/2006/relationships/hyperlink" Target="mailto:makx@makxdekkers.com" TargetMode="External"/><Relationship Id="rId7" Type="http://schemas.openxmlformats.org/officeDocument/2006/relationships/slide" Target="slide6.xml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5" Type="http://schemas.openxmlformats.org/officeDocument/2006/relationships/image" Target="../media/image13.svg"/><Relationship Id="rId10" Type="http://schemas.openxmlformats.org/officeDocument/2006/relationships/slide" Target="slide1.xml"/><Relationship Id="rId4" Type="http://schemas.openxmlformats.org/officeDocument/2006/relationships/hyperlink" Target="mailto:christophe.Bahim@pwc.com" TargetMode="External"/><Relationship Id="rId9" Type="http://schemas.openxmlformats.org/officeDocument/2006/relationships/slide" Target="slide62.xml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12" Type="http://schemas.openxmlformats.org/officeDocument/2006/relationships/hyperlink" Target="mailto:makx@makxdekkers.com;christophe.bahim@pwc.com?subject=FAIR%20Data%20maturity%20model:%20Testing%20Phase%20-%20Suppor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1.svg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image" Target="../media/image10.png"/><Relationship Id="rId4" Type="http://schemas.openxmlformats.org/officeDocument/2006/relationships/slide" Target="slide2.xml"/><Relationship Id="rId9" Type="http://schemas.openxmlformats.org/officeDocument/2006/relationships/slide" Target="slide1.xml"/><Relationship Id="rId14" Type="http://schemas.openxmlformats.org/officeDocument/2006/relationships/image" Target="../media/image13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13.svg"/><Relationship Id="rId3" Type="http://schemas.openxmlformats.org/officeDocument/2006/relationships/hyperlink" Target="https://docs.google.com/document/d/1pDGGL3-BbBJu18KlfZUI3AizKLHXGXdIi_mPtpEWmeg/edit" TargetMode="External"/><Relationship Id="rId7" Type="http://schemas.openxmlformats.org/officeDocument/2006/relationships/slide" Target="slide17.xml"/><Relationship Id="rId12" Type="http://schemas.openxmlformats.org/officeDocument/2006/relationships/slide" Target="slide6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6" Type="http://schemas.openxmlformats.org/officeDocument/2006/relationships/hyperlink" Target="mailto:makx@makxdekkers.com;christophe.bahim@pwc.com?subject=FAIR%20Data%20maturity%20model:%20Testing%20Phase%20-%20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image" Target="../media/image11.svg"/><Relationship Id="rId10" Type="http://schemas.openxmlformats.org/officeDocument/2006/relationships/slide" Target="slide6.xml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mailto:makx@makxdekkers.com;christophe.bahim@pwc.com?subject=FAIR%20Data%20maturity%20model:%20Testing%20Phase%20-%20Support" TargetMode="External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5" Type="http://schemas.openxmlformats.org/officeDocument/2006/relationships/image" Target="../media/image13.svg"/><Relationship Id="rId10" Type="http://schemas.openxmlformats.org/officeDocument/2006/relationships/slide" Target="slide1.xml"/><Relationship Id="rId4" Type="http://schemas.openxmlformats.org/officeDocument/2006/relationships/image" Target="../media/image17.png"/><Relationship Id="rId9" Type="http://schemas.openxmlformats.org/officeDocument/2006/relationships/slide" Target="slide62.xml"/><Relationship Id="rId1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.svg"/><Relationship Id="rId3" Type="http://schemas.openxmlformats.org/officeDocument/2006/relationships/slide" Target="slide2.xml"/><Relationship Id="rId7" Type="http://schemas.openxmlformats.org/officeDocument/2006/relationships/slide" Target="slide6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hyperlink" Target="mailto:makx@makxdekkers.com;christophe.bahim@pwc.com?subject=FAIR%20Data%20maturity%20model:%20Testing%20Phase%20-%20Support" TargetMode="External"/><Relationship Id="rId5" Type="http://schemas.openxmlformats.org/officeDocument/2006/relationships/slide" Target="slide6.xml"/><Relationship Id="rId10" Type="http://schemas.openxmlformats.org/officeDocument/2006/relationships/image" Target="../media/image11.svg"/><Relationship Id="rId4" Type="http://schemas.openxmlformats.org/officeDocument/2006/relationships/slide" Target="slide7.xml"/><Relationship Id="rId9" Type="http://schemas.openxmlformats.org/officeDocument/2006/relationships/image" Target="../media/image10.png"/><Relationship Id="rId14" Type="http://schemas.openxmlformats.org/officeDocument/2006/relationships/slide" Target="slide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pDGGL3-BbBJu18KlfZUI3AizKLHXGXdIi_mPtpEWmeg/" TargetMode="External"/><Relationship Id="rId3" Type="http://schemas.openxmlformats.org/officeDocument/2006/relationships/hyperlink" Target="https://www.rd-alliance.org/group/fair-data-maturity-model-wg/case-statement/fair-data-maturity-model-wg-case-statement" TargetMode="External"/><Relationship Id="rId7" Type="http://schemas.openxmlformats.org/officeDocument/2006/relationships/hyperlink" Target="https://drive.google.com/open?id=11hyAYCKz_NVoOb9-vlPqjN9LCarOFmc3" TargetMode="External"/><Relationship Id="rId2" Type="http://schemas.openxmlformats.org/officeDocument/2006/relationships/hyperlink" Target="https://www.rd-alliance.org/groups/fair-data-maturity-model-w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mkjElFrTBPBH0QViODexNur0xNGhJqau0zkL4w8RRAw/edit" TargetMode="External"/><Relationship Id="rId5" Type="http://schemas.openxmlformats.org/officeDocument/2006/relationships/hyperlink" Target="https://docs.google.com/spreadsheets/d/1gvMfbw46oV1idztsr586aG6-teSn2cPWe_RJZG0U4Hg/edit#gid=0" TargetMode="External"/><Relationship Id="rId4" Type="http://schemas.openxmlformats.org/officeDocument/2006/relationships/hyperlink" Target="https://github.com/RDA-FAIR/FAIR-data-maturity-model-W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.svg"/><Relationship Id="rId3" Type="http://schemas.openxmlformats.org/officeDocument/2006/relationships/slide" Target="slide2.xml"/><Relationship Id="rId7" Type="http://schemas.openxmlformats.org/officeDocument/2006/relationships/slide" Target="slide6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hyperlink" Target="mailto:makx@makxdekkers.com;christophe.bahim@pwc.com?subject=FAIR%20Data%20maturity%20model:%20Testing%20Phase%20-%20Support" TargetMode="External"/><Relationship Id="rId5" Type="http://schemas.openxmlformats.org/officeDocument/2006/relationships/slide" Target="slide6.xml"/><Relationship Id="rId15" Type="http://schemas.openxmlformats.org/officeDocument/2006/relationships/image" Target="../media/image15.png"/><Relationship Id="rId10" Type="http://schemas.openxmlformats.org/officeDocument/2006/relationships/image" Target="../media/image11.svg"/><Relationship Id="rId4" Type="http://schemas.openxmlformats.org/officeDocument/2006/relationships/slide" Target="slide7.xml"/><Relationship Id="rId9" Type="http://schemas.openxmlformats.org/officeDocument/2006/relationships/image" Target="../media/image10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.svg"/><Relationship Id="rId3" Type="http://schemas.openxmlformats.org/officeDocument/2006/relationships/slide" Target="slide2.xml"/><Relationship Id="rId7" Type="http://schemas.openxmlformats.org/officeDocument/2006/relationships/slide" Target="slide6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hyperlink" Target="mailto:makx@makxdekkers.com;christophe.bahim@pwc.com?subject=FAIR%20Data%20maturity%20model:%20Testing%20Phase%20-%20Support" TargetMode="External"/><Relationship Id="rId5" Type="http://schemas.openxmlformats.org/officeDocument/2006/relationships/slide" Target="slide6.xml"/><Relationship Id="rId10" Type="http://schemas.openxmlformats.org/officeDocument/2006/relationships/image" Target="../media/image11.svg"/><Relationship Id="rId4" Type="http://schemas.openxmlformats.org/officeDocument/2006/relationships/slide" Target="slide7.xml"/><Relationship Id="rId9" Type="http://schemas.openxmlformats.org/officeDocument/2006/relationships/image" Target="../media/image10.png"/><Relationship Id="rId1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lang="it-IT" altLang="it-IT" b="1" dirty="0"/>
              <a:t>FAIR Data Maturity Model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it-IT" altLang="it-IT" b="1" dirty="0"/>
              <a:t>TESTING PHASE</a:t>
            </a:r>
            <a:endParaRPr lang="it-IT" altLang="it-IT" dirty="0"/>
          </a:p>
          <a:p>
            <a:r>
              <a:rPr lang="it-IT" altLang="it-IT" dirty="0"/>
              <a:t>Template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279D-C9B6-49AC-9DCB-55C0BEBD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</a:t>
            </a:fld>
            <a:endParaRPr lang="it-IT" altLang="it-IT"/>
          </a:p>
        </p:txBody>
      </p:sp>
      <p:pic>
        <p:nvPicPr>
          <p:cNvPr id="1026" name="Picture 2" descr="Image result for research data al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45" y="137181"/>
            <a:ext cx="4351110" cy="28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5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10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861A43-B314-49C4-A7D8-957DEAD88D87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85" name="Rectangle 84">
              <a:hlinkClick r:id="rId4" action="ppaction://hlinksldjump"/>
              <a:extLst>
                <a:ext uri="{FF2B5EF4-FFF2-40B4-BE49-F238E27FC236}">
                  <a16:creationId xmlns:a16="http://schemas.microsoft.com/office/drawing/2014/main" id="{C4F009AC-78D4-428F-955D-C745FAC7B0DC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317227F-4C73-4450-B748-586A8DA4AA8D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F</a:t>
              </a:r>
            </a:p>
          </p:txBody>
        </p:sp>
        <p:sp>
          <p:nvSpPr>
            <p:cNvPr id="90" name="Rectangle 89">
              <a:hlinkClick r:id="rId5" action="ppaction://hlinksldjump"/>
              <a:extLst>
                <a:ext uri="{FF2B5EF4-FFF2-40B4-BE49-F238E27FC236}">
                  <a16:creationId xmlns:a16="http://schemas.microsoft.com/office/drawing/2014/main" id="{7D79D21D-860C-449D-BC32-F61D1FAA5647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</a:p>
          </p:txBody>
        </p:sp>
        <p:sp>
          <p:nvSpPr>
            <p:cNvPr id="91" name="Rectangle 90">
              <a:hlinkClick r:id="rId6" action="ppaction://hlinksldjump"/>
              <a:extLst>
                <a:ext uri="{FF2B5EF4-FFF2-40B4-BE49-F238E27FC236}">
                  <a16:creationId xmlns:a16="http://schemas.microsoft.com/office/drawing/2014/main" id="{1A2E3B11-9EC4-43EB-8AED-0F8071243253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92" name="Rectangle 91">
              <a:hlinkClick r:id="rId7" action="ppaction://hlinksldjump"/>
              <a:extLst>
                <a:ext uri="{FF2B5EF4-FFF2-40B4-BE49-F238E27FC236}">
                  <a16:creationId xmlns:a16="http://schemas.microsoft.com/office/drawing/2014/main" id="{F4307528-B2CC-4F2C-ACC2-C6E132416944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7DEB23C-4BC5-48F9-915E-B106ED5F4BAD}"/>
                </a:ext>
              </a:extLst>
            </p:cNvPr>
            <p:cNvCxnSpPr>
              <a:stCxn id="86" idx="2"/>
              <a:endCxn id="92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0732F58-F24B-4AA4-9E12-9BEAFEEBBB2C}"/>
                </a:ext>
              </a:extLst>
            </p:cNvPr>
            <p:cNvCxnSpPr>
              <a:stCxn id="92" idx="2"/>
              <a:endCxn id="90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F317BBC-3ED9-4C82-B754-3C092D8B62EC}"/>
                </a:ext>
              </a:extLst>
            </p:cNvPr>
            <p:cNvCxnSpPr>
              <a:stCxn id="90" idx="2"/>
              <a:endCxn id="91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F917D4-C6B4-4812-BD35-E27B34CE8D86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1757FC8-DC38-4452-9828-A40DD48E90CE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4ED42C6-BFA4-4133-9E54-53A5A8365CF9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6" name="Rectangle 10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FDB1D7C-C35F-4B7B-AFF3-AB7BAA52EF4E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7" name="Rectangle 10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327780D7-543F-443C-8EDC-47683B3ADFAA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8" name="Rectangle 10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6B54A0D-EBAF-4512-9C97-81C4AEB0E785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9" name="Rectangle 10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D0D68EF-E24B-4C0B-AF24-F2BAD4ADEB9D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10" name="Graphic 109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399DE5E-A215-44F1-923D-EEE1F6395E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11" name="Graphic 110" descr="Help">
                <a:hlinkClick r:id="rId16"/>
                <a:extLst>
                  <a:ext uri="{FF2B5EF4-FFF2-40B4-BE49-F238E27FC236}">
                    <a16:creationId xmlns:a16="http://schemas.microsoft.com/office/drawing/2014/main" id="{298263F3-F8BB-4AB0-8149-A5AA013CD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12" name="Rectangle 111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0CF62C06-385F-41F2-80C8-0141A5A33ADE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54787B01-12CD-4FDA-91AC-C0ABCCAC0486}"/>
                </a:ext>
              </a:extLst>
            </p:cNvPr>
            <p:cNvCxnSpPr>
              <a:cxnSpLocks/>
              <a:stCxn id="108" idx="1"/>
              <a:endCxn id="86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F1-01M Metadata is identified by a persistent identifier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2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11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F1-01D Data is identified by a persistent identifier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FEA39DF-A2C9-4EFF-B1E1-16F4F4915F6E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1" name="Rectangle 70">
              <a:hlinkClick r:id="rId4" action="ppaction://hlinksldjump"/>
              <a:extLst>
                <a:ext uri="{FF2B5EF4-FFF2-40B4-BE49-F238E27FC236}">
                  <a16:creationId xmlns:a16="http://schemas.microsoft.com/office/drawing/2014/main" id="{5DDBE6C5-070F-42F4-A975-4672B8E369F9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9B5337-B284-45F5-B1A1-D407D62209E1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F</a:t>
              </a:r>
            </a:p>
          </p:txBody>
        </p:sp>
        <p:sp>
          <p:nvSpPr>
            <p:cNvPr id="77" name="Rectangle 76">
              <a:hlinkClick r:id="rId5" action="ppaction://hlinksldjump"/>
              <a:extLst>
                <a:ext uri="{FF2B5EF4-FFF2-40B4-BE49-F238E27FC236}">
                  <a16:creationId xmlns:a16="http://schemas.microsoft.com/office/drawing/2014/main" id="{134E2B13-C9F0-40D1-97C3-8F21522E73FF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</a:p>
          </p:txBody>
        </p:sp>
        <p:sp>
          <p:nvSpPr>
            <p:cNvPr id="78" name="Rectangle 77">
              <a:hlinkClick r:id="rId6" action="ppaction://hlinksldjump"/>
              <a:extLst>
                <a:ext uri="{FF2B5EF4-FFF2-40B4-BE49-F238E27FC236}">
                  <a16:creationId xmlns:a16="http://schemas.microsoft.com/office/drawing/2014/main" id="{9FBB391C-C2FF-4D72-85CB-3B1C65F205CC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9" name="Rectangle 78">
              <a:hlinkClick r:id="rId7" action="ppaction://hlinksldjump"/>
              <a:extLst>
                <a:ext uri="{FF2B5EF4-FFF2-40B4-BE49-F238E27FC236}">
                  <a16:creationId xmlns:a16="http://schemas.microsoft.com/office/drawing/2014/main" id="{D52FF017-ED91-42C7-8A32-6011A6278D33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CA8EE9A-82F5-4543-881A-E3CCF01D0F9F}"/>
                </a:ext>
              </a:extLst>
            </p:cNvPr>
            <p:cNvCxnSpPr>
              <a:stCxn id="76" idx="2"/>
              <a:endCxn id="79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64838F8-B322-4055-87B2-6A793D27FBFB}"/>
                </a:ext>
              </a:extLst>
            </p:cNvPr>
            <p:cNvCxnSpPr>
              <a:stCxn id="79" idx="2"/>
              <a:endCxn id="77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9BE40F5-A381-4BD0-B3AC-CF095D8074F9}"/>
                </a:ext>
              </a:extLst>
            </p:cNvPr>
            <p:cNvCxnSpPr>
              <a:stCxn id="77" idx="2"/>
              <a:endCxn id="78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D5A1EC8-904D-45CE-85F8-24B97070C585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9E68F8B-361A-45E5-B0AA-397F2A99488F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E77F58D-15F3-43A2-8B35-DBC825916E65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F76000A-E88F-4D1F-B5E5-4D02FF7B4371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CE08251A-4079-4950-8EC1-85113BF93403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7DB72575-AD62-466E-939B-7C9A113FD05F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9" name="Rectangle 9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3A74725-9AAB-4EF0-9826-DACC031ADEB3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00" name="Graphic 99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02467D20-C716-4A15-AC87-D0B6ACDAE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1" name="Graphic 100" descr="Help">
                <a:hlinkClick r:id="rId16"/>
                <a:extLst>
                  <a:ext uri="{FF2B5EF4-FFF2-40B4-BE49-F238E27FC236}">
                    <a16:creationId xmlns:a16="http://schemas.microsoft.com/office/drawing/2014/main" id="{818D612A-86D3-4B60-88E2-26C43333E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2" name="Rectangle 101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1B26D20E-E938-4D18-B851-043A750E951F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09A3E63A-A925-4CC7-9325-013B12BA134C}"/>
                </a:ext>
              </a:extLst>
            </p:cNvPr>
            <p:cNvCxnSpPr>
              <a:cxnSpLocks/>
              <a:stCxn id="97" idx="1"/>
              <a:endCxn id="76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38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12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F1-02M Metadata is identified by a universally unique identifier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180CC00-83E1-4FD8-B884-2485535C854F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D93FA80B-8D74-4732-8179-846CF13DC69E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908F06-C094-4A54-BB0E-6A252FD28C94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1F6BEBBC-2AF5-4DDE-8F23-98B0BC680C74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7EA7D677-7D91-4DD1-976B-444664FA3E96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433E0893-2EA4-43B1-8D3B-EB36A3C0D2B6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C20CA95-D2AC-40DC-97F9-774EC72788C5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781510-1B79-4004-AD41-642016CC70AE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C398B82-AB3B-4E98-9133-EC488CB0C6A3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527B349-420B-4B7A-B955-3AD56F063A1B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96E075D-DE97-4901-9C08-6299BDF5542B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4308D50-D445-4BB2-A4F1-77D6F015D51B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542767E-136E-4C3A-AA20-9F7891010129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2E18597-E5B7-4AD7-AC10-EF1E219F7EED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BF4FB45-F408-4E15-98F6-C0F0606424D2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7E438715-1F85-4F03-AF10-8530F872F193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2B9657D-8B41-4EFD-822D-F6E5EDB34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4FE0C4AC-DF20-476D-B520-036405750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53196103-16CE-4D2A-B8D2-2C96398ACA26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60C84F59-8E24-413E-B7B9-4C80F725902A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935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13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F1-02D Data is identified by a universally unique identifier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F395FAB-9CCA-49C4-AFE8-891025633382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820156A1-A26C-4230-947F-F1CA1B30BB93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2F011F7-610E-4338-9A54-427376049EF9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5C9FD1D6-845F-4C9F-8F67-D6E698861E73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11D4368E-759C-4AD2-B8F0-0A6E5B8C9E63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E0473237-FCCD-4947-9410-F3F30F02DF34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8E085E-0A2B-453C-B48E-232B2C7B04E1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0B2807B-1EB2-4556-BA83-235B0B67A8E4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3F6E0F3-AB79-4E20-9C56-92D359EEB072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C850B6E-6755-4F4F-B19A-16885154310D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332D8E4-EFA1-486F-A3F8-3951BC1F23F0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A9446D1-7D40-489B-A0AB-0AFA52CD81A9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CA9DACB-1C14-4065-B671-371AC22863BB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C97F68D-EFDC-469F-B5BB-07ED7579A7E1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C5840C7-2359-40AD-A783-2AB2BD89A91E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8AAFABE-59FF-42D8-9A64-52BAF6F9A6A5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6B7FEE5-1108-4D06-A3D2-68389DFE7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2341AEF0-F9E4-4711-8A2A-548C0F31C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279B3E69-BEB9-4298-B5CF-02FEAA7F9571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A117017B-34FA-473F-ACD6-A88E17A14366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44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14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50546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F4A8A1-0820-4396-910C-1D360D87255D}"/>
              </a:ext>
            </a:extLst>
          </p:cNvPr>
          <p:cNvSpPr txBox="1"/>
          <p:nvPr/>
        </p:nvSpPr>
        <p:spPr>
          <a:xfrm>
            <a:off x="499528" y="1264389"/>
            <a:ext cx="66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F2-01M Sufficient metadata is provided to allow discovery, following domain/discipline-specific metadata standard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FD8F68-E089-4F24-A0FF-4862BB586CD6}"/>
              </a:ext>
            </a:extLst>
          </p:cNvPr>
          <p:cNvSpPr txBox="1"/>
          <p:nvPr/>
        </p:nvSpPr>
        <p:spPr>
          <a:xfrm>
            <a:off x="7274527" y="1387499"/>
            <a:ext cx="137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| Important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8D0AAB5-0F44-4304-A088-E178ED7899D5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F2BF496B-DD61-4E61-9693-3B165C481588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874834D-9EC0-44A8-82E0-8EC3303A9107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47764B82-B549-4F56-A510-B188363B7910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92713A94-7B1F-49E7-802E-9C36E2922681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91F9D6BF-9E00-4AA8-9F71-5FA9C4E05791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5CF22F0-412B-4A42-AC9D-DA445642CD80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2EDF5C-8690-4EB1-AE5A-03C91CB84E96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14D1A25-8307-49B0-9611-29FD83DC7DDA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86FA38B-C8D4-4262-B675-6E1A1AC65169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C34E5CD-70F4-4274-9AFF-8CDC84DC5A35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CCDFE00-9ED4-4065-830A-97AFAFC60DD6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D9A28C7-E2D4-4FF0-9F49-ABDF3BA503EF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E7C18B2-7DAA-40BB-8834-C405C7407D2B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B536D95-8F0E-4B8E-91FE-0C77A8C835FE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7BD55E8-63F2-4AD2-B889-355DC874616F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D52D936E-32E1-40F4-B4F6-C35409016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AC78BCFA-BABC-43B6-9793-CFF252B9F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178071F-B8E0-47A9-A356-5D4FED0F9B47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5AFFD72B-CF03-4293-BB5E-66AD322E5344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72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15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F3-01M Metadata includes the identifier for the data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6F55033-30B8-4CA8-A9FB-B4C2BE184090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4A21B368-848C-4476-8903-74A648D427A9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EF7EA19-3D59-44DB-A4B5-518AC93F8AA9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0EB07776-0A39-49B3-A2DD-41F7EBF619E1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4BB3DD58-C4B5-4D4F-ACB1-D8A9AABB0556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C9FD0110-9A38-4BF5-BD01-269C659B2C53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F2066C2-0502-40D9-A4FE-507DC55A7F35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F207A65-11EB-435C-853B-7B16BB9976DA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595765-2C5B-4BEB-BDE2-8C8EE556D413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E43EACC-93DA-4E40-9DEB-AE76402EC274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4CBF79F-B0C8-4BB3-8DEE-1001C7F0F349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77ADD5B-5674-4819-BF02-7293E291E666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98EF66A-DAE9-4B9F-BF87-93EDE8C5C5D7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680BD55-4011-4D53-AF37-AE872DC6DEEE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C746E13-BECD-4A28-9C11-CA2FB5A03C51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9EAF9740-EC1C-4D1B-AEEA-76F209D524B1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34C0544-941B-4019-ABCA-32B84AB39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01ABD6FB-53DE-4819-91B4-E6C3939E3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0E9F1399-B022-4ABA-A234-96650688482F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BEB17377-034B-452B-98FC-DD76548DEF82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97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16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F4A8A1-0820-4396-910C-1D360D87255D}"/>
              </a:ext>
            </a:extLst>
          </p:cNvPr>
          <p:cNvSpPr txBox="1"/>
          <p:nvPr/>
        </p:nvSpPr>
        <p:spPr>
          <a:xfrm>
            <a:off x="499528" y="1254115"/>
            <a:ext cx="66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F4-01M Metadata is offered/published/exposed in such a way that it can be harvested and indexed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FD8F68-E089-4F24-A0FF-4862BB586CD6}"/>
              </a:ext>
            </a:extLst>
          </p:cNvPr>
          <p:cNvSpPr txBox="1"/>
          <p:nvPr/>
        </p:nvSpPr>
        <p:spPr>
          <a:xfrm>
            <a:off x="7274527" y="1377225"/>
            <a:ext cx="137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| Essential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007EEF3-48F8-4638-BD22-DC0D501845DB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47C9413F-DACE-44EB-A4F9-5FC74B8F9FE8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77C6BAC-56AF-42DA-9934-1A697A6AAB5E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882B851A-A64D-493A-95FD-954F0816B2F9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76935B8A-5FC9-4CE9-B661-807A4E75A9D9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842EC378-4539-4746-8F72-93DDF1729DAE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0FE7E85-3DE2-4DEC-8D41-95F71C6A8588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34A2912-B5FF-425C-90D8-6B3EAB92456C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4722DA-A7D3-4C66-9FA3-9CF21CDEB165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670015E-9B11-44DD-AC40-21EB4755CF98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D3AB789-A124-40CE-BA45-D32888EB8AA5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4FDAC6BB-9564-411A-919D-E55CF132DBD8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5E51BAE-6971-4721-81FB-AD4F22A4A3D2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30659DC8-0C52-48C0-B1A3-12D393BC880E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299A8E2-D508-4DC6-8EF8-2A2282B3A984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62379BD5-032D-48C9-983C-7FA3A06A5C54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140D0C4-1547-4390-B601-32F1806E5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79C8A12C-B14B-4F6B-A1C3-6B5F733A1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796692E4-A19B-473C-93B2-DDD5CDC4226B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777A9B4B-A649-4405-B97F-8105A630B295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279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17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A1-01M Metadata includes information about access conditions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FD22D37-6C15-466A-BE39-EA085B87EC89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FC45DA9C-C8BB-4BC9-ADE5-B306B5A4EF9F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0C8FF00-2DE5-49E1-93FA-965B6CE96DD0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9D50B894-A14C-4556-A962-C1F5D3CD1B37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DE1B2B89-08AE-4CD1-878F-63744CDD24D4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E16CE5EC-77FE-487D-A79F-4D93BE48C37C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11C10A2-0E14-4834-8D3B-CAC71372670A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E1D278-5196-4993-BFA7-9081741BC3A1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CE52EBF-FCCA-49CB-8A0A-35A18723A2F2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30E06F5-D89E-4DCE-A699-5136951227A5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432C51F-037B-4303-922E-FD2FE907BF0C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4D314CAA-EB51-42CB-BF07-91E37B77745A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52647FF-A22C-461C-ACE4-421BEB00F98D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CFD8FD5-3B2D-4C19-B860-D4A19EE51148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82BA50A-A213-441B-9BBA-497F2E0664DB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BA775F7-02DD-4B91-8AE9-280023CEBDFA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EC15C1E-B0E9-456E-BE7E-A7B5A7E0D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C2CCEF26-272F-4A06-B75B-36143C417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2399D285-F477-4E4D-A301-9621F04CC289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39D4AB8-230B-4E82-BC91-2B2969DF4478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15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18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A1-01D Data can be accessed manually (i.e. with human intervention)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0B3C90AB-0D22-4F27-934A-493285EF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B624B4-3406-4C4F-BE0C-BE58E46913CA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7" name="Rectangle 76">
              <a:hlinkClick r:id="rId4" action="ppaction://hlinksldjump"/>
              <a:extLst>
                <a:ext uri="{FF2B5EF4-FFF2-40B4-BE49-F238E27FC236}">
                  <a16:creationId xmlns:a16="http://schemas.microsoft.com/office/drawing/2014/main" id="{62AC0CDE-9725-4E59-B642-65ABC0C90F01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0696B73-6F95-4550-9B57-28CBA1325114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9" name="Rectangle 78">
              <a:hlinkClick r:id="rId5" action="ppaction://hlinksldjump"/>
              <a:extLst>
                <a:ext uri="{FF2B5EF4-FFF2-40B4-BE49-F238E27FC236}">
                  <a16:creationId xmlns:a16="http://schemas.microsoft.com/office/drawing/2014/main" id="{2F1F58AB-EB2F-4F57-81E8-D532427C6DD7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0" name="Rectangle 79">
              <a:hlinkClick r:id="rId6" action="ppaction://hlinksldjump"/>
              <a:extLst>
                <a:ext uri="{FF2B5EF4-FFF2-40B4-BE49-F238E27FC236}">
                  <a16:creationId xmlns:a16="http://schemas.microsoft.com/office/drawing/2014/main" id="{3E4CF314-DB08-4B41-B7AE-1BC53D5829CB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81" name="Rectangle 80">
              <a:hlinkClick r:id="rId7" action="ppaction://hlinksldjump"/>
              <a:extLst>
                <a:ext uri="{FF2B5EF4-FFF2-40B4-BE49-F238E27FC236}">
                  <a16:creationId xmlns:a16="http://schemas.microsoft.com/office/drawing/2014/main" id="{05302FDA-6846-4096-BDA8-EC7524D5F27E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6972FEF-9728-4400-91AD-26993E95309A}"/>
                </a:ext>
              </a:extLst>
            </p:cNvPr>
            <p:cNvCxnSpPr>
              <a:stCxn id="78" idx="2"/>
              <a:endCxn id="81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C2DD279-571E-4D92-B72A-04B9CD03B734}"/>
                </a:ext>
              </a:extLst>
            </p:cNvPr>
            <p:cNvCxnSpPr>
              <a:stCxn id="81" idx="2"/>
              <a:endCxn id="79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34ED856-6819-44CF-9ABE-6ECDBA6BBA38}"/>
                </a:ext>
              </a:extLst>
            </p:cNvPr>
            <p:cNvCxnSpPr>
              <a:stCxn id="79" idx="2"/>
              <a:endCxn id="80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1AF1044-8414-4153-BF4D-6792B5F2B960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BBB5991-D8D2-41F2-8777-785E49F83F6A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B74C690-3378-44CF-AB3A-E80E445DEC77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660EDAF-2CDB-4E89-B0AB-5054D91F9E5F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9" name="Rectangle 9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B4224C0E-614C-47F3-B3A8-2A32C50F06DC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Rectangle 9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80B732F-2FD2-4BC4-B1C3-C12705A62187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1" name="Rectangle 10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627B675E-BA7C-4D3F-9C8B-DB8F115AFAB3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02" name="Graphic 101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70870E6-78E6-442E-945D-922C7E4DE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13" name="Graphic 112" descr="Help">
                <a:hlinkClick r:id="rId16"/>
                <a:extLst>
                  <a:ext uri="{FF2B5EF4-FFF2-40B4-BE49-F238E27FC236}">
                    <a16:creationId xmlns:a16="http://schemas.microsoft.com/office/drawing/2014/main" id="{B60908C7-58CF-4A78-B2CE-2EAFAC040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14" name="Rectangle 113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700C851-6D14-44E5-AB77-6DF960B24046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D3280BD2-406F-415E-9B86-281D2CA036CE}"/>
                </a:ext>
              </a:extLst>
            </p:cNvPr>
            <p:cNvCxnSpPr>
              <a:cxnSpLocks/>
              <a:stCxn id="100" idx="1"/>
              <a:endCxn id="78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09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19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A1-02D Data can be accessed automatically (i.e. by a computer program)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724C60FB-6A3C-4817-94A5-CBF4F08E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A98859E-4FF5-443A-802B-394008A74486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6" name="Rectangle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FE611482-0A8E-4E02-A874-D7D095411ADC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2F658A8-F92B-466C-9080-E4D46EDA278B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8" name="Rectangle 77">
              <a:hlinkClick r:id="rId5" action="ppaction://hlinksldjump"/>
              <a:extLst>
                <a:ext uri="{FF2B5EF4-FFF2-40B4-BE49-F238E27FC236}">
                  <a16:creationId xmlns:a16="http://schemas.microsoft.com/office/drawing/2014/main" id="{53A5FC10-E76B-4488-9555-62DF0E54FF78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9" name="Rectangle 78">
              <a:hlinkClick r:id="rId6" action="ppaction://hlinksldjump"/>
              <a:extLst>
                <a:ext uri="{FF2B5EF4-FFF2-40B4-BE49-F238E27FC236}">
                  <a16:creationId xmlns:a16="http://schemas.microsoft.com/office/drawing/2014/main" id="{F2CD5890-A2C8-481F-A8DC-AB6969679D40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80" name="Rectangle 79">
              <a:hlinkClick r:id="rId7" action="ppaction://hlinksldjump"/>
              <a:extLst>
                <a:ext uri="{FF2B5EF4-FFF2-40B4-BE49-F238E27FC236}">
                  <a16:creationId xmlns:a16="http://schemas.microsoft.com/office/drawing/2014/main" id="{62A81078-CCEA-4D20-BFB0-785B84568452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3F657E5-D97E-41B4-935A-274B6DE4EF9B}"/>
                </a:ext>
              </a:extLst>
            </p:cNvPr>
            <p:cNvCxnSpPr>
              <a:stCxn id="77" idx="2"/>
              <a:endCxn id="80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D936068-5310-40F0-B45D-AC47FE51DB83}"/>
                </a:ext>
              </a:extLst>
            </p:cNvPr>
            <p:cNvCxnSpPr>
              <a:stCxn id="80" idx="2"/>
              <a:endCxn id="78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24816D1-588E-4DEB-83D8-2791D920FCF6}"/>
                </a:ext>
              </a:extLst>
            </p:cNvPr>
            <p:cNvCxnSpPr>
              <a:stCxn id="78" idx="2"/>
              <a:endCxn id="79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449E9DC-0D00-46CD-8D9C-D85B03513FA9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BACAA56-B12C-4661-8DBE-824144B23A1E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A726D4D-DCAB-4B68-AB14-3FEBAB95D684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2DFDEA3-0502-47C2-A3A2-2A9ABF07A3A4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27F3148-91A3-4AF6-A036-12491F779148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9" name="Rectangle 9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387760E-A9A8-475A-9474-4D8561D945BC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Rectangle 99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EB4C80F-9152-4531-9B4C-2BA45F577FE8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01" name="Graphic 100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DA95C53-39A8-4645-B07C-92D3E8550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2" name="Graphic 101" descr="Help">
                <a:hlinkClick r:id="rId16"/>
                <a:extLst>
                  <a:ext uri="{FF2B5EF4-FFF2-40B4-BE49-F238E27FC236}">
                    <a16:creationId xmlns:a16="http://schemas.microsoft.com/office/drawing/2014/main" id="{C641D0A1-DC3B-4138-B9D9-BFA7019ED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13" name="Rectangle 112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FBA6418A-BA9E-45CC-902A-A96363571E8F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7" name="Connector: Elbow 86">
              <a:extLst>
                <a:ext uri="{FF2B5EF4-FFF2-40B4-BE49-F238E27FC236}">
                  <a16:creationId xmlns:a16="http://schemas.microsoft.com/office/drawing/2014/main" id="{537E2E01-2F17-4423-901B-6899210D576B}"/>
                </a:ext>
              </a:extLst>
            </p:cNvPr>
            <p:cNvCxnSpPr>
              <a:cxnSpLocks/>
              <a:stCxn id="99" idx="1"/>
              <a:endCxn id="77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12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</a:t>
            </a:fld>
            <a:endParaRPr lang="it-IT" altLang="it-I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35D5B3-D8EC-4867-ACFD-BC6E115C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6126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Testing phase|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4EED50-B235-4D9D-98F0-E488BAB56CB6}"/>
              </a:ext>
            </a:extLst>
          </p:cNvPr>
          <p:cNvGrpSpPr/>
          <p:nvPr/>
        </p:nvGrpSpPr>
        <p:grpSpPr>
          <a:xfrm>
            <a:off x="10007029" y="0"/>
            <a:ext cx="2184971" cy="6454057"/>
            <a:chOff x="10007029" y="0"/>
            <a:chExt cx="2184971" cy="645405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D61095-D519-4D61-883E-1FFF3E380D46}"/>
                </a:ext>
              </a:extLst>
            </p:cNvPr>
            <p:cNvSpPr/>
            <p:nvPr/>
          </p:nvSpPr>
          <p:spPr>
            <a:xfrm>
              <a:off x="10007029" y="0"/>
              <a:ext cx="2184971" cy="6454057"/>
            </a:xfrm>
            <a:prstGeom prst="rect">
              <a:avLst/>
            </a:prstGeom>
            <a:solidFill>
              <a:srgbClr val="9A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hlinkClick r:id="rId3" action="ppaction://hlinksldjump"/>
              <a:extLst>
                <a:ext uri="{FF2B5EF4-FFF2-40B4-BE49-F238E27FC236}">
                  <a16:creationId xmlns:a16="http://schemas.microsoft.com/office/drawing/2014/main" id="{B31D2DAE-2BF2-4FF9-99FB-8404F92BDBE4}"/>
                </a:ext>
              </a:extLst>
            </p:cNvPr>
            <p:cNvSpPr/>
            <p:nvPr/>
          </p:nvSpPr>
          <p:spPr>
            <a:xfrm>
              <a:off x="10229833" y="380236"/>
              <a:ext cx="1044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Introductio</a:t>
              </a:r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n</a:t>
              </a:r>
            </a:p>
          </p:txBody>
        </p:sp>
        <p:sp>
          <p:nvSpPr>
            <p:cNvPr id="34" name="Rectangle 33">
              <a:hlinkClick r:id="rId4" action="ppaction://hlinksldjump"/>
              <a:extLst>
                <a:ext uri="{FF2B5EF4-FFF2-40B4-BE49-F238E27FC236}">
                  <a16:creationId xmlns:a16="http://schemas.microsoft.com/office/drawing/2014/main" id="{7073C63B-E1B0-47F6-98BC-C6A358AC9ABB}"/>
                </a:ext>
              </a:extLst>
            </p:cNvPr>
            <p:cNvSpPr/>
            <p:nvPr/>
          </p:nvSpPr>
          <p:spPr>
            <a:xfrm>
              <a:off x="10229833" y="237338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of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the Data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Rectangle 34">
              <a:hlinkClick r:id="rId5" action="ppaction://hlinksldjump"/>
              <a:extLst>
                <a:ext uri="{FF2B5EF4-FFF2-40B4-BE49-F238E27FC236}">
                  <a16:creationId xmlns:a16="http://schemas.microsoft.com/office/drawing/2014/main" id="{5AAF9D7B-240D-4E0D-B0CC-2EB87E8237BD}"/>
                </a:ext>
              </a:extLst>
            </p:cNvPr>
            <p:cNvSpPr/>
            <p:nvPr/>
          </p:nvSpPr>
          <p:spPr>
            <a:xfrm>
              <a:off x="10229833" y="13768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of the evaluator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Rectangle 35">
              <a:hlinkClick r:id="rId6" action="ppaction://hlinksldjump"/>
              <a:extLst>
                <a:ext uri="{FF2B5EF4-FFF2-40B4-BE49-F238E27FC236}">
                  <a16:creationId xmlns:a16="http://schemas.microsoft.com/office/drawing/2014/main" id="{5E254815-7F57-46EB-A3E3-C51B97FB0228}"/>
                </a:ext>
              </a:extLst>
            </p:cNvPr>
            <p:cNvSpPr/>
            <p:nvPr/>
          </p:nvSpPr>
          <p:spPr>
            <a:xfrm>
              <a:off x="10229833" y="43665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Observations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per indicator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36">
              <a:hlinkClick r:id="rId7" action="ppaction://hlinksldjump"/>
              <a:extLst>
                <a:ext uri="{FF2B5EF4-FFF2-40B4-BE49-F238E27FC236}">
                  <a16:creationId xmlns:a16="http://schemas.microsoft.com/office/drawing/2014/main" id="{C58A86CB-7567-4DF1-85EF-162D3148C331}"/>
                </a:ext>
              </a:extLst>
            </p:cNvPr>
            <p:cNvSpPr/>
            <p:nvPr/>
          </p:nvSpPr>
          <p:spPr>
            <a:xfrm>
              <a:off x="10229833" y="53631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General recommend-</a:t>
              </a:r>
              <a:r>
                <a:rPr lang="en-US" sz="1100" b="1" dirty="0" err="1">
                  <a:solidFill>
                    <a:schemeClr val="bg1"/>
                  </a:solidFill>
                  <a:latin typeface="+mj-lt"/>
                </a:rPr>
                <a:t>ations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8" name="Graphic 37" descr="Home">
              <a:hlinkClick r:id="rId8" action="ppaction://hlinksldjump"/>
              <a:extLst>
                <a:ext uri="{FF2B5EF4-FFF2-40B4-BE49-F238E27FC236}">
                  <a16:creationId xmlns:a16="http://schemas.microsoft.com/office/drawing/2014/main" id="{E71AD91D-43BA-4094-BA45-B526D68C7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478368" y="299538"/>
              <a:ext cx="468000" cy="468000"/>
            </a:xfrm>
            <a:prstGeom prst="rect">
              <a:avLst/>
            </a:prstGeom>
          </p:spPr>
        </p:pic>
        <p:pic>
          <p:nvPicPr>
            <p:cNvPr id="39" name="Graphic 38" descr="Help">
              <a:hlinkClick r:id="rId11"/>
              <a:extLst>
                <a:ext uri="{FF2B5EF4-FFF2-40B4-BE49-F238E27FC236}">
                  <a16:creationId xmlns:a16="http://schemas.microsoft.com/office/drawing/2014/main" id="{6D3EC19A-2789-4460-ADFF-17170D6A1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478368" y="1060753"/>
              <a:ext cx="468000" cy="468000"/>
            </a:xfrm>
            <a:prstGeom prst="rect">
              <a:avLst/>
            </a:prstGeom>
          </p:spPr>
        </p:pic>
        <p:sp>
          <p:nvSpPr>
            <p:cNvPr id="42" name="Rectangle 41">
              <a:hlinkClick r:id="rId14" action="ppaction://hlinksldjump"/>
              <a:extLst>
                <a:ext uri="{FF2B5EF4-FFF2-40B4-BE49-F238E27FC236}">
                  <a16:creationId xmlns:a16="http://schemas.microsoft.com/office/drawing/2014/main" id="{9FA8B6AB-D14C-41EB-A69A-79BBF129ADD9}"/>
                </a:ext>
              </a:extLst>
            </p:cNvPr>
            <p:cNvSpPr/>
            <p:nvPr/>
          </p:nvSpPr>
          <p:spPr>
            <a:xfrm>
              <a:off x="10229833" y="336996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Methodology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6817A507-A740-445D-9E84-1CB4939DC1C0}"/>
              </a:ext>
            </a:extLst>
          </p:cNvPr>
          <p:cNvSpPr/>
          <p:nvPr/>
        </p:nvSpPr>
        <p:spPr>
          <a:xfrm>
            <a:off x="332241" y="2469961"/>
            <a:ext cx="1800000" cy="180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+mj-lt"/>
              </a:rPr>
              <a:t>CONTEXT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+mj-lt"/>
              </a:rPr>
              <a:t>SETTING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5AA6C-891B-499C-AD6A-3056321756D5}"/>
              </a:ext>
            </a:extLst>
          </p:cNvPr>
          <p:cNvGrpSpPr/>
          <p:nvPr/>
        </p:nvGrpSpPr>
        <p:grpSpPr>
          <a:xfrm>
            <a:off x="2527894" y="978032"/>
            <a:ext cx="7136212" cy="1036172"/>
            <a:chOff x="3123795" y="978032"/>
            <a:chExt cx="7136212" cy="103617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A5A939D-4138-44CA-A0EB-5A2F16986BC4}"/>
                </a:ext>
              </a:extLst>
            </p:cNvPr>
            <p:cNvSpPr/>
            <p:nvPr/>
          </p:nvSpPr>
          <p:spPr>
            <a:xfrm>
              <a:off x="3123795" y="1296076"/>
              <a:ext cx="720000" cy="7181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98A30-EC66-44FD-AA25-74C61CDEFB69}"/>
                </a:ext>
              </a:extLst>
            </p:cNvPr>
            <p:cNvSpPr txBox="1"/>
            <p:nvPr/>
          </p:nvSpPr>
          <p:spPr>
            <a:xfrm>
              <a:off x="4170655" y="978032"/>
              <a:ext cx="608935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b="1" dirty="0">
                  <a:latin typeface="+mj-lt"/>
                </a:rPr>
                <a:t>December 2019</a:t>
              </a:r>
            </a:p>
            <a:p>
              <a:pPr algn="just"/>
              <a:r>
                <a:rPr lang="en-GB" sz="1400" dirty="0">
                  <a:latin typeface="+mj-lt"/>
                </a:rPr>
                <a:t>As mentioned in the Working Group </a:t>
              </a:r>
              <a:r>
                <a:rPr lang="en-GB" sz="1400" dirty="0">
                  <a:latin typeface="+mj-lt"/>
                  <a:hlinkClick r:id="rId15"/>
                </a:rPr>
                <a:t>online meeting on 4 December 2019</a:t>
              </a:r>
              <a:r>
                <a:rPr lang="en-GB" sz="1400" dirty="0">
                  <a:latin typeface="+mj-lt"/>
                </a:rPr>
                <a:t>, the testing phase for the </a:t>
              </a:r>
              <a:r>
                <a:rPr lang="en-GB" sz="1400" dirty="0">
                  <a:latin typeface="+mj-lt"/>
                  <a:hlinkClick r:id="rId16"/>
                </a:rPr>
                <a:t>indicators</a:t>
              </a:r>
              <a:r>
                <a:rPr lang="en-GB" sz="1400" dirty="0">
                  <a:latin typeface="+mj-lt"/>
                </a:rPr>
                <a:t> that the Working Group has developed over the last months is starting.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23979F-8E06-45C4-ACBC-B6E45EE880DD}"/>
              </a:ext>
            </a:extLst>
          </p:cNvPr>
          <p:cNvGrpSpPr/>
          <p:nvPr/>
        </p:nvGrpSpPr>
        <p:grpSpPr>
          <a:xfrm>
            <a:off x="2527894" y="2345253"/>
            <a:ext cx="7136212" cy="1036172"/>
            <a:chOff x="3123795" y="978032"/>
            <a:chExt cx="7136212" cy="103617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D66EB4-5EC8-43E3-BA21-FFB1F26B04B4}"/>
                </a:ext>
              </a:extLst>
            </p:cNvPr>
            <p:cNvSpPr/>
            <p:nvPr/>
          </p:nvSpPr>
          <p:spPr>
            <a:xfrm>
              <a:off x="3123795" y="1296076"/>
              <a:ext cx="720000" cy="7181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B492E49-4568-437C-A19B-6981AA20C09D}"/>
                </a:ext>
              </a:extLst>
            </p:cNvPr>
            <p:cNvSpPr txBox="1"/>
            <p:nvPr/>
          </p:nvSpPr>
          <p:spPr>
            <a:xfrm>
              <a:off x="4170655" y="978032"/>
              <a:ext cx="608935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b="1" dirty="0">
                  <a:latin typeface="+mj-lt"/>
                </a:rPr>
                <a:t>January 2020</a:t>
              </a:r>
            </a:p>
            <a:p>
              <a:pPr algn="just"/>
              <a:r>
                <a:rPr lang="en-GB" sz="1400" dirty="0">
                  <a:latin typeface="+mj-lt"/>
                </a:rPr>
                <a:t>To ensure the indicators are evaluated in a wide range of environments, people who are involved with initiatives that evaluate </a:t>
              </a:r>
              <a:r>
                <a:rPr lang="en-GB" sz="1400" dirty="0" err="1">
                  <a:latin typeface="+mj-lt"/>
                </a:rPr>
                <a:t>FAIRness</a:t>
              </a:r>
              <a:r>
                <a:rPr lang="en-GB" sz="1400" dirty="0">
                  <a:latin typeface="+mj-lt"/>
                </a:rPr>
                <a:t> of data for specific types of data or for specific communities are sought. The period for testing is January 2020. 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E9A8EF-8C3D-46FE-994F-046993581A4E}"/>
              </a:ext>
            </a:extLst>
          </p:cNvPr>
          <p:cNvGrpSpPr/>
          <p:nvPr/>
        </p:nvGrpSpPr>
        <p:grpSpPr>
          <a:xfrm>
            <a:off x="2527896" y="3801961"/>
            <a:ext cx="7136210" cy="789951"/>
            <a:chOff x="3123795" y="1065231"/>
            <a:chExt cx="7136210" cy="78995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7145368-1475-46E0-B3D9-1AAEB4B6D827}"/>
                </a:ext>
              </a:extLst>
            </p:cNvPr>
            <p:cNvSpPr/>
            <p:nvPr/>
          </p:nvSpPr>
          <p:spPr>
            <a:xfrm>
              <a:off x="3123795" y="1137054"/>
              <a:ext cx="720000" cy="7181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DD053E-EA23-451D-AC66-0BE844B36A5A}"/>
                </a:ext>
              </a:extLst>
            </p:cNvPr>
            <p:cNvSpPr txBox="1"/>
            <p:nvPr/>
          </p:nvSpPr>
          <p:spPr>
            <a:xfrm>
              <a:off x="4170654" y="1065231"/>
              <a:ext cx="60893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b="1" dirty="0">
                  <a:latin typeface="+mj-lt"/>
                </a:rPr>
                <a:t>February 2020</a:t>
              </a:r>
            </a:p>
            <a:p>
              <a:pPr algn="just"/>
              <a:r>
                <a:rPr lang="en-GB" sz="1400" dirty="0">
                  <a:latin typeface="+mj-lt"/>
                </a:rPr>
                <a:t>The results will be shared with the Working Group in the next scheduled Working Group online meeting on 13 February 2020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57162C-8ED2-4B43-9FCD-83471C98D85B}"/>
              </a:ext>
            </a:extLst>
          </p:cNvPr>
          <p:cNvGrpSpPr/>
          <p:nvPr/>
        </p:nvGrpSpPr>
        <p:grpSpPr>
          <a:xfrm>
            <a:off x="2527894" y="5018194"/>
            <a:ext cx="7136210" cy="1200329"/>
            <a:chOff x="3123795" y="1065231"/>
            <a:chExt cx="7136210" cy="12003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A80CEF-A9BD-480A-8F43-1E8F0DB3370E}"/>
                </a:ext>
              </a:extLst>
            </p:cNvPr>
            <p:cNvSpPr/>
            <p:nvPr/>
          </p:nvSpPr>
          <p:spPr>
            <a:xfrm>
              <a:off x="3123795" y="1137054"/>
              <a:ext cx="720000" cy="7181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E560FD-D39E-472D-A279-C21266AEE25F}"/>
                </a:ext>
              </a:extLst>
            </p:cNvPr>
            <p:cNvSpPr txBox="1"/>
            <p:nvPr/>
          </p:nvSpPr>
          <p:spPr>
            <a:xfrm>
              <a:off x="4170655" y="1065231"/>
              <a:ext cx="6089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b="1" dirty="0">
                  <a:latin typeface="+mj-lt"/>
                </a:rPr>
                <a:t>March 2020</a:t>
              </a:r>
            </a:p>
            <a:p>
              <a:pPr algn="just"/>
              <a:r>
                <a:rPr lang="en-GB" sz="1400" dirty="0">
                  <a:latin typeface="+mj-lt"/>
                </a:rPr>
                <a:t>On the basis of the comments and suggestions that come out of the tests, the editorial team will create a new proposal for a revision of the maturity model if necessary. The testing might also bring any issues that could be covered in the </a:t>
              </a:r>
              <a:r>
                <a:rPr lang="en-GB" sz="1400" dirty="0">
                  <a:latin typeface="+mj-lt"/>
                  <a:hlinkClick r:id="rId17"/>
                </a:rPr>
                <a:t>guidelines</a:t>
              </a:r>
              <a:r>
                <a:rPr lang="en-GB" sz="1400" dirty="0">
                  <a:latin typeface="+mj-lt"/>
                </a:rPr>
                <a:t>.</a:t>
              </a:r>
              <a:endParaRPr 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68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20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+mj-lt"/>
                </a:rPr>
                <a:t>A1-02M Metadata identifier resolves to a metadata record</a:t>
              </a:r>
              <a:endParaRPr lang="en-GB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648360-4CDC-4BCD-8EA9-BE1355DE3E8A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ADEBD005-C703-4144-98D0-51F1A1EBEE34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E7B27B6-30E4-4ABB-97AF-B2E6DD1CD99B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88633847-7FC7-49CE-B7D4-D7BB56954BA4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0F9BC755-6821-4226-9594-2BB9D6DC0DFD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789ED68A-3B63-4444-94C1-FFCE17880220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F7D351A-7DF0-4EA3-A4BB-AF11B421E373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68C147C-8C8D-4282-A847-12B15FDF251E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7510D76-E5A4-4106-A4DE-3C8DEC61C735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A2987B1-2CA0-4EF1-9BDD-BA90F37F479C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0D7ADC-A81A-4D8D-BAA8-88129C27F14E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7BC6885-C4DE-4299-BC45-38C2B63C2453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4B885F3-B81A-440D-9FA5-040A92BCF36B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FCB1F81-D47A-4641-95A8-3B32D74E7C30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F91F905-5667-4629-AC97-FD50AB19905B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CDF584A1-E81E-494D-945E-1A06342CE1EA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ECF4B19-FB24-4D87-A9D8-C9F762B0D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DB08F507-103F-4CEF-8F84-87BD91253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B8DB4285-EF25-417A-85C4-3077A9421B6F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4AF64A8D-4395-4F93-81A2-BC5D8FBF7615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30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21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A1-03D Data identifier resolves to a digital object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38B415-0020-4535-8717-2DC7792C0645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B2BF63A1-9E85-4483-8816-E44A263D6A4C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F329979-3121-4EB4-A587-B1175CBD6869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511AC8DC-1AD9-436E-9364-231F4EF88066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560EDC22-5594-4685-80B0-6CFC6C3A1051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4FC6C5D4-7414-4AB0-92D6-E7689CEE8BEC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9BEB43F-E5C8-473C-82F4-CA69A7894425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A666C3D-E940-4E4A-B642-61D9C9031A95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0BCCA88-CB34-4FA2-85D2-AC52E17C1B5D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480BD4A-89BF-402B-BBB8-24BDE1A403E3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05AC1E5-82C4-4380-BEB0-CF86A8440DC9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E2E9979-B8B6-4BED-85B8-3D033767805B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1B03376-271A-4EB4-B3D9-662BFE986E95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EFD42AC-CD28-4966-8B88-D2BD2A6F481B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F1AC427-E5A2-4F2D-BFA4-1FD0A870176C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7C8D9169-34B1-41B6-A721-97F6D27DFA99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BF896FFF-9E27-4E28-A2E8-0B2A83AC6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B24209CD-53F4-4210-AF07-081A92C3A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2537D49F-2CA6-4E43-93ED-3AB91B830E05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EA94FFF1-2C4D-4402-914A-9FAE0E0C9BF6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515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22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A1-03M Metadata is accessed through standardised protocol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A58760-B9AD-45E0-B187-1BC10F48706E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7072A877-8B54-41B5-8318-5F539AAB01FF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89C85FD-B09E-4C54-A1AF-0A7C075FD372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AE1B0426-DD8F-4256-BDDB-B31258399A5D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D9161858-F93E-43F1-A054-AF5B50142182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199951C0-CFD0-4502-993D-7C80F78EC93D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149BC4F-9259-4D09-A085-CF5AF2CB4452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AC99849-47A2-4276-87DF-BA918E1637AF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530C65E-2C03-46F8-925D-DA2E114BF212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A79A2F9-0E15-47BA-B9B1-FFB0EBCE02C9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F710A3A-F3EF-4292-874F-10166743DD73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C07763C-A0DD-4C3C-8677-87E65B80076F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9511FCE-5BA7-4EBD-AA47-FF13C7E07DC4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64C3B16-D10A-47BE-ADB6-54D717B38AF9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7D5AF69-969F-4BEA-B415-9FAB0A139CBC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B7FBA5C-726C-4C9A-A5A9-C5DEEF70FE81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C3BDAEE-E946-4593-A49C-E2E02EBDA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FAAFE3EC-9373-403F-9837-278430B0B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9EE8DE0-BFDD-4628-88B0-44E454D6EAE9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9EF50348-B29F-49CE-BCF4-D3EF13C97FB3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219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23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A1-04D Data is accessible through standardised protocol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5E0E6F-E6C2-41A0-9CBC-7144BBF57CED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42EF531D-3C59-4C1C-9E65-7B5E35A5856D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587FA35-5856-475F-875E-5512628576BF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E2F0F02E-5C89-435D-911A-8298D26CA4A7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2BBC088B-A6BB-4B16-8C03-9B13681FF124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7DE98C6F-1DA1-4B88-98DE-45ADF4BB321B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D1FDA5-8C0D-4F1A-AD01-EBCE7A5ADA25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9156C9E-2367-41D1-9E04-FFE902D7CF4F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1888083-C338-4CE8-988F-9929BF319467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97C1136-AA74-4BF8-A935-13572C923CB4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0DFF2B9-D705-49CA-A79F-28EC958CA394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EEC2340F-07DF-4CC5-AD2B-21A8DEC1EFCD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2569473-E66C-4572-BF75-10CCFB8CCF75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388FF8C-39B6-42E7-9B8F-2BCAACDC863C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402F182-072B-43EE-9D0D-1C0B19A9BA6A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6A3305F-8CAD-4B1E-8F5C-3A2234209F12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9A97B49-4898-4049-A439-AD2FE9D6E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B00F3558-0EAA-4F65-8BF1-68B644467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3B405371-57F6-4D46-AC5E-790680560968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85572DC-A3DF-4E7B-9213-3C96315D441B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6745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24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A1.1-01M Metadata is accessible through a free access protocol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478B8B1-B1E6-476A-9D21-05D7F32B53BA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24603B50-12B4-433F-8B2F-BBD396E0FD7A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AD0B2DA-1E35-4A28-9682-51CF41665F48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C389DFD5-17DB-4EF2-A0D3-1684AB42D359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A5B4E5B4-DADF-4403-8D10-942B3497A909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1EB33B45-4480-4872-9CB6-EA18810BB7E9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52AE946-2AA3-47A4-A14F-D2C718409A38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0244AFD-7820-403C-BC11-02A1BCAFEDBE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81389A-205B-43F4-950E-2A7C88B8F5A8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9FF0479-BA7C-4DA0-B3EF-15431C41ABE0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2BEAEEF-4A88-41D6-97C4-880FF3211BB6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D3E5804-3615-444D-9852-A3E75E75148A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C5030FD-EA05-4F53-81DE-BEBBD731795B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4DA178A-728E-4690-89D6-6FE31702EA10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8B18E11-C66F-4E2D-9DC8-AAC9DCF6C778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ABFCE68-EA1E-446F-A87C-D300CA70AE6C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13B4675-F453-4CB2-A00F-E58937AFA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9F653DBE-0F8A-473B-B0B7-AA258082D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2F9A9ED-AA25-4B2B-9292-9B78B480071E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49E88ECB-3CAD-49A9-A04E-D75768340DF4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7251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25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A1.1-01D Data is accessible through a free access protocol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BA0E314-09B5-40D5-80CE-CABD62455EDC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7C5B8CE7-FA2E-4420-A433-819647FADFD6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8014BB2-4D31-4EBC-8005-216FAAFD6045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DFECD1B6-9566-41AD-8AEF-6A264F7A4596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57DDF81E-0B58-4C16-8444-51FEF015053F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D05DD8A4-B101-4B4D-9033-5CBEF73FFB66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9417C7-CE45-4918-B5F3-42E46598853D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BC7465-F017-4E2B-8CCC-5F425A89BC2D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A28B0A-D728-462E-ACDA-A27A2FFA56A0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745D806-19FC-48E7-8C6E-DB874D148316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E9F0EF1-4618-47CC-A6A8-F49F3538D96E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F36F428-6726-4DD7-939F-6A334DCA2714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88E82A6-0DCB-4401-84C9-2794EA73D1CC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C4C3E4D5-5441-4FE2-8046-8A22D1797168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397F27F-448B-4B9A-BE13-1169D269D149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3601A81-BB03-4BF0-82A7-7A20CCCF2A4E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B39B576-59FC-4A51-AD6E-7A313890D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892A4A25-3A14-435D-96F0-21142AAD3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09BF3B8E-F3F1-4019-A189-16AF2C1BBD81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FD1A169A-C4FC-4F6C-ADC9-0A09BE1C21CC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774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26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A1.1-02M Metadata is accessible through an open-source access protocol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1577A85-7C86-4DD8-A69F-EAC52F5122AC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6712F8FA-B5F4-460A-B39C-6BEF21A51D22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F429C85-220B-4F3D-BEF8-6999C91CE760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2F5F04EF-9FBF-476A-838C-02B0456F5B0B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804E4693-D25C-4423-B715-FCBF7C6BB46E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B82A50C0-4152-4F92-A42E-A85F8DA74610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03A8770-1F37-4FAB-9843-60004CBB9706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9B379EF-AA4E-43F3-A399-76BECB33B8EB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E995D60-F7DB-4195-A267-3B02E9CA23EB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1939A11-1F37-492E-AFAF-ADE91A5ECDCD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16899AC-99D6-4E65-B046-19B9A25B292A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A65E37C-731E-4FF0-B321-AEB294A56114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C70E5F1-D646-44BB-87AE-57D019828228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33874D2-6717-4C65-870C-0431955A240F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9CDA2B0-F777-49F2-897F-6EE185320843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E45440B-9DA6-485E-8F92-BF31B7654FF3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F24B719-6EBE-4CCB-B0B7-C1A56BFB5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3DB07675-C667-45F9-BCC1-315379D73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2053067C-ABE2-4D1B-B84F-CAF2BAFE0543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78A3A1EA-A1EB-4C00-97D8-0A7C6F8CBBD7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9930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27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A1.1-02D Data is accessible through an open-source access protocol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D2FCAAD-F97E-4402-98F7-756C4AF74AA5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C6C531AC-CB1A-46E2-B025-7AC49BF30DE3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A51C68-DE58-4D08-AC33-A58D0AA3644A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5E55E37F-2395-43FD-A5D2-C1A73C3E5832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F5C08C79-31D0-4060-AA7F-B4AD127F3587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8D3AE418-9AB7-4786-A1B6-712A19D76FE2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6A88193-76EB-4333-8153-AFBA379F6649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DD35959-6960-4501-BC8C-A20CDCFFBF53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C7DE03A-AABA-414D-832D-28982FDE05B8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53E5432-D7EA-42C0-9A2E-17EA35B99586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8A0D34D-9454-4AFC-9FD6-816F69DEAA82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6F610C2-71A3-471A-AB2D-86A3D56CFD3B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EE8A6AA-DAF2-4002-A523-7C0CDBB405EF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791C69D-7171-4ECF-A54E-855A3BFFFA32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0AAE40D-F0F1-4EF1-A14F-89E86E6BEB40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BD64130-415B-4324-A992-467613C6524D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5E78C71-620C-4116-9190-98CA4BFD3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CADDD289-4574-4F5B-A444-020E210D5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B06FCD05-CB03-4245-8C4A-54FB5BE4C3E1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8C3CC4D-6701-4221-B890-BA38EA647341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261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28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F4A8A1-0820-4396-910C-1D360D87255D}"/>
              </a:ext>
            </a:extLst>
          </p:cNvPr>
          <p:cNvSpPr txBox="1"/>
          <p:nvPr/>
        </p:nvSpPr>
        <p:spPr>
          <a:xfrm>
            <a:off x="499528" y="1264389"/>
            <a:ext cx="66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A1.1-03D Actions to be taken by a </a:t>
            </a:r>
            <a:r>
              <a:rPr lang="en-GB" sz="1600" dirty="0" err="1">
                <a:solidFill>
                  <a:schemeClr val="bg1"/>
                </a:solidFill>
                <a:latin typeface="+mj-lt"/>
              </a:rPr>
              <a:t>reuser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 to get access to the data are well documented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FD8F68-E089-4F24-A0FF-4862BB586CD6}"/>
              </a:ext>
            </a:extLst>
          </p:cNvPr>
          <p:cNvSpPr txBox="1"/>
          <p:nvPr/>
        </p:nvSpPr>
        <p:spPr>
          <a:xfrm>
            <a:off x="7274527" y="1387499"/>
            <a:ext cx="137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| Important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F98CF8-47D8-4217-AAAC-75D1F9A4D3E3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EC6F51A4-7A46-4897-9035-6A92CD4482E1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178660C-ED89-4A53-8CCF-14A14BFCFCA3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7D7E1B1A-AD89-4ADC-B80F-369E739EDDC6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2485D2A2-0CE6-4E8C-B281-28D4E9C62E66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CF04C36E-21BE-4081-82CF-94117752EC37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8099C98-A4F4-4690-9018-A02FB3AA44A2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80C7906-B794-42A9-9BAB-C83F56BA7741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396ECC5-BB16-4004-B427-A11927BC45E0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FA1BE9B-900D-4B83-9A21-74618E4B0497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D5A51EC-FADF-4BBE-B555-EE797A97BD58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0421928-5BBA-4CF4-912C-FF1A02B88406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5866A88-46F4-4B8E-BD15-A88B9F5CEF67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30071E21-8964-4020-889B-8A6223F159B5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753A6A24-6633-4E39-A4ED-EB287F2D22B4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07FEBDC-1D31-45DE-B924-4D56E1E3C427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EBF2CEC-71E4-473A-BFC5-60A25C6DC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203EC9DB-7024-4279-BAF2-C94518884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9AFA9804-46F0-46A9-83AA-434A9AFEB68B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87D465CC-AE07-49FB-9F23-08B652D215E4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8392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29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A1.2-01M Metadata includes information relevant for access control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632C1A-1CB4-4378-B1FD-3A4AC1893F98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128590D8-BF1D-47ED-B52E-C35E1E4ECD57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CE6C17-512F-4B65-B08C-FDAE5AF195A8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02138B09-7ACC-4F53-83E8-831EA373A4DB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9CCA4312-71A0-4447-B5E3-C2E87261DD69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69FDE046-BB7F-449D-8CA9-DDEED323BC5A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84238D9-11B5-4934-964A-F5B8D5FE1ADF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F8DEF93-3E4E-476C-AB61-3AAFA54E1490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C4DA00-DF98-4ACF-A2EE-AA2FA4454248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8434963-3BC6-4F9C-93FA-C879A63D5B40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EA35767-A257-4171-8868-5234CB97226F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ECCD190-A858-40EA-9B4D-EA0613DAE6F1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980A2FC-945D-4693-80E1-4CF844E56EE4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6C4844C-9297-49E6-986D-CA0F1653E4A7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757F536E-1D0C-40C6-81E0-3AF60C68CB77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70A91B4-6D2D-4137-8A00-3DDA223CD69E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652DAE1-B27A-4BF4-95F6-A58751BC7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67C6FE08-5EA2-4BF3-ADD4-90F702910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FA32085B-42C7-45C9-B7E1-5FF330D2C67F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E9E737E-F830-4533-A4E1-05E109D603EA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07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</a:t>
            </a:fld>
            <a:endParaRPr lang="it-IT" altLang="it-I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35D5B3-D8EC-4867-ACFD-BC6E115C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96" y="0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Testing phase|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CD8FDA-EF8D-49C0-92F3-CA2F2515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67" y="1202076"/>
            <a:ext cx="8986121" cy="3503487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en-GB" altLang="en-GB" sz="2400" dirty="0">
                <a:latin typeface="+mj-lt"/>
              </a:rPr>
              <a:t>The slide deck is structured as follow</a:t>
            </a:r>
          </a:p>
          <a:p>
            <a:r>
              <a:rPr lang="en-GB" altLang="en-GB" sz="1800" dirty="0">
                <a:latin typeface="+mj-lt"/>
              </a:rPr>
              <a:t>ID Card of the evaluator</a:t>
            </a:r>
          </a:p>
          <a:p>
            <a:r>
              <a:rPr lang="en-GB" altLang="en-GB" sz="1800" dirty="0">
                <a:latin typeface="+mj-lt"/>
              </a:rPr>
              <a:t>ID card of the – collection of – digital object/resource</a:t>
            </a:r>
          </a:p>
          <a:p>
            <a:r>
              <a:rPr lang="en-GB" altLang="en-GB" sz="1800" dirty="0">
                <a:latin typeface="+mj-lt"/>
              </a:rPr>
              <a:t>Methodology followed</a:t>
            </a:r>
          </a:p>
          <a:p>
            <a:r>
              <a:rPr lang="en-GB" altLang="en-GB" sz="1800" dirty="0">
                <a:latin typeface="+mj-lt"/>
              </a:rPr>
              <a:t>Observations per indicators</a:t>
            </a:r>
          </a:p>
          <a:p>
            <a:r>
              <a:rPr lang="en-GB" altLang="en-GB" sz="1800" dirty="0">
                <a:latin typeface="+mj-lt"/>
              </a:rPr>
              <a:t>General recommendations</a:t>
            </a:r>
          </a:p>
          <a:p>
            <a:endParaRPr lang="en-GB" altLang="en-GB" sz="2400" dirty="0">
              <a:latin typeface="+mj-lt"/>
            </a:endParaRPr>
          </a:p>
          <a:p>
            <a:pPr marL="0" indent="0">
              <a:buNone/>
            </a:pPr>
            <a:r>
              <a:rPr lang="en-GB" altLang="en-GB" sz="2400" dirty="0">
                <a:latin typeface="+mj-lt"/>
              </a:rPr>
              <a:t>Note that the editorial team is there to support you → Just click on the ‘</a:t>
            </a:r>
            <a:r>
              <a:rPr lang="en-GB" altLang="en-GB" sz="2400" i="1" dirty="0">
                <a:latin typeface="+mj-lt"/>
              </a:rPr>
              <a:t>help</a:t>
            </a:r>
            <a:r>
              <a:rPr lang="en-GB" altLang="en-GB" sz="2400" dirty="0">
                <a:latin typeface="+mj-lt"/>
              </a:rPr>
              <a:t>’ icon to contact them </a:t>
            </a:r>
          </a:p>
          <a:p>
            <a:pPr marL="0" indent="0" algn="ctr">
              <a:buNone/>
            </a:pPr>
            <a:endParaRPr lang="en-GB" altLang="en-GB" sz="2400" dirty="0">
              <a:latin typeface="+mj-lt"/>
            </a:endParaRPr>
          </a:p>
          <a:p>
            <a:pPr marL="0" indent="0" algn="ctr">
              <a:buNone/>
            </a:pPr>
            <a:r>
              <a:rPr lang="en-GB" altLang="en-GB" sz="2400" dirty="0">
                <a:latin typeface="+mj-lt"/>
              </a:rPr>
              <a:t>Furthermore, as requested during the last workshop, the terminology for the priorities has been changed</a:t>
            </a: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marL="457200" lvl="1" indent="0">
              <a:buNone/>
            </a:pPr>
            <a:endParaRPr lang="en-GB" altLang="en-GB" sz="2000" dirty="0">
              <a:latin typeface="+mj-lt"/>
            </a:endParaRPr>
          </a:p>
          <a:p>
            <a:pPr marL="457200" lvl="1" indent="0">
              <a:buNone/>
            </a:pPr>
            <a:endParaRPr lang="en-GB" altLang="en-GB" sz="2000" dirty="0">
              <a:latin typeface="+mj-lt"/>
            </a:endParaRPr>
          </a:p>
          <a:p>
            <a:pPr marL="457200" lvl="1" indent="0">
              <a:buNone/>
            </a:pPr>
            <a:endParaRPr lang="en-GB" altLang="en-GB" sz="2000" dirty="0">
              <a:latin typeface="+mj-lt"/>
            </a:endParaRP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35B47A-63D0-4469-806A-8AED107138AE}"/>
              </a:ext>
            </a:extLst>
          </p:cNvPr>
          <p:cNvGrpSpPr/>
          <p:nvPr/>
        </p:nvGrpSpPr>
        <p:grpSpPr>
          <a:xfrm>
            <a:off x="10007029" y="0"/>
            <a:ext cx="2184971" cy="6454057"/>
            <a:chOff x="10007029" y="0"/>
            <a:chExt cx="2184971" cy="645405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17E4BD-5209-4A81-A3F9-1A2D8FDB4E0C}"/>
                </a:ext>
              </a:extLst>
            </p:cNvPr>
            <p:cNvSpPr/>
            <p:nvPr/>
          </p:nvSpPr>
          <p:spPr>
            <a:xfrm>
              <a:off x="10007029" y="0"/>
              <a:ext cx="2184971" cy="6454057"/>
            </a:xfrm>
            <a:prstGeom prst="rect">
              <a:avLst/>
            </a:prstGeom>
            <a:solidFill>
              <a:srgbClr val="9A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hlinkClick r:id="rId3" action="ppaction://hlinksldjump"/>
              <a:extLst>
                <a:ext uri="{FF2B5EF4-FFF2-40B4-BE49-F238E27FC236}">
                  <a16:creationId xmlns:a16="http://schemas.microsoft.com/office/drawing/2014/main" id="{661E02C6-3705-4521-93A0-76386F7D9992}"/>
                </a:ext>
              </a:extLst>
            </p:cNvPr>
            <p:cNvSpPr/>
            <p:nvPr/>
          </p:nvSpPr>
          <p:spPr>
            <a:xfrm>
              <a:off x="10229833" y="380236"/>
              <a:ext cx="1044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Introductio</a:t>
              </a:r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n</a:t>
              </a:r>
            </a:p>
          </p:txBody>
        </p:sp>
        <p:sp>
          <p:nvSpPr>
            <p:cNvPr id="35" name="Rectangle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A78146F5-5FAE-499A-9CA2-05F78A60803B}"/>
                </a:ext>
              </a:extLst>
            </p:cNvPr>
            <p:cNvSpPr/>
            <p:nvPr/>
          </p:nvSpPr>
          <p:spPr>
            <a:xfrm>
              <a:off x="10229833" y="237338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of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the Data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Rectangle 35">
              <a:hlinkClick r:id="rId5" action="ppaction://hlinksldjump"/>
              <a:extLst>
                <a:ext uri="{FF2B5EF4-FFF2-40B4-BE49-F238E27FC236}">
                  <a16:creationId xmlns:a16="http://schemas.microsoft.com/office/drawing/2014/main" id="{91046640-B033-4B27-9AEF-D1EE097F7387}"/>
                </a:ext>
              </a:extLst>
            </p:cNvPr>
            <p:cNvSpPr/>
            <p:nvPr/>
          </p:nvSpPr>
          <p:spPr>
            <a:xfrm>
              <a:off x="10229833" y="13768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of the evaluator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36">
              <a:hlinkClick r:id="rId6" action="ppaction://hlinksldjump"/>
              <a:extLst>
                <a:ext uri="{FF2B5EF4-FFF2-40B4-BE49-F238E27FC236}">
                  <a16:creationId xmlns:a16="http://schemas.microsoft.com/office/drawing/2014/main" id="{6400737F-2E1F-4948-957B-1DD6EB8D3CF3}"/>
                </a:ext>
              </a:extLst>
            </p:cNvPr>
            <p:cNvSpPr/>
            <p:nvPr/>
          </p:nvSpPr>
          <p:spPr>
            <a:xfrm>
              <a:off x="10229833" y="43665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Observations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per indicator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Rectangle 37">
              <a:hlinkClick r:id="rId7" action="ppaction://hlinksldjump"/>
              <a:extLst>
                <a:ext uri="{FF2B5EF4-FFF2-40B4-BE49-F238E27FC236}">
                  <a16:creationId xmlns:a16="http://schemas.microsoft.com/office/drawing/2014/main" id="{A7F97CF8-0C5C-4003-9B44-239ACE74EFF3}"/>
                </a:ext>
              </a:extLst>
            </p:cNvPr>
            <p:cNvSpPr/>
            <p:nvPr/>
          </p:nvSpPr>
          <p:spPr>
            <a:xfrm>
              <a:off x="10229833" y="53631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General recommend-</a:t>
              </a:r>
              <a:r>
                <a:rPr lang="en-US" sz="1100" b="1" dirty="0" err="1">
                  <a:solidFill>
                    <a:schemeClr val="bg1"/>
                  </a:solidFill>
                  <a:latin typeface="+mj-lt"/>
                </a:rPr>
                <a:t>ations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9" name="Graphic 38" descr="Home">
              <a:hlinkClick r:id="rId8" action="ppaction://hlinksldjump"/>
              <a:extLst>
                <a:ext uri="{FF2B5EF4-FFF2-40B4-BE49-F238E27FC236}">
                  <a16:creationId xmlns:a16="http://schemas.microsoft.com/office/drawing/2014/main" id="{6D3FBF34-403C-4E7D-8549-1D2566C6A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478368" y="299538"/>
              <a:ext cx="468000" cy="468000"/>
            </a:xfrm>
            <a:prstGeom prst="rect">
              <a:avLst/>
            </a:prstGeom>
          </p:spPr>
        </p:pic>
        <p:pic>
          <p:nvPicPr>
            <p:cNvPr id="40" name="Graphic 39" descr="Help">
              <a:hlinkClick r:id="rId11"/>
              <a:extLst>
                <a:ext uri="{FF2B5EF4-FFF2-40B4-BE49-F238E27FC236}">
                  <a16:creationId xmlns:a16="http://schemas.microsoft.com/office/drawing/2014/main" id="{0A815FAD-A5EF-4FA0-9DB8-7D76821A9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478368" y="1060753"/>
              <a:ext cx="468000" cy="468000"/>
            </a:xfrm>
            <a:prstGeom prst="rect">
              <a:avLst/>
            </a:prstGeom>
          </p:spPr>
        </p:pic>
        <p:sp>
          <p:nvSpPr>
            <p:cNvPr id="41" name="Rectangle 40">
              <a:hlinkClick r:id="rId14" action="ppaction://hlinksldjump"/>
              <a:extLst>
                <a:ext uri="{FF2B5EF4-FFF2-40B4-BE49-F238E27FC236}">
                  <a16:creationId xmlns:a16="http://schemas.microsoft.com/office/drawing/2014/main" id="{84FE143E-9AC4-4887-9F0F-B6252B2EA6AF}"/>
                </a:ext>
              </a:extLst>
            </p:cNvPr>
            <p:cNvSpPr/>
            <p:nvPr/>
          </p:nvSpPr>
          <p:spPr>
            <a:xfrm>
              <a:off x="10229833" y="336996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Methodology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2C3AD9-3695-43E8-BBB8-DD2B20E63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5228"/>
              </p:ext>
            </p:extLst>
          </p:nvPr>
        </p:nvGraphicFramePr>
        <p:xfrm>
          <a:off x="3282867" y="4949614"/>
          <a:ext cx="4474601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876539710"/>
                    </a:ext>
                  </a:extLst>
                </a:gridCol>
                <a:gridCol w="874601">
                  <a:extLst>
                    <a:ext uri="{9D8B030D-6E8A-4147-A177-3AD203B41FA5}">
                      <a16:colId xmlns:a16="http://schemas.microsoft.com/office/drawing/2014/main" val="35005566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711930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Mandatory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GB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→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Essential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4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Recommended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GB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→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Important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7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Optional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GB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→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Useful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7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9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30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F4A8A1-0820-4396-910C-1D360D87255D}"/>
              </a:ext>
            </a:extLst>
          </p:cNvPr>
          <p:cNvSpPr txBox="1"/>
          <p:nvPr/>
        </p:nvSpPr>
        <p:spPr>
          <a:xfrm>
            <a:off x="499528" y="1254115"/>
            <a:ext cx="66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A1.2-01D Data is accessible through an access protocol that supports authentication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FD8F68-E089-4F24-A0FF-4862BB586CD6}"/>
              </a:ext>
            </a:extLst>
          </p:cNvPr>
          <p:cNvSpPr txBox="1"/>
          <p:nvPr/>
        </p:nvSpPr>
        <p:spPr>
          <a:xfrm>
            <a:off x="7274527" y="1377225"/>
            <a:ext cx="137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| Useful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755D4F-B384-4A5C-99D4-6774707AE714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1CF1EA38-AD5A-4F79-BD3A-F6684E543B9E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6FE50EB-A1BE-4D2F-9CA8-966EE3416F34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BB796C58-0902-4D07-9CB8-AE2AEC0D69E0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D1461E75-6FC3-4302-B8F0-EC7E2AF91DBA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94D776BC-5A2F-407F-ABCA-A65FAEE00EF3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A63C142-8CBC-47AB-AC8F-ED79A08C34B0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9CCC74-475C-4D47-BA51-804DC4BD85C6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E84B329-26E2-442A-8527-6EAE4A1E0477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72E92D2-7056-44B5-A90F-E92A36E2CF2D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0CB7507-6F3D-40C6-9920-6013627D4663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61D0102-5238-4BA5-B942-6E1E7CA421C9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31ECC9E-77CB-47A1-A2D4-A4A715A60BB9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AE8696A-C41D-4090-86A5-26570B374E98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9C3491D-5107-4E57-90F5-E21DF3176C02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4B3A357-09A9-491C-B880-CFA7395A5AC9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35B4F11-34D6-444C-95B0-0EF84B550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22F3BF52-EBFF-4788-88AC-072F34C07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FE433534-A2EC-4F58-915E-22BC0802FA0F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D091C5A9-8E8C-4520-A9CC-B7D0F1A92C18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193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31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F4A8A1-0820-4396-910C-1D360D87255D}"/>
              </a:ext>
            </a:extLst>
          </p:cNvPr>
          <p:cNvSpPr txBox="1"/>
          <p:nvPr/>
        </p:nvSpPr>
        <p:spPr>
          <a:xfrm>
            <a:off x="499528" y="1254115"/>
            <a:ext cx="66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A1.2-02D Data is accessible through an access protocol that supports authorisation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FD8F68-E089-4F24-A0FF-4862BB586CD6}"/>
              </a:ext>
            </a:extLst>
          </p:cNvPr>
          <p:cNvSpPr txBox="1"/>
          <p:nvPr/>
        </p:nvSpPr>
        <p:spPr>
          <a:xfrm>
            <a:off x="7274527" y="1377225"/>
            <a:ext cx="137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| Useful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2E90CB8-DC63-4CB0-A191-963733908ADD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256D42E0-2B14-4DD5-80EF-7D4F7695E24C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17B603A-5144-4AA6-871F-BA6795A05477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26CE9E35-ADAD-4E1C-BDA4-D2C03BCBD8C4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3135D1B9-E212-4DD6-9C57-42FC55A2E4A8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CCB64112-594B-4737-9B52-D51EAA602401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FD95D3E-DC2C-4AD9-93D7-7A9506450043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144C25D-DC2A-4066-8E2A-F1C7F0CBD83A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0DE5676-1662-40B8-970E-21D86840926A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B1FA572-5409-472E-BADD-EC0C42F18DBE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AC2F474-31FB-46BB-893D-E3B795C55A7B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D65E20F-1B01-434C-AFBD-9103F401E219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A7394EC-A1C6-43CA-8463-315B6AB08857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042D76FB-A965-4553-AE8E-BFDDD06EF10D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65FAB9C-A334-43CA-ADAF-3C29C699F0C7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CE1D3322-33B1-4237-A1DC-230E01EA9209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D5E3921-1280-40AB-AD3B-08E747115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7B4ABF41-FF92-49E7-812E-6476A205D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40B4E658-3533-4672-9DA8-B7D2683CECBC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42AE928F-3CFB-4C86-BCBB-D3753F061AD7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374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32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F4A8A1-0820-4396-910C-1D360D87255D}"/>
              </a:ext>
            </a:extLst>
          </p:cNvPr>
          <p:cNvSpPr txBox="1"/>
          <p:nvPr/>
        </p:nvSpPr>
        <p:spPr>
          <a:xfrm>
            <a:off x="499528" y="1254115"/>
            <a:ext cx="66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A2-01M Metadata is guaranteed to remain available after data is no longer available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FD8F68-E089-4F24-A0FF-4862BB586CD6}"/>
              </a:ext>
            </a:extLst>
          </p:cNvPr>
          <p:cNvSpPr txBox="1"/>
          <p:nvPr/>
        </p:nvSpPr>
        <p:spPr>
          <a:xfrm>
            <a:off x="7274527" y="1377225"/>
            <a:ext cx="137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| Essential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136DE3E-E1A8-434E-B0EF-05E6E662A2D6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A3C6A3FF-593A-4D70-940A-6C3BA275D520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ACAB34-AECA-4D77-BBBF-722678554B77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452CFDF6-07A4-4C15-91E0-9C2B89D0BAAD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92C00B33-D3E5-4B61-B855-B1F49A6C225C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80420D06-314E-486D-8E5D-C48BBD6220AD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B6D2482-E1D3-44E5-8437-0CF8B5E21657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818FBF5-6A57-4607-886D-315CFB46E258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8E1EA68-6B9C-4EB7-9205-515172445CB9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2452EFF-173D-41DD-B856-CE9B7D05D79D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F452C68-401C-4341-801D-5CE1C9DEC14E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EE561D7-5CF1-43A0-A9A1-2EAB46B23833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E0D66B-AE83-403A-8EA6-6D4E68059BFE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4DDC848-57B1-4504-8305-654B36DD633F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FC94C8C-F801-47AF-B2BA-6D1FD9BB2E6A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48421F4-3B12-44EE-B1E6-3C24EF167594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761F2E3-75AB-4C04-986D-E4A66801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3D57EDE7-002F-4410-8D0D-2856C73A0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DE15D706-82C2-49C2-BBBA-051CE1CC6706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CFEA81DA-53FE-44B2-89D1-F47FBCA40CB7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272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33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F4A8A1-0820-4396-910C-1D360D87255D}"/>
              </a:ext>
            </a:extLst>
          </p:cNvPr>
          <p:cNvSpPr txBox="1"/>
          <p:nvPr/>
        </p:nvSpPr>
        <p:spPr>
          <a:xfrm>
            <a:off x="499528" y="1264389"/>
            <a:ext cx="66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I1-01M Metadata uses knowledge representation expressed in standardised format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FD8F68-E089-4F24-A0FF-4862BB586CD6}"/>
              </a:ext>
            </a:extLst>
          </p:cNvPr>
          <p:cNvSpPr txBox="1"/>
          <p:nvPr/>
        </p:nvSpPr>
        <p:spPr>
          <a:xfrm>
            <a:off x="7274527" y="1387499"/>
            <a:ext cx="137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| Essential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A65ED77-4233-420F-9845-9D622155D1F8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58E7E82C-20E4-4D4A-83FC-A33D9C75E641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B9DB1AD-23ED-4760-94FE-ED7FBE5DC0A1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E89AAFCC-9EAB-4AF1-ACC0-E5EDAE20D298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80CA19FC-F063-451F-88AA-A381F2EF5081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D9E9E675-3269-4E03-AF5B-067D4A41C998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43DBF7-2592-4B63-AB3F-5B670446838D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F9F34D6-89F2-4FCF-8C2F-21AA66E882C0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EE2AF9-61F9-4989-BDDB-5DAC474C4667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9A042B6-3E9A-4905-B03C-121C072292CF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1FD3497-BF4E-4029-A3A3-7BB6C93E8902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1181874-A2DD-48E6-9628-613C85935D0E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4EBE0C4-FED5-448C-9878-689F0DC3A30D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B9F49632-AFD1-4D72-AFA1-DF4D09D7BE34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737BB55-3393-4503-A2F8-6BD572EA324E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9F08ADC-E199-4817-B8FF-B095C76278FB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D17BBB66-880B-4E93-9BD4-FDDD2DC80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58E0B0F6-BA4B-4116-B476-5F3D18575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C6DB1E4-639F-4C9F-BCAB-66941BE14A78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4645B09C-DC9F-49B6-849D-9EF92E42E4F0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692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34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I1-01D Data uses knowledge representation expressed in standardised format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D5F18FB-EE84-4182-9332-24318FEEA03C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242A5819-245D-4466-AD03-D500D6435824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B41B1A-1548-47B5-9361-AC153B1E1688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BD5FCC89-020B-4161-921F-C1E7B12AE23F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03FAA719-B2D9-45E2-BAE1-74850263F58D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E065E325-9BF1-47E5-ABFE-DCE837D57727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031039A-DB79-4514-BC60-038959EB9E39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249E496-F1E2-4F66-92D2-4AB7F2AF63EE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53416D1-19EE-4E10-9D5A-55BF7C4F8962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22C2700-2CAD-45F9-8DCD-D6F12DD39115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780F2B-C6E9-4371-940C-31A5AFFD1818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59F852A-B034-4EFE-8266-1626C387D3C5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95BB166-0A3C-4243-9A70-E37B69614A38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0BB00185-8DD7-44F4-95AE-D5770F35F7B9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CDBBEF4-C761-45BD-BA23-CB9AD4A882CF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625CCAB9-29AD-4016-BDDA-6B4F2E7002D4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9F4E9BC-10AF-4FE9-B4D2-B33875A54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D6C2C3BC-69F8-48B5-A1E7-C0BB4AD10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F5F9F0ED-F3A0-4433-A856-609AC99F5D35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7996C1F-9002-40A9-AC94-55AFCD55B901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601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35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I1-02M Metadata uses machine-understandable knowledge representation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EDDB6A-F089-45D7-864B-B17F3A2EF8F0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491C1B4F-4162-4AC2-86EE-6910E39989D9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0A25EE4-7C52-426C-B2A4-7C5A8C92F777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0CFA39A1-9B55-4714-BD14-ACB9CDF7C544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D2AA52A1-5E90-41BD-8791-4E6D25F6DE5C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4515E950-6E24-4BA5-8153-0C929A828959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5F0BE4-A5D1-4F35-ADF7-DF15B4A340F3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06013E6-F3B5-45B3-BC03-C27C40FD37A5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BD27CD2-47D0-47DF-A71B-90E1D1523E44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ECC2C54-A778-414B-AFC9-4BB9ABD97932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2839C9D-165F-417B-ADB6-8EC71FDC83EB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E7E7E98A-36EC-400E-9E62-565536186FD3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7F143BA-7496-4D0C-878E-1F7E75757575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7544217-1089-44A8-8B56-621DC0C1A6F8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0B25AF7-67CA-4064-A4CA-CFFD96D576F5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6F487657-C249-4431-8983-A192D94138E4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91956B67-3C13-4BEE-87F7-727B081CF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CBFEC449-A4AE-4B83-A2F3-594DF47BE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B857AC78-DCD9-4388-A86B-7F4C3B89A77E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86358BA8-09A6-4BC0-BBD6-3E815059F729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6350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36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I1-02D Data uses machine-understandable knowledge representation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</a:t>
              </a:r>
              <a:r>
                <a:rPr lang="en-GB" sz="1600" dirty="0" err="1">
                  <a:solidFill>
                    <a:schemeClr val="bg1"/>
                  </a:solidFill>
                  <a:latin typeface="+mj-lt"/>
                </a:rPr>
                <a:t>Imortant</a:t>
              </a:r>
              <a:endParaRPr lang="en-GB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3A2EF6-E1E4-4732-9898-117CF2ABB68B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C08745F7-1760-4326-9335-3185D393C6A3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E931BD1-C6F8-410A-AC51-5D2F1A2C6AF3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F73CE28D-223A-406B-A9B4-C55FC8F920CF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1D5772FA-FAAD-4889-A975-F177E245DBD6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953987FF-07E0-4860-8C2E-7C2129B197F2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B2005D8-0E3E-41F7-BFA8-4442BB715B94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E9CBC75-DBA8-44E7-BB4B-EED6A0FEE3A3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0C40C27-6C89-4F5B-A2B1-92B42AFD1C07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A268F04-88F5-4EE4-8821-165DBD9C4B47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2CA59B9-B249-4B6B-9723-F2A9D2544AC7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9D7A3EF-C64C-48F8-86BC-E5DECD587D7E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24084AF-AE87-4AA3-BD8E-BBF97ED65C0A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BAB24CB8-83A6-47E0-A163-A781593A95F6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415CB4D-F44A-4D4D-929C-E001576A5285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BF601854-30EC-42A5-895E-6FEDB2D627E4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CF9706E-3351-492C-958B-6CAB5956C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1668F2AD-A6D4-40D0-AE69-5C52CE24A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3EC50E1B-B844-417C-81E7-717B4B069628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BF9E3214-CCC9-4B5B-9D12-CA695A07E40E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2004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37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I1-03M Metadata uses self-describing knowledge representation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Useful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100F73A-6A8A-4CE0-B93C-22D0CC0590A9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B536AD9C-4409-4C9E-ABEF-0F863FBF4141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6B7E04B-F4AC-49A9-B03D-91D32F8FC282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B7461F8A-0E67-43C5-B400-2B46499854CD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E5CA9528-9701-4043-8555-636DC8771A22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770D9324-A29C-47F0-80C8-DC742069B43A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7E60AD6-16D3-4E49-B5BD-3356FD095119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CDD71DE-A897-43F0-9BB1-1F5C3AB1895F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C5FC40-CCBA-4F5E-B6B6-BC65775F5463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6E86A2F-BAA6-4557-80BD-36F542D13E44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16A4C3B-1980-41D7-AC0F-AAC301CBC515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166CB8D-F943-4F12-AB74-4B56DB5EC37F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C5CFFE8-085A-4D77-AE9D-741890B509AD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C7CB45C-AC07-486B-B079-9B74810E2EB0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D4BAD9B-AF35-4401-B2B2-0BF3AB2A0ACB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D63BDD8F-3039-46D9-8DCA-6DCB4D90F1AF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0A82A2A-1AE8-4945-8DE3-8A5652C05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E3FD3B5E-0967-4B82-A338-A8484AF11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4AFDD10-1823-49F1-B051-E797E0C5B665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CB222A37-CF9D-45FD-B359-325FC2EB3612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4581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38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I1-03D Data uses self-describing knowledge representation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Useful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1278EEC-B26C-43EE-80DF-D1142E9B078E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93E9B118-5269-417B-B854-719DFF5FBED3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DC71EB2-A08F-4ABC-A7BF-A7E5DA9D2D63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30E627D1-7D55-4591-8DE3-0AB912976126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A7009E45-CF6B-453C-A676-7B9BE3E45283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0D343CBE-AD78-46F1-B863-C923A1D79C41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00A7BAD-6B9D-4539-B461-590EB7989067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71C1BDE-8D86-40B2-8ABB-C4444DC8556C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2B5E352-87C2-4507-86A4-EB6C6984ED7A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872A7A1-F8BA-4AC8-9593-5ACBC2B8CFD1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89A3AE1-E8D0-4D07-9872-A836FB02A609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2CC1507-6624-4C52-A59D-B986BB16D25B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531FC7C-156B-4856-8D7E-31A61D3DB08A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B7921D0-A84F-4092-94CC-D097181D3224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1038995-61E8-428D-97A4-F3A5F6F42D15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96DCE1DD-523A-4BDE-AD20-7B3FA5777D22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4F6F1E8-B13B-483A-810B-1672425B6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349887C8-AC98-420B-A4EB-A72C720F1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B8F052C8-D3E7-42FF-B2F6-08F7E9131431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D50468A3-28E4-4060-892A-1E79707DA404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1343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39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I2-01M Metadata uses standard vocabularies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4890DA-0D15-4D57-9FA6-0F7FF482E6E8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5703B37E-85B1-458B-9EE3-626F2C81B5BD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111F8FB-DE52-4AC7-BB83-45BDECC5D162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0EEDF072-7361-4FCF-9DB0-2103DDDAC0E8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68BE12D5-3A75-4826-BB83-BEF1DF2D4E9B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4837FD53-9BDF-44FA-9A69-8D28D70B8DC3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C32202A-76F7-4804-9944-F9EFBDD8BF62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D207D2D-207B-494E-B4EB-0ED15B02E1A0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A83EEB3-6EB0-4758-BF1B-D14CC8CE216D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F4A3310-0DB9-4076-8388-C046C7E9756D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2C82CE5-67E4-49D0-872B-8BD8E2A63E1B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CDC9323-EF63-46D4-9F58-98683AE0C5CE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F676A51-CA85-499F-9117-88B2D2DAE612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D32718A7-2F4D-4EED-903A-2617506DF8A1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DBE3AA5-0AB4-480A-9212-260641381AFB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8857530-4C71-4D35-921B-BF4A8F8C4B4F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CEB25DC-932B-4507-B04D-188D4BDE3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1FEE55CA-9033-47AE-B6E1-CBF8262D6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2BF2580D-0496-4C95-BDA6-DA8E61E6D6F6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5958358B-F70F-4040-B05F-32A9A553537E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96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</a:t>
            </a:fld>
            <a:endParaRPr lang="it-IT" altLang="it-I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35D5B3-D8EC-4867-ACFD-BC6E115C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96" y="0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Testing phase|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CD8FDA-EF8D-49C0-92F3-CA2F2515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67" y="1202076"/>
            <a:ext cx="8238507" cy="92467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altLang="en-GB" sz="2400" dirty="0">
                <a:latin typeface="+mj-lt"/>
              </a:rPr>
              <a:t>You can navigate through the document using the link in the right banner [</a:t>
            </a:r>
            <a:r>
              <a:rPr lang="en-GB" alt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just hover the content to see where it redirects you</a:t>
            </a:r>
            <a:r>
              <a:rPr lang="en-GB" altLang="en-GB" sz="2400" dirty="0">
                <a:latin typeface="+mj-lt"/>
              </a:rPr>
              <a:t>]</a:t>
            </a: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marL="457200" lvl="1" indent="0">
              <a:buNone/>
            </a:pPr>
            <a:endParaRPr lang="en-GB" altLang="en-GB" sz="2000" dirty="0">
              <a:latin typeface="+mj-lt"/>
            </a:endParaRPr>
          </a:p>
          <a:p>
            <a:pPr marL="457200" lvl="1" indent="0">
              <a:buNone/>
            </a:pPr>
            <a:endParaRPr lang="en-GB" altLang="en-GB" sz="2000" dirty="0">
              <a:latin typeface="+mj-lt"/>
            </a:endParaRPr>
          </a:p>
          <a:p>
            <a:pPr marL="457200" lvl="1" indent="0">
              <a:buNone/>
            </a:pPr>
            <a:endParaRPr lang="en-GB" altLang="en-GB" sz="2000" dirty="0">
              <a:latin typeface="+mj-lt"/>
            </a:endParaRP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5E2B04F-E13B-4AB5-8CA8-A8E1202D1C05}"/>
              </a:ext>
            </a:extLst>
          </p:cNvPr>
          <p:cNvSpPr/>
          <p:nvPr/>
        </p:nvSpPr>
        <p:spPr>
          <a:xfrm>
            <a:off x="9311666" y="102742"/>
            <a:ext cx="490828" cy="6256961"/>
          </a:xfrm>
          <a:prstGeom prst="leftBrace">
            <a:avLst>
              <a:gd name="adj1" fmla="val 8333"/>
              <a:gd name="adj2" fmla="val 2034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BA247-D671-4B46-A394-2524A147A88A}"/>
              </a:ext>
            </a:extLst>
          </p:cNvPr>
          <p:cNvSpPr txBox="1"/>
          <p:nvPr/>
        </p:nvSpPr>
        <p:spPr>
          <a:xfrm>
            <a:off x="918166" y="2248827"/>
            <a:ext cx="83935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few guidelines on how to complete this document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dirty="0">
                <a:latin typeface="+mj-lt"/>
              </a:rPr>
              <a:t>Please complete this document thoroughly (i.e. complete all fields);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dirty="0">
                <a:latin typeface="+mj-lt"/>
              </a:rPr>
              <a:t>Once completed, please send to </a:t>
            </a:r>
            <a:r>
              <a:rPr lang="en-GB" dirty="0">
                <a:latin typeface="+mj-lt"/>
                <a:hlinkClick r:id="rId3"/>
              </a:rPr>
              <a:t>makx@makxdekkers.com</a:t>
            </a:r>
            <a:r>
              <a:rPr lang="en-GB" dirty="0">
                <a:latin typeface="+mj-lt"/>
              </a:rPr>
              <a:t> and </a:t>
            </a:r>
            <a:r>
              <a:rPr lang="en-GB" dirty="0">
                <a:latin typeface="+mj-lt"/>
                <a:hlinkClick r:id="rId4"/>
              </a:rPr>
              <a:t>christophe.Bahim@pwc.com</a:t>
            </a:r>
            <a:r>
              <a:rPr lang="en-GB" dirty="0">
                <a:latin typeface="+mj-lt"/>
              </a:rPr>
              <a:t>; </a:t>
            </a:r>
            <a:endParaRPr lang="en-US" dirty="0"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dirty="0">
                <a:latin typeface="+mj-lt"/>
              </a:rPr>
              <a:t>When sending the document please use the following naming convention yyyymmdd_FAIR_WG_name_surname_testing.pptx;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dirty="0">
                <a:latin typeface="+mj-lt"/>
              </a:rPr>
              <a:t>Please stick to the template and use the dedicated text fields for your answers; and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dirty="0">
                <a:latin typeface="+mj-lt"/>
              </a:rPr>
              <a:t>In case something remains unclear to you, please contact the editorial team</a:t>
            </a:r>
          </a:p>
          <a:p>
            <a:endParaRPr 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7A44A7-453A-4241-B4D1-C82D78D87730}"/>
              </a:ext>
            </a:extLst>
          </p:cNvPr>
          <p:cNvGrpSpPr/>
          <p:nvPr/>
        </p:nvGrpSpPr>
        <p:grpSpPr>
          <a:xfrm>
            <a:off x="10007029" y="0"/>
            <a:ext cx="2184971" cy="6454057"/>
            <a:chOff x="10007029" y="0"/>
            <a:chExt cx="2184971" cy="645405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5F4334-67CA-4AF2-BB02-889841ED6399}"/>
                </a:ext>
              </a:extLst>
            </p:cNvPr>
            <p:cNvSpPr/>
            <p:nvPr/>
          </p:nvSpPr>
          <p:spPr>
            <a:xfrm>
              <a:off x="10007029" y="0"/>
              <a:ext cx="2184971" cy="6454057"/>
            </a:xfrm>
            <a:prstGeom prst="rect">
              <a:avLst/>
            </a:prstGeom>
            <a:solidFill>
              <a:srgbClr val="9A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F2006F78-52EC-4FEE-990F-A915B4AB7BCD}"/>
                </a:ext>
              </a:extLst>
            </p:cNvPr>
            <p:cNvSpPr/>
            <p:nvPr/>
          </p:nvSpPr>
          <p:spPr>
            <a:xfrm>
              <a:off x="10229833" y="380236"/>
              <a:ext cx="1044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Introductio</a:t>
              </a:r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n</a:t>
              </a:r>
            </a:p>
          </p:txBody>
        </p:sp>
        <p:sp>
          <p:nvSpPr>
            <p:cNvPr id="29" name="Rectangle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65C5112D-0F5F-452B-AF44-DBD98A85F04F}"/>
                </a:ext>
              </a:extLst>
            </p:cNvPr>
            <p:cNvSpPr/>
            <p:nvPr/>
          </p:nvSpPr>
          <p:spPr>
            <a:xfrm>
              <a:off x="10229833" y="237338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of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the Data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Rectangle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7150C282-A1B9-48E7-A871-5C58FE6F44D2}"/>
                </a:ext>
              </a:extLst>
            </p:cNvPr>
            <p:cNvSpPr/>
            <p:nvPr/>
          </p:nvSpPr>
          <p:spPr>
            <a:xfrm>
              <a:off x="10229833" y="13768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of the evaluator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30">
              <a:hlinkClick r:id="rId8" action="ppaction://hlinksldjump"/>
              <a:extLst>
                <a:ext uri="{FF2B5EF4-FFF2-40B4-BE49-F238E27FC236}">
                  <a16:creationId xmlns:a16="http://schemas.microsoft.com/office/drawing/2014/main" id="{E42B0247-E428-48E4-BEE1-4812737A9406}"/>
                </a:ext>
              </a:extLst>
            </p:cNvPr>
            <p:cNvSpPr/>
            <p:nvPr/>
          </p:nvSpPr>
          <p:spPr>
            <a:xfrm>
              <a:off x="10229833" y="43665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Observations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per indicator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ctangle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8876DF4A-AC33-4488-8BCC-56F7B4F52CFF}"/>
                </a:ext>
              </a:extLst>
            </p:cNvPr>
            <p:cNvSpPr/>
            <p:nvPr/>
          </p:nvSpPr>
          <p:spPr>
            <a:xfrm>
              <a:off x="10229833" y="53631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General recommend-</a:t>
              </a:r>
              <a:r>
                <a:rPr lang="en-US" sz="1100" b="1" dirty="0" err="1">
                  <a:solidFill>
                    <a:schemeClr val="bg1"/>
                  </a:solidFill>
                  <a:latin typeface="+mj-lt"/>
                </a:rPr>
                <a:t>ations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3" name="Graphic 32" descr="Home">
              <a:hlinkClick r:id="rId10" action="ppaction://hlinksldjump"/>
              <a:extLst>
                <a:ext uri="{FF2B5EF4-FFF2-40B4-BE49-F238E27FC236}">
                  <a16:creationId xmlns:a16="http://schemas.microsoft.com/office/drawing/2014/main" id="{D8C6B89B-C2A4-4262-9B0D-016C7C5A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478368" y="299538"/>
              <a:ext cx="468000" cy="468000"/>
            </a:xfrm>
            <a:prstGeom prst="rect">
              <a:avLst/>
            </a:prstGeom>
          </p:spPr>
        </p:pic>
        <p:pic>
          <p:nvPicPr>
            <p:cNvPr id="34" name="Graphic 33" descr="Help">
              <a:hlinkClick r:id="rId13"/>
              <a:extLst>
                <a:ext uri="{FF2B5EF4-FFF2-40B4-BE49-F238E27FC236}">
                  <a16:creationId xmlns:a16="http://schemas.microsoft.com/office/drawing/2014/main" id="{7A0AFF3A-153F-44B1-8BAF-B9FCF2E2C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478368" y="1060753"/>
              <a:ext cx="468000" cy="468000"/>
            </a:xfrm>
            <a:prstGeom prst="rect">
              <a:avLst/>
            </a:prstGeom>
          </p:spPr>
        </p:pic>
        <p:sp>
          <p:nvSpPr>
            <p:cNvPr id="35" name="Rectangl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45E21E1B-EEF6-474F-B109-2BB4F56B7D3A}"/>
                </a:ext>
              </a:extLst>
            </p:cNvPr>
            <p:cNvSpPr/>
            <p:nvPr/>
          </p:nvSpPr>
          <p:spPr>
            <a:xfrm>
              <a:off x="10229833" y="336996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Methodology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572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40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I2-01D Data uses standard vocabularies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105028-6AC5-4FF1-BE90-DE768EA735F0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72DF380A-9C3A-43CB-BB2D-98F25BB23040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B1297E-5BEE-44B8-89FB-CFEB4E903E21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8C1236A8-DE2B-47C5-AACE-A67B4F70D530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43B13A0A-3C9F-4A5C-A197-40A2245817E8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1F5C6E8B-1FF1-4D29-8873-55B4D477A889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89481F0-F1FE-4663-B320-21DACDA1FAF8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052CA50-C7BF-4444-B90F-8B60EABADCAA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98A57A6-F570-4979-99BE-758A7D71499E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26C3170-D293-4BE2-ACE9-3BA12656BADB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E292A47-2EA8-44F8-940C-91B0F187C217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76302DCF-3CF3-4E16-AA6F-0E01D1D761C8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A8B3DCA-9059-43C9-AECA-D450DBF508E3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538D1FDE-C7EB-46C9-A00D-661CFD5C0EDE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0F25A8D-D10C-4602-8185-BA0A1E8AF46B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5F1F654-01AC-4A4A-95C2-53415EF2D945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C4664D7-9406-4FA7-8A28-0A09F220B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B79971CA-91C8-46BB-B68F-B6EF596A8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9BC3C07F-23D8-42D8-95B0-D27ED5C63CF4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033F8C70-AA77-4497-8BEB-9E95663A4151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117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41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I2-02M Metadata uses FAIR-compliant vocabularies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3F17F6-2BAE-417B-B0C5-961F3DB0A599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418F208A-67C3-4142-80D9-6727D9C6987C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B462ABB-9FA6-4BFA-B27B-A889261BFC66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3D91CB59-598A-433A-A123-3E0A2BD2BEA1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BAD379B1-3F44-41CF-A51C-B05DC48389BA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89F8422E-5CDF-422A-ABE2-71071FC230C5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77ADCD1-AE0C-4163-94AA-3D6812C095FC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394EA9-A316-416C-A2E8-FFB3CA26B095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F8A0491-629D-4B7B-AECD-F37DC3E09495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45674DE-44BA-4614-B7D0-E69F0B21A094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815595A-4ADB-4BD2-9CF6-9E6D4734DC6D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10A60EC-7388-4A3F-A53D-4F66EDDB223E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5E28177-9008-49E6-BBE0-46E48DCA74AF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5C25251C-224C-4C46-A972-27C586D3BC5F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C0E6BF4-8A41-4308-907D-E80DA92F6783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452E50E-04FB-401F-862E-CD819A3E97B5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0E36E44-9CB7-439D-870A-51FBF1898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BC8FFDF8-2355-4C31-80F8-EBD4B9424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452E048C-85BE-42FA-B5E3-0741411C46A4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5BA1945D-32FC-493B-92BB-51D36581D3E7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7232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42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I2-02D Data uses FAIR-compliant vocabularies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Useful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FEDC7E6-0546-4939-990D-1DD53B0B5CDF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0CDF0654-4975-46E4-BF6F-FE34D15B413E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6F52CF7-4F59-4382-8147-9E9C10F330F1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8784E112-8727-40F9-A763-D55C0C8009E2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51EEF862-E522-4AA7-AD63-0C34BEED9050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52E8F9AA-4F78-4ADB-9F32-5D766BDDBECF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9F5AA33-CC1E-4814-B896-D26E95EA7FDB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2F4D83E-8D4D-4BC8-986E-40290AE078AE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B496A80-D771-4A50-AD95-E784C65F9A09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DB5A0FD-70FC-4D24-812A-BBF804BDE563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06CC6-5C9E-4582-BEDE-7F3494CDC790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C2ADF7B-44EA-4281-A4AB-B8DAFD3FBAFC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083D9D7-4A48-4373-AE30-ABFB1DBE4FB0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01A5425-90AE-4099-A0BC-2E7EA66932F5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AC377AC-C9D5-49FE-B7DF-DCFFB65E9A21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DAEEAAAC-F28D-4A18-B433-D0919DB2B79F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059AD42-00F0-46B6-A4A6-B2FFC57DC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907D0DB8-7E35-4E95-982F-89C23022A2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4EE70DD-EFEA-4EEC-8234-3C21D73F2FCF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B0A74E48-3C9F-4CC9-BFAF-84627E2B2170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6904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43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I3-01M Metadata includes references to other metadata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077B845-3120-46CD-AC3B-CA53A010CB76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9D947503-2960-4506-B270-765B759ADEDE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25C7D9C-9B96-4D37-B2D7-CB465A4FCEA1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86F54A7F-D759-4247-810A-2ACA33FCFD6D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DEB0D63C-DEF1-43D4-AA70-7C5D482736FA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AE9141D1-8DEE-4E2D-AC85-E41F6E4D2074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8ABE102-9E92-4249-9043-CA1301AF7480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C40D009-4930-4795-BBF5-90D98B63B212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DD33C2-A070-4ACA-8696-BC32D20C84BD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328224-1261-41F2-AFC3-79B34B01E6A3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8DE8F86-E0EC-4920-9D83-6C8C3B844A3C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75BBE37-2D17-4B5E-B962-55FB07ECEE1E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999CE43-E943-4254-95FF-7FD8D10149CF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6DA787B-7EF7-4163-85B1-E5EF940D7C61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6778EA9-2407-4751-A690-5EE6289652A9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020642F-5F3B-47DF-890A-866A127BB06E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B94752BA-3A08-4392-9A13-E7D7CCF7E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0BB7F652-FE95-44B6-B01B-4BF2A821E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B0806BF5-6011-44DF-9A09-C358F28F5F72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40272AF0-7DA4-496F-943F-06D227571843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008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44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I3-01D Data includes references to other data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8D7FDEB-C226-4DA6-8CE2-0A1E569B131F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4EA272AF-0A9E-4F15-BECF-0C47B0925DF1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EF0792F-3997-4F5A-B05E-FC5BB50A50B0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2046E1E3-9B04-4318-B633-3C8B43884FE3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94992DA3-74BB-4136-900D-528D72C3A500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0AD39888-5016-4903-911C-B4639FD56B10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3F1057A-DFCD-4254-AE52-67282C5869A5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ABC6337-B5B1-49DF-A900-FE181801BEEE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44A57C-D544-4ABD-A901-4318A318AE38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D9BC655-57F0-4DB5-B68E-BBC2739A9407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10BE23-AA6B-43CF-B9C9-36E526A95918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3DFC70EF-8ADB-4262-9794-4AB1FCC23E74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D80F9A3-34F4-4B0D-9EA4-05F1E0973DAA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7F4FABBB-5DB7-446C-B554-D9C92450F5C7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156F143-2F1C-4508-B811-98E14C1BC1C2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3E40B4C-F650-4B5E-9981-8DE554514B5E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CB912EC-89B8-4FD8-BBA8-29063F9FA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79A05307-E690-4F08-A01F-8D677DD5B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366D6F8B-BA6F-47B9-9973-6BB299022380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7038020C-8B2C-48A7-AB6F-7340DB2330CB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329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45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I3-02M Metadata includes references to other data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Useful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3C3BCB5-ED45-4928-B2B2-C505A879B9AB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8BAB31C4-FE22-4570-8F0A-0E7FD9E314BB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EA64C88-5264-4EEF-B2C2-640B01279D16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061AF505-0470-4885-BBD6-CC113342BA23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7FB4B682-7CC4-4D00-A1F3-23B7B0917541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4D9114DF-D1E3-438D-92B2-F2D66F1716FF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AF5E4DB-6949-46D4-9ECE-597A7937130C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47C1304-0B9D-4253-A8F4-B0B4D4D9C233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E77BE7B-0AAE-4100-8E0D-D900F703A1C0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8615E56-5FCA-4900-BFD5-0B2B91033C51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37E1676-4E60-4CBF-BCFA-C0C416E79FFA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7A2E0E3-7E1C-4715-ADF5-6388E6E7FAA9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A3F837A-9FB0-4B44-9B9D-6E1FFFF17BE9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3CA7603A-2A32-4C9D-A8AF-A959941B5C7D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A34C271-6C82-4E8B-9351-3118C199BD03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97808133-B3E5-474E-86AE-5BA607E7DE49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39A2365-F6A7-4B01-87C1-0041B137B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562E9050-2A41-4E96-8CAB-F6E397F5A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374DA939-A689-4C2A-9ABC-FDA61486EDF0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8E602496-6D3A-4B4C-8B1B-7A07A236A067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673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46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I3-02D Data includes sufficiently qualified references to other data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Useful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97789F3-00EA-45EC-927C-C8B5B6401AFB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A917C2E7-5454-4F63-A89D-9E9AB3E8E288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5E0E5EB-B2A9-480C-B80B-5B6483E6544F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AB092BB3-2BEA-43ED-BAFC-E73D18331B9D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EA8148E0-E381-4756-8074-77C2B3F2491A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5912D014-CA6B-4006-87F6-1D6A4752E550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EF63CCC-AF44-44A0-A7CE-1BB7E430A3F3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9A4398-D73F-447D-BC78-E19D763873C3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C0ABEC7-78DB-4428-98D2-66438AE25705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8A00364-3E9C-48F4-843D-61E9364712AB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A33E454-AD99-4851-AC86-8B4E8EF65745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E977CD52-15F9-4779-9CFF-781E5371287A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527899B-063A-417B-AA0E-BB8D663D9D71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76CDF0F0-2D7C-4316-A445-C56C8C781735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68B6946-34E0-458A-922F-8F3B92C2E7DA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AEA0773-1345-4A66-8877-7A332D37F37E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ADF69DE-B815-4C27-A2E4-7F0E6F284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EB6FB691-0C16-4056-BF2D-B2DAD305E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128DC8F1-F051-4B22-B593-6E54F6C7BBB4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53886527-3BE2-46C3-A1BD-16A325AD2C5B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210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47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I3-03M Metadata includes sufficiently qualified references to other metadata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62CBEB-DE1B-4BC9-B1DF-64FB1BACC335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712B225E-04AB-47E1-94D3-8B7E628193B2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9D8C969-3677-481D-8649-A293B324A661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AC3E080A-AA64-4CA6-9117-86590BB120EA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5F468FE0-490D-482B-A7C9-933837A6461F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3243CEB4-1C08-4F72-9229-9399ABB47D9C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AE24067-E4E6-4966-8487-1D0E3D8B8336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D5C12E-655C-4EB2-B0B2-5050FEF132AD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406869D-6349-4EC0-8818-7F362C03969B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29F7D0F-BFBD-45AE-BED9-F7E49A2830CD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9EE6D18-BFF1-4DCE-A7B5-D24A73E5162B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5F06AEA-F77B-4E38-BDE3-F174C7EF917A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AD04FDA-07EE-4F67-8EEA-B504EB6F0B71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64CB6A1-F60E-4582-BE21-45D569313F37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C5B8FDB-3BAD-41DB-A4AE-7B55FAF0C929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FBC4E98-195F-457C-AE20-3F39011F64E1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38E7185F-D8C3-4B5D-BCE0-4D6815949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37168866-5372-4FEC-A184-D2F93BCE5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FB9724DA-4B8A-4171-8C27-C2A4E543400C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B84081D4-03DF-475E-BF4B-E1A4FC209738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1035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48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29551-F736-4F41-A434-DA172553A233}"/>
              </a:ext>
            </a:extLst>
          </p:cNvPr>
          <p:cNvGrpSpPr/>
          <p:nvPr/>
        </p:nvGrpSpPr>
        <p:grpSpPr>
          <a:xfrm>
            <a:off x="499528" y="1387677"/>
            <a:ext cx="8149177" cy="338554"/>
            <a:chOff x="499528" y="1387677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87677"/>
              <a:ext cx="6688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I3-04M Metadata include sufficiently qualified references to other data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87677"/>
              <a:ext cx="137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Useful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FA18E7F-35EB-4F7D-9C9D-B7D546620490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66D00354-31BB-4BFF-9199-869CC55A17A7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3BC1CE2-8436-4F0B-8FC2-57449D73072E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D578B762-7B35-4E87-BBF1-B7B53E21CF83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D2D0269F-63DD-430E-9170-F05F2A2CC911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B04023E6-BE57-4FF9-A5B1-9C13D1B97373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3B96CFD-F662-4E70-AC61-07D1FFAEEC92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9A74D4E-D9B5-4E1B-8FDB-A207967BA088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73994AC-D59E-4B93-BDCF-25BD8BA3A0A5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7010C14-478B-4BC3-8F66-2E1F9D7E25D9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39935E0-A660-4AB2-89CC-1277B5AE2FBF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0400915-B1CE-40EC-B913-9F8635FFBC2E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C6D8F45-4BE4-4651-AD4F-31D662DBA82A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EAE343B-8CF6-40CE-A81A-2CD41C127F40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72089F5A-D221-4841-86B7-0B0868A8BA48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AB477B8-D473-4B8B-A5F1-EA8A33F458FC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61047BD-113B-4BE8-BA93-E8C85216E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606E52DD-9806-4094-B6FA-665CA64C2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4A629793-4691-441E-959C-D4C3897A1256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84073F34-B212-4C98-8916-0157FB5E6196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2717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49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243840"/>
            <a:ext cx="8149177" cy="584775"/>
            <a:chOff x="499528" y="1243840"/>
            <a:chExt cx="8149177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243840"/>
              <a:ext cx="66889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R1-01M Sufficient metadata is provided to allow reuse, following domain/discipline-specific metadata standard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C302B7C-7715-4CBD-8D24-2FA36AA6D6BB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F8FD1D69-4FA5-4FFA-A6BC-ACC8A114FDBE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671BD8-2CF3-48EE-BF49-8B44CEC5DC4B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6951ACED-C713-4291-A6E1-846257278EBA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7B228703-DC70-47B4-B072-2DAF68AAE999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F8979348-24DE-4C24-B600-E667AC85A8F2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1D1F378-F80B-4A02-A3C0-35A929DC0069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0929255-CBC8-43AF-8CF7-8060DDCEF355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837FB97-552D-485D-88ED-6B11C8376AB8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CA2ADA7-BC06-4D32-9B53-5E68220A4A31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FF7F017-239A-4D51-8DDF-A68AC63F8023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8558F9C-B09F-474D-942E-5D65AAB9A56B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C409E1B-59D1-4D30-BCC1-9889FD764099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71D1801C-F9E3-46B8-915B-A982A446968C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2315E02-48C3-4F18-AF75-55D25D6325F1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C795CA05-8A31-474D-A104-8002F998BE4F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684581F1-F11A-4184-9903-60E2FABC7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687ECAFA-3166-4956-875C-A18C9B46E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FB88533B-7DD3-413B-B58E-DC3600F30B28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5FB58590-F697-4479-8C48-A5FD9584D036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47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</a:t>
            </a:fld>
            <a:endParaRPr lang="it-IT" alt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87F672-8FB8-4F0B-B969-08B8A1C62530}"/>
              </a:ext>
            </a:extLst>
          </p:cNvPr>
          <p:cNvSpPr/>
          <p:nvPr/>
        </p:nvSpPr>
        <p:spPr>
          <a:xfrm>
            <a:off x="3174715" y="1439863"/>
            <a:ext cx="7101156" cy="107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</a:rPr>
              <a:t>INFORMATION ABOUT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C955A-0A4B-4446-A74A-A5A6CE5CE7D3}"/>
              </a:ext>
            </a:extLst>
          </p:cNvPr>
          <p:cNvSpPr/>
          <p:nvPr/>
        </p:nvSpPr>
        <p:spPr>
          <a:xfrm>
            <a:off x="6482993" y="2517169"/>
            <a:ext cx="5709007" cy="107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</a:rPr>
              <a:t>THE ASSESSMENT</a:t>
            </a:r>
          </a:p>
        </p:txBody>
      </p:sp>
    </p:spTree>
    <p:extLst>
      <p:ext uri="{BB962C8B-B14F-4D97-AF65-F5344CB8AC3E}">
        <p14:creationId xmlns:p14="http://schemas.microsoft.com/office/powerpoint/2010/main" val="1159352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50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243840"/>
            <a:ext cx="8149177" cy="584775"/>
            <a:chOff x="499528" y="1243840"/>
            <a:chExt cx="8149177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243840"/>
              <a:ext cx="66889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R1.1-01M Metadata includes information about the licence under which the data can be reused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32D346-53AB-4A94-A8F6-3B88C2368693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1FBDE872-D7C8-4F71-A29C-1B0370476267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0F3B000-4EDC-438E-AA7D-60EDD3DC5606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67BFB1D5-33A0-4107-91DC-6A05E59530F5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526735D5-77D2-4DE9-B594-E34C8A9F0801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41631A0F-8E7F-48AA-84D7-B21A91218925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989D2E0-DA03-4266-8824-620FB5A9C48F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27C25D1-28A0-48BE-94EC-5674E52E327B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FEF2EDF-E525-410F-938E-73AC76D84C55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B69249C-3847-4B15-AE90-530FD29D0C35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28784FD-0277-4DC4-BE45-42B897102C07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ED729155-03AE-4760-9024-437EFBBC2956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C08DE2C-9557-475C-8EDD-E3AC07D09E67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F87FA55-B486-4553-9484-6BD5178B0D35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CBA6D6B-9819-4D17-A155-F7932950D4AE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1BCEAC5-E637-4BD1-8752-BDDE0F1F5A5A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93237CE0-E908-4099-B85A-2EF63F91C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F89C8DF5-6897-4C4D-9BCA-8EEAC3566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EFAF0EE0-FC4B-45F5-8346-3BB0B16890B4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67F3AB10-5465-425E-98E1-8B74CDD686D4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5589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51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366950"/>
            <a:ext cx="8149177" cy="338554"/>
            <a:chOff x="499528" y="1366950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66950"/>
              <a:ext cx="66889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R1.1-02M Metadata refers to a standard reuse licence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B519ECA-4481-4150-A335-878769979A08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E62140CC-2905-41CD-AE97-771A9AD9EBF5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70D9E4D-AABC-4206-ABCB-2F3295439E5B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554BDEFC-8F77-4129-A82D-367F873EC4BD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2D416028-62C9-4E37-AB21-DE690BDEFE77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CD345487-C76F-43E2-A703-2CBFD4EBBB61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1A89421-9625-476E-B0B6-FF87C58E5CCE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E45368-5ADB-4869-9DE5-9F51C320AA1E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729C538-BABF-464F-89E9-0DC3F1D16715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09556EB-ADF7-4C04-97BC-C22DF27AE72A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301550-AE44-4DB7-AC74-82E15A74F576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75F6E81F-4BFF-4D3E-B7F5-8BBFA036C170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46F84DD-8C8F-4F6C-929E-05F39825A808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DFBD7595-7F22-4024-92DD-460D8C0C416A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DC4A873-1536-4C6A-B703-FE61FA4ED560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56FFB31-AF2E-4825-A0E4-D92B25D8F9AA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0AC79C3D-876D-40B8-9671-40F0AC67D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D4703ED6-A8E9-4FE8-9803-E6BF203B4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11316424-A5F1-4A01-AC3B-8FBF94C4FC49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4040954-9987-4585-B03F-A9A93DF74948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91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52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243840"/>
            <a:ext cx="8149177" cy="584775"/>
            <a:chOff x="499528" y="1243840"/>
            <a:chExt cx="8149177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243840"/>
              <a:ext cx="66889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R1.1-03M Metadata includes licence information in the appropriate element of the metadata standard used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Essential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FCCB56-4BC2-4614-8CA3-966C7BEE994F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66A3DDE9-51D4-485C-A863-E2510CD2C7BE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C9B3B1-6927-41E3-9168-E1C62498381C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31079B04-3F56-4203-AA61-FDE1C4DF7020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354CCE32-4464-4047-B871-18454396555F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86CAE98B-49D3-45A4-BC4E-72B4DD9BCEEE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A122762-7881-4058-B789-090DE8EC6BA2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BCDC6D9-99A0-44A4-820F-6003673621EF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3B2886-1BAE-44B0-893F-E37D48C3161E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9C6234F-D0A2-43B2-B269-FB7878A9C2F5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BAA0173-1CAD-4874-BAC8-946929D34BDF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427B4C2-0776-4CF6-A57F-14818FF48B32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A9F8D83-B14B-45D6-B80B-A547D0A3CB5C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303366C-7B08-4554-B389-3139606AD367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94FBEB9-1EBA-40C5-A805-7589A1B1AADC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B67CF4F-B45E-4E48-881E-F1FCCF3EDCE1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63C70E6-9779-4A20-932B-9BEED16FE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98133DB9-CD8A-42C7-BBDE-6D6E5B96E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04D3AD75-4C49-47D8-919B-0659B480DD90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FB270E6C-7B8C-40BD-B120-C9A389AF72F7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741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53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366950"/>
            <a:ext cx="8149177" cy="338554"/>
            <a:chOff x="499528" y="1366950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66950"/>
              <a:ext cx="66889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R1.1-04M Metadata refers to a machine-understandable reuse licence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4CBD2F0-C32B-472D-B9D0-AFA21BABC407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9C17B0CF-74E4-44FB-979F-FD6C98C84DFE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43398FD-9D05-4F8E-9E05-FBC18E0B9E11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F92DE94D-6169-4905-BB6F-05E3D38208FD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02B07717-37AC-44D2-8337-203764EBCD27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D7CC8601-5CC4-428A-A582-906325FADDDB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30E0642-D807-49C4-98D8-C0EFEB239A2C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C992DCD-6636-4497-85E9-BA6DBA222F42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5D8DF58-CBC1-489A-90F9-FD5EDFA107CF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D5025D8-BC52-4A4F-A0D2-D18278C40F3E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19CE9D1-3CCB-414E-8281-7057AF8DEB01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0D61481-7012-4BE0-8C0D-2B1207506616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4BFE3C9-D18F-4E3C-A8EE-914CA60E2404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D1D56EA-7943-45A6-BA30-5841F4CAAF43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7BC0616-32B9-41DE-B8BE-6F09072DB3DE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E4203FA-A51F-4E7E-A5A9-4BAB96531364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386EAD3-6EE3-4957-A8F7-131582FCC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2695B6B6-E24B-4FF0-8920-1EBA48E1F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0529E5E2-E68D-47D8-8FC1-5D0ED4C8DAC5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042008A7-3AF7-4431-AEB8-32E71E5E902B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0831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54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243840"/>
            <a:ext cx="8149177" cy="584775"/>
            <a:chOff x="499528" y="1243840"/>
            <a:chExt cx="8149177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243840"/>
              <a:ext cx="66889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R1.1-05M Metadata includes information about consent for reuse (e.g. for personal data)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0AA6C44-7E00-4534-A76E-96289EE3BF3A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F9C8ADDE-BBBF-4D03-9FF2-42492F89CA3C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31B69BE-B17E-4813-AF52-93FB2897CEAF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58A351AB-4B39-4FDB-B49C-AC0EDF68862F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F1B71A85-D326-4787-B3B9-0C44F428FBBA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43F7B02C-9BA5-4BF7-9A02-DDE1214C4586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1E334E7-52C1-447D-8C45-84F9498A9BB3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E5597DE-92C4-406C-9519-9C6EA33A07E4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97824B1-0AF3-4BF4-94E9-5B50C366DD48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04DEC30-8C84-435E-BBF5-C9BA8B4B2B6E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4FA17C-8F96-40F5-90DB-D370F0ECA36D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8339B0F-2BE9-463F-B18D-9205536A1468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AE64DD6-6F7B-4808-906C-E1767CEC0065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F298E27-CD83-4514-BF86-5A62BC64BB9B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A2107DA-83F0-4882-AA2B-FFD9E64AC26A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0E76CB0D-CFD7-43EE-941A-BA38D0839259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5968205-C3BF-4FB7-989F-3F391851C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B8D1502A-75DD-4B54-AF09-EAD00D7D0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BA3FA72A-C9D7-4630-BB06-C6385026E044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7A12DD5-3435-4FB3-8746-6D3892484EA1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2572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55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243840"/>
            <a:ext cx="8149177" cy="584775"/>
            <a:chOff x="499528" y="1243840"/>
            <a:chExt cx="8149177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243840"/>
              <a:ext cx="66889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R1.2-01M Metadata includes provenance information according to community-specific standards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02ED81A-E042-4C3F-B343-E305C96FC22A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37975839-E0CC-4103-9907-C212EB994D26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42714A-3F0C-4F97-884C-075AB4164D56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3E1D22DA-52C7-49D2-BF6B-7A6644A9743F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DC3FBF39-3E4A-4C3A-8248-0355910E028C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80FDA35B-7E8A-429E-AB06-DCDB5BB2BCAB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4273D34-7666-45C4-AD00-4A01510B1266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1D463E-655E-42F5-B003-84C94713C915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54D4596-ED04-4D49-A27E-5D32D3B01A45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449CECA-6282-44D4-A355-9E9614536E1D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A61808B-744C-4FB2-BAAD-6775DD28D3D4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0FD920A-B96E-41FD-A357-8FA999C69656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48F2657-1A33-4297-B280-944CAF5E8477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7DB61B0-A80C-44DE-82A7-F0FFF0494B00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2A8D07F-1958-47F2-A5C2-992886385A78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3CF0C6D1-E3BD-44FA-886A-9E22B4A9BD6E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F63DECD-2F10-461D-87B3-277D2FA06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517E2278-7D83-4091-ABA1-793EEBCC7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FA0ABE47-89D6-4BE9-A572-10C55C3EDEE4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5C820900-FAC4-4793-BB70-337B7781E22A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843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56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243840"/>
            <a:ext cx="8149177" cy="584775"/>
            <a:chOff x="499528" y="1243840"/>
            <a:chExt cx="8149177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243840"/>
              <a:ext cx="66889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R1.2-02M Metadata includes provenance information according to a cross-domain language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Useful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BE6814B-8793-470F-80B6-32F1DA0F59B5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8BE512C2-1E47-42D8-B7D7-51D3612B691B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FB5CC67-8181-4CAD-9CB9-10424B9B0EE6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105709FA-ADEF-416B-85E4-A17EFEA97987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DED543DE-1161-47C5-865D-257A02823A0E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BF7974C5-F83D-4D75-9406-AED5F92227E5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D42F002-3584-405E-9D6D-7508F75853D4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7D84E0A-5E2B-4CA7-BB1C-E907ECE08A39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C899F66-6AD7-490C-98F0-0E66BD649C01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1EB4D87-2EB9-4411-BBBB-0F9E822C7214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C03358-B9A0-4550-9329-F737645962BE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2C830E9-FAE2-4B96-9408-F0FC75BECEA6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BA3A568-DCC4-45D2-BD49-60FF785EDDC4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C9D7C8BC-E36C-4F1F-8F22-6643947340E6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3550127-0714-4927-9068-8C3CAC0EDE10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B4F4FA58-3C34-4C1B-B021-8A82E8890DDF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7095AFFA-3754-4656-A72F-525064047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0BED249E-A2EF-4161-840A-8FBD801D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D7E6E499-7CBC-4C20-A0F9-62E804ABC916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5FCA6DD9-E53B-46D5-9243-FF8C72E0F4C7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886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57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366950"/>
            <a:ext cx="8149177" cy="338554"/>
            <a:chOff x="499528" y="1366950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66950"/>
              <a:ext cx="66889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R1.3-01M Metadata complies with a community standard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6BAB8E-BFB3-4632-ADB0-2C63489F8D03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871808FD-2312-499A-A20F-607C670E4E72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3BB9043-BA34-4B13-ACDD-A903324CEAD8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84377BEE-6025-47C7-BEAC-8C338F7E7BF5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5E5F8E12-B6A3-4056-A881-32F3F333B560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C5456CB0-8DBD-4761-9AAE-11D913D4BAE0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021C5F2-6B0D-485B-A0FC-C8E3440DBF65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7EF188B-D432-45B2-9D70-ED5D443B0C58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8EF170C-36F1-431B-B0B2-154D95DC3F4A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074A677-D28E-48F3-81C4-0EE0045CDDBB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8677EC1-9193-4D35-9234-1F56B629DE1E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B9CAD3F0-2B0E-4EDC-BD8E-65EA777BBE84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B52C704-85FD-43AD-A242-9D14FD5D9C0C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E1A5D28-DCA7-4D78-B6A3-FF01CC7DA089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E6D6894-049B-483D-A376-79437F22AAEA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2DF156A-9D3D-4497-811A-735C352DADA3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BDE95B2-6CC5-4D23-932F-C72AF70E5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F84CB02E-F3D7-4FB6-A513-E50462BE7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743E0E99-C06E-459D-82C0-D7DA12E720FF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4D721EEC-4B01-4A81-9203-489A5C4CE373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70962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58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366950"/>
            <a:ext cx="8149177" cy="338554"/>
            <a:chOff x="499528" y="1366950"/>
            <a:chExt cx="8149177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366950"/>
              <a:ext cx="66889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R1.3-01D Data complies with a community standard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8A6511-39A4-4CD0-B788-D918A50D9A63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39C5AE93-3D14-48B3-B665-2C1218DB6897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7C6CF1-DC7A-4A0F-B0D0-E98DE6EE31D2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7EE48A42-FDCB-4AD6-8573-4735FB26E2D8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FACAB46F-622E-4EE2-A8CD-5E20A8DF49E8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698AAEBC-5C4D-4558-826A-E1EC8A347B11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E1E030C-3067-4012-BB21-F129E7D3EA5B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DA0835-8B08-4252-A7AE-C39E137164F0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3AECB76-E99D-4BD2-98CF-D6B5975A44CC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F4005FA-DDA6-47B4-BD79-CB543578154E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DE57A47-9DA0-4519-9998-CFAA4C6AE3E7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683F111-1260-4AF3-84FC-39FDDA3336DC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A6A6070-1D79-47F0-A6A5-270210F9E3ED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451370F-CDD0-4DB8-AF3E-5E8A9EBD7161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221F2F1-E50D-44A6-B5D9-D58D66ADCAEF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69005869-BD89-4C02-9513-B6CC7E53C437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6C7D5AD-6F3B-4720-9927-CB973043D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FA940949-6767-4DD2-918D-E79772E13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E5AA11B-F0D2-4991-A336-698817F32876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72EAA05E-0C0F-4598-8065-B9379A3D4DD7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0611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59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243840"/>
            <a:ext cx="8149177" cy="584775"/>
            <a:chOff x="499528" y="1243840"/>
            <a:chExt cx="8149177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243840"/>
              <a:ext cx="66889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R1.3-02M Metadata is expressed in compliance with a machine-understandable community standard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809DEA3-B9B6-4E0A-91A9-5EC1423B4C94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7DF892AE-CF90-494C-826A-A7A333356C94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98E22E0-E8D7-438B-AD87-D05B0C5BA5B3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06123B43-8EAC-4757-9DDD-F7962E295168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B4C7D28F-A37F-420E-9347-09D3B4CBD0D4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47F2C60B-0471-4F81-9153-872C3A0FB8B8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B0F5D35-5CFA-4F7F-934F-49A510B3F6FF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3680799-BADA-4D87-88B5-96D481BE7268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A7F2ADA-30AB-4EE1-A2D1-EC3C62104C1C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126F55C-7468-4EA3-9D5E-2CF9182AD559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F83B997-4583-436A-AFE7-34F479F2DC72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3DA11EC7-6814-4B9C-9CE7-C50CB5870C55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906962B-7CC4-49BD-A4B6-85D51CB4B587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C2E68968-A560-4EDF-BEA9-F52BF50D1ECB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E97E9E5-1790-46D6-B6C5-FE39FF7E3D76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1D5B486-F172-4A6E-A9C2-76FBB0924465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075ED31-7AA2-48FB-AE3B-97F1DBC7B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8116E8C2-3F2E-40E1-8EDE-62A28A953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1CF7F2D7-829F-4E00-B0A7-2BFB2E8BFDE2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73C8FD03-B53E-4F56-84B4-8CE7389CC51A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35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</a:t>
            </a:fld>
            <a:endParaRPr lang="it-IT" altLang="it-I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35D5B3-D8EC-4867-ACFD-BC6E115C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73" y="0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ID Card 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7B97C8-5163-41EE-AEA4-06334A82A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38737"/>
              </p:ext>
            </p:extLst>
          </p:nvPr>
        </p:nvGraphicFramePr>
        <p:xfrm>
          <a:off x="3263585" y="1244236"/>
          <a:ext cx="6189065" cy="4582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659">
                  <a:extLst>
                    <a:ext uri="{9D8B030D-6E8A-4147-A177-3AD203B41FA5}">
                      <a16:colId xmlns:a16="http://schemas.microsoft.com/office/drawing/2014/main" val="163927309"/>
                    </a:ext>
                  </a:extLst>
                </a:gridCol>
                <a:gridCol w="5186406">
                  <a:extLst>
                    <a:ext uri="{9D8B030D-6E8A-4147-A177-3AD203B41FA5}">
                      <a16:colId xmlns:a16="http://schemas.microsoft.com/office/drawing/2014/main" val="324121049"/>
                    </a:ext>
                  </a:extLst>
                </a:gridCol>
              </a:tblGrid>
              <a:tr h="1527469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+mj-lt"/>
                        </a:rPr>
                        <a:t>&lt;please briefly describe your discipline / community&gt;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00811"/>
                  </a:ext>
                </a:extLst>
              </a:tr>
              <a:tr h="1527469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+mj-lt"/>
                        </a:rPr>
                        <a:t>&lt;please briefly introduce the organisation you are part of / on the behalf of which you are doing this exercise&gt;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098019"/>
                  </a:ext>
                </a:extLst>
              </a:tr>
              <a:tr h="1527469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+mj-lt"/>
                        </a:rPr>
                        <a:t>&lt;please briefly mention the ‘WHY’ of this exercise&gt;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112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FFB0890-0614-495D-8016-DA01520D4F9F}"/>
              </a:ext>
            </a:extLst>
          </p:cNvPr>
          <p:cNvGrpSpPr/>
          <p:nvPr/>
        </p:nvGrpSpPr>
        <p:grpSpPr>
          <a:xfrm>
            <a:off x="609738" y="2252609"/>
            <a:ext cx="2099469" cy="2352782"/>
            <a:chOff x="586581" y="2352782"/>
            <a:chExt cx="2099469" cy="2352782"/>
          </a:xfrm>
        </p:grpSpPr>
        <p:sp>
          <p:nvSpPr>
            <p:cNvPr id="7" name="Google Shape;4060;p99">
              <a:extLst>
                <a:ext uri="{FF2B5EF4-FFF2-40B4-BE49-F238E27FC236}">
                  <a16:creationId xmlns:a16="http://schemas.microsoft.com/office/drawing/2014/main" id="{146CD7EE-CEA3-4852-A6E4-3EFC1E4A90EF}"/>
                </a:ext>
              </a:extLst>
            </p:cNvPr>
            <p:cNvSpPr/>
            <p:nvPr/>
          </p:nvSpPr>
          <p:spPr>
            <a:xfrm>
              <a:off x="586581" y="4065623"/>
              <a:ext cx="2099469" cy="639941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0225" tIns="70225" rIns="30775" bIns="70225" anchor="ctr" anchorCtr="0">
              <a:noAutofit/>
            </a:bodyPr>
            <a:lstStyle/>
            <a:p>
              <a:r>
                <a:rPr lang="nl-BE" sz="1400" b="1" dirty="0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rPr>
                <a:t>Information about the evaluator</a:t>
              </a:r>
              <a:endParaRPr sz="85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061;p99">
              <a:extLst>
                <a:ext uri="{FF2B5EF4-FFF2-40B4-BE49-F238E27FC236}">
                  <a16:creationId xmlns:a16="http://schemas.microsoft.com/office/drawing/2014/main" id="{59A94FA2-F7CA-4A23-9257-559F3E15C4CA}"/>
                </a:ext>
              </a:extLst>
            </p:cNvPr>
            <p:cNvSpPr/>
            <p:nvPr/>
          </p:nvSpPr>
          <p:spPr>
            <a:xfrm>
              <a:off x="586581" y="2352782"/>
              <a:ext cx="2099469" cy="1712842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0225" tIns="70225" rIns="30775" bIns="70225" anchor="t" anchorCtr="0">
              <a:noAutofit/>
            </a:bodyPr>
            <a:lstStyle/>
            <a:p>
              <a:endParaRPr sz="8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973530-403C-4606-9DC8-0A0A68040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0959" y="2808788"/>
              <a:ext cx="990712" cy="99071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82102D-087C-4AE2-B730-1422FABDA13C}"/>
              </a:ext>
            </a:extLst>
          </p:cNvPr>
          <p:cNvGrpSpPr/>
          <p:nvPr/>
        </p:nvGrpSpPr>
        <p:grpSpPr>
          <a:xfrm>
            <a:off x="10007029" y="0"/>
            <a:ext cx="2184971" cy="6454057"/>
            <a:chOff x="10007029" y="0"/>
            <a:chExt cx="2184971" cy="64540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0BDC72-1FF3-47B9-850D-BEF1760627BB}"/>
                </a:ext>
              </a:extLst>
            </p:cNvPr>
            <p:cNvSpPr/>
            <p:nvPr/>
          </p:nvSpPr>
          <p:spPr>
            <a:xfrm>
              <a:off x="10007029" y="0"/>
              <a:ext cx="2184971" cy="6454057"/>
            </a:xfrm>
            <a:prstGeom prst="rect">
              <a:avLst/>
            </a:prstGeom>
            <a:solidFill>
              <a:srgbClr val="9A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hlinkClick r:id="rId4" action="ppaction://hlinksldjump"/>
              <a:extLst>
                <a:ext uri="{FF2B5EF4-FFF2-40B4-BE49-F238E27FC236}">
                  <a16:creationId xmlns:a16="http://schemas.microsoft.com/office/drawing/2014/main" id="{1EAF3CED-E993-412C-9A20-C34137B280A8}"/>
                </a:ext>
              </a:extLst>
            </p:cNvPr>
            <p:cNvSpPr/>
            <p:nvPr/>
          </p:nvSpPr>
          <p:spPr>
            <a:xfrm>
              <a:off x="10229833" y="3802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Introduction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Rectangle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2FE65964-0145-40E9-8575-480D1D8FE47C}"/>
                </a:ext>
              </a:extLst>
            </p:cNvPr>
            <p:cNvSpPr/>
            <p:nvPr/>
          </p:nvSpPr>
          <p:spPr>
            <a:xfrm>
              <a:off x="10229833" y="237338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of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the Data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Rectangle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07F664BD-7B2B-4F99-8BAB-DC06FDC09379}"/>
                </a:ext>
              </a:extLst>
            </p:cNvPr>
            <p:cNvSpPr/>
            <p:nvPr/>
          </p:nvSpPr>
          <p:spPr>
            <a:xfrm>
              <a:off x="10229833" y="1376811"/>
              <a:ext cx="1044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Card of the evaluator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Rectangle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B3A8C332-EAD3-4ECB-9F0B-E84876FC0EE5}"/>
                </a:ext>
              </a:extLst>
            </p:cNvPr>
            <p:cNvSpPr/>
            <p:nvPr/>
          </p:nvSpPr>
          <p:spPr>
            <a:xfrm>
              <a:off x="10229833" y="43665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Observations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per indicator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30">
              <a:hlinkClick r:id="rId8" action="ppaction://hlinksldjump"/>
              <a:extLst>
                <a:ext uri="{FF2B5EF4-FFF2-40B4-BE49-F238E27FC236}">
                  <a16:creationId xmlns:a16="http://schemas.microsoft.com/office/drawing/2014/main" id="{1656A71E-857C-4EFA-A86A-73EDB8A20363}"/>
                </a:ext>
              </a:extLst>
            </p:cNvPr>
            <p:cNvSpPr/>
            <p:nvPr/>
          </p:nvSpPr>
          <p:spPr>
            <a:xfrm>
              <a:off x="10229833" y="53631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General recommend-</a:t>
              </a:r>
              <a:r>
                <a:rPr lang="en-US" sz="1100" b="1" dirty="0" err="1">
                  <a:solidFill>
                    <a:schemeClr val="bg1"/>
                  </a:solidFill>
                  <a:latin typeface="+mj-lt"/>
                </a:rPr>
                <a:t>ations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2" name="Graphic 31" descr="Home">
              <a:hlinkClick r:id="rId9" action="ppaction://hlinksldjump"/>
              <a:extLst>
                <a:ext uri="{FF2B5EF4-FFF2-40B4-BE49-F238E27FC236}">
                  <a16:creationId xmlns:a16="http://schemas.microsoft.com/office/drawing/2014/main" id="{F3BF0879-AE9A-491E-A3E5-F73432A3B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478368" y="299538"/>
              <a:ext cx="468000" cy="468000"/>
            </a:xfrm>
            <a:prstGeom prst="rect">
              <a:avLst/>
            </a:prstGeom>
          </p:spPr>
        </p:pic>
        <p:pic>
          <p:nvPicPr>
            <p:cNvPr id="33" name="Graphic 32" descr="Help">
              <a:hlinkClick r:id="rId12"/>
              <a:extLst>
                <a:ext uri="{FF2B5EF4-FFF2-40B4-BE49-F238E27FC236}">
                  <a16:creationId xmlns:a16="http://schemas.microsoft.com/office/drawing/2014/main" id="{FF2DA054-AA69-47E7-9FF2-E0D51B1BF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478368" y="1060753"/>
              <a:ext cx="468000" cy="468000"/>
            </a:xfrm>
            <a:prstGeom prst="rect">
              <a:avLst/>
            </a:prstGeom>
          </p:spPr>
        </p:pic>
        <p:sp>
          <p:nvSpPr>
            <p:cNvPr id="34" name="Rectangle 33">
              <a:hlinkClick r:id="rId15" action="ppaction://hlinksldjump"/>
              <a:extLst>
                <a:ext uri="{FF2B5EF4-FFF2-40B4-BE49-F238E27FC236}">
                  <a16:creationId xmlns:a16="http://schemas.microsoft.com/office/drawing/2014/main" id="{E29170C3-DD43-4FC1-B76D-CC1A77654A16}"/>
                </a:ext>
              </a:extLst>
            </p:cNvPr>
            <p:cNvSpPr/>
            <p:nvPr/>
          </p:nvSpPr>
          <p:spPr>
            <a:xfrm>
              <a:off x="10229833" y="336996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Methodology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200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60</a:t>
            </a:fld>
            <a:endParaRPr lang="it-IT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8AADE-C60C-49F8-A623-9EAD19278C6F}"/>
              </a:ext>
            </a:extLst>
          </p:cNvPr>
          <p:cNvSpPr/>
          <p:nvPr/>
        </p:nvSpPr>
        <p:spPr>
          <a:xfrm>
            <a:off x="499528" y="1160820"/>
            <a:ext cx="8235272" cy="771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73D21-6569-45C0-88E2-174B2154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94" y="38818"/>
            <a:ext cx="755033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Indicators|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Reusability</a:t>
            </a:r>
          </a:p>
        </p:txBody>
      </p:sp>
      <p:sp>
        <p:nvSpPr>
          <p:cNvPr id="8" name="Google Shape;3887;p96">
            <a:extLst>
              <a:ext uri="{FF2B5EF4-FFF2-40B4-BE49-F238E27FC236}">
                <a16:creationId xmlns:a16="http://schemas.microsoft.com/office/drawing/2014/main" id="{DA84D656-F632-4966-9997-765EF7914273}"/>
              </a:ext>
            </a:extLst>
          </p:cNvPr>
          <p:cNvSpPr/>
          <p:nvPr/>
        </p:nvSpPr>
        <p:spPr>
          <a:xfrm>
            <a:off x="499528" y="3316008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3888;p96">
            <a:extLst>
              <a:ext uri="{FF2B5EF4-FFF2-40B4-BE49-F238E27FC236}">
                <a16:creationId xmlns:a16="http://schemas.microsoft.com/office/drawing/2014/main" id="{98EE28FE-A028-45E4-AE3A-77545936AE6E}"/>
              </a:ext>
            </a:extLst>
          </p:cNvPr>
          <p:cNvSpPr/>
          <p:nvPr/>
        </p:nvSpPr>
        <p:spPr>
          <a:xfrm>
            <a:off x="1691200" y="3515663"/>
            <a:ext cx="588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priority of the indicator&gt; </a:t>
            </a:r>
            <a:endParaRPr dirty="0"/>
          </a:p>
        </p:txBody>
      </p:sp>
      <p:sp>
        <p:nvSpPr>
          <p:cNvPr id="10" name="Google Shape;3889;p96">
            <a:extLst>
              <a:ext uri="{FF2B5EF4-FFF2-40B4-BE49-F238E27FC236}">
                <a16:creationId xmlns:a16="http://schemas.microsoft.com/office/drawing/2014/main" id="{CBCF575A-F85C-42C0-B02C-1CBCED4B1A43}"/>
              </a:ext>
            </a:extLst>
          </p:cNvPr>
          <p:cNvSpPr/>
          <p:nvPr/>
        </p:nvSpPr>
        <p:spPr>
          <a:xfrm>
            <a:off x="954726" y="3316008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890;p96">
            <a:extLst>
              <a:ext uri="{FF2B5EF4-FFF2-40B4-BE49-F238E27FC236}">
                <a16:creationId xmlns:a16="http://schemas.microsoft.com/office/drawing/2014/main" id="{BEABA9F9-E2C3-4BB5-928C-449DE9348C73}"/>
              </a:ext>
            </a:extLst>
          </p:cNvPr>
          <p:cNvSpPr/>
          <p:nvPr/>
        </p:nvSpPr>
        <p:spPr>
          <a:xfrm>
            <a:off x="1110679" y="3386120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891;p96">
            <a:extLst>
              <a:ext uri="{FF2B5EF4-FFF2-40B4-BE49-F238E27FC236}">
                <a16:creationId xmlns:a16="http://schemas.microsoft.com/office/drawing/2014/main" id="{57D3B473-D73C-4FFB-B106-BAA21A0D6AB7}"/>
              </a:ext>
            </a:extLst>
          </p:cNvPr>
          <p:cNvSpPr txBox="1"/>
          <p:nvPr/>
        </p:nvSpPr>
        <p:spPr>
          <a:xfrm>
            <a:off x="963013" y="3509084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2</a:t>
            </a:r>
            <a:endParaRPr b="1">
              <a:latin typeface="+mj-lt"/>
            </a:endParaRPr>
          </a:p>
        </p:txBody>
      </p:sp>
      <p:sp>
        <p:nvSpPr>
          <p:cNvPr id="21" name="Google Shape;3898;p96">
            <a:extLst>
              <a:ext uri="{FF2B5EF4-FFF2-40B4-BE49-F238E27FC236}">
                <a16:creationId xmlns:a16="http://schemas.microsoft.com/office/drawing/2014/main" id="{0CC80E7E-D915-4FD9-877F-8C9748B64007}"/>
              </a:ext>
            </a:extLst>
          </p:cNvPr>
          <p:cNvSpPr/>
          <p:nvPr/>
        </p:nvSpPr>
        <p:spPr>
          <a:xfrm>
            <a:off x="499528" y="2519014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3899;p96">
            <a:extLst>
              <a:ext uri="{FF2B5EF4-FFF2-40B4-BE49-F238E27FC236}">
                <a16:creationId xmlns:a16="http://schemas.microsoft.com/office/drawing/2014/main" id="{41007930-B629-4F95-9706-AA4077AE4B25}"/>
              </a:ext>
            </a:extLst>
          </p:cNvPr>
          <p:cNvSpPr/>
          <p:nvPr/>
        </p:nvSpPr>
        <p:spPr>
          <a:xfrm>
            <a:off x="1691200" y="2718668"/>
            <a:ext cx="5880607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any observation, comment and/or suggestion as for the terminology / formulation of the indicator&gt;</a:t>
            </a:r>
            <a:endParaRPr dirty="0"/>
          </a:p>
        </p:txBody>
      </p:sp>
      <p:sp>
        <p:nvSpPr>
          <p:cNvPr id="23" name="Google Shape;3900;p96">
            <a:extLst>
              <a:ext uri="{FF2B5EF4-FFF2-40B4-BE49-F238E27FC236}">
                <a16:creationId xmlns:a16="http://schemas.microsoft.com/office/drawing/2014/main" id="{CBA3B695-695A-4556-9043-0B82ADC48611}"/>
              </a:ext>
            </a:extLst>
          </p:cNvPr>
          <p:cNvSpPr/>
          <p:nvPr/>
        </p:nvSpPr>
        <p:spPr>
          <a:xfrm>
            <a:off x="954726" y="2519014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3901;p96">
            <a:extLst>
              <a:ext uri="{FF2B5EF4-FFF2-40B4-BE49-F238E27FC236}">
                <a16:creationId xmlns:a16="http://schemas.microsoft.com/office/drawing/2014/main" id="{946F9EE8-3BB6-474F-8D43-4453C1788340}"/>
              </a:ext>
            </a:extLst>
          </p:cNvPr>
          <p:cNvSpPr/>
          <p:nvPr/>
        </p:nvSpPr>
        <p:spPr>
          <a:xfrm>
            <a:off x="1110679" y="2589126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3902;p96">
            <a:extLst>
              <a:ext uri="{FF2B5EF4-FFF2-40B4-BE49-F238E27FC236}">
                <a16:creationId xmlns:a16="http://schemas.microsoft.com/office/drawing/2014/main" id="{F1A11F09-A6EB-4B65-8ADD-F9744D1B8482}"/>
              </a:ext>
            </a:extLst>
          </p:cNvPr>
          <p:cNvSpPr txBox="1"/>
          <p:nvPr/>
        </p:nvSpPr>
        <p:spPr>
          <a:xfrm>
            <a:off x="963013" y="2712090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1</a:t>
            </a:r>
            <a:endParaRPr b="1">
              <a:latin typeface="+mj-lt"/>
            </a:endParaRPr>
          </a:p>
        </p:txBody>
      </p:sp>
      <p:sp>
        <p:nvSpPr>
          <p:cNvPr id="30" name="Google Shape;3907;p96">
            <a:extLst>
              <a:ext uri="{FF2B5EF4-FFF2-40B4-BE49-F238E27FC236}">
                <a16:creationId xmlns:a16="http://schemas.microsoft.com/office/drawing/2014/main" id="{37435F07-EB6D-4FA4-B833-5C15443A5330}"/>
              </a:ext>
            </a:extLst>
          </p:cNvPr>
          <p:cNvSpPr/>
          <p:nvPr/>
        </p:nvSpPr>
        <p:spPr>
          <a:xfrm>
            <a:off x="499528" y="4113001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908;p96">
            <a:extLst>
              <a:ext uri="{FF2B5EF4-FFF2-40B4-BE49-F238E27FC236}">
                <a16:creationId xmlns:a16="http://schemas.microsoft.com/office/drawing/2014/main" id="{F9047388-6A69-4D5D-84FC-11610E499CC6}"/>
              </a:ext>
            </a:extLst>
          </p:cNvPr>
          <p:cNvSpPr/>
          <p:nvPr/>
        </p:nvSpPr>
        <p:spPr>
          <a:xfrm>
            <a:off x="1691200" y="4312656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enter suggestions for the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guidelines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allowing to better describe the indicator&gt;</a:t>
            </a:r>
            <a:endParaRPr dirty="0"/>
          </a:p>
        </p:txBody>
      </p:sp>
      <p:sp>
        <p:nvSpPr>
          <p:cNvPr id="32" name="Google Shape;3909;p96">
            <a:extLst>
              <a:ext uri="{FF2B5EF4-FFF2-40B4-BE49-F238E27FC236}">
                <a16:creationId xmlns:a16="http://schemas.microsoft.com/office/drawing/2014/main" id="{63438AE7-73A4-4AFC-8A81-F1010CA71D16}"/>
              </a:ext>
            </a:extLst>
          </p:cNvPr>
          <p:cNvSpPr/>
          <p:nvPr/>
        </p:nvSpPr>
        <p:spPr>
          <a:xfrm>
            <a:off x="954726" y="4113001"/>
            <a:ext cx="701970" cy="701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910;p96">
            <a:extLst>
              <a:ext uri="{FF2B5EF4-FFF2-40B4-BE49-F238E27FC236}">
                <a16:creationId xmlns:a16="http://schemas.microsoft.com/office/drawing/2014/main" id="{47B1DA93-6425-40F6-ACF4-F3B6A53DF154}"/>
              </a:ext>
            </a:extLst>
          </p:cNvPr>
          <p:cNvSpPr/>
          <p:nvPr/>
        </p:nvSpPr>
        <p:spPr>
          <a:xfrm>
            <a:off x="1110679" y="4183113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911;p96">
            <a:extLst>
              <a:ext uri="{FF2B5EF4-FFF2-40B4-BE49-F238E27FC236}">
                <a16:creationId xmlns:a16="http://schemas.microsoft.com/office/drawing/2014/main" id="{D22C16BC-B692-4F14-B148-3C3D92670C23}"/>
              </a:ext>
            </a:extLst>
          </p:cNvPr>
          <p:cNvSpPr txBox="1"/>
          <p:nvPr/>
        </p:nvSpPr>
        <p:spPr>
          <a:xfrm>
            <a:off x="963013" y="4306077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3</a:t>
            </a:r>
            <a:endParaRPr b="1">
              <a:latin typeface="+mj-lt"/>
            </a:endParaRPr>
          </a:p>
        </p:txBody>
      </p:sp>
      <p:sp>
        <p:nvSpPr>
          <p:cNvPr id="38" name="Google Shape;3915;p96">
            <a:extLst>
              <a:ext uri="{FF2B5EF4-FFF2-40B4-BE49-F238E27FC236}">
                <a16:creationId xmlns:a16="http://schemas.microsoft.com/office/drawing/2014/main" id="{077D74B8-F0D0-431A-BED9-4E0BC4A16C93}"/>
              </a:ext>
            </a:extLst>
          </p:cNvPr>
          <p:cNvSpPr/>
          <p:nvPr/>
        </p:nvSpPr>
        <p:spPr>
          <a:xfrm>
            <a:off x="499528" y="4909992"/>
            <a:ext cx="8235272" cy="701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39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16;p96">
            <a:extLst>
              <a:ext uri="{FF2B5EF4-FFF2-40B4-BE49-F238E27FC236}">
                <a16:creationId xmlns:a16="http://schemas.microsoft.com/office/drawing/2014/main" id="{DCB6F881-8C7F-4EC7-92C8-26D45BBA9D8F}"/>
              </a:ext>
            </a:extLst>
          </p:cNvPr>
          <p:cNvSpPr/>
          <p:nvPr/>
        </p:nvSpPr>
        <p:spPr>
          <a:xfrm>
            <a:off x="1691200" y="5109647"/>
            <a:ext cx="6757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&lt;please provide examples on how to assess the indicator&gt;</a:t>
            </a:r>
            <a:endParaRPr dirty="0"/>
          </a:p>
        </p:txBody>
      </p:sp>
      <p:sp>
        <p:nvSpPr>
          <p:cNvPr id="40" name="Google Shape;3917;p96">
            <a:extLst>
              <a:ext uri="{FF2B5EF4-FFF2-40B4-BE49-F238E27FC236}">
                <a16:creationId xmlns:a16="http://schemas.microsoft.com/office/drawing/2014/main" id="{B461BA78-14A0-44D2-A5B4-09DCA9253F45}"/>
              </a:ext>
            </a:extLst>
          </p:cNvPr>
          <p:cNvSpPr/>
          <p:nvPr/>
        </p:nvSpPr>
        <p:spPr>
          <a:xfrm>
            <a:off x="954726" y="4909992"/>
            <a:ext cx="701970" cy="7019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3918;p96">
            <a:extLst>
              <a:ext uri="{FF2B5EF4-FFF2-40B4-BE49-F238E27FC236}">
                <a16:creationId xmlns:a16="http://schemas.microsoft.com/office/drawing/2014/main" id="{D26FCD96-76D1-46FF-985B-A8EE2644F934}"/>
              </a:ext>
            </a:extLst>
          </p:cNvPr>
          <p:cNvSpPr/>
          <p:nvPr/>
        </p:nvSpPr>
        <p:spPr>
          <a:xfrm>
            <a:off x="1110679" y="4980104"/>
            <a:ext cx="456829" cy="561747"/>
          </a:xfrm>
          <a:prstGeom prst="rightArrow">
            <a:avLst>
              <a:gd name="adj1" fmla="val 50000"/>
              <a:gd name="adj2" fmla="val 704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197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3919;p96">
            <a:extLst>
              <a:ext uri="{FF2B5EF4-FFF2-40B4-BE49-F238E27FC236}">
                <a16:creationId xmlns:a16="http://schemas.microsoft.com/office/drawing/2014/main" id="{43C5F496-0691-41A5-AAB9-E0C9D25FAD21}"/>
              </a:ext>
            </a:extLst>
          </p:cNvPr>
          <p:cNvSpPr txBox="1"/>
          <p:nvPr/>
        </p:nvSpPr>
        <p:spPr>
          <a:xfrm>
            <a:off x="963013" y="5103068"/>
            <a:ext cx="706382" cy="3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539" b="1">
                <a:latin typeface="+mj-lt"/>
                <a:ea typeface="Arial"/>
                <a:cs typeface="Arial"/>
                <a:sym typeface="Arial"/>
              </a:rPr>
              <a:t>4</a:t>
            </a:r>
            <a:endParaRPr b="1"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EA8837-792F-4E01-9997-0FEF31EB6E55}"/>
              </a:ext>
            </a:extLst>
          </p:cNvPr>
          <p:cNvGrpSpPr/>
          <p:nvPr/>
        </p:nvGrpSpPr>
        <p:grpSpPr>
          <a:xfrm>
            <a:off x="8084843" y="2646239"/>
            <a:ext cx="468000" cy="468000"/>
            <a:chOff x="1684338" y="1219200"/>
            <a:chExt cx="123825" cy="123825"/>
          </a:xfrm>
          <a:solidFill>
            <a:schemeClr val="tx2"/>
          </a:solidFill>
        </p:grpSpPr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6E03F3A-6B20-41F7-A6B6-795FE2F7B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3 w 78"/>
                <a:gd name="T13" fmla="*/ 74 h 78"/>
                <a:gd name="T14" fmla="*/ 3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5073EA4A-27E7-4B3A-BC16-D3DFCDFF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46188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1B5AF4-0A30-4505-9F32-2292BDC5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52538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35019B54-5C5C-4060-8C3B-8AB280FB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276350"/>
              <a:ext cx="20638" cy="19050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A92679-9D41-404A-B4A7-B74479C3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282700"/>
              <a:ext cx="5873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F5192A24-0595-474C-B8E7-C32EFF625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800" y="1306513"/>
              <a:ext cx="20638" cy="20638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45 w 91"/>
                <a:gd name="T5" fmla="*/ 0 h 91"/>
                <a:gd name="T6" fmla="*/ 0 w 91"/>
                <a:gd name="T7" fmla="*/ 45 h 91"/>
                <a:gd name="T8" fmla="*/ 45 w 91"/>
                <a:gd name="T9" fmla="*/ 91 h 91"/>
                <a:gd name="T10" fmla="*/ 45 w 91"/>
                <a:gd name="T11" fmla="*/ 24 h 91"/>
                <a:gd name="T12" fmla="*/ 66 w 91"/>
                <a:gd name="T13" fmla="*/ 45 h 91"/>
                <a:gd name="T14" fmla="*/ 45 w 91"/>
                <a:gd name="T15" fmla="*/ 66 h 91"/>
                <a:gd name="T16" fmla="*/ 24 w 91"/>
                <a:gd name="T17" fmla="*/ 45 h 91"/>
                <a:gd name="T18" fmla="*/ 45 w 91"/>
                <a:gd name="T1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lose/>
                  <a:moveTo>
                    <a:pt x="45" y="24"/>
                  </a:moveTo>
                  <a:cubicBezTo>
                    <a:pt x="57" y="24"/>
                    <a:pt x="66" y="34"/>
                    <a:pt x="66" y="45"/>
                  </a:cubicBezTo>
                  <a:cubicBezTo>
                    <a:pt x="66" y="57"/>
                    <a:pt x="57" y="66"/>
                    <a:pt x="45" y="66"/>
                  </a:cubicBezTo>
                  <a:cubicBezTo>
                    <a:pt x="34" y="66"/>
                    <a:pt x="24" y="57"/>
                    <a:pt x="24" y="45"/>
                  </a:cubicBezTo>
                  <a:cubicBezTo>
                    <a:pt x="24" y="34"/>
                    <a:pt x="34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9C8D88-B2D6-4FC5-AB15-466AC23F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1314450"/>
              <a:ext cx="587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056AA9-2EA9-4F82-93EB-D129DC180892}"/>
              </a:ext>
            </a:extLst>
          </p:cNvPr>
          <p:cNvGrpSpPr/>
          <p:nvPr/>
        </p:nvGrpSpPr>
        <p:grpSpPr>
          <a:xfrm>
            <a:off x="8084843" y="5026976"/>
            <a:ext cx="468000" cy="468000"/>
            <a:chOff x="633413" y="4400550"/>
            <a:chExt cx="149225" cy="149225"/>
          </a:xfrm>
          <a:solidFill>
            <a:schemeClr val="tx2"/>
          </a:solidFill>
        </p:grpSpPr>
        <p:sp>
          <p:nvSpPr>
            <p:cNvPr id="61" name="Freeform 81">
              <a:extLst>
                <a:ext uri="{FF2B5EF4-FFF2-40B4-BE49-F238E27FC236}">
                  <a16:creationId xmlns:a16="http://schemas.microsoft.com/office/drawing/2014/main" id="{7C8E3FEC-E7E0-4B3C-A3B2-59AD0E28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4495800"/>
              <a:ext cx="22225" cy="20638"/>
            </a:xfrm>
            <a:custGeom>
              <a:avLst/>
              <a:gdLst>
                <a:gd name="T0" fmla="*/ 10 w 14"/>
                <a:gd name="T1" fmla="*/ 13 h 13"/>
                <a:gd name="T2" fmla="*/ 0 w 14"/>
                <a:gd name="T3" fmla="*/ 3 h 13"/>
                <a:gd name="T4" fmla="*/ 3 w 14"/>
                <a:gd name="T5" fmla="*/ 0 h 13"/>
                <a:gd name="T6" fmla="*/ 14 w 14"/>
                <a:gd name="T7" fmla="*/ 10 h 13"/>
                <a:gd name="T8" fmla="*/ 1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:a16="http://schemas.microsoft.com/office/drawing/2014/main" id="{3D93FFD3-9EFB-40C4-8D26-D5A68A337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" y="4445000"/>
              <a:ext cx="9525" cy="20638"/>
            </a:xfrm>
            <a:custGeom>
              <a:avLst/>
              <a:gdLst>
                <a:gd name="T0" fmla="*/ 4 w 14"/>
                <a:gd name="T1" fmla="*/ 0 h 27"/>
                <a:gd name="T2" fmla="*/ 4 w 14"/>
                <a:gd name="T3" fmla="*/ 0 h 27"/>
                <a:gd name="T4" fmla="*/ 4 w 14"/>
                <a:gd name="T5" fmla="*/ 0 h 27"/>
                <a:gd name="T6" fmla="*/ 4 w 14"/>
                <a:gd name="T7" fmla="*/ 0 h 27"/>
                <a:gd name="T8" fmla="*/ 14 w 14"/>
                <a:gd name="T9" fmla="*/ 2 h 27"/>
                <a:gd name="T10" fmla="*/ 14 w 14"/>
                <a:gd name="T11" fmla="*/ 2 h 27"/>
                <a:gd name="T12" fmla="*/ 14 w 14"/>
                <a:gd name="T13" fmla="*/ 2 h 27"/>
                <a:gd name="T14" fmla="*/ 14 w 14"/>
                <a:gd name="T15" fmla="*/ 2 h 27"/>
                <a:gd name="T16" fmla="*/ 0 w 14"/>
                <a:gd name="T17" fmla="*/ 27 h 27"/>
                <a:gd name="T18" fmla="*/ 0 w 14"/>
                <a:gd name="T19" fmla="*/ 27 h 27"/>
                <a:gd name="T20" fmla="*/ 0 w 14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4A2321CD-33DE-4FD3-810E-E6BCC098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4416425"/>
              <a:ext cx="123825" cy="115888"/>
            </a:xfrm>
            <a:custGeom>
              <a:avLst/>
              <a:gdLst>
                <a:gd name="T0" fmla="*/ 100 w 159"/>
                <a:gd name="T1" fmla="*/ 82 h 148"/>
                <a:gd name="T2" fmla="*/ 93 w 159"/>
                <a:gd name="T3" fmla="*/ 75 h 148"/>
                <a:gd name="T4" fmla="*/ 106 w 159"/>
                <a:gd name="T5" fmla="*/ 66 h 148"/>
                <a:gd name="T6" fmla="*/ 129 w 159"/>
                <a:gd name="T7" fmla="*/ 58 h 148"/>
                <a:gd name="T8" fmla="*/ 144 w 159"/>
                <a:gd name="T9" fmla="*/ 25 h 148"/>
                <a:gd name="T10" fmla="*/ 139 w 159"/>
                <a:gd name="T11" fmla="*/ 19 h 148"/>
                <a:gd name="T12" fmla="*/ 130 w 159"/>
                <a:gd name="T13" fmla="*/ 20 h 148"/>
                <a:gd name="T14" fmla="*/ 111 w 159"/>
                <a:gd name="T15" fmla="*/ 34 h 148"/>
                <a:gd name="T16" fmla="*/ 125 w 159"/>
                <a:gd name="T17" fmla="*/ 15 h 148"/>
                <a:gd name="T18" fmla="*/ 127 w 159"/>
                <a:gd name="T19" fmla="*/ 12 h 148"/>
                <a:gd name="T20" fmla="*/ 123 w 159"/>
                <a:gd name="T21" fmla="*/ 2 h 148"/>
                <a:gd name="T22" fmla="*/ 103 w 159"/>
                <a:gd name="T23" fmla="*/ 0 h 148"/>
                <a:gd name="T24" fmla="*/ 81 w 159"/>
                <a:gd name="T25" fmla="*/ 26 h 148"/>
                <a:gd name="T26" fmla="*/ 79 w 159"/>
                <a:gd name="T27" fmla="*/ 43 h 148"/>
                <a:gd name="T28" fmla="*/ 70 w 159"/>
                <a:gd name="T29" fmla="*/ 52 h 148"/>
                <a:gd name="T30" fmla="*/ 48 w 159"/>
                <a:gd name="T31" fmla="*/ 30 h 148"/>
                <a:gd name="T32" fmla="*/ 51 w 159"/>
                <a:gd name="T33" fmla="*/ 25 h 148"/>
                <a:gd name="T34" fmla="*/ 30 w 159"/>
                <a:gd name="T35" fmla="*/ 6 h 148"/>
                <a:gd name="T36" fmla="*/ 21 w 159"/>
                <a:gd name="T37" fmla="*/ 15 h 148"/>
                <a:gd name="T38" fmla="*/ 31 w 159"/>
                <a:gd name="T39" fmla="*/ 37 h 148"/>
                <a:gd name="T40" fmla="*/ 36 w 159"/>
                <a:gd name="T41" fmla="*/ 40 h 148"/>
                <a:gd name="T42" fmla="*/ 41 w 159"/>
                <a:gd name="T43" fmla="*/ 37 h 148"/>
                <a:gd name="T44" fmla="*/ 44 w 159"/>
                <a:gd name="T45" fmla="*/ 76 h 148"/>
                <a:gd name="T46" fmla="*/ 6 w 159"/>
                <a:gd name="T47" fmla="*/ 111 h 148"/>
                <a:gd name="T48" fmla="*/ 0 w 159"/>
                <a:gd name="T49" fmla="*/ 125 h 148"/>
                <a:gd name="T50" fmla="*/ 6 w 159"/>
                <a:gd name="T51" fmla="*/ 139 h 148"/>
                <a:gd name="T52" fmla="*/ 20 w 159"/>
                <a:gd name="T53" fmla="*/ 145 h 148"/>
                <a:gd name="T54" fmla="*/ 34 w 159"/>
                <a:gd name="T55" fmla="*/ 139 h 148"/>
                <a:gd name="T56" fmla="*/ 69 w 159"/>
                <a:gd name="T57" fmla="*/ 101 h 148"/>
                <a:gd name="T58" fmla="*/ 93 w 159"/>
                <a:gd name="T59" fmla="*/ 89 h 148"/>
                <a:gd name="T60" fmla="*/ 128 w 159"/>
                <a:gd name="T61" fmla="*/ 145 h 148"/>
                <a:gd name="T62" fmla="*/ 131 w 159"/>
                <a:gd name="T63" fmla="*/ 147 h 148"/>
                <a:gd name="T64" fmla="*/ 138 w 159"/>
                <a:gd name="T65" fmla="*/ 147 h 148"/>
                <a:gd name="T66" fmla="*/ 156 w 159"/>
                <a:gd name="T67" fmla="*/ 130 h 148"/>
                <a:gd name="T68" fmla="*/ 159 w 159"/>
                <a:gd name="T69" fmla="*/ 124 h 148"/>
                <a:gd name="T70" fmla="*/ 156 w 159"/>
                <a:gd name="T71" fmla="*/ 117 h 148"/>
                <a:gd name="T72" fmla="*/ 110 w 159"/>
                <a:gd name="T73" fmla="*/ 71 h 148"/>
                <a:gd name="T74" fmla="*/ 31 w 159"/>
                <a:gd name="T75" fmla="*/ 17 h 148"/>
                <a:gd name="T76" fmla="*/ 36 w 159"/>
                <a:gd name="T77" fmla="*/ 30 h 148"/>
                <a:gd name="T78" fmla="*/ 28 w 159"/>
                <a:gd name="T79" fmla="*/ 133 h 148"/>
                <a:gd name="T80" fmla="*/ 12 w 159"/>
                <a:gd name="T81" fmla="*/ 133 h 148"/>
                <a:gd name="T82" fmla="*/ 12 w 159"/>
                <a:gd name="T83" fmla="*/ 117 h 148"/>
                <a:gd name="T84" fmla="*/ 88 w 159"/>
                <a:gd name="T85" fmla="*/ 47 h 148"/>
                <a:gd name="T86" fmla="*/ 88 w 159"/>
                <a:gd name="T87" fmla="*/ 40 h 148"/>
                <a:gd name="T88" fmla="*/ 106 w 159"/>
                <a:gd name="T89" fmla="*/ 9 h 148"/>
                <a:gd name="T90" fmla="*/ 103 w 159"/>
                <a:gd name="T91" fmla="*/ 25 h 148"/>
                <a:gd name="T92" fmla="*/ 101 w 159"/>
                <a:gd name="T93" fmla="*/ 29 h 148"/>
                <a:gd name="T94" fmla="*/ 106 w 159"/>
                <a:gd name="T95" fmla="*/ 42 h 148"/>
                <a:gd name="T96" fmla="*/ 120 w 159"/>
                <a:gd name="T97" fmla="*/ 42 h 148"/>
                <a:gd name="T98" fmla="*/ 136 w 159"/>
                <a:gd name="T99" fmla="*/ 39 h 148"/>
                <a:gd name="T100" fmla="*/ 99 w 159"/>
                <a:gd name="T101" fmla="*/ 57 h 148"/>
                <a:gd name="T102" fmla="*/ 98 w 159"/>
                <a:gd name="T103" fmla="*/ 57 h 148"/>
                <a:gd name="T104" fmla="*/ 150 w 159"/>
                <a:gd name="T105" fmla="*/ 124 h 148"/>
                <a:gd name="T106" fmla="*/ 134 w 159"/>
                <a:gd name="T107" fmla="*/ 139 h 148"/>
                <a:gd name="T108" fmla="*/ 95 w 159"/>
                <a:gd name="T109" fmla="*/ 100 h 148"/>
                <a:gd name="T110" fmla="*/ 110 w 159"/>
                <a:gd name="T111" fmla="*/ 84 h 148"/>
                <a:gd name="T112" fmla="*/ 111 w 159"/>
                <a:gd name="T113" fmla="*/ 84 h 148"/>
                <a:gd name="T114" fmla="*/ 151 w 159"/>
                <a:gd name="T115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48">
                  <a:moveTo>
                    <a:pt x="110" y="71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4" y="66"/>
                    <a:pt x="106" y="66"/>
                  </a:cubicBezTo>
                  <a:cubicBezTo>
                    <a:pt x="110" y="66"/>
                    <a:pt x="114" y="65"/>
                    <a:pt x="117" y="64"/>
                  </a:cubicBezTo>
                  <a:cubicBezTo>
                    <a:pt x="122" y="63"/>
                    <a:pt x="126" y="61"/>
                    <a:pt x="129" y="58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3" y="22"/>
                    <a:pt x="142" y="21"/>
                  </a:cubicBezTo>
                  <a:cubicBezTo>
                    <a:pt x="141" y="20"/>
                    <a:pt x="140" y="19"/>
                    <a:pt x="139" y="19"/>
                  </a:cubicBezTo>
                  <a:cubicBezTo>
                    <a:pt x="137" y="17"/>
                    <a:pt x="134" y="17"/>
                    <a:pt x="132" y="19"/>
                  </a:cubicBezTo>
                  <a:cubicBezTo>
                    <a:pt x="131" y="19"/>
                    <a:pt x="131" y="20"/>
                    <a:pt x="130" y="2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4"/>
                    <a:pt x="126" y="13"/>
                    <a:pt x="127" y="12"/>
                  </a:cubicBezTo>
                  <a:cubicBezTo>
                    <a:pt x="127" y="10"/>
                    <a:pt x="127" y="8"/>
                    <a:pt x="127" y="6"/>
                  </a:cubicBezTo>
                  <a:cubicBezTo>
                    <a:pt x="126" y="5"/>
                    <a:pt x="125" y="3"/>
                    <a:pt x="123" y="2"/>
                  </a:cubicBezTo>
                  <a:cubicBezTo>
                    <a:pt x="122" y="2"/>
                    <a:pt x="121" y="1"/>
                    <a:pt x="120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5" y="18"/>
                    <a:pt x="83" y="22"/>
                    <a:pt x="81" y="26"/>
                  </a:cubicBezTo>
                  <a:cubicBezTo>
                    <a:pt x="80" y="29"/>
                    <a:pt x="80" y="32"/>
                    <a:pt x="79" y="36"/>
                  </a:cubicBezTo>
                  <a:cubicBezTo>
                    <a:pt x="79" y="38"/>
                    <a:pt x="79" y="41"/>
                    <a:pt x="79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7" y="46"/>
                    <a:pt x="74" y="48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29"/>
                    <a:pt x="51" y="27"/>
                    <a:pt x="51" y="25"/>
                  </a:cubicBezTo>
                  <a:cubicBezTo>
                    <a:pt x="51" y="23"/>
                    <a:pt x="50" y="22"/>
                    <a:pt x="48" y="2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4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40" y="39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7" y="63"/>
                    <a:pt x="51" y="69"/>
                    <a:pt x="44" y="76"/>
                  </a:cubicBezTo>
                  <a:cubicBezTo>
                    <a:pt x="25" y="93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4" y="113"/>
                    <a:pt x="3" y="115"/>
                    <a:pt x="2" y="118"/>
                  </a:cubicBezTo>
                  <a:cubicBezTo>
                    <a:pt x="1" y="120"/>
                    <a:pt x="0" y="123"/>
                    <a:pt x="0" y="125"/>
                  </a:cubicBezTo>
                  <a:cubicBezTo>
                    <a:pt x="0" y="128"/>
                    <a:pt x="1" y="130"/>
                    <a:pt x="2" y="133"/>
                  </a:cubicBezTo>
                  <a:cubicBezTo>
                    <a:pt x="3" y="135"/>
                    <a:pt x="4" y="137"/>
                    <a:pt x="6" y="139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5" y="144"/>
                    <a:pt x="17" y="145"/>
                    <a:pt x="20" y="145"/>
                  </a:cubicBezTo>
                  <a:cubicBezTo>
                    <a:pt x="22" y="145"/>
                    <a:pt x="25" y="144"/>
                    <a:pt x="27" y="143"/>
                  </a:cubicBezTo>
                  <a:cubicBezTo>
                    <a:pt x="30" y="142"/>
                    <a:pt x="32" y="141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5" y="138"/>
                    <a:pt x="52" y="120"/>
                    <a:pt x="69" y="101"/>
                  </a:cubicBezTo>
                  <a:cubicBezTo>
                    <a:pt x="76" y="94"/>
                    <a:pt x="82" y="88"/>
                    <a:pt x="86" y="82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6"/>
                    <a:pt x="130" y="147"/>
                    <a:pt x="131" y="147"/>
                  </a:cubicBezTo>
                  <a:cubicBezTo>
                    <a:pt x="132" y="148"/>
                    <a:pt x="133" y="148"/>
                    <a:pt x="135" y="148"/>
                  </a:cubicBezTo>
                  <a:cubicBezTo>
                    <a:pt x="136" y="148"/>
                    <a:pt x="137" y="148"/>
                    <a:pt x="138" y="147"/>
                  </a:cubicBezTo>
                  <a:cubicBezTo>
                    <a:pt x="139" y="147"/>
                    <a:pt x="140" y="146"/>
                    <a:pt x="141" y="145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29"/>
                    <a:pt x="158" y="128"/>
                    <a:pt x="159" y="127"/>
                  </a:cubicBezTo>
                  <a:cubicBezTo>
                    <a:pt x="159" y="126"/>
                    <a:pt x="159" y="125"/>
                    <a:pt x="159" y="124"/>
                  </a:cubicBezTo>
                  <a:cubicBezTo>
                    <a:pt x="159" y="122"/>
                    <a:pt x="159" y="121"/>
                    <a:pt x="159" y="120"/>
                  </a:cubicBezTo>
                  <a:cubicBezTo>
                    <a:pt x="158" y="119"/>
                    <a:pt x="157" y="118"/>
                    <a:pt x="156" y="117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0" y="71"/>
                  </a:lnTo>
                  <a:close/>
                  <a:moveTo>
                    <a:pt x="28" y="20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28" y="20"/>
                  </a:lnTo>
                  <a:close/>
                  <a:moveTo>
                    <a:pt x="28" y="133"/>
                  </a:moveTo>
                  <a:cubicBezTo>
                    <a:pt x="26" y="135"/>
                    <a:pt x="23" y="136"/>
                    <a:pt x="20" y="136"/>
                  </a:cubicBezTo>
                  <a:cubicBezTo>
                    <a:pt x="17" y="136"/>
                    <a:pt x="14" y="135"/>
                    <a:pt x="12" y="133"/>
                  </a:cubicBezTo>
                  <a:cubicBezTo>
                    <a:pt x="10" y="131"/>
                    <a:pt x="9" y="128"/>
                    <a:pt x="9" y="125"/>
                  </a:cubicBezTo>
                  <a:cubicBezTo>
                    <a:pt x="9" y="122"/>
                    <a:pt x="10" y="119"/>
                    <a:pt x="12" y="117"/>
                  </a:cubicBezTo>
                  <a:cubicBezTo>
                    <a:pt x="38" y="93"/>
                    <a:pt x="87" y="48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4"/>
                    <a:pt x="88" y="40"/>
                  </a:cubicBezTo>
                  <a:cubicBezTo>
                    <a:pt x="88" y="34"/>
                    <a:pt x="89" y="26"/>
                    <a:pt x="93" y="22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6"/>
                    <a:pt x="101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41"/>
                    <a:pt x="104" y="42"/>
                    <a:pt x="106" y="42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4"/>
                    <a:pt x="119" y="43"/>
                    <a:pt x="120" y="42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15" y="60"/>
                    <a:pt x="99" y="57"/>
                    <a:pt x="99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7" y="58"/>
                    <a:pt x="52" y="107"/>
                    <a:pt x="28" y="133"/>
                  </a:cubicBezTo>
                  <a:close/>
                  <a:moveTo>
                    <a:pt x="150" y="124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4" y="140"/>
                    <a:pt x="134" y="139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1" y="123"/>
                    <a:pt x="151" y="124"/>
                  </a:cubicBezTo>
                  <a:cubicBezTo>
                    <a:pt x="151" y="124"/>
                    <a:pt x="150" y="124"/>
                    <a:pt x="15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DC344BF8-0F84-4BD9-8901-D2C146BCC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4400550"/>
              <a:ext cx="149225" cy="149225"/>
            </a:xfrm>
            <a:custGeom>
              <a:avLst/>
              <a:gdLst>
                <a:gd name="T0" fmla="*/ 0 w 94"/>
                <a:gd name="T1" fmla="*/ 0 h 94"/>
                <a:gd name="T2" fmla="*/ 0 w 94"/>
                <a:gd name="T3" fmla="*/ 94 h 94"/>
                <a:gd name="T4" fmla="*/ 94 w 94"/>
                <a:gd name="T5" fmla="*/ 94 h 94"/>
                <a:gd name="T6" fmla="*/ 94 w 94"/>
                <a:gd name="T7" fmla="*/ 0 h 94"/>
                <a:gd name="T8" fmla="*/ 0 w 94"/>
                <a:gd name="T9" fmla="*/ 0 h 94"/>
                <a:gd name="T10" fmla="*/ 90 w 94"/>
                <a:gd name="T11" fmla="*/ 90 h 94"/>
                <a:gd name="T12" fmla="*/ 4 w 94"/>
                <a:gd name="T13" fmla="*/ 90 h 94"/>
                <a:gd name="T14" fmla="*/ 4 w 94"/>
                <a:gd name="T15" fmla="*/ 5 h 94"/>
                <a:gd name="T16" fmla="*/ 90 w 94"/>
                <a:gd name="T17" fmla="*/ 5 h 94"/>
                <a:gd name="T18" fmla="*/ 90 w 94"/>
                <a:gd name="T19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0" y="0"/>
                  </a:moveTo>
                  <a:lnTo>
                    <a:pt x="0" y="94"/>
                  </a:lnTo>
                  <a:lnTo>
                    <a:pt x="94" y="94"/>
                  </a:lnTo>
                  <a:lnTo>
                    <a:pt x="94" y="0"/>
                  </a:lnTo>
                  <a:lnTo>
                    <a:pt x="0" y="0"/>
                  </a:lnTo>
                  <a:close/>
                  <a:moveTo>
                    <a:pt x="90" y="90"/>
                  </a:moveTo>
                  <a:lnTo>
                    <a:pt x="4" y="90"/>
                  </a:lnTo>
                  <a:lnTo>
                    <a:pt x="4" y="5"/>
                  </a:lnTo>
                  <a:lnTo>
                    <a:pt x="90" y="5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414033-F351-4D54-ADB1-A79392F92BC5}"/>
              </a:ext>
            </a:extLst>
          </p:cNvPr>
          <p:cNvGrpSpPr/>
          <p:nvPr/>
        </p:nvGrpSpPr>
        <p:grpSpPr>
          <a:xfrm>
            <a:off x="8084843" y="3420074"/>
            <a:ext cx="468000" cy="468000"/>
            <a:chOff x="3162300" y="1958975"/>
            <a:chExt cx="123825" cy="122238"/>
          </a:xfrm>
          <a:solidFill>
            <a:schemeClr val="tx2"/>
          </a:solidFill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290E9BFF-82B3-4E5D-8E18-E4FDE2743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1350" y="1982788"/>
              <a:ext cx="85725" cy="73025"/>
            </a:xfrm>
            <a:custGeom>
              <a:avLst/>
              <a:gdLst>
                <a:gd name="T0" fmla="*/ 199 w 398"/>
                <a:gd name="T1" fmla="*/ 0 h 340"/>
                <a:gd name="T2" fmla="*/ 179 w 398"/>
                <a:gd name="T3" fmla="*/ 11 h 340"/>
                <a:gd name="T4" fmla="*/ 9 w 398"/>
                <a:gd name="T5" fmla="*/ 306 h 340"/>
                <a:gd name="T6" fmla="*/ 29 w 398"/>
                <a:gd name="T7" fmla="*/ 340 h 340"/>
                <a:gd name="T8" fmla="*/ 369 w 398"/>
                <a:gd name="T9" fmla="*/ 340 h 340"/>
                <a:gd name="T10" fmla="*/ 389 w 398"/>
                <a:gd name="T11" fmla="*/ 306 h 340"/>
                <a:gd name="T12" fmla="*/ 219 w 398"/>
                <a:gd name="T13" fmla="*/ 11 h 340"/>
                <a:gd name="T14" fmla="*/ 199 w 398"/>
                <a:gd name="T15" fmla="*/ 0 h 340"/>
                <a:gd name="T16" fmla="*/ 31 w 398"/>
                <a:gd name="T17" fmla="*/ 316 h 340"/>
                <a:gd name="T18" fmla="*/ 199 w 398"/>
                <a:gd name="T19" fmla="*/ 25 h 340"/>
                <a:gd name="T20" fmla="*/ 367 w 398"/>
                <a:gd name="T21" fmla="*/ 316 h 340"/>
                <a:gd name="T22" fmla="*/ 31 w 398"/>
                <a:gd name="T23" fmla="*/ 316 h 340"/>
                <a:gd name="T24" fmla="*/ 187 w 398"/>
                <a:gd name="T25" fmla="*/ 123 h 340"/>
                <a:gd name="T26" fmla="*/ 187 w 398"/>
                <a:gd name="T27" fmla="*/ 223 h 340"/>
                <a:gd name="T28" fmla="*/ 211 w 398"/>
                <a:gd name="T29" fmla="*/ 223 h 340"/>
                <a:gd name="T30" fmla="*/ 211 w 398"/>
                <a:gd name="T31" fmla="*/ 123 h 340"/>
                <a:gd name="T32" fmla="*/ 187 w 398"/>
                <a:gd name="T33" fmla="*/ 123 h 340"/>
                <a:gd name="T34" fmla="*/ 181 w 398"/>
                <a:gd name="T35" fmla="*/ 266 h 340"/>
                <a:gd name="T36" fmla="*/ 199 w 398"/>
                <a:gd name="T37" fmla="*/ 284 h 340"/>
                <a:gd name="T38" fmla="*/ 217 w 398"/>
                <a:gd name="T39" fmla="*/ 266 h 340"/>
                <a:gd name="T40" fmla="*/ 199 w 398"/>
                <a:gd name="T41" fmla="*/ 248 h 340"/>
                <a:gd name="T42" fmla="*/ 181 w 398"/>
                <a:gd name="T43" fmla="*/ 2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8" h="340">
                  <a:moveTo>
                    <a:pt x="199" y="0"/>
                  </a:moveTo>
                  <a:cubicBezTo>
                    <a:pt x="191" y="0"/>
                    <a:pt x="183" y="4"/>
                    <a:pt x="179" y="11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0" y="321"/>
                    <a:pt x="11" y="340"/>
                    <a:pt x="29" y="340"/>
                  </a:cubicBezTo>
                  <a:cubicBezTo>
                    <a:pt x="369" y="340"/>
                    <a:pt x="369" y="340"/>
                    <a:pt x="369" y="340"/>
                  </a:cubicBezTo>
                  <a:cubicBezTo>
                    <a:pt x="387" y="340"/>
                    <a:pt x="398" y="321"/>
                    <a:pt x="389" y="306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5" y="4"/>
                    <a:pt x="207" y="0"/>
                    <a:pt x="199" y="0"/>
                  </a:cubicBezTo>
                  <a:close/>
                  <a:moveTo>
                    <a:pt x="31" y="316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367" y="316"/>
                    <a:pt x="367" y="316"/>
                    <a:pt x="367" y="316"/>
                  </a:cubicBezTo>
                  <a:lnTo>
                    <a:pt x="31" y="316"/>
                  </a:lnTo>
                  <a:close/>
                  <a:moveTo>
                    <a:pt x="187" y="123"/>
                  </a:moveTo>
                  <a:cubicBezTo>
                    <a:pt x="187" y="223"/>
                    <a:pt x="187" y="223"/>
                    <a:pt x="187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123"/>
                    <a:pt x="211" y="123"/>
                    <a:pt x="211" y="123"/>
                  </a:cubicBezTo>
                  <a:lnTo>
                    <a:pt x="187" y="123"/>
                  </a:lnTo>
                  <a:close/>
                  <a:moveTo>
                    <a:pt x="181" y="266"/>
                  </a:moveTo>
                  <a:cubicBezTo>
                    <a:pt x="181" y="276"/>
                    <a:pt x="189" y="284"/>
                    <a:pt x="199" y="284"/>
                  </a:cubicBezTo>
                  <a:cubicBezTo>
                    <a:pt x="209" y="284"/>
                    <a:pt x="217" y="276"/>
                    <a:pt x="217" y="266"/>
                  </a:cubicBezTo>
                  <a:cubicBezTo>
                    <a:pt x="217" y="256"/>
                    <a:pt x="209" y="248"/>
                    <a:pt x="199" y="248"/>
                  </a:cubicBezTo>
                  <a:cubicBezTo>
                    <a:pt x="189" y="248"/>
                    <a:pt x="181" y="256"/>
                    <a:pt x="181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E9DA7E07-9AFA-4062-947D-2AA4CC4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300" y="1958975"/>
              <a:ext cx="123825" cy="122238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77 h 77"/>
                <a:gd name="T4" fmla="*/ 78 w 78"/>
                <a:gd name="T5" fmla="*/ 77 h 77"/>
                <a:gd name="T6" fmla="*/ 78 w 78"/>
                <a:gd name="T7" fmla="*/ 0 h 77"/>
                <a:gd name="T8" fmla="*/ 0 w 78"/>
                <a:gd name="T9" fmla="*/ 0 h 77"/>
                <a:gd name="T10" fmla="*/ 74 w 78"/>
                <a:gd name="T11" fmla="*/ 74 h 77"/>
                <a:gd name="T12" fmla="*/ 3 w 78"/>
                <a:gd name="T13" fmla="*/ 74 h 77"/>
                <a:gd name="T14" fmla="*/ 3 w 78"/>
                <a:gd name="T15" fmla="*/ 3 h 77"/>
                <a:gd name="T16" fmla="*/ 74 w 78"/>
                <a:gd name="T17" fmla="*/ 3 h 77"/>
                <a:gd name="T18" fmla="*/ 74 w 78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960C3-037F-4D25-8DBC-1C1762036402}"/>
              </a:ext>
            </a:extLst>
          </p:cNvPr>
          <p:cNvGrpSpPr/>
          <p:nvPr/>
        </p:nvGrpSpPr>
        <p:grpSpPr>
          <a:xfrm>
            <a:off x="8074541" y="4221471"/>
            <a:ext cx="478303" cy="478870"/>
            <a:chOff x="4143375" y="39688"/>
            <a:chExt cx="1338263" cy="1339850"/>
          </a:xfrm>
          <a:solidFill>
            <a:schemeClr val="tx2"/>
          </a:solidFill>
        </p:grpSpPr>
        <p:sp>
          <p:nvSpPr>
            <p:cNvPr id="73" name="Freeform 280">
              <a:extLst>
                <a:ext uri="{FF2B5EF4-FFF2-40B4-BE49-F238E27FC236}">
                  <a16:creationId xmlns:a16="http://schemas.microsoft.com/office/drawing/2014/main" id="{3C980E1D-2DEA-49F0-9ED2-F9944CE79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1">
              <a:extLst>
                <a:ext uri="{FF2B5EF4-FFF2-40B4-BE49-F238E27FC236}">
                  <a16:creationId xmlns:a16="http://schemas.microsoft.com/office/drawing/2014/main" id="{EB575BAD-76F2-41B8-8180-AD601DBC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82">
              <a:extLst>
                <a:ext uri="{FF2B5EF4-FFF2-40B4-BE49-F238E27FC236}">
                  <a16:creationId xmlns:a16="http://schemas.microsoft.com/office/drawing/2014/main" id="{2E1861CB-D940-45B4-81CA-CE9FEBEE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E8AB6-41BF-4BE4-851A-C2E3F8B55CC6}"/>
              </a:ext>
            </a:extLst>
          </p:cNvPr>
          <p:cNvGrpSpPr/>
          <p:nvPr/>
        </p:nvGrpSpPr>
        <p:grpSpPr>
          <a:xfrm>
            <a:off x="499528" y="1243840"/>
            <a:ext cx="8149177" cy="584775"/>
            <a:chOff x="499528" y="1243840"/>
            <a:chExt cx="8149177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4A8A1-0820-4396-910C-1D360D87255D}"/>
                </a:ext>
              </a:extLst>
            </p:cNvPr>
            <p:cNvSpPr txBox="1"/>
            <p:nvPr/>
          </p:nvSpPr>
          <p:spPr>
            <a:xfrm>
              <a:off x="499528" y="1243840"/>
              <a:ext cx="66889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R1.3-02D Data is expressed in compliance with a machine-understandable community standard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FD8F68-E089-4F24-A0FF-4862BB586CD6}"/>
                </a:ext>
              </a:extLst>
            </p:cNvPr>
            <p:cNvSpPr txBox="1"/>
            <p:nvPr/>
          </p:nvSpPr>
          <p:spPr>
            <a:xfrm>
              <a:off x="7274527" y="1366950"/>
              <a:ext cx="13741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| Important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3F895E-3B44-45F8-93B6-D555A7C22A02}"/>
              </a:ext>
            </a:extLst>
          </p:cNvPr>
          <p:cNvGrpSpPr/>
          <p:nvPr/>
        </p:nvGrpSpPr>
        <p:grpSpPr>
          <a:xfrm>
            <a:off x="8963029" y="0"/>
            <a:ext cx="3228971" cy="6454057"/>
            <a:chOff x="8963029" y="0"/>
            <a:chExt cx="3228971" cy="6454057"/>
          </a:xfrm>
        </p:grpSpPr>
        <p:sp>
          <p:nvSpPr>
            <p:cNvPr id="70" name="Rectangle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94D26D5B-A22D-419C-90EE-4C3EAEFB2949}"/>
                </a:ext>
              </a:extLst>
            </p:cNvPr>
            <p:cNvSpPr/>
            <p:nvPr/>
          </p:nvSpPr>
          <p:spPr>
            <a:xfrm>
              <a:off x="8963029" y="0"/>
              <a:ext cx="1044000" cy="6454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1A123E7-A397-4608-B7E9-FF05565D142C}"/>
                </a:ext>
              </a:extLst>
            </p:cNvPr>
            <p:cNvSpPr/>
            <p:nvPr/>
          </p:nvSpPr>
          <p:spPr>
            <a:xfrm>
              <a:off x="9274798" y="403942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</a:t>
              </a:r>
            </a:p>
          </p:txBody>
        </p:sp>
        <p:sp>
          <p:nvSpPr>
            <p:cNvPr id="76" name="Rectangle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AD13384C-D651-49A2-9F46-7D53575B532A}"/>
                </a:ext>
              </a:extLst>
            </p:cNvPr>
            <p:cNvSpPr/>
            <p:nvPr/>
          </p:nvSpPr>
          <p:spPr>
            <a:xfrm>
              <a:off x="9274798" y="1942708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7" name="Rectangle 76">
              <a:hlinkClick r:id="rId6" action="ppaction://hlinksldjump"/>
              <a:extLst>
                <a:ext uri="{FF2B5EF4-FFF2-40B4-BE49-F238E27FC236}">
                  <a16:creationId xmlns:a16="http://schemas.microsoft.com/office/drawing/2014/main" id="{02E6BE95-0EAE-4A95-B839-AF4000DF35B2}"/>
                </a:ext>
              </a:extLst>
            </p:cNvPr>
            <p:cNvSpPr/>
            <p:nvPr/>
          </p:nvSpPr>
          <p:spPr>
            <a:xfrm>
              <a:off x="9274798" y="2712090"/>
              <a:ext cx="504000" cy="50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78" name="Rectangle 77">
              <a:hlinkClick r:id="rId7" action="ppaction://hlinksldjump"/>
              <a:extLst>
                <a:ext uri="{FF2B5EF4-FFF2-40B4-BE49-F238E27FC236}">
                  <a16:creationId xmlns:a16="http://schemas.microsoft.com/office/drawing/2014/main" id="{B26AD1A7-CC56-4EBD-85D3-8EA90C851417}"/>
                </a:ext>
              </a:extLst>
            </p:cNvPr>
            <p:cNvSpPr/>
            <p:nvPr/>
          </p:nvSpPr>
          <p:spPr>
            <a:xfrm>
              <a:off x="9274798" y="1173325"/>
              <a:ext cx="504000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3F72E0E-C7E6-40D4-8097-746BE5C07C17}"/>
                </a:ext>
              </a:extLst>
            </p:cNvPr>
            <p:cNvCxnSpPr>
              <a:stCxn id="71" idx="2"/>
              <a:endCxn id="78" idx="0"/>
            </p:cNvCxnSpPr>
            <p:nvPr/>
          </p:nvCxnSpPr>
          <p:spPr>
            <a:xfrm>
              <a:off x="9526798" y="907942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D558AF8-177F-4302-AEE4-B207B549B7BC}"/>
                </a:ext>
              </a:extLst>
            </p:cNvPr>
            <p:cNvCxnSpPr>
              <a:stCxn id="78" idx="2"/>
              <a:endCxn id="76" idx="0"/>
            </p:cNvCxnSpPr>
            <p:nvPr/>
          </p:nvCxnSpPr>
          <p:spPr>
            <a:xfrm>
              <a:off x="9526798" y="1677325"/>
              <a:ext cx="0" cy="2653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93B83EA-8583-44EF-AC91-71F135D3EE93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>
              <a:off x="9526798" y="2446708"/>
              <a:ext cx="0" cy="2653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85B8F40-F842-4CC3-862C-7DD06B4CC35F}"/>
                </a:ext>
              </a:extLst>
            </p:cNvPr>
            <p:cNvGrpSpPr/>
            <p:nvPr/>
          </p:nvGrpSpPr>
          <p:grpSpPr>
            <a:xfrm>
              <a:off x="10007029" y="0"/>
              <a:ext cx="2184971" cy="6454057"/>
              <a:chOff x="10007029" y="0"/>
              <a:chExt cx="2184971" cy="64540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F8A5CD7-D97D-4A1A-8A8D-4ACAEA515B37}"/>
                  </a:ext>
                </a:extLst>
              </p:cNvPr>
              <p:cNvSpPr/>
              <p:nvPr/>
            </p:nvSpPr>
            <p:spPr>
              <a:xfrm>
                <a:off x="10007029" y="0"/>
                <a:ext cx="2184971" cy="6454057"/>
              </a:xfrm>
              <a:prstGeom prst="rect">
                <a:avLst/>
              </a:prstGeom>
              <a:solidFill>
                <a:srgbClr val="9AC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1DCBD68-0340-4796-8AA5-ECD6F5499D0E}"/>
                  </a:ext>
                </a:extLst>
              </p:cNvPr>
              <p:cNvSpPr/>
              <p:nvPr/>
            </p:nvSpPr>
            <p:spPr>
              <a:xfrm>
                <a:off x="10229833" y="38023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Introduction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8" name="Rectangle 8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4E59810-B26A-48B7-B833-44BA5E826905}"/>
                  </a:ext>
                </a:extLst>
              </p:cNvPr>
              <p:cNvSpPr/>
              <p:nvPr/>
            </p:nvSpPr>
            <p:spPr>
              <a:xfrm>
                <a:off x="10229833" y="2373386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of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the Data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BAF52209-0C31-4173-9AA9-CA84E705E114}"/>
                  </a:ext>
                </a:extLst>
              </p:cNvPr>
              <p:cNvSpPr/>
              <p:nvPr/>
            </p:nvSpPr>
            <p:spPr>
              <a:xfrm>
                <a:off x="10229833" y="13768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ID Card </a:t>
                </a:r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of the evaluator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5" name="Rectangle 9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E05BC45-EB68-46C1-8E15-0964BA9C0ABC}"/>
                  </a:ext>
                </a:extLst>
              </p:cNvPr>
              <p:cNvSpPr/>
              <p:nvPr/>
            </p:nvSpPr>
            <p:spPr>
              <a:xfrm>
                <a:off x="10229833" y="4366536"/>
                <a:ext cx="1044000" cy="86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  <a:latin typeface="+mj-lt"/>
                  </a:rPr>
                  <a:t>Observations per indicator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Rectangle 9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D0DD43E-1A72-41C7-8CA9-318079A90E4D}"/>
                  </a:ext>
                </a:extLst>
              </p:cNvPr>
              <p:cNvSpPr/>
              <p:nvPr/>
            </p:nvSpPr>
            <p:spPr>
              <a:xfrm>
                <a:off x="10229833" y="536311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General recommend-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+mj-lt"/>
                  </a:rPr>
                  <a:t>ations</a:t>
                </a:r>
                <a:endParaRPr lang="en-US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99" name="Graphic 98" descr="Hom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DF84EFC1-E861-48C5-8FA7-30B5A73D2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478368" y="299538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0" name="Graphic 99" descr="Help">
                <a:hlinkClick r:id="rId16"/>
                <a:extLst>
                  <a:ext uri="{FF2B5EF4-FFF2-40B4-BE49-F238E27FC236}">
                    <a16:creationId xmlns:a16="http://schemas.microsoft.com/office/drawing/2014/main" id="{B8AD444C-3E86-4A98-8DF7-1B511D620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478368" y="1060753"/>
                <a:ext cx="468000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E45CB2B6-EDB9-4C49-89F4-4CE1082CF22E}"/>
                  </a:ext>
                </a:extLst>
              </p:cNvPr>
              <p:cNvSpPr/>
              <p:nvPr/>
            </p:nvSpPr>
            <p:spPr>
              <a:xfrm>
                <a:off x="10229833" y="3369961"/>
                <a:ext cx="1044000" cy="864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+mj-lt"/>
                  </a:rPr>
                  <a:t>Methodology</a:t>
                </a: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6F506DE9-E948-4106-B67F-00EE1D7837E0}"/>
                </a:ext>
              </a:extLst>
            </p:cNvPr>
            <p:cNvCxnSpPr>
              <a:cxnSpLocks/>
              <a:stCxn id="95" idx="1"/>
              <a:endCxn id="71" idx="3"/>
            </p:cNvCxnSpPr>
            <p:nvPr/>
          </p:nvCxnSpPr>
          <p:spPr>
            <a:xfrm rot="10800000">
              <a:off x="9778799" y="655942"/>
              <a:ext cx="451035" cy="4142594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679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61</a:t>
            </a:fld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D5D59-19D1-45B7-BE39-E2360FC180B7}"/>
              </a:ext>
            </a:extLst>
          </p:cNvPr>
          <p:cNvSpPr/>
          <p:nvPr/>
        </p:nvSpPr>
        <p:spPr>
          <a:xfrm>
            <a:off x="4038600" y="1439863"/>
            <a:ext cx="3187878" cy="107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</a:rPr>
              <a:t>GENERAL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7B3632-F391-445D-886A-A6C9919203E1}"/>
              </a:ext>
            </a:extLst>
          </p:cNvPr>
          <p:cNvSpPr/>
          <p:nvPr/>
        </p:nvSpPr>
        <p:spPr>
          <a:xfrm>
            <a:off x="5424755" y="2517169"/>
            <a:ext cx="6766389" cy="107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9963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62</a:t>
            </a:fld>
            <a:endParaRPr lang="it-IT" altLang="it-IT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B496C4C-E99E-4E1E-9229-3EE289AC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73" y="0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General comments</a:t>
            </a:r>
            <a:endParaRPr lang="nl-BE" altLang="nl-B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8126B5-E4A5-4ABC-9876-79C66B6B9E1D}"/>
              </a:ext>
            </a:extLst>
          </p:cNvPr>
          <p:cNvSpPr txBox="1"/>
          <p:nvPr/>
        </p:nvSpPr>
        <p:spPr>
          <a:xfrm>
            <a:off x="1675791" y="3405496"/>
            <a:ext cx="79305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latin typeface="+mj-lt"/>
              </a:rPr>
              <a:t>Insert text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latin typeface="+mj-lt"/>
              </a:rPr>
              <a:t>Insert text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latin typeface="+mj-lt"/>
              </a:rPr>
              <a:t>Insert text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5E1DD1-3803-4AF5-877D-E3110DB3F3AB}"/>
              </a:ext>
            </a:extLst>
          </p:cNvPr>
          <p:cNvGrpSpPr/>
          <p:nvPr/>
        </p:nvGrpSpPr>
        <p:grpSpPr>
          <a:xfrm>
            <a:off x="1675791" y="1160980"/>
            <a:ext cx="7828908" cy="1419234"/>
            <a:chOff x="1675791" y="1160980"/>
            <a:chExt cx="7828908" cy="14192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F2C2C5-C4F2-44BD-9ED0-E5401BE7EB06}"/>
                </a:ext>
              </a:extLst>
            </p:cNvPr>
            <p:cNvSpPr txBox="1"/>
            <p:nvPr/>
          </p:nvSpPr>
          <p:spPr>
            <a:xfrm>
              <a:off x="1675791" y="1595329"/>
              <a:ext cx="78289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SzPct val="110000"/>
                <a:buBlip>
                  <a:blip r:embed="rId4"/>
                </a:buBlip>
              </a:pPr>
              <a:r>
                <a:rPr lang="en-GB" sz="1600" dirty="0">
                  <a:latin typeface="+mj-lt"/>
                </a:rPr>
                <a:t>Insert text</a:t>
              </a:r>
            </a:p>
            <a:p>
              <a:pPr marL="285750" indent="-285750">
                <a:spcAft>
                  <a:spcPts val="600"/>
                </a:spcAft>
                <a:buSzPct val="110000"/>
                <a:buBlip>
                  <a:blip r:embed="rId4"/>
                </a:buBlip>
              </a:pPr>
              <a:r>
                <a:rPr lang="en-GB" sz="1600" dirty="0">
                  <a:latin typeface="+mj-lt"/>
                </a:rPr>
                <a:t>Insert text</a:t>
              </a:r>
            </a:p>
            <a:p>
              <a:pPr marL="285750" indent="-285750">
                <a:spcAft>
                  <a:spcPts val="600"/>
                </a:spcAft>
                <a:buSzPct val="110000"/>
                <a:buBlip>
                  <a:blip r:embed="rId4"/>
                </a:buBlip>
              </a:pPr>
              <a:r>
                <a:rPr lang="en-GB" sz="1600" dirty="0">
                  <a:latin typeface="+mj-lt"/>
                </a:rPr>
                <a:t>Insert text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06017C-05FD-467F-B3D1-462A9EEE3991}"/>
                </a:ext>
              </a:extLst>
            </p:cNvPr>
            <p:cNvSpPr txBox="1"/>
            <p:nvPr/>
          </p:nvSpPr>
          <p:spPr>
            <a:xfrm>
              <a:off x="1675791" y="1160980"/>
              <a:ext cx="7828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What worked well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3CB7D28-81A3-483E-BBA5-66608E83720F}"/>
              </a:ext>
            </a:extLst>
          </p:cNvPr>
          <p:cNvSpPr txBox="1"/>
          <p:nvPr/>
        </p:nvSpPr>
        <p:spPr>
          <a:xfrm>
            <a:off x="1675791" y="3016755"/>
            <a:ext cx="782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What didn’t worked well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083E50-9FE4-45D7-9477-A1DD0E45D329}"/>
              </a:ext>
            </a:extLst>
          </p:cNvPr>
          <p:cNvGrpSpPr/>
          <p:nvPr/>
        </p:nvGrpSpPr>
        <p:grpSpPr>
          <a:xfrm>
            <a:off x="10007029" y="0"/>
            <a:ext cx="2184971" cy="6454057"/>
            <a:chOff x="10007029" y="0"/>
            <a:chExt cx="2184971" cy="645405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DAD305-B4E2-48B8-AEF8-99DDAB0F9C00}"/>
                </a:ext>
              </a:extLst>
            </p:cNvPr>
            <p:cNvSpPr/>
            <p:nvPr/>
          </p:nvSpPr>
          <p:spPr>
            <a:xfrm>
              <a:off x="10007029" y="0"/>
              <a:ext cx="2184971" cy="6454057"/>
            </a:xfrm>
            <a:prstGeom prst="rect">
              <a:avLst/>
            </a:prstGeom>
            <a:solidFill>
              <a:srgbClr val="9A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hlinkClick r:id="rId5" action="ppaction://hlinksldjump"/>
              <a:extLst>
                <a:ext uri="{FF2B5EF4-FFF2-40B4-BE49-F238E27FC236}">
                  <a16:creationId xmlns:a16="http://schemas.microsoft.com/office/drawing/2014/main" id="{E6FA8B26-9330-471E-A5AF-B29F25F2ADD6}"/>
                </a:ext>
              </a:extLst>
            </p:cNvPr>
            <p:cNvSpPr/>
            <p:nvPr/>
          </p:nvSpPr>
          <p:spPr>
            <a:xfrm>
              <a:off x="10229833" y="3802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Introduction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5076CB23-7C58-4C65-8D23-BEDC4B233534}"/>
                </a:ext>
              </a:extLst>
            </p:cNvPr>
            <p:cNvSpPr/>
            <p:nvPr/>
          </p:nvSpPr>
          <p:spPr>
            <a:xfrm>
              <a:off x="10229833" y="237338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of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the Data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ctangle 31">
              <a:hlinkClick r:id="rId7" action="ppaction://hlinksldjump"/>
              <a:extLst>
                <a:ext uri="{FF2B5EF4-FFF2-40B4-BE49-F238E27FC236}">
                  <a16:creationId xmlns:a16="http://schemas.microsoft.com/office/drawing/2014/main" id="{4DF11EE9-0D03-4902-A9F5-EFC59694348F}"/>
                </a:ext>
              </a:extLst>
            </p:cNvPr>
            <p:cNvSpPr/>
            <p:nvPr/>
          </p:nvSpPr>
          <p:spPr>
            <a:xfrm>
              <a:off x="10229833" y="13768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of the evaluator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Rectangle 32">
              <a:hlinkClick r:id="rId8" action="ppaction://hlinksldjump"/>
              <a:extLst>
                <a:ext uri="{FF2B5EF4-FFF2-40B4-BE49-F238E27FC236}">
                  <a16:creationId xmlns:a16="http://schemas.microsoft.com/office/drawing/2014/main" id="{A2A347AE-5E21-4C5A-BC2E-A85940B5860B}"/>
                </a:ext>
              </a:extLst>
            </p:cNvPr>
            <p:cNvSpPr/>
            <p:nvPr/>
          </p:nvSpPr>
          <p:spPr>
            <a:xfrm>
              <a:off x="10229833" y="43665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Observations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per indicator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Rectangle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2F7AD60F-1875-48AF-87D4-5167050DF674}"/>
                </a:ext>
              </a:extLst>
            </p:cNvPr>
            <p:cNvSpPr/>
            <p:nvPr/>
          </p:nvSpPr>
          <p:spPr>
            <a:xfrm>
              <a:off x="10229833" y="5363111"/>
              <a:ext cx="1044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General recommend-ations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5" name="Graphic 34" descr="Home">
              <a:hlinkClick r:id="rId10" action="ppaction://hlinksldjump"/>
              <a:extLst>
                <a:ext uri="{FF2B5EF4-FFF2-40B4-BE49-F238E27FC236}">
                  <a16:creationId xmlns:a16="http://schemas.microsoft.com/office/drawing/2014/main" id="{936FEAF6-DC1F-42AA-BAAB-1FA0AD467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478368" y="299538"/>
              <a:ext cx="468000" cy="468000"/>
            </a:xfrm>
            <a:prstGeom prst="rect">
              <a:avLst/>
            </a:prstGeom>
          </p:spPr>
        </p:pic>
        <p:pic>
          <p:nvPicPr>
            <p:cNvPr id="36" name="Graphic 35" descr="Help">
              <a:hlinkClick r:id="rId13"/>
              <a:extLst>
                <a:ext uri="{FF2B5EF4-FFF2-40B4-BE49-F238E27FC236}">
                  <a16:creationId xmlns:a16="http://schemas.microsoft.com/office/drawing/2014/main" id="{0A5D6023-DAF0-4E1C-AD64-2E968AAA1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478368" y="1060753"/>
              <a:ext cx="468000" cy="468000"/>
            </a:xfrm>
            <a:prstGeom prst="rect">
              <a:avLst/>
            </a:prstGeom>
          </p:spPr>
        </p:pic>
        <p:sp>
          <p:nvSpPr>
            <p:cNvPr id="37" name="Rectangl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C1AC9840-5E94-442C-9598-F3478782F5F4}"/>
                </a:ext>
              </a:extLst>
            </p:cNvPr>
            <p:cNvSpPr/>
            <p:nvPr/>
          </p:nvSpPr>
          <p:spPr>
            <a:xfrm>
              <a:off x="10229833" y="336996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Methodology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9270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63</a:t>
            </a:fld>
            <a:endParaRPr lang="it-IT" altLang="it-IT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B496C4C-E99E-4E1E-9229-3EE289AC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73" y="0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General comments 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C08AC-42B0-4334-8ED1-40833AA3C13B}"/>
              </a:ext>
            </a:extLst>
          </p:cNvPr>
          <p:cNvSpPr/>
          <p:nvPr/>
        </p:nvSpPr>
        <p:spPr>
          <a:xfrm>
            <a:off x="1659472" y="1274443"/>
            <a:ext cx="7342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GB" sz="1600" dirty="0">
                <a:latin typeface="+mj-lt"/>
              </a:rPr>
              <a:t>&lt;Feel free to provide any recommendation / suggestion as you see fit!&gt;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B0DD92-2F10-4EE8-94A1-C06B922EF8CD}"/>
              </a:ext>
            </a:extLst>
          </p:cNvPr>
          <p:cNvGrpSpPr/>
          <p:nvPr/>
        </p:nvGrpSpPr>
        <p:grpSpPr>
          <a:xfrm>
            <a:off x="10007029" y="0"/>
            <a:ext cx="2184971" cy="6454057"/>
            <a:chOff x="10007029" y="0"/>
            <a:chExt cx="2184971" cy="64540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26A817-7783-4679-AC26-1217317DF47E}"/>
                </a:ext>
              </a:extLst>
            </p:cNvPr>
            <p:cNvSpPr/>
            <p:nvPr/>
          </p:nvSpPr>
          <p:spPr>
            <a:xfrm>
              <a:off x="10007029" y="0"/>
              <a:ext cx="2184971" cy="6454057"/>
            </a:xfrm>
            <a:prstGeom prst="rect">
              <a:avLst/>
            </a:prstGeom>
            <a:solidFill>
              <a:srgbClr val="9A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hlinkClick r:id="rId3" action="ppaction://hlinksldjump"/>
              <a:extLst>
                <a:ext uri="{FF2B5EF4-FFF2-40B4-BE49-F238E27FC236}">
                  <a16:creationId xmlns:a16="http://schemas.microsoft.com/office/drawing/2014/main" id="{48D54EC6-D5B0-4B2E-8923-FA05400B7410}"/>
                </a:ext>
              </a:extLst>
            </p:cNvPr>
            <p:cNvSpPr/>
            <p:nvPr/>
          </p:nvSpPr>
          <p:spPr>
            <a:xfrm>
              <a:off x="10229833" y="3802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Introduction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Rectangle 27">
              <a:hlinkClick r:id="rId4" action="ppaction://hlinksldjump"/>
              <a:extLst>
                <a:ext uri="{FF2B5EF4-FFF2-40B4-BE49-F238E27FC236}">
                  <a16:creationId xmlns:a16="http://schemas.microsoft.com/office/drawing/2014/main" id="{3FCBA0FA-CDFF-4D6D-A86F-901B2DE3CCF4}"/>
                </a:ext>
              </a:extLst>
            </p:cNvPr>
            <p:cNvSpPr/>
            <p:nvPr/>
          </p:nvSpPr>
          <p:spPr>
            <a:xfrm>
              <a:off x="10229833" y="237338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of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the Data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Rectangle 28">
              <a:hlinkClick r:id="rId5" action="ppaction://hlinksldjump"/>
              <a:extLst>
                <a:ext uri="{FF2B5EF4-FFF2-40B4-BE49-F238E27FC236}">
                  <a16:creationId xmlns:a16="http://schemas.microsoft.com/office/drawing/2014/main" id="{BC315B27-DFFF-4E96-8902-AB315C27226F}"/>
                </a:ext>
              </a:extLst>
            </p:cNvPr>
            <p:cNvSpPr/>
            <p:nvPr/>
          </p:nvSpPr>
          <p:spPr>
            <a:xfrm>
              <a:off x="10229833" y="13768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of the evaluator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Rectangle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1C8726D7-2C2A-4610-A94E-02E5E7C378E3}"/>
                </a:ext>
              </a:extLst>
            </p:cNvPr>
            <p:cNvSpPr/>
            <p:nvPr/>
          </p:nvSpPr>
          <p:spPr>
            <a:xfrm>
              <a:off x="10229833" y="43665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Observations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per indicator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30">
              <a:hlinkClick r:id="rId7" action="ppaction://hlinksldjump"/>
              <a:extLst>
                <a:ext uri="{FF2B5EF4-FFF2-40B4-BE49-F238E27FC236}">
                  <a16:creationId xmlns:a16="http://schemas.microsoft.com/office/drawing/2014/main" id="{50D455C7-025E-4673-A192-D4F3F7A2DE9B}"/>
                </a:ext>
              </a:extLst>
            </p:cNvPr>
            <p:cNvSpPr/>
            <p:nvPr/>
          </p:nvSpPr>
          <p:spPr>
            <a:xfrm>
              <a:off x="10229833" y="5363111"/>
              <a:ext cx="1044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General recommend-ations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2" name="Graphic 31" descr="Home">
              <a:hlinkClick r:id="rId8" action="ppaction://hlinksldjump"/>
              <a:extLst>
                <a:ext uri="{FF2B5EF4-FFF2-40B4-BE49-F238E27FC236}">
                  <a16:creationId xmlns:a16="http://schemas.microsoft.com/office/drawing/2014/main" id="{398CCA16-31EE-43E4-AB81-1D99DD76F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478368" y="299538"/>
              <a:ext cx="468000" cy="468000"/>
            </a:xfrm>
            <a:prstGeom prst="rect">
              <a:avLst/>
            </a:prstGeom>
          </p:spPr>
        </p:pic>
        <p:pic>
          <p:nvPicPr>
            <p:cNvPr id="33" name="Graphic 32" descr="Help">
              <a:hlinkClick r:id="rId11"/>
              <a:extLst>
                <a:ext uri="{FF2B5EF4-FFF2-40B4-BE49-F238E27FC236}">
                  <a16:creationId xmlns:a16="http://schemas.microsoft.com/office/drawing/2014/main" id="{2F36C6EA-0759-4976-B8DB-A1D28EE24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478368" y="1060753"/>
              <a:ext cx="468000" cy="468000"/>
            </a:xfrm>
            <a:prstGeom prst="rect">
              <a:avLst/>
            </a:prstGeom>
          </p:spPr>
        </p:pic>
        <p:sp>
          <p:nvSpPr>
            <p:cNvPr id="34" name="Rectangle 33">
              <a:hlinkClick r:id="rId14" action="ppaction://hlinksldjump"/>
              <a:extLst>
                <a:ext uri="{FF2B5EF4-FFF2-40B4-BE49-F238E27FC236}">
                  <a16:creationId xmlns:a16="http://schemas.microsoft.com/office/drawing/2014/main" id="{DB13FD33-5238-462F-A224-4D7FDE6CF923}"/>
                </a:ext>
              </a:extLst>
            </p:cNvPr>
            <p:cNvSpPr/>
            <p:nvPr/>
          </p:nvSpPr>
          <p:spPr>
            <a:xfrm>
              <a:off x="10229833" y="336996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Methodology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8066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64</a:t>
            </a:fld>
            <a:endParaRPr lang="it-IT" alt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7B3632-F391-445D-886A-A6C9919203E1}"/>
              </a:ext>
            </a:extLst>
          </p:cNvPr>
          <p:cNvSpPr/>
          <p:nvPr/>
        </p:nvSpPr>
        <p:spPr>
          <a:xfrm>
            <a:off x="1173164" y="2517169"/>
            <a:ext cx="11017982" cy="107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</a:rPr>
              <a:t>THANKS FOR YOUR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5247812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65</a:t>
            </a:fld>
            <a:endParaRPr lang="it-IT" altLang="it-IT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69073F-1B2B-4AE3-8C6B-B702D4260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60604"/>
              </p:ext>
            </p:extLst>
          </p:nvPr>
        </p:nvGraphicFramePr>
        <p:xfrm>
          <a:off x="2793718" y="3614675"/>
          <a:ext cx="5092415" cy="14398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92415">
                  <a:extLst>
                    <a:ext uri="{9D8B030D-6E8A-4147-A177-3AD203B41FA5}">
                      <a16:colId xmlns:a16="http://schemas.microsoft.com/office/drawing/2014/main" val="3069442896"/>
                    </a:ext>
                  </a:extLst>
                </a:gridCol>
              </a:tblGrid>
              <a:tr h="1439862">
                <a:tc>
                  <a:txBody>
                    <a:bodyPr/>
                    <a:lstStyle/>
                    <a:p>
                      <a:pPr marL="3600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Christophe Bahim</a:t>
                      </a:r>
                      <a:r>
                        <a:rPr lang="nl-BE" sz="105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3600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PwC Consultant </a:t>
                      </a:r>
                      <a:endParaRPr lang="nl-BE" sz="105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3600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E: christophe.bahim@pwc.com</a:t>
                      </a:r>
                      <a:endParaRPr lang="nl-BE" sz="105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7096"/>
                  </a:ext>
                </a:extLst>
              </a:tr>
            </a:tbl>
          </a:graphicData>
        </a:graphic>
      </p:graphicFrame>
      <p:pic>
        <p:nvPicPr>
          <p:cNvPr id="2049" name="image1.png">
            <a:extLst>
              <a:ext uri="{FF2B5EF4-FFF2-40B4-BE49-F238E27FC236}">
                <a16:creationId xmlns:a16="http://schemas.microsoft.com/office/drawing/2014/main" id="{DEEE4A03-F387-4EA9-A649-6A617FB0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55" y="3614675"/>
            <a:ext cx="117316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47FBC5-ED06-4925-986E-DDE296095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52345"/>
              </p:ext>
            </p:extLst>
          </p:nvPr>
        </p:nvGraphicFramePr>
        <p:xfrm>
          <a:off x="2793718" y="1815610"/>
          <a:ext cx="5092415" cy="14398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92415">
                  <a:extLst>
                    <a:ext uri="{9D8B030D-6E8A-4147-A177-3AD203B41FA5}">
                      <a16:colId xmlns:a16="http://schemas.microsoft.com/office/drawing/2014/main" val="3069442896"/>
                    </a:ext>
                  </a:extLst>
                </a:gridCol>
              </a:tblGrid>
              <a:tr h="1439862">
                <a:tc>
                  <a:txBody>
                    <a:bodyPr/>
                    <a:lstStyle/>
                    <a:p>
                      <a:pPr marL="3600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BE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Makx Dekkers</a:t>
                      </a:r>
                      <a:endParaRPr lang="nl-BE" sz="105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3600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Independent</a:t>
                      </a:r>
                      <a:endParaRPr lang="nl-BE" sz="105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3600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E: makx@makxdekkers.com</a:t>
                      </a:r>
                      <a:endParaRPr lang="nl-BE" sz="105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7096"/>
                  </a:ext>
                </a:extLst>
              </a:tr>
            </a:tbl>
          </a:graphicData>
        </a:graphic>
      </p:graphicFrame>
      <p:pic>
        <p:nvPicPr>
          <p:cNvPr id="14" name="image1.png">
            <a:extLst>
              <a:ext uri="{FF2B5EF4-FFF2-40B4-BE49-F238E27FC236}">
                <a16:creationId xmlns:a16="http://schemas.microsoft.com/office/drawing/2014/main" id="{B0EDF12B-6A20-47EE-8B12-F2C2F592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55" y="1815610"/>
            <a:ext cx="117316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F35D5B3-D8EC-4867-ACFD-BC6E115C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55" y="731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Editorial Team 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799378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66</a:t>
            </a:fld>
            <a:endParaRPr lang="it-IT" alt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444A9-F0B4-42DF-8BB3-33244A12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554" y="995882"/>
            <a:ext cx="9733245" cy="5148065"/>
          </a:xfrm>
        </p:spPr>
        <p:txBody>
          <a:bodyPr numCol="1">
            <a:normAutofit fontScale="77500" lnSpcReduction="20000"/>
          </a:bodyPr>
          <a:lstStyle/>
          <a:p>
            <a:r>
              <a:rPr lang="en-GB" altLang="en-GB" sz="2400" dirty="0">
                <a:latin typeface="+mj-lt"/>
              </a:rPr>
              <a:t>RDA FAIR data maturity model WG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  <a:hlinkClick r:id="rId2"/>
              </a:rPr>
              <a:t>https://www.rd-alliance.org/groups/fair-data-maturity-model-wg</a:t>
            </a:r>
            <a:r>
              <a:rPr lang="en-GB" altLang="en-GB" sz="1800" dirty="0">
                <a:latin typeface="+mj-lt"/>
              </a:rPr>
              <a:t> </a:t>
            </a:r>
          </a:p>
          <a:p>
            <a:r>
              <a:rPr lang="en-GB" altLang="en-GB" sz="2400" dirty="0">
                <a:latin typeface="+mj-lt"/>
              </a:rPr>
              <a:t>RDA FAIR data maturity model WG – </a:t>
            </a:r>
            <a:r>
              <a:rPr lang="en-GB" altLang="en-GB" sz="2400" b="1" dirty="0">
                <a:solidFill>
                  <a:srgbClr val="6AA84F"/>
                </a:solidFill>
                <a:latin typeface="+mj-lt"/>
              </a:rPr>
              <a:t>Case Statement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  <a:hlinkClick r:id="rId3"/>
              </a:rPr>
              <a:t>https://www.rd-alliance.org/group/fair-data-maturity-model-wg/case-statement/fair-data-maturity-model-wg-case-statement</a:t>
            </a:r>
            <a:r>
              <a:rPr lang="en-GB" altLang="en-GB" sz="1800" dirty="0">
                <a:latin typeface="+mj-lt"/>
              </a:rPr>
              <a:t> </a:t>
            </a:r>
          </a:p>
          <a:p>
            <a:r>
              <a:rPr lang="en-GB" altLang="en-GB" sz="2400" dirty="0">
                <a:latin typeface="+mj-lt"/>
              </a:rPr>
              <a:t>RDA FAIR data maturity model WG – </a:t>
            </a:r>
            <a:r>
              <a:rPr lang="en-GB" altLang="en-GB" sz="2400" b="1" dirty="0">
                <a:solidFill>
                  <a:srgbClr val="6AA84F"/>
                </a:solidFill>
                <a:latin typeface="+mj-lt"/>
              </a:rPr>
              <a:t>GitHub</a:t>
            </a:r>
            <a:r>
              <a:rPr lang="en-GB" altLang="en-GB" sz="24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  <a:hlinkClick r:id="rId4"/>
              </a:rPr>
              <a:t>https://github.com/RDA-FAIR/FAIR-data-maturity-model-WG</a:t>
            </a:r>
            <a:r>
              <a:rPr lang="en-GB" altLang="en-GB" sz="1800" dirty="0">
                <a:latin typeface="+mj-lt"/>
              </a:rPr>
              <a:t> </a:t>
            </a:r>
          </a:p>
          <a:p>
            <a:r>
              <a:rPr lang="nl-BE" altLang="en-GB" sz="2400" dirty="0">
                <a:latin typeface="+mj-lt"/>
              </a:rPr>
              <a:t>RDA FAIR data maturity model WG </a:t>
            </a:r>
            <a:r>
              <a:rPr lang="en-GB" altLang="en-GB" sz="2400" dirty="0">
                <a:latin typeface="+mj-lt"/>
              </a:rPr>
              <a:t>– </a:t>
            </a:r>
            <a:r>
              <a:rPr lang="en-GB" altLang="en-GB" sz="2400" b="1" dirty="0">
                <a:solidFill>
                  <a:srgbClr val="6AA84F"/>
                </a:solidFill>
                <a:latin typeface="+mj-lt"/>
              </a:rPr>
              <a:t>Collaborative document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  <a:hlinkClick r:id="rId5"/>
              </a:rPr>
              <a:t>https://docs.google.com/spreadsheets/d/1gvMfbw46oV1idztsr586aG6-teSn2cPWe_RJZG0U4Hg/edit#gid=0</a:t>
            </a:r>
            <a:r>
              <a:rPr lang="en-GB" altLang="en-GB" sz="1800" dirty="0">
                <a:latin typeface="+mj-lt"/>
              </a:rPr>
              <a:t> </a:t>
            </a:r>
          </a:p>
          <a:p>
            <a:r>
              <a:rPr lang="nl-BE" altLang="en-GB" sz="2400" dirty="0">
                <a:latin typeface="+mj-lt"/>
              </a:rPr>
              <a:t>RDA FAIR data maturity model WG – </a:t>
            </a:r>
            <a:r>
              <a:rPr lang="nl-BE" altLang="en-GB" sz="2500" b="1" dirty="0">
                <a:solidFill>
                  <a:srgbClr val="6AA84F"/>
                </a:solidFill>
                <a:latin typeface="+mj-lt"/>
              </a:rPr>
              <a:t>Indicators prioritisation</a:t>
            </a:r>
            <a:endParaRPr lang="en-GB" altLang="en-GB" sz="1800" dirty="0">
              <a:latin typeface="+mj-lt"/>
            </a:endParaRPr>
          </a:p>
          <a:p>
            <a:pPr marL="0" indent="0">
              <a:buNone/>
            </a:pPr>
            <a:r>
              <a:rPr lang="nl-BE" sz="1800" dirty="0">
                <a:latin typeface="+mj-lt"/>
                <a:hlinkClick r:id="rId6"/>
              </a:rPr>
              <a:t>https://docs.google.com/spreadsheets/d/1mkjElFrTBPBH0QViODexNur0xNGhJqau0zkL4w8RRAw/edit</a:t>
            </a:r>
            <a:endParaRPr lang="nl-BE" sz="1800" dirty="0">
              <a:latin typeface="+mj-lt"/>
            </a:endParaRPr>
          </a:p>
          <a:p>
            <a:r>
              <a:rPr lang="nl-BE" altLang="en-GB" sz="2400" dirty="0">
                <a:latin typeface="+mj-lt"/>
              </a:rPr>
              <a:t>RDA FAIR data maturity model WG – </a:t>
            </a:r>
            <a:r>
              <a:rPr lang="nl-BE" altLang="en-GB" sz="2500" b="1" dirty="0">
                <a:solidFill>
                  <a:srgbClr val="6AA84F"/>
                </a:solidFill>
                <a:latin typeface="+mj-lt"/>
              </a:rPr>
              <a:t>Indicators prioritisation survey results</a:t>
            </a:r>
          </a:p>
          <a:p>
            <a:pPr marL="0" indent="0">
              <a:buNone/>
            </a:pPr>
            <a:r>
              <a:rPr lang="en-GB" altLang="en-GB" sz="1800" dirty="0">
                <a:solidFill>
                  <a:schemeClr val="accent5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https://drive.google.com/open?id=11hyAYCKz_NVoOb9-vlPqjN9LCarOFmc3</a:t>
            </a:r>
            <a:r>
              <a:rPr lang="en-GB" altLang="en-GB" sz="1800" dirty="0">
                <a:solidFill>
                  <a:schemeClr val="accent5"/>
                </a:solidFill>
                <a:latin typeface="+mj-lt"/>
              </a:rPr>
              <a:t>  </a:t>
            </a:r>
            <a:endParaRPr lang="nl-BE" altLang="en-GB" sz="1800" dirty="0">
              <a:solidFill>
                <a:schemeClr val="accent5"/>
              </a:solidFill>
              <a:latin typeface="+mj-lt"/>
            </a:endParaRPr>
          </a:p>
          <a:p>
            <a:r>
              <a:rPr lang="en-GB" altLang="en-GB" sz="2500" dirty="0">
                <a:latin typeface="+mj-lt"/>
              </a:rPr>
              <a:t>RDA FAIR data maturity model WG </a:t>
            </a:r>
            <a:r>
              <a:rPr lang="en-GB" altLang="en-GB" sz="2500" b="1" dirty="0">
                <a:solidFill>
                  <a:srgbClr val="6AA84F"/>
                </a:solidFill>
                <a:latin typeface="+mj-lt"/>
              </a:rPr>
              <a:t>– Guidelines</a:t>
            </a:r>
          </a:p>
          <a:p>
            <a:pPr marL="0" indent="0">
              <a:buNone/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https://docs.google.com/document/d/1pDGGL3-BbBJu18KlfZUI3AizKLHXGXdIi_mPtpEWmeg/</a:t>
            </a:r>
            <a:endParaRPr lang="en-GB" altLang="en-GB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GB" sz="2400" dirty="0">
                <a:latin typeface="+mj-lt"/>
              </a:rPr>
              <a:t>RDA FAIR data maturity model WG – </a:t>
            </a:r>
            <a:r>
              <a:rPr lang="en-GB" altLang="en-GB" sz="2400" b="1" dirty="0">
                <a:solidFill>
                  <a:srgbClr val="6AA84F"/>
                </a:solidFill>
                <a:latin typeface="+mj-lt"/>
              </a:rPr>
              <a:t>Mailing list 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</a:rPr>
              <a:t>fair_maturity@rda-groups.org</a:t>
            </a: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lvl="1"/>
            <a:endParaRPr lang="en-GB" altLang="en-GB" sz="2000" dirty="0">
              <a:latin typeface="+mj-lt"/>
            </a:endParaRPr>
          </a:p>
          <a:p>
            <a:pPr lvl="1"/>
            <a:endParaRPr lang="en-GB" altLang="en-GB" sz="2000" dirty="0">
              <a:latin typeface="+mj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D07CE8-F8F7-46EC-B48C-BAA768CB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55" y="731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Resources</a:t>
            </a:r>
            <a:endParaRPr lang="nl-BE" altLang="nl-B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0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7</a:t>
            </a:fld>
            <a:endParaRPr lang="it-IT" alt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4C714F-3B0C-4087-A0C6-D82B172D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73" y="0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ID Card | </a:t>
            </a:r>
            <a:r>
              <a:rPr lang="nl-BE" alt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407B40B-5A4D-4AEC-ADF4-A0D9B01A9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0862"/>
              </p:ext>
            </p:extLst>
          </p:nvPr>
        </p:nvGraphicFramePr>
        <p:xfrm>
          <a:off x="3559245" y="1222338"/>
          <a:ext cx="5358723" cy="4644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140">
                  <a:extLst>
                    <a:ext uri="{9D8B030D-6E8A-4147-A177-3AD203B41FA5}">
                      <a16:colId xmlns:a16="http://schemas.microsoft.com/office/drawing/2014/main" val="163927309"/>
                    </a:ext>
                  </a:extLst>
                </a:gridCol>
                <a:gridCol w="4490583">
                  <a:extLst>
                    <a:ext uri="{9D8B030D-6E8A-4147-A177-3AD203B41FA5}">
                      <a16:colId xmlns:a16="http://schemas.microsoft.com/office/drawing/2014/main" val="324121049"/>
                    </a:ext>
                  </a:extLst>
                </a:gridCol>
              </a:tblGrid>
              <a:tr h="4644205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+mj-lt"/>
                        </a:rPr>
                        <a:t>&lt;Please describe the data you used to test the indicators against (i.e. the ‘WHAT’)&gt;</a:t>
                      </a: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0081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DF82D80-D26A-4990-84EE-3FFA0A460E28}"/>
              </a:ext>
            </a:extLst>
          </p:cNvPr>
          <p:cNvGrpSpPr/>
          <p:nvPr/>
        </p:nvGrpSpPr>
        <p:grpSpPr>
          <a:xfrm>
            <a:off x="609738" y="2252609"/>
            <a:ext cx="2099469" cy="2352782"/>
            <a:chOff x="586581" y="2352782"/>
            <a:chExt cx="2099469" cy="2352782"/>
          </a:xfrm>
        </p:grpSpPr>
        <p:sp>
          <p:nvSpPr>
            <p:cNvPr id="16" name="Google Shape;4060;p99">
              <a:extLst>
                <a:ext uri="{FF2B5EF4-FFF2-40B4-BE49-F238E27FC236}">
                  <a16:creationId xmlns:a16="http://schemas.microsoft.com/office/drawing/2014/main" id="{A165AE95-5A3C-4694-894F-6038AD6A6270}"/>
                </a:ext>
              </a:extLst>
            </p:cNvPr>
            <p:cNvSpPr/>
            <p:nvPr/>
          </p:nvSpPr>
          <p:spPr>
            <a:xfrm>
              <a:off x="586581" y="4065623"/>
              <a:ext cx="2099469" cy="639941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0225" tIns="70225" rIns="30775" bIns="70225" anchor="ctr" anchorCtr="0">
              <a:noAutofit/>
            </a:bodyPr>
            <a:lstStyle/>
            <a:p>
              <a:r>
                <a:rPr lang="nl-BE" sz="1400" b="1" dirty="0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rPr>
                <a:t>Information about the evaluator</a:t>
              </a:r>
              <a:endParaRPr sz="855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61;p99">
              <a:extLst>
                <a:ext uri="{FF2B5EF4-FFF2-40B4-BE49-F238E27FC236}">
                  <a16:creationId xmlns:a16="http://schemas.microsoft.com/office/drawing/2014/main" id="{3BB2A368-57B6-45F8-A5E7-DEFE1E3D1D25}"/>
                </a:ext>
              </a:extLst>
            </p:cNvPr>
            <p:cNvSpPr/>
            <p:nvPr/>
          </p:nvSpPr>
          <p:spPr>
            <a:xfrm>
              <a:off x="586581" y="2352782"/>
              <a:ext cx="2099469" cy="1712842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0225" tIns="70225" rIns="30775" bIns="70225" anchor="t" anchorCtr="0">
              <a:noAutofit/>
            </a:bodyPr>
            <a:lstStyle/>
            <a:p>
              <a:endParaRPr sz="8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45A65F-ACF5-4874-9E38-7292B7636507}"/>
              </a:ext>
            </a:extLst>
          </p:cNvPr>
          <p:cNvGrpSpPr/>
          <p:nvPr/>
        </p:nvGrpSpPr>
        <p:grpSpPr>
          <a:xfrm>
            <a:off x="10007029" y="0"/>
            <a:ext cx="2184971" cy="6454057"/>
            <a:chOff x="10007029" y="0"/>
            <a:chExt cx="2184971" cy="645405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37C49B-4D8C-4661-869A-1D5A75F7D0FA}"/>
                </a:ext>
              </a:extLst>
            </p:cNvPr>
            <p:cNvSpPr/>
            <p:nvPr/>
          </p:nvSpPr>
          <p:spPr>
            <a:xfrm>
              <a:off x="10007029" y="0"/>
              <a:ext cx="2184971" cy="6454057"/>
            </a:xfrm>
            <a:prstGeom prst="rect">
              <a:avLst/>
            </a:prstGeom>
            <a:solidFill>
              <a:srgbClr val="9A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hlinkClick r:id="rId3" action="ppaction://hlinksldjump"/>
              <a:extLst>
                <a:ext uri="{FF2B5EF4-FFF2-40B4-BE49-F238E27FC236}">
                  <a16:creationId xmlns:a16="http://schemas.microsoft.com/office/drawing/2014/main" id="{013DF1CE-8DEE-4619-B849-006637799E3F}"/>
                </a:ext>
              </a:extLst>
            </p:cNvPr>
            <p:cNvSpPr/>
            <p:nvPr/>
          </p:nvSpPr>
          <p:spPr>
            <a:xfrm>
              <a:off x="10229833" y="3802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Introduction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93809D3E-D33D-419F-B9C8-3E036A1BEB52}"/>
                </a:ext>
              </a:extLst>
            </p:cNvPr>
            <p:cNvSpPr/>
            <p:nvPr/>
          </p:nvSpPr>
          <p:spPr>
            <a:xfrm>
              <a:off x="10229833" y="2373386"/>
              <a:ext cx="1044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of the Data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ctangle 31">
              <a:hlinkClick r:id="rId5" action="ppaction://hlinksldjump"/>
              <a:extLst>
                <a:ext uri="{FF2B5EF4-FFF2-40B4-BE49-F238E27FC236}">
                  <a16:creationId xmlns:a16="http://schemas.microsoft.com/office/drawing/2014/main" id="{EC0212F0-2FD5-421F-A793-CBDF879BE916}"/>
                </a:ext>
              </a:extLst>
            </p:cNvPr>
            <p:cNvSpPr/>
            <p:nvPr/>
          </p:nvSpPr>
          <p:spPr>
            <a:xfrm>
              <a:off x="10229833" y="13768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of the evaluator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Rectangle 32">
              <a:hlinkClick r:id="rId6" action="ppaction://hlinksldjump"/>
              <a:extLst>
                <a:ext uri="{FF2B5EF4-FFF2-40B4-BE49-F238E27FC236}">
                  <a16:creationId xmlns:a16="http://schemas.microsoft.com/office/drawing/2014/main" id="{DDBDFD34-7891-4778-A47D-E3B4AAB7D5EB}"/>
                </a:ext>
              </a:extLst>
            </p:cNvPr>
            <p:cNvSpPr/>
            <p:nvPr/>
          </p:nvSpPr>
          <p:spPr>
            <a:xfrm>
              <a:off x="10229833" y="43665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Observations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per indicator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Rectangle 33">
              <a:hlinkClick r:id="rId7" action="ppaction://hlinksldjump"/>
              <a:extLst>
                <a:ext uri="{FF2B5EF4-FFF2-40B4-BE49-F238E27FC236}">
                  <a16:creationId xmlns:a16="http://schemas.microsoft.com/office/drawing/2014/main" id="{0BE4191A-BE02-4476-8122-9EE8B96F9E3E}"/>
                </a:ext>
              </a:extLst>
            </p:cNvPr>
            <p:cNvSpPr/>
            <p:nvPr/>
          </p:nvSpPr>
          <p:spPr>
            <a:xfrm>
              <a:off x="10229833" y="53631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General recommend-</a:t>
              </a:r>
              <a:r>
                <a:rPr lang="en-US" sz="1100" b="1" dirty="0" err="1">
                  <a:solidFill>
                    <a:schemeClr val="bg1"/>
                  </a:solidFill>
                  <a:latin typeface="+mj-lt"/>
                </a:rPr>
                <a:t>ations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5" name="Graphic 34" descr="Home">
              <a:hlinkClick r:id="rId8" action="ppaction://hlinksldjump"/>
              <a:extLst>
                <a:ext uri="{FF2B5EF4-FFF2-40B4-BE49-F238E27FC236}">
                  <a16:creationId xmlns:a16="http://schemas.microsoft.com/office/drawing/2014/main" id="{83CA1918-67B2-4A14-B15C-52769DE84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478368" y="299538"/>
              <a:ext cx="468000" cy="468000"/>
            </a:xfrm>
            <a:prstGeom prst="rect">
              <a:avLst/>
            </a:prstGeom>
          </p:spPr>
        </p:pic>
        <p:pic>
          <p:nvPicPr>
            <p:cNvPr id="36" name="Graphic 35" descr="Help">
              <a:hlinkClick r:id="rId11"/>
              <a:extLst>
                <a:ext uri="{FF2B5EF4-FFF2-40B4-BE49-F238E27FC236}">
                  <a16:creationId xmlns:a16="http://schemas.microsoft.com/office/drawing/2014/main" id="{4155C054-BE2C-486D-92CA-8B3C5CCB1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478368" y="1060753"/>
              <a:ext cx="468000" cy="468000"/>
            </a:xfrm>
            <a:prstGeom prst="rect">
              <a:avLst/>
            </a:prstGeom>
          </p:spPr>
        </p:pic>
        <p:sp>
          <p:nvSpPr>
            <p:cNvPr id="37" name="Rectangle 36">
              <a:hlinkClick r:id="rId14" action="ppaction://hlinksldjump"/>
              <a:extLst>
                <a:ext uri="{FF2B5EF4-FFF2-40B4-BE49-F238E27FC236}">
                  <a16:creationId xmlns:a16="http://schemas.microsoft.com/office/drawing/2014/main" id="{5B8A3554-E3A1-4D2B-BB8B-EF8EA803CD22}"/>
                </a:ext>
              </a:extLst>
            </p:cNvPr>
            <p:cNvSpPr/>
            <p:nvPr/>
          </p:nvSpPr>
          <p:spPr>
            <a:xfrm>
              <a:off x="10229833" y="336996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Methodology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AF2C58F-A0EB-4E3C-AB1C-32511D07333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2817" y="2628798"/>
            <a:ext cx="1033311" cy="10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8</a:t>
            </a:fld>
            <a:endParaRPr lang="it-IT" altLang="it-I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35D5B3-D8EC-4867-ACFD-BC6E115C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96" y="0"/>
            <a:ext cx="7342187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Methodology</a:t>
            </a:r>
            <a:endParaRPr lang="nl-BE" altLang="nl-B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F2BCBE-83C0-40A5-B33E-31840743173C}"/>
              </a:ext>
            </a:extLst>
          </p:cNvPr>
          <p:cNvGrpSpPr/>
          <p:nvPr/>
        </p:nvGrpSpPr>
        <p:grpSpPr>
          <a:xfrm>
            <a:off x="10007029" y="0"/>
            <a:ext cx="2184971" cy="6454057"/>
            <a:chOff x="10007029" y="0"/>
            <a:chExt cx="2184971" cy="645405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602337D-6A29-469C-B6AA-9C5E077D15BB}"/>
                </a:ext>
              </a:extLst>
            </p:cNvPr>
            <p:cNvSpPr/>
            <p:nvPr/>
          </p:nvSpPr>
          <p:spPr>
            <a:xfrm>
              <a:off x="10007029" y="0"/>
              <a:ext cx="2184971" cy="6454057"/>
            </a:xfrm>
            <a:prstGeom prst="rect">
              <a:avLst/>
            </a:prstGeom>
            <a:solidFill>
              <a:srgbClr val="9A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hlinkClick r:id="rId3" action="ppaction://hlinksldjump"/>
              <a:extLst>
                <a:ext uri="{FF2B5EF4-FFF2-40B4-BE49-F238E27FC236}">
                  <a16:creationId xmlns:a16="http://schemas.microsoft.com/office/drawing/2014/main" id="{168F42DC-BCE7-4908-B88C-2CFBC4910EFD}"/>
                </a:ext>
              </a:extLst>
            </p:cNvPr>
            <p:cNvSpPr/>
            <p:nvPr/>
          </p:nvSpPr>
          <p:spPr>
            <a:xfrm>
              <a:off x="10229833" y="3802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Introduction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Rectangle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657B052A-B6AA-4AE5-AF6E-1F0BEFA93C61}"/>
                </a:ext>
              </a:extLst>
            </p:cNvPr>
            <p:cNvSpPr/>
            <p:nvPr/>
          </p:nvSpPr>
          <p:spPr>
            <a:xfrm>
              <a:off x="10229833" y="237338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of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the Data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Rectangle 46">
              <a:hlinkClick r:id="rId5" action="ppaction://hlinksldjump"/>
              <a:extLst>
                <a:ext uri="{FF2B5EF4-FFF2-40B4-BE49-F238E27FC236}">
                  <a16:creationId xmlns:a16="http://schemas.microsoft.com/office/drawing/2014/main" id="{F1CF401C-2CE2-41D5-A239-64DD64ED1FD1}"/>
                </a:ext>
              </a:extLst>
            </p:cNvPr>
            <p:cNvSpPr/>
            <p:nvPr/>
          </p:nvSpPr>
          <p:spPr>
            <a:xfrm>
              <a:off x="10229833" y="13768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ID Card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of the evaluator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Rectangle 47">
              <a:hlinkClick r:id="rId6" action="ppaction://hlinksldjump"/>
              <a:extLst>
                <a:ext uri="{FF2B5EF4-FFF2-40B4-BE49-F238E27FC236}">
                  <a16:creationId xmlns:a16="http://schemas.microsoft.com/office/drawing/2014/main" id="{58086F62-29A2-42CF-A84A-5ACEDB9EB6FD}"/>
                </a:ext>
              </a:extLst>
            </p:cNvPr>
            <p:cNvSpPr/>
            <p:nvPr/>
          </p:nvSpPr>
          <p:spPr>
            <a:xfrm>
              <a:off x="10229833" y="4366536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Observations </a:t>
              </a:r>
              <a:r>
                <a:rPr lang="en-US" sz="1100" b="1">
                  <a:solidFill>
                    <a:schemeClr val="bg1"/>
                  </a:solidFill>
                  <a:latin typeface="+mj-lt"/>
                </a:rPr>
                <a:t>per indicator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Rectangle 48">
              <a:hlinkClick r:id="rId7" action="ppaction://hlinksldjump"/>
              <a:extLst>
                <a:ext uri="{FF2B5EF4-FFF2-40B4-BE49-F238E27FC236}">
                  <a16:creationId xmlns:a16="http://schemas.microsoft.com/office/drawing/2014/main" id="{3366D072-E8BE-4C48-985D-4DE1EF3119B0}"/>
                </a:ext>
              </a:extLst>
            </p:cNvPr>
            <p:cNvSpPr/>
            <p:nvPr/>
          </p:nvSpPr>
          <p:spPr>
            <a:xfrm>
              <a:off x="10229833" y="5363111"/>
              <a:ext cx="1044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+mj-lt"/>
                </a:rPr>
                <a:t>General recommend-</a:t>
              </a:r>
              <a:r>
                <a:rPr lang="en-US" sz="1100" b="1" dirty="0" err="1">
                  <a:solidFill>
                    <a:schemeClr val="bg1"/>
                  </a:solidFill>
                  <a:latin typeface="+mj-lt"/>
                </a:rPr>
                <a:t>ations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50" name="Graphic 49" descr="Home">
              <a:hlinkClick r:id="rId8" action="ppaction://hlinksldjump"/>
              <a:extLst>
                <a:ext uri="{FF2B5EF4-FFF2-40B4-BE49-F238E27FC236}">
                  <a16:creationId xmlns:a16="http://schemas.microsoft.com/office/drawing/2014/main" id="{7EBB76D3-8787-40C6-81FA-955976256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478368" y="299538"/>
              <a:ext cx="468000" cy="468000"/>
            </a:xfrm>
            <a:prstGeom prst="rect">
              <a:avLst/>
            </a:prstGeom>
          </p:spPr>
        </p:pic>
        <p:pic>
          <p:nvPicPr>
            <p:cNvPr id="51" name="Graphic 50" descr="Help">
              <a:hlinkClick r:id="rId11"/>
              <a:extLst>
                <a:ext uri="{FF2B5EF4-FFF2-40B4-BE49-F238E27FC236}">
                  <a16:creationId xmlns:a16="http://schemas.microsoft.com/office/drawing/2014/main" id="{A613E966-6C99-47E9-84C0-2EC54394A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478368" y="1060753"/>
              <a:ext cx="468000" cy="468000"/>
            </a:xfrm>
            <a:prstGeom prst="rect">
              <a:avLst/>
            </a:prstGeom>
          </p:spPr>
        </p:pic>
        <p:sp>
          <p:nvSpPr>
            <p:cNvPr id="52" name="Rectangle 51">
              <a:hlinkClick r:id="rId14" action="ppaction://hlinksldjump"/>
              <a:extLst>
                <a:ext uri="{FF2B5EF4-FFF2-40B4-BE49-F238E27FC236}">
                  <a16:creationId xmlns:a16="http://schemas.microsoft.com/office/drawing/2014/main" id="{B019D641-AA28-4902-AC55-0695475FD5D7}"/>
                </a:ext>
              </a:extLst>
            </p:cNvPr>
            <p:cNvSpPr/>
            <p:nvPr/>
          </p:nvSpPr>
          <p:spPr>
            <a:xfrm>
              <a:off x="10229833" y="3369961"/>
              <a:ext cx="1044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Methodology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3E2D91-8E34-4187-9E97-A09189B65B77}"/>
              </a:ext>
            </a:extLst>
          </p:cNvPr>
          <p:cNvSpPr txBox="1"/>
          <p:nvPr/>
        </p:nvSpPr>
        <p:spPr>
          <a:xfrm>
            <a:off x="1402696" y="1294753"/>
            <a:ext cx="7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&lt;please describe the methodology pursued to test the indicators&gt;</a:t>
            </a:r>
          </a:p>
        </p:txBody>
      </p:sp>
    </p:spTree>
    <p:extLst>
      <p:ext uri="{BB962C8B-B14F-4D97-AF65-F5344CB8AC3E}">
        <p14:creationId xmlns:p14="http://schemas.microsoft.com/office/powerpoint/2010/main" val="40692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9</a:t>
            </a:fld>
            <a:endParaRPr lang="it-IT" alt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87F672-8FB8-4F0B-B969-08B8A1C62530}"/>
              </a:ext>
            </a:extLst>
          </p:cNvPr>
          <p:cNvSpPr/>
          <p:nvPr/>
        </p:nvSpPr>
        <p:spPr>
          <a:xfrm>
            <a:off x="4466369" y="1439863"/>
            <a:ext cx="5040116" cy="107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</a:rPr>
              <a:t>OBSERVATIONS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C955A-0A4B-4446-A74A-A5A6CE5CE7D3}"/>
              </a:ext>
            </a:extLst>
          </p:cNvPr>
          <p:cNvSpPr/>
          <p:nvPr/>
        </p:nvSpPr>
        <p:spPr>
          <a:xfrm>
            <a:off x="6986427" y="2517169"/>
            <a:ext cx="5204717" cy="107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</a:rPr>
              <a:t>PER INDICATOR</a:t>
            </a:r>
          </a:p>
        </p:txBody>
      </p:sp>
    </p:spTree>
    <p:extLst>
      <p:ext uri="{BB962C8B-B14F-4D97-AF65-F5344CB8AC3E}">
        <p14:creationId xmlns:p14="http://schemas.microsoft.com/office/powerpoint/2010/main" val="2572227400"/>
      </p:ext>
    </p:extLst>
  </p:cSld>
  <p:clrMapOvr>
    <a:masterClrMapping/>
  </p:clrMapOvr>
</p:sld>
</file>

<file path=ppt/theme/theme1.xml><?xml version="1.0" encoding="utf-8"?>
<a:theme xmlns:a="http://schemas.openxmlformats.org/drawingml/2006/main" name="RDA_PPT_2017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_PPT_2017.potx" id="{4B07B317-A1C5-4306-AA47-6C84B350D8EC}" vid="{CBA11029-A05A-4E11-B413-1D50018DFB78}"/>
    </a:ext>
  </a:extLst>
</a:theme>
</file>

<file path=ppt/theme/theme2.xml><?xml version="1.0" encoding="utf-8"?>
<a:theme xmlns:a="http://schemas.openxmlformats.org/drawingml/2006/main" name="4_GOFAIR">
  <a:themeElements>
    <a:clrScheme name="GOFAIR">
      <a:dk1>
        <a:srgbClr val="4B4B4B"/>
      </a:dk1>
      <a:lt1>
        <a:srgbClr val="FFFFFF"/>
      </a:lt1>
      <a:dk2>
        <a:srgbClr val="1288E0"/>
      </a:dk2>
      <a:lt2>
        <a:srgbClr val="FFFFFF"/>
      </a:lt2>
      <a:accent1>
        <a:srgbClr val="00518E"/>
      </a:accent1>
      <a:accent2>
        <a:srgbClr val="EFC700"/>
      </a:accent2>
      <a:accent3>
        <a:srgbClr val="023333"/>
      </a:accent3>
      <a:accent4>
        <a:srgbClr val="D2D2D2"/>
      </a:accent4>
      <a:accent5>
        <a:srgbClr val="7D7D7D"/>
      </a:accent5>
      <a:accent6>
        <a:srgbClr val="80D7E3"/>
      </a:accent6>
      <a:hlink>
        <a:srgbClr val="4B4B4B"/>
      </a:hlink>
      <a:folHlink>
        <a:srgbClr val="004E54"/>
      </a:folHlink>
    </a:clrScheme>
    <a:fontScheme name="GOFAI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  <a:ln w="9525">
          <a:noFill/>
          <a:miter lim="800000"/>
          <a:headEnd/>
          <a:tailEnd/>
        </a:ln>
        <a:effectLst/>
      </a:spPr>
      <a:bodyPr wrap="square" numCol="1" rtlCol="0">
        <a:noAutofit/>
      </a:bodyPr>
      <a:lstStyle>
        <a:defPPr>
          <a:defRPr sz="1800" kern="0" smtClean="0">
            <a:solidFill>
              <a:schemeClr val="accent5"/>
            </a:solidFill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OFAIR" id="{97C74A65-D9FF-492C-8F72-8DBC0874EE95}" vid="{A26A3135-552A-42A5-AF48-06393AFAB977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661E3DE9C25499C21C40FDF902C8B" ma:contentTypeVersion="1" ma:contentTypeDescription="Create a new document." ma:contentTypeScope="" ma:versionID="1b68ea25bc605e38c2d03e877024c293">
  <xsd:schema xmlns:xsd="http://www.w3.org/2001/XMLSchema" xmlns:xs="http://www.w3.org/2001/XMLSchema" xmlns:p="http://schemas.microsoft.com/office/2006/metadata/properties" xmlns:ns2="ee290c57-2ef8-46a0-8529-ed69fb4a5f2c" targetNamespace="http://schemas.microsoft.com/office/2006/metadata/properties" ma:root="true" ma:fieldsID="3cf02698435ed336187c95b5e1c58beb" ns2:_="">
    <xsd:import namespace="ee290c57-2ef8-46a0-8529-ed69fb4a5f2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90c57-2ef8-46a0-8529-ed69fb4a5f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ADC1A0-95D2-4900-AE0D-2463E27A6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4F211-B684-46E8-AEE2-E7F915715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290c57-2ef8-46a0-8529-ed69fb4a5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DFCD97-C76C-4398-9242-B8ABFD1905A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ee290c57-2ef8-46a0-8529-ed69fb4a5f2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RDA_PPT_2017</Template>
  <TotalTime>17799</TotalTime>
  <Words>6854</Words>
  <Application>Microsoft Office PowerPoint</Application>
  <PresentationFormat>Widescreen</PresentationFormat>
  <Paragraphs>1431</Paragraphs>
  <Slides>66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Arial</vt:lpstr>
      <vt:lpstr>Asap</vt:lpstr>
      <vt:lpstr>Calibri</vt:lpstr>
      <vt:lpstr>calibri light</vt:lpstr>
      <vt:lpstr>calibri light</vt:lpstr>
      <vt:lpstr>Century Gothic</vt:lpstr>
      <vt:lpstr>Georgia</vt:lpstr>
      <vt:lpstr>Tahoma</vt:lpstr>
      <vt:lpstr>Times</vt:lpstr>
      <vt:lpstr>Trebuchet MS</vt:lpstr>
      <vt:lpstr>Wingdings</vt:lpstr>
      <vt:lpstr>RDA_PPT_2017</vt:lpstr>
      <vt:lpstr>4_GOFAIR</vt:lpstr>
      <vt:lpstr>FAIR Data Maturity Model</vt:lpstr>
      <vt:lpstr>Testing phase| Context</vt:lpstr>
      <vt:lpstr>Testing phase| Instructions</vt:lpstr>
      <vt:lpstr>Testing phase| Instructions</vt:lpstr>
      <vt:lpstr>PowerPoint Presentation</vt:lpstr>
      <vt:lpstr>ID Card | Evaluator</vt:lpstr>
      <vt:lpstr>ID Card | Data</vt:lpstr>
      <vt:lpstr>Methodology</vt:lpstr>
      <vt:lpstr>PowerPoint Presentation</vt:lpstr>
      <vt:lpstr>Indicators| Findability</vt:lpstr>
      <vt:lpstr>Indicators| Findability</vt:lpstr>
      <vt:lpstr>Indicators| Findability</vt:lpstr>
      <vt:lpstr>Indicators| Findability</vt:lpstr>
      <vt:lpstr>Indicators| Findability</vt:lpstr>
      <vt:lpstr>Indicators| Findability</vt:lpstr>
      <vt:lpstr>Indicators| Findability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Accessibility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Interoperability</vt:lpstr>
      <vt:lpstr>Indicators| Reusability</vt:lpstr>
      <vt:lpstr>Indicators| Reusability</vt:lpstr>
      <vt:lpstr>Indicators| Reusability</vt:lpstr>
      <vt:lpstr>Indicators| Reusability</vt:lpstr>
      <vt:lpstr>Indicators| Reusability</vt:lpstr>
      <vt:lpstr>Indicators| Reusability</vt:lpstr>
      <vt:lpstr>Indicators| Reusability</vt:lpstr>
      <vt:lpstr>Indicators| Reusability</vt:lpstr>
      <vt:lpstr>Indicators| Reusability</vt:lpstr>
      <vt:lpstr>Indicators| Reusability</vt:lpstr>
      <vt:lpstr>Indicators| Reusability</vt:lpstr>
      <vt:lpstr>Indicators| Reusability</vt:lpstr>
      <vt:lpstr>PowerPoint Presentation</vt:lpstr>
      <vt:lpstr>General comments</vt:lpstr>
      <vt:lpstr>General comments | Free text</vt:lpstr>
      <vt:lpstr>PowerPoint Presentation</vt:lpstr>
      <vt:lpstr>Editorial Team | Contact details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Data Maturity Model online meeting #1</dc:title>
  <dc:creator>Timea;christophe.bahim@pwc.com;makx@makxdekkers.com;brecht.wyns@pwc.com</dc:creator>
  <cp:lastModifiedBy>Christophe Bahim</cp:lastModifiedBy>
  <cp:revision>632</cp:revision>
  <dcterms:created xsi:type="dcterms:W3CDTF">2017-04-26T12:46:54Z</dcterms:created>
  <dcterms:modified xsi:type="dcterms:W3CDTF">2019-12-13T13:35:17Z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0x01010008F661E3DE9C25499C21C40FDF902C8B</vt:lpwstr>
  </property>
</Properties>
</file>