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4"/>
  </p:notesMasterIdLst>
  <p:sldIdLst>
    <p:sldId id="256" r:id="rId2"/>
    <p:sldId id="257" r:id="rId3"/>
    <p:sldId id="265" r:id="rId4"/>
    <p:sldId id="266" r:id="rId5"/>
    <p:sldId id="267" r:id="rId6"/>
    <p:sldId id="275" r:id="rId7"/>
    <p:sldId id="269" r:id="rId8"/>
    <p:sldId id="270" r:id="rId9"/>
    <p:sldId id="271" r:id="rId10"/>
    <p:sldId id="272" r:id="rId11"/>
    <p:sldId id="273" r:id="rId12"/>
    <p:sldId id="274" r:id="rId13"/>
  </p:sldIdLst>
  <p:sldSz cx="9144000" cy="6858000" type="screen4x3"/>
  <p:notesSz cx="6858000" cy="9144000"/>
  <p:embeddedFontLst>
    <p:embeddedFont>
      <p:font typeface="Calibri" panose="020F0502020204030204" pitchFamily="34" charset="0"/>
      <p:regular r:id="rId15"/>
      <p:bold r:id="rId16"/>
      <p:italic r:id="rId17"/>
      <p:boldItalic r:id="rId1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7" roundtripDataSignature="AMtx7mgGlLt8cK2/hXelrh1KgtVIGcJC8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89"/>
    <p:restoredTop sz="94701"/>
  </p:normalViewPr>
  <p:slideViewPr>
    <p:cSldViewPr snapToGrid="0">
      <p:cViewPr varScale="1">
        <p:scale>
          <a:sx n="148" d="100"/>
          <a:sy n="148" d="100"/>
        </p:scale>
        <p:origin x="1192" y="1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4.fntdata"/><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font" Target="fonts/font2.fntdata"/><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1.fntdata"/><Relationship Id="rId28"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 Id="rId27" Type="http://customschemas.google.com/relationships/presentationmetadata" Target="metadata"/><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7" name="Google Shape;157;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58" name="Google Shape;158;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1</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1"/>
        <p:cNvGrpSpPr/>
        <p:nvPr/>
      </p:nvGrpSpPr>
      <p:grpSpPr>
        <a:xfrm>
          <a:off x="0" y="0"/>
          <a:ext cx="0" cy="0"/>
          <a:chOff x="0" y="0"/>
          <a:chExt cx="0" cy="0"/>
        </a:xfrm>
      </p:grpSpPr>
      <p:sp>
        <p:nvSpPr>
          <p:cNvPr id="352" name="Google Shape;352;p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53" name="Google Shape;353;p8: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54" name="Google Shape;354;p8: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2"/>
        <p:cNvGrpSpPr/>
        <p:nvPr/>
      </p:nvGrpSpPr>
      <p:grpSpPr>
        <a:xfrm>
          <a:off x="0" y="0"/>
          <a:ext cx="0" cy="0"/>
          <a:chOff x="0" y="0"/>
          <a:chExt cx="0" cy="0"/>
        </a:xfrm>
      </p:grpSpPr>
      <p:sp>
        <p:nvSpPr>
          <p:cNvPr id="363" name="Google Shape;363;p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64" name="Google Shape;364;p9: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65" name="Google Shape;365;p9: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3"/>
        <p:cNvGrpSpPr/>
        <p:nvPr/>
      </p:nvGrpSpPr>
      <p:grpSpPr>
        <a:xfrm>
          <a:off x="0" y="0"/>
          <a:ext cx="0" cy="0"/>
          <a:chOff x="0" y="0"/>
          <a:chExt cx="0" cy="0"/>
        </a:xfrm>
      </p:grpSpPr>
      <p:sp>
        <p:nvSpPr>
          <p:cNvPr id="374" name="Google Shape;374;p3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75" name="Google Shape;375;p34: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76" name="Google Shape;376;p34: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12</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9"/>
        <p:cNvGrpSpPr/>
        <p:nvPr/>
      </p:nvGrpSpPr>
      <p:grpSpPr>
        <a:xfrm>
          <a:off x="0" y="0"/>
          <a:ext cx="0" cy="0"/>
          <a:chOff x="0" y="0"/>
          <a:chExt cx="0" cy="0"/>
        </a:xfrm>
      </p:grpSpPr>
      <p:sp>
        <p:nvSpPr>
          <p:cNvPr id="170" name="Google Shape;170;p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1" name="Google Shape;171;p4: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72" name="Google Shape;172;p4: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Google Shape;271;p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2" name="Google Shape;272;p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73" name="Google Shape;273;p2: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2"/>
        <p:cNvGrpSpPr/>
        <p:nvPr/>
      </p:nvGrpSpPr>
      <p:grpSpPr>
        <a:xfrm>
          <a:off x="0" y="0"/>
          <a:ext cx="0" cy="0"/>
          <a:chOff x="0" y="0"/>
          <a:chExt cx="0" cy="0"/>
        </a:xfrm>
      </p:grpSpPr>
      <p:sp>
        <p:nvSpPr>
          <p:cNvPr id="283" name="Google Shape;283;g9e4ad40b55_0_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4" name="Google Shape;284;g9e4ad40b55_0_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85" name="Google Shape;285;g9e4ad40b55_0_7: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4"/>
        <p:cNvGrpSpPr/>
        <p:nvPr/>
      </p:nvGrpSpPr>
      <p:grpSpPr>
        <a:xfrm>
          <a:off x="0" y="0"/>
          <a:ext cx="0" cy="0"/>
          <a:chOff x="0" y="0"/>
          <a:chExt cx="0" cy="0"/>
        </a:xfrm>
      </p:grpSpPr>
      <p:sp>
        <p:nvSpPr>
          <p:cNvPr id="295" name="Google Shape;295;p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96" name="Google Shape;296;p5: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97" name="Google Shape;297;p5: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8"/>
        <p:cNvGrpSpPr/>
        <p:nvPr/>
      </p:nvGrpSpPr>
      <p:grpSpPr>
        <a:xfrm>
          <a:off x="0" y="0"/>
          <a:ext cx="0" cy="0"/>
          <a:chOff x="0" y="0"/>
          <a:chExt cx="0" cy="0"/>
        </a:xfrm>
      </p:grpSpPr>
      <p:sp>
        <p:nvSpPr>
          <p:cNvPr id="319" name="Google Shape;319;p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20" name="Google Shape;320;p3: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21" name="Google Shape;321;p3: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6</a:t>
            </a:fld>
            <a:endParaRPr/>
          </a:p>
        </p:txBody>
      </p:sp>
    </p:spTree>
    <p:extLst>
      <p:ext uri="{BB962C8B-B14F-4D97-AF65-F5344CB8AC3E}">
        <p14:creationId xmlns:p14="http://schemas.microsoft.com/office/powerpoint/2010/main" val="27704890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8"/>
        <p:cNvGrpSpPr/>
        <p:nvPr/>
      </p:nvGrpSpPr>
      <p:grpSpPr>
        <a:xfrm>
          <a:off x="0" y="0"/>
          <a:ext cx="0" cy="0"/>
          <a:chOff x="0" y="0"/>
          <a:chExt cx="0" cy="0"/>
        </a:xfrm>
      </p:grpSpPr>
      <p:sp>
        <p:nvSpPr>
          <p:cNvPr id="319" name="Google Shape;319;p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20" name="Google Shape;320;p3: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21" name="Google Shape;321;p3: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9"/>
        <p:cNvGrpSpPr/>
        <p:nvPr/>
      </p:nvGrpSpPr>
      <p:grpSpPr>
        <a:xfrm>
          <a:off x="0" y="0"/>
          <a:ext cx="0" cy="0"/>
          <a:chOff x="0" y="0"/>
          <a:chExt cx="0" cy="0"/>
        </a:xfrm>
      </p:grpSpPr>
      <p:sp>
        <p:nvSpPr>
          <p:cNvPr id="330" name="Google Shape;330;p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31" name="Google Shape;331;p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32" name="Google Shape;332;p6: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0"/>
        <p:cNvGrpSpPr/>
        <p:nvPr/>
      </p:nvGrpSpPr>
      <p:grpSpPr>
        <a:xfrm>
          <a:off x="0" y="0"/>
          <a:ext cx="0" cy="0"/>
          <a:chOff x="0" y="0"/>
          <a:chExt cx="0" cy="0"/>
        </a:xfrm>
      </p:grpSpPr>
      <p:sp>
        <p:nvSpPr>
          <p:cNvPr id="341" name="Google Shape;341;p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42" name="Google Shape;342;p7: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43" name="Google Shape;343;p7: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4"/>
        <p:cNvGrpSpPr/>
        <p:nvPr/>
      </p:nvGrpSpPr>
      <p:grpSpPr>
        <a:xfrm>
          <a:off x="0" y="0"/>
          <a:ext cx="0" cy="0"/>
          <a:chOff x="0" y="0"/>
          <a:chExt cx="0" cy="0"/>
        </a:xfrm>
      </p:grpSpPr>
      <p:sp>
        <p:nvSpPr>
          <p:cNvPr id="15" name="Google Shape;15;p19"/>
          <p:cNvSpPr txBox="1">
            <a:spLocks noGrp="1"/>
          </p:cNvSpPr>
          <p:nvPr>
            <p:ph type="ctrTitle"/>
          </p:nvPr>
        </p:nvSpPr>
        <p:spPr>
          <a:xfrm>
            <a:off x="685800" y="1122363"/>
            <a:ext cx="7772400" cy="2387600"/>
          </a:xfrm>
          <a:prstGeom prst="rect">
            <a:avLst/>
          </a:prstGeom>
          <a:noFill/>
          <a:ln>
            <a:noFill/>
          </a:ln>
        </p:spPr>
        <p:txBody>
          <a:bodyPr spcFirstLastPara="1" wrap="square" lIns="91425" tIns="45700" rIns="91425" bIns="45700" anchor="b" anchorCtr="0">
            <a:noAutofit/>
          </a:bodyPr>
          <a:lstStyle>
            <a:lvl1pPr lvl="0" algn="ctr">
              <a:lnSpc>
                <a:spcPct val="90000"/>
              </a:lnSpc>
              <a:spcBef>
                <a:spcPts val="0"/>
              </a:spcBef>
              <a:spcAft>
                <a:spcPts val="0"/>
              </a:spcAft>
              <a:buClr>
                <a:schemeClr val="accent2"/>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19"/>
          <p:cNvSpPr txBox="1">
            <a:spLocks noGrp="1"/>
          </p:cNvSpPr>
          <p:nvPr>
            <p:ph type="subTitle" idx="1"/>
          </p:nvPr>
        </p:nvSpPr>
        <p:spPr>
          <a:xfrm>
            <a:off x="1143000" y="3602038"/>
            <a:ext cx="6858000" cy="1655762"/>
          </a:xfrm>
          <a:prstGeom prst="rect">
            <a:avLst/>
          </a:prstGeom>
          <a:noFill/>
          <a:ln>
            <a:noFill/>
          </a:ln>
        </p:spPr>
        <p:txBody>
          <a:bodyPr spcFirstLastPara="1" wrap="square" lIns="91425" tIns="45700" rIns="91425" bIns="45700" anchor="t" anchorCtr="0">
            <a:no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_TEXT" type="vertTx">
  <p:cSld name="VERTICAL_TEXT">
    <p:spTree>
      <p:nvGrpSpPr>
        <p:cNvPr id="1" name="Shape 61"/>
        <p:cNvGrpSpPr/>
        <p:nvPr/>
      </p:nvGrpSpPr>
      <p:grpSpPr>
        <a:xfrm>
          <a:off x="0" y="0"/>
          <a:ext cx="0" cy="0"/>
          <a:chOff x="0" y="0"/>
          <a:chExt cx="0" cy="0"/>
        </a:xfrm>
      </p:grpSpPr>
      <p:sp>
        <p:nvSpPr>
          <p:cNvPr id="62" name="Google Shape;62;p28"/>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accent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3" name="Google Shape;63;p28"/>
          <p:cNvSpPr txBox="1">
            <a:spLocks noGrp="1"/>
          </p:cNvSpPr>
          <p:nvPr>
            <p:ph type="body" idx="1"/>
          </p:nvPr>
        </p:nvSpPr>
        <p:spPr>
          <a:xfrm rot="5400000">
            <a:off x="2396331" y="57944"/>
            <a:ext cx="4351338" cy="7886700"/>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4" name="Google Shape;64;p28"/>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5" name="Google Shape;65;p28"/>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_TITLE_AND_VERTICAL_TEXT" type="vertTitleAndTx">
  <p:cSld name="VERTICAL_TITLE_AND_VERTICAL_TEXT">
    <p:spTree>
      <p:nvGrpSpPr>
        <p:cNvPr id="1" name="Shape 66"/>
        <p:cNvGrpSpPr/>
        <p:nvPr/>
      </p:nvGrpSpPr>
      <p:grpSpPr>
        <a:xfrm>
          <a:off x="0" y="0"/>
          <a:ext cx="0" cy="0"/>
          <a:chOff x="0" y="0"/>
          <a:chExt cx="0" cy="0"/>
        </a:xfrm>
      </p:grpSpPr>
      <p:sp>
        <p:nvSpPr>
          <p:cNvPr id="67" name="Google Shape;67;p29"/>
          <p:cNvSpPr txBox="1">
            <a:spLocks noGrp="1"/>
          </p:cNvSpPr>
          <p:nvPr>
            <p:ph type="title"/>
          </p:nvPr>
        </p:nvSpPr>
        <p:spPr>
          <a:xfrm rot="5400000">
            <a:off x="4623593" y="2285206"/>
            <a:ext cx="5811838" cy="1971675"/>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accent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8" name="Google Shape;68;p29"/>
          <p:cNvSpPr txBox="1">
            <a:spLocks noGrp="1"/>
          </p:cNvSpPr>
          <p:nvPr>
            <p:ph type="body" idx="1"/>
          </p:nvPr>
        </p:nvSpPr>
        <p:spPr>
          <a:xfrm rot="5400000">
            <a:off x="623093" y="370681"/>
            <a:ext cx="5811838" cy="5800725"/>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9" name="Google Shape;69;p29"/>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0" name="Google Shape;70;p29"/>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71"/>
        <p:cNvGrpSpPr/>
        <p:nvPr/>
      </p:nvGrpSpPr>
      <p:grpSpPr>
        <a:xfrm>
          <a:off x="0" y="0"/>
          <a:ext cx="0" cy="0"/>
          <a:chOff x="0" y="0"/>
          <a:chExt cx="0" cy="0"/>
        </a:xfrm>
      </p:grpSpPr>
      <p:sp>
        <p:nvSpPr>
          <p:cNvPr id="72" name="Google Shape;72;p30"/>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30"/>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30"/>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75" name="Google Shape;75;p30"/>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accent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Custom Layout">
  <p:cSld name="Custom Layout">
    <p:spTree>
      <p:nvGrpSpPr>
        <p:cNvPr id="1" name="Shape 76"/>
        <p:cNvGrpSpPr/>
        <p:nvPr/>
      </p:nvGrpSpPr>
      <p:grpSpPr>
        <a:xfrm>
          <a:off x="0" y="0"/>
          <a:ext cx="0" cy="0"/>
          <a:chOff x="0" y="0"/>
          <a:chExt cx="0" cy="0"/>
        </a:xfrm>
      </p:grpSpPr>
      <p:sp>
        <p:nvSpPr>
          <p:cNvPr id="77" name="Google Shape;77;p31"/>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accent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31"/>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31"/>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OBJECT" type="obj">
  <p:cSld name="OBJECT">
    <p:spTree>
      <p:nvGrpSpPr>
        <p:cNvPr id="1" name="Shape 17"/>
        <p:cNvGrpSpPr/>
        <p:nvPr/>
      </p:nvGrpSpPr>
      <p:grpSpPr>
        <a:xfrm>
          <a:off x="0" y="0"/>
          <a:ext cx="0" cy="0"/>
          <a:chOff x="0" y="0"/>
          <a:chExt cx="0" cy="0"/>
        </a:xfrm>
      </p:grpSpPr>
      <p:sp>
        <p:nvSpPr>
          <p:cNvPr id="18" name="Google Shape;18;p20"/>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accent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9" name="Google Shape;19;p20"/>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0" name="Google Shape;20;p20"/>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1" name="Google Shape;21;p20"/>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22" name="Google Shape;22;p20"/>
          <p:cNvSpPr txBox="1"/>
          <p:nvPr/>
        </p:nvSpPr>
        <p:spPr>
          <a:xfrm>
            <a:off x="7334054" y="1036948"/>
            <a:ext cx="184731" cy="369332"/>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chemeClr val="dk1"/>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_HEADER" type="secHead">
  <p:cSld name="SECTION_HEADER">
    <p:spTree>
      <p:nvGrpSpPr>
        <p:cNvPr id="1" name="Shape 23"/>
        <p:cNvGrpSpPr/>
        <p:nvPr/>
      </p:nvGrpSpPr>
      <p:grpSpPr>
        <a:xfrm>
          <a:off x="0" y="0"/>
          <a:ext cx="0" cy="0"/>
          <a:chOff x="0" y="0"/>
          <a:chExt cx="0" cy="0"/>
        </a:xfrm>
      </p:grpSpPr>
      <p:sp>
        <p:nvSpPr>
          <p:cNvPr id="24" name="Google Shape;24;p21"/>
          <p:cNvSpPr txBox="1">
            <a:spLocks noGrp="1"/>
          </p:cNvSpPr>
          <p:nvPr>
            <p:ph type="title"/>
          </p:nvPr>
        </p:nvSpPr>
        <p:spPr>
          <a:xfrm>
            <a:off x="623888" y="1709739"/>
            <a:ext cx="7886700" cy="2852737"/>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accent2"/>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5" name="Google Shape;25;p21"/>
          <p:cNvSpPr txBox="1">
            <a:spLocks noGrp="1"/>
          </p:cNvSpPr>
          <p:nvPr>
            <p:ph type="body" idx="1"/>
          </p:nvPr>
        </p:nvSpPr>
        <p:spPr>
          <a:xfrm>
            <a:off x="623888" y="4589464"/>
            <a:ext cx="7886700" cy="1500187"/>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2400"/>
              <a:buNone/>
              <a:defRPr sz="2400">
                <a:solidFill>
                  <a:schemeClr val="dk1"/>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21"/>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7" name="Google Shape;27;p21"/>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_ONLY" type="titleOnly">
  <p:cSld name="TITLE_ONLY">
    <p:spTree>
      <p:nvGrpSpPr>
        <p:cNvPr id="1" name="Shape 28"/>
        <p:cNvGrpSpPr/>
        <p:nvPr/>
      </p:nvGrpSpPr>
      <p:grpSpPr>
        <a:xfrm>
          <a:off x="0" y="0"/>
          <a:ext cx="0" cy="0"/>
          <a:chOff x="0" y="0"/>
          <a:chExt cx="0" cy="0"/>
        </a:xfrm>
      </p:grpSpPr>
      <p:sp>
        <p:nvSpPr>
          <p:cNvPr id="29" name="Google Shape;29;p22"/>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accent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22"/>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22"/>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_OBJECTS" type="twoObj">
  <p:cSld name="TWO_OBJECTS">
    <p:spTree>
      <p:nvGrpSpPr>
        <p:cNvPr id="1" name="Shape 32"/>
        <p:cNvGrpSpPr/>
        <p:nvPr/>
      </p:nvGrpSpPr>
      <p:grpSpPr>
        <a:xfrm>
          <a:off x="0" y="0"/>
          <a:ext cx="0" cy="0"/>
          <a:chOff x="0" y="0"/>
          <a:chExt cx="0" cy="0"/>
        </a:xfrm>
      </p:grpSpPr>
      <p:sp>
        <p:nvSpPr>
          <p:cNvPr id="33" name="Google Shape;33;p23"/>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accent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23"/>
          <p:cNvSpPr txBox="1">
            <a:spLocks noGrp="1"/>
          </p:cNvSpPr>
          <p:nvPr>
            <p:ph type="body" idx="1"/>
          </p:nvPr>
        </p:nvSpPr>
        <p:spPr>
          <a:xfrm>
            <a:off x="628650" y="1825625"/>
            <a:ext cx="38862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5" name="Google Shape;35;p23"/>
          <p:cNvSpPr txBox="1">
            <a:spLocks noGrp="1"/>
          </p:cNvSpPr>
          <p:nvPr>
            <p:ph type="body" idx="2"/>
          </p:nvPr>
        </p:nvSpPr>
        <p:spPr>
          <a:xfrm>
            <a:off x="4629150" y="1825625"/>
            <a:ext cx="3886200" cy="435133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23"/>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7" name="Google Shape;37;p23"/>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WO_OBJECTS_WITH_TEXT" type="twoTxTwoObj">
  <p:cSld name="TWO_OBJECTS_WITH_TEXT">
    <p:spTree>
      <p:nvGrpSpPr>
        <p:cNvPr id="1" name="Shape 38"/>
        <p:cNvGrpSpPr/>
        <p:nvPr/>
      </p:nvGrpSpPr>
      <p:grpSpPr>
        <a:xfrm>
          <a:off x="0" y="0"/>
          <a:ext cx="0" cy="0"/>
          <a:chOff x="0" y="0"/>
          <a:chExt cx="0" cy="0"/>
        </a:xfrm>
      </p:grpSpPr>
      <p:sp>
        <p:nvSpPr>
          <p:cNvPr id="39" name="Google Shape;39;p24"/>
          <p:cNvSpPr txBox="1">
            <a:spLocks noGrp="1"/>
          </p:cNvSpPr>
          <p:nvPr>
            <p:ph type="title"/>
          </p:nvPr>
        </p:nvSpPr>
        <p:spPr>
          <a:xfrm>
            <a:off x="629841" y="365126"/>
            <a:ext cx="7886700"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accent2"/>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0" name="Google Shape;40;p24"/>
          <p:cNvSpPr txBox="1">
            <a:spLocks noGrp="1"/>
          </p:cNvSpPr>
          <p:nvPr>
            <p:ph type="body" idx="1"/>
          </p:nvPr>
        </p:nvSpPr>
        <p:spPr>
          <a:xfrm>
            <a:off x="629842" y="1681163"/>
            <a:ext cx="3868340"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24"/>
          <p:cNvSpPr txBox="1">
            <a:spLocks noGrp="1"/>
          </p:cNvSpPr>
          <p:nvPr>
            <p:ph type="body" idx="2"/>
          </p:nvPr>
        </p:nvSpPr>
        <p:spPr>
          <a:xfrm>
            <a:off x="629842" y="2505075"/>
            <a:ext cx="3868340"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24"/>
          <p:cNvSpPr txBox="1">
            <a:spLocks noGrp="1"/>
          </p:cNvSpPr>
          <p:nvPr>
            <p:ph type="body" idx="3"/>
          </p:nvPr>
        </p:nvSpPr>
        <p:spPr>
          <a:xfrm>
            <a:off x="4629150" y="1681163"/>
            <a:ext cx="3887391" cy="823912"/>
          </a:xfrm>
          <a:prstGeom prst="rect">
            <a:avLst/>
          </a:prstGeom>
          <a:noFill/>
          <a:ln>
            <a:noFill/>
          </a:ln>
        </p:spPr>
        <p:txBody>
          <a:bodyPr spcFirstLastPara="1" wrap="square" lIns="91425" tIns="45700" rIns="91425" bIns="45700" anchor="b" anchorCtr="0">
            <a:no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24"/>
          <p:cNvSpPr txBox="1">
            <a:spLocks noGrp="1"/>
          </p:cNvSpPr>
          <p:nvPr>
            <p:ph type="body" idx="4"/>
          </p:nvPr>
        </p:nvSpPr>
        <p:spPr>
          <a:xfrm>
            <a:off x="4629150" y="2505075"/>
            <a:ext cx="3887391" cy="3684588"/>
          </a:xfrm>
          <a:prstGeom prst="rect">
            <a:avLst/>
          </a:prstGeom>
          <a:noFill/>
          <a:ln>
            <a:noFill/>
          </a:ln>
        </p:spPr>
        <p:txBody>
          <a:bodyPr spcFirstLastPara="1" wrap="square" lIns="91425" tIns="45700" rIns="91425" bIns="45700" anchor="t" anchorCtr="0">
            <a:no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24"/>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5" name="Google Shape;45;p24"/>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6"/>
        <p:cNvGrpSpPr/>
        <p:nvPr/>
      </p:nvGrpSpPr>
      <p:grpSpPr>
        <a:xfrm>
          <a:off x="0" y="0"/>
          <a:ext cx="0" cy="0"/>
          <a:chOff x="0" y="0"/>
          <a:chExt cx="0" cy="0"/>
        </a:xfrm>
      </p:grpSpPr>
      <p:sp>
        <p:nvSpPr>
          <p:cNvPr id="47" name="Google Shape;47;p25"/>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8" name="Google Shape;48;p25"/>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OBJECT_WITH_CAPTION_TEXT" type="objTx">
  <p:cSld name="OBJECT_WITH_CAPTION_TEXT">
    <p:spTree>
      <p:nvGrpSpPr>
        <p:cNvPr id="1" name="Shape 49"/>
        <p:cNvGrpSpPr/>
        <p:nvPr/>
      </p:nvGrpSpPr>
      <p:grpSpPr>
        <a:xfrm>
          <a:off x="0" y="0"/>
          <a:ext cx="0" cy="0"/>
          <a:chOff x="0" y="0"/>
          <a:chExt cx="0" cy="0"/>
        </a:xfrm>
      </p:grpSpPr>
      <p:sp>
        <p:nvSpPr>
          <p:cNvPr id="50" name="Google Shape;50;p26"/>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accent2"/>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26"/>
          <p:cNvSpPr txBox="1">
            <a:spLocks noGrp="1"/>
          </p:cNvSpPr>
          <p:nvPr>
            <p:ph type="body" idx="1"/>
          </p:nvPr>
        </p:nvSpPr>
        <p:spPr>
          <a:xfrm>
            <a:off x="3887391" y="987426"/>
            <a:ext cx="4629150" cy="4873625"/>
          </a:xfrm>
          <a:prstGeom prst="rect">
            <a:avLst/>
          </a:prstGeom>
          <a:noFill/>
          <a:ln>
            <a:noFill/>
          </a:ln>
        </p:spPr>
        <p:txBody>
          <a:bodyPr spcFirstLastPara="1" wrap="square" lIns="91425" tIns="45700" rIns="91425" bIns="45700" anchor="t" anchorCtr="0">
            <a:no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2" name="Google Shape;52;p26"/>
          <p:cNvSpPr txBox="1">
            <a:spLocks noGrp="1"/>
          </p:cNvSpPr>
          <p:nvPr>
            <p:ph type="body" idx="2"/>
          </p:nvPr>
        </p:nvSpPr>
        <p:spPr>
          <a:xfrm>
            <a:off x="629841" y="2057400"/>
            <a:ext cx="2949178"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3" name="Google Shape;53;p26"/>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4" name="Google Shape;54;p26"/>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_WITH_CAPTION_TEXT" type="picTx">
  <p:cSld name="PICTURE_WITH_CAPTION_TEXT">
    <p:spTree>
      <p:nvGrpSpPr>
        <p:cNvPr id="1" name="Shape 55"/>
        <p:cNvGrpSpPr/>
        <p:nvPr/>
      </p:nvGrpSpPr>
      <p:grpSpPr>
        <a:xfrm>
          <a:off x="0" y="0"/>
          <a:ext cx="0" cy="0"/>
          <a:chOff x="0" y="0"/>
          <a:chExt cx="0" cy="0"/>
        </a:xfrm>
      </p:grpSpPr>
      <p:sp>
        <p:nvSpPr>
          <p:cNvPr id="56" name="Google Shape;56;p27"/>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Autofit/>
          </a:bodyPr>
          <a:lstStyle>
            <a:lvl1pPr lvl="0" algn="l">
              <a:lnSpc>
                <a:spcPct val="90000"/>
              </a:lnSpc>
              <a:spcBef>
                <a:spcPts val="0"/>
              </a:spcBef>
              <a:spcAft>
                <a:spcPts val="0"/>
              </a:spcAft>
              <a:buClr>
                <a:schemeClr val="accent2"/>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7" name="Google Shape;57;p27"/>
          <p:cNvSpPr>
            <a:spLocks noGrp="1"/>
          </p:cNvSpPr>
          <p:nvPr>
            <p:ph type="pic" idx="2"/>
          </p:nvPr>
        </p:nvSpPr>
        <p:spPr>
          <a:xfrm>
            <a:off x="3887391" y="987426"/>
            <a:ext cx="4629150" cy="4873625"/>
          </a:xfrm>
          <a:prstGeom prst="rect">
            <a:avLst/>
          </a:prstGeom>
          <a:noFill/>
          <a:ln>
            <a:noFill/>
          </a:ln>
        </p:spPr>
      </p:sp>
      <p:sp>
        <p:nvSpPr>
          <p:cNvPr id="58" name="Google Shape;58;p27"/>
          <p:cNvSpPr txBox="1">
            <a:spLocks noGrp="1"/>
          </p:cNvSpPr>
          <p:nvPr>
            <p:ph type="body" idx="1"/>
          </p:nvPr>
        </p:nvSpPr>
        <p:spPr>
          <a:xfrm>
            <a:off x="629841" y="2057400"/>
            <a:ext cx="2949178" cy="3811588"/>
          </a:xfrm>
          <a:prstGeom prst="rect">
            <a:avLst/>
          </a:prstGeom>
          <a:noFill/>
          <a:ln>
            <a:noFill/>
          </a:ln>
        </p:spPr>
        <p:txBody>
          <a:bodyPr spcFirstLastPara="1" wrap="square" lIns="91425" tIns="45700" rIns="91425" bIns="45700" anchor="t" anchorCtr="0">
            <a:no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9" name="Google Shape;59;p27"/>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0" name="Google Shape;60;p27"/>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8"/>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ctr" anchorCtr="0">
            <a:noAutofit/>
          </a:bodyPr>
          <a:lstStyle>
            <a:lvl1pPr marR="0" lvl="0" algn="l" rtl="0">
              <a:lnSpc>
                <a:spcPct val="90000"/>
              </a:lnSpc>
              <a:spcBef>
                <a:spcPts val="0"/>
              </a:spcBef>
              <a:spcAft>
                <a:spcPts val="0"/>
              </a:spcAft>
              <a:buClr>
                <a:schemeClr val="accent2"/>
              </a:buClr>
              <a:buSzPts val="4400"/>
              <a:buFont typeface="Calibri"/>
              <a:buNone/>
              <a:defRPr sz="4400" b="0" i="0" u="none" strike="noStrike" cap="none">
                <a:solidFill>
                  <a:schemeClr val="accent2"/>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18"/>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8"/>
          <p:cNvSpPr txBox="1">
            <a:spLocks noGrp="1"/>
          </p:cNvSpPr>
          <p:nvPr>
            <p:ph type="ftr" idx="11"/>
          </p:nvPr>
        </p:nvSpPr>
        <p:spPr>
          <a:xfrm>
            <a:off x="3028950" y="6356351"/>
            <a:ext cx="30861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8"/>
          <p:cNvSpPr txBox="1">
            <a:spLocks noGrp="1"/>
          </p:cNvSpPr>
          <p:nvPr>
            <p:ph type="sldNum" idx="12"/>
          </p:nvPr>
        </p:nvSpPr>
        <p:spPr>
          <a:xfrm>
            <a:off x="6457950" y="6356351"/>
            <a:ext cx="20574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s://creativecommons.org/licenses/by/4.0/"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hyperlink" Target="http://bit.ly/certrepoIG17"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1"/>
          <p:cNvSpPr txBox="1">
            <a:spLocks noGrp="1"/>
          </p:cNvSpPr>
          <p:nvPr>
            <p:ph type="ctrTitle"/>
          </p:nvPr>
        </p:nvSpPr>
        <p:spPr>
          <a:xfrm>
            <a:off x="874058" y="2090622"/>
            <a:ext cx="7772400" cy="2387600"/>
          </a:xfrm>
          <a:prstGeom prst="rect">
            <a:avLst/>
          </a:prstGeom>
          <a:noFill/>
          <a:ln>
            <a:noFill/>
          </a:ln>
        </p:spPr>
        <p:txBody>
          <a:bodyPr spcFirstLastPara="1" wrap="square" lIns="91425" tIns="45700" rIns="91425" bIns="45700" anchor="b" anchorCtr="0">
            <a:noAutofit/>
          </a:bodyPr>
          <a:lstStyle/>
          <a:p>
            <a:pPr marL="0" lvl="0" indent="0" algn="ctr" rtl="0">
              <a:lnSpc>
                <a:spcPct val="90000"/>
              </a:lnSpc>
              <a:spcBef>
                <a:spcPts val="0"/>
              </a:spcBef>
              <a:spcAft>
                <a:spcPts val="0"/>
              </a:spcAft>
              <a:buSzPts val="1100"/>
              <a:buNone/>
            </a:pPr>
            <a:r>
              <a:rPr lang="en-US" sz="5400">
                <a:solidFill>
                  <a:srgbClr val="548135"/>
                </a:solidFill>
              </a:rPr>
              <a:t>TRUST Principles and challenges on implementation</a:t>
            </a:r>
            <a:endParaRPr/>
          </a:p>
        </p:txBody>
      </p:sp>
      <p:sp>
        <p:nvSpPr>
          <p:cNvPr id="161" name="Google Shape;161;p1"/>
          <p:cNvSpPr txBox="1">
            <a:spLocks noGrp="1"/>
          </p:cNvSpPr>
          <p:nvPr>
            <p:ph type="subTitle" idx="1"/>
          </p:nvPr>
        </p:nvSpPr>
        <p:spPr>
          <a:xfrm>
            <a:off x="928800" y="4709054"/>
            <a:ext cx="7278371" cy="1122022"/>
          </a:xfrm>
          <a:prstGeom prst="rect">
            <a:avLst/>
          </a:prstGeom>
          <a:noFill/>
          <a:ln>
            <a:noFill/>
          </a:ln>
        </p:spPr>
        <p:txBody>
          <a:bodyPr spcFirstLastPara="1" wrap="square" lIns="91425" tIns="45700" rIns="91425" bIns="45700" anchor="t" anchorCtr="0">
            <a:noAutofit/>
          </a:bodyPr>
          <a:lstStyle/>
          <a:p>
            <a:pPr marL="457200" lvl="0" indent="-406400" algn="ctr" rtl="0">
              <a:lnSpc>
                <a:spcPct val="90000"/>
              </a:lnSpc>
              <a:spcBef>
                <a:spcPts val="1000"/>
              </a:spcBef>
              <a:spcAft>
                <a:spcPts val="0"/>
              </a:spcAft>
              <a:buClr>
                <a:schemeClr val="dk1"/>
              </a:buClr>
              <a:buSzPts val="2400"/>
              <a:buNone/>
            </a:pPr>
            <a:r>
              <a:rPr lang="en-US" b="1"/>
              <a:t>RDA’s 18th Plenary Meeting</a:t>
            </a:r>
            <a:endParaRPr/>
          </a:p>
          <a:p>
            <a:pPr marL="457200" lvl="0" indent="-406400" algn="ctr" rtl="0">
              <a:lnSpc>
                <a:spcPct val="90000"/>
              </a:lnSpc>
              <a:spcBef>
                <a:spcPts val="1000"/>
              </a:spcBef>
              <a:spcAft>
                <a:spcPts val="0"/>
              </a:spcAft>
              <a:buSzPts val="2400"/>
              <a:buNone/>
            </a:pPr>
            <a:r>
              <a:rPr lang="en-US"/>
              <a:t>14:00 - 15:30 UTC (4 November, 2021) | Breakout 5</a:t>
            </a:r>
            <a:endParaRPr/>
          </a:p>
        </p:txBody>
      </p:sp>
      <p:pic>
        <p:nvPicPr>
          <p:cNvPr id="162" name="Google Shape;162;p1"/>
          <p:cNvPicPr preferRelativeResize="0"/>
          <p:nvPr/>
        </p:nvPicPr>
        <p:blipFill rotWithShape="1">
          <a:blip r:embed="rId3">
            <a:alphaModFix/>
          </a:blip>
          <a:srcRect/>
          <a:stretch/>
        </p:blipFill>
        <p:spPr>
          <a:xfrm>
            <a:off x="8388424" y="6281262"/>
            <a:ext cx="648000" cy="226719"/>
          </a:xfrm>
          <a:prstGeom prst="rect">
            <a:avLst/>
          </a:prstGeom>
          <a:noFill/>
          <a:ln>
            <a:noFill/>
          </a:ln>
        </p:spPr>
      </p:pic>
      <p:sp>
        <p:nvSpPr>
          <p:cNvPr id="163" name="Google Shape;163;p1"/>
          <p:cNvSpPr/>
          <p:nvPr/>
        </p:nvSpPr>
        <p:spPr>
          <a:xfrm>
            <a:off x="6732446" y="6507981"/>
            <a:ext cx="2492990" cy="23083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900"/>
              <a:buFont typeface="Arial"/>
              <a:buNone/>
            </a:pPr>
            <a:r>
              <a:rPr lang="en-US" sz="900" b="0" i="0" u="sng" strike="noStrike" cap="none">
                <a:solidFill>
                  <a:srgbClr val="000000"/>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https://creativecommons.org/licenses/by/4.0/</a:t>
            </a:r>
            <a:r>
              <a:rPr lang="en-US" sz="900" b="0" i="0" u="none" strike="noStrike" cap="none">
                <a:solidFill>
                  <a:srgbClr val="000000"/>
                </a:solidFill>
                <a:latin typeface="Calibri"/>
                <a:ea typeface="Calibri"/>
                <a:cs typeface="Calibri"/>
                <a:sym typeface="Calibri"/>
              </a:rPr>
              <a:t> </a:t>
            </a:r>
            <a:endParaRPr sz="1400" b="0" i="0" u="none" strike="noStrike" cap="none">
              <a:solidFill>
                <a:srgbClr val="000000"/>
              </a:solidFill>
              <a:latin typeface="Arial"/>
              <a:ea typeface="Arial"/>
              <a:cs typeface="Arial"/>
              <a:sym typeface="Arial"/>
            </a:endParaRPr>
          </a:p>
        </p:txBody>
      </p:sp>
      <p:grpSp>
        <p:nvGrpSpPr>
          <p:cNvPr id="164" name="Google Shape;164;p1"/>
          <p:cNvGrpSpPr/>
          <p:nvPr/>
        </p:nvGrpSpPr>
        <p:grpSpPr>
          <a:xfrm>
            <a:off x="0" y="0"/>
            <a:ext cx="9144000" cy="1247775"/>
            <a:chOff x="0" y="0"/>
            <a:chExt cx="9144000" cy="1247775"/>
          </a:xfrm>
        </p:grpSpPr>
        <p:sp>
          <p:nvSpPr>
            <p:cNvPr id="165" name="Google Shape;165;p1"/>
            <p:cNvSpPr/>
            <p:nvPr/>
          </p:nvSpPr>
          <p:spPr>
            <a:xfrm>
              <a:off x="0" y="0"/>
              <a:ext cx="9144000" cy="1247775"/>
            </a:xfrm>
            <a:prstGeom prst="rect">
              <a:avLst/>
            </a:prstGeom>
            <a:solidFill>
              <a:schemeClr val="accent6">
                <a:alpha val="90196"/>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66" name="Google Shape;166;p1"/>
            <p:cNvSpPr/>
            <p:nvPr/>
          </p:nvSpPr>
          <p:spPr>
            <a:xfrm>
              <a:off x="2478223" y="290482"/>
              <a:ext cx="4142481" cy="707886"/>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Arial"/>
                <a:buNone/>
              </a:pPr>
              <a:r>
                <a:rPr lang="en-US" sz="2000" b="1" i="0" u="none" strike="noStrike" cap="none">
                  <a:solidFill>
                    <a:schemeClr val="lt1"/>
                  </a:solidFill>
                  <a:latin typeface="Arial"/>
                  <a:ea typeface="Arial"/>
                  <a:cs typeface="Arial"/>
                  <a:sym typeface="Arial"/>
                </a:rPr>
                <a:t>RDA/WDS Certification of Digital</a:t>
              </a:r>
              <a:br>
                <a:rPr lang="en-US" sz="2000" b="1" i="0" u="none" strike="noStrike" cap="none">
                  <a:solidFill>
                    <a:schemeClr val="lt1"/>
                  </a:solidFill>
                  <a:latin typeface="Arial"/>
                  <a:ea typeface="Arial"/>
                  <a:cs typeface="Arial"/>
                  <a:sym typeface="Arial"/>
                </a:rPr>
              </a:br>
              <a:r>
                <a:rPr lang="en-US" sz="2000" b="1" i="0" u="none" strike="noStrike" cap="none">
                  <a:solidFill>
                    <a:schemeClr val="lt1"/>
                  </a:solidFill>
                  <a:latin typeface="Arial"/>
                  <a:ea typeface="Arial"/>
                  <a:cs typeface="Arial"/>
                  <a:sym typeface="Arial"/>
                </a:rPr>
                <a:t>Repositories IG</a:t>
              </a:r>
              <a:endParaRPr sz="1400" b="0" i="0" u="none" strike="noStrike" cap="none">
                <a:solidFill>
                  <a:srgbClr val="000000"/>
                </a:solidFill>
                <a:latin typeface="Arial"/>
                <a:ea typeface="Arial"/>
                <a:cs typeface="Arial"/>
                <a:sym typeface="Arial"/>
              </a:endParaRPr>
            </a:p>
          </p:txBody>
        </p:sp>
        <p:pic>
          <p:nvPicPr>
            <p:cNvPr id="167" name="Google Shape;167;p1" descr="https://www.rd-alliance.org/sites/all/themes/rdafour/logo.png"/>
            <p:cNvPicPr preferRelativeResize="0"/>
            <p:nvPr/>
          </p:nvPicPr>
          <p:blipFill rotWithShape="1">
            <a:blip r:embed="rId5">
              <a:alphaModFix/>
            </a:blip>
            <a:srcRect/>
            <a:stretch/>
          </p:blipFill>
          <p:spPr>
            <a:xfrm>
              <a:off x="87757" y="85724"/>
              <a:ext cx="1944000" cy="1096844"/>
            </a:xfrm>
            <a:prstGeom prst="rect">
              <a:avLst/>
            </a:prstGeom>
            <a:noFill/>
            <a:ln>
              <a:noFill/>
            </a:ln>
          </p:spPr>
        </p:pic>
        <p:pic>
          <p:nvPicPr>
            <p:cNvPr id="168" name="Google Shape;168;p1"/>
            <p:cNvPicPr preferRelativeResize="0"/>
            <p:nvPr/>
          </p:nvPicPr>
          <p:blipFill rotWithShape="1">
            <a:blip r:embed="rId6">
              <a:alphaModFix/>
            </a:blip>
            <a:srcRect/>
            <a:stretch/>
          </p:blipFill>
          <p:spPr>
            <a:xfrm>
              <a:off x="7880085" y="63527"/>
              <a:ext cx="1188000" cy="1093988"/>
            </a:xfrm>
            <a:prstGeom prst="rect">
              <a:avLst/>
            </a:prstGeom>
            <a:noFill/>
            <a:ln>
              <a:noFill/>
            </a:ln>
          </p:spPr>
        </p:pic>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55"/>
        <p:cNvGrpSpPr/>
        <p:nvPr/>
      </p:nvGrpSpPr>
      <p:grpSpPr>
        <a:xfrm>
          <a:off x="0" y="0"/>
          <a:ext cx="0" cy="0"/>
          <a:chOff x="0" y="0"/>
          <a:chExt cx="0" cy="0"/>
        </a:xfrm>
      </p:grpSpPr>
      <p:sp>
        <p:nvSpPr>
          <p:cNvPr id="356" name="Google Shape;356;p8"/>
          <p:cNvSpPr txBox="1">
            <a:spLocks noGrp="1"/>
          </p:cNvSpPr>
          <p:nvPr>
            <p:ph type="title"/>
          </p:nvPr>
        </p:nvSpPr>
        <p:spPr>
          <a:xfrm>
            <a:off x="619035" y="2988572"/>
            <a:ext cx="7886700" cy="13257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accent2"/>
              </a:buClr>
              <a:buSzPts val="1800"/>
              <a:buNone/>
            </a:pPr>
            <a:br>
              <a:rPr lang="en-US" dirty="0">
                <a:solidFill>
                  <a:srgbClr val="548135"/>
                </a:solidFill>
              </a:rPr>
            </a:br>
            <a:r>
              <a:rPr lang="en-US" dirty="0" err="1">
                <a:solidFill>
                  <a:srgbClr val="C55A11"/>
                </a:solidFill>
              </a:rPr>
              <a:t>CoreTrustSeal</a:t>
            </a:r>
            <a:r>
              <a:rPr lang="en-US" dirty="0">
                <a:solidFill>
                  <a:srgbClr val="C55A11"/>
                </a:solidFill>
              </a:rPr>
              <a:t> perspective</a:t>
            </a:r>
            <a:br>
              <a:rPr lang="en-US" dirty="0">
                <a:solidFill>
                  <a:srgbClr val="C55A11"/>
                </a:solidFill>
              </a:rPr>
            </a:br>
            <a:br>
              <a:rPr lang="en-US" dirty="0">
                <a:solidFill>
                  <a:srgbClr val="C55A11"/>
                </a:solidFill>
              </a:rPr>
            </a:br>
            <a:r>
              <a:rPr lang="en-US" dirty="0">
                <a:solidFill>
                  <a:srgbClr val="C55A11"/>
                </a:solidFill>
              </a:rPr>
              <a:t>Mari </a:t>
            </a:r>
            <a:r>
              <a:rPr lang="en-US" dirty="0" err="1">
                <a:solidFill>
                  <a:srgbClr val="C55A11"/>
                </a:solidFill>
              </a:rPr>
              <a:t>Kleemola</a:t>
            </a:r>
            <a:r>
              <a:rPr lang="en-US" dirty="0">
                <a:solidFill>
                  <a:srgbClr val="C55A11"/>
                </a:solidFill>
              </a:rPr>
              <a:t>, Finnish Social Science Data Archive</a:t>
            </a:r>
            <a:br>
              <a:rPr lang="en-US" dirty="0">
                <a:solidFill>
                  <a:srgbClr val="C55A11"/>
                </a:solidFill>
              </a:rPr>
            </a:br>
            <a:br>
              <a:rPr lang="en-US" dirty="0">
                <a:solidFill>
                  <a:srgbClr val="C55A11"/>
                </a:solidFill>
              </a:rPr>
            </a:br>
            <a:r>
              <a:rPr lang="en-US" dirty="0">
                <a:solidFill>
                  <a:srgbClr val="C55A11"/>
                </a:solidFill>
              </a:rPr>
              <a:t>Live, 5 min</a:t>
            </a:r>
            <a:br>
              <a:rPr lang="en-US" dirty="0">
                <a:solidFill>
                  <a:srgbClr val="C55A11"/>
                </a:solidFill>
              </a:rPr>
            </a:br>
            <a:endParaRPr dirty="0">
              <a:solidFill>
                <a:srgbClr val="548135"/>
              </a:solidFill>
            </a:endParaRPr>
          </a:p>
        </p:txBody>
      </p:sp>
      <p:grpSp>
        <p:nvGrpSpPr>
          <p:cNvPr id="357" name="Google Shape;357;p8"/>
          <p:cNvGrpSpPr/>
          <p:nvPr/>
        </p:nvGrpSpPr>
        <p:grpSpPr>
          <a:xfrm>
            <a:off x="6447128" y="161925"/>
            <a:ext cx="2563522" cy="1540162"/>
            <a:chOff x="6447128" y="161925"/>
            <a:chExt cx="2563522" cy="1540162"/>
          </a:xfrm>
        </p:grpSpPr>
        <p:sp>
          <p:nvSpPr>
            <p:cNvPr id="358" name="Google Shape;358;p8"/>
            <p:cNvSpPr/>
            <p:nvPr/>
          </p:nvSpPr>
          <p:spPr>
            <a:xfrm>
              <a:off x="6447128" y="161925"/>
              <a:ext cx="2563522" cy="1540162"/>
            </a:xfrm>
            <a:prstGeom prst="rect">
              <a:avLst/>
            </a:prstGeom>
            <a:solidFill>
              <a:schemeClr val="accent6">
                <a:alpha val="90196"/>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359" name="Google Shape;359;p8"/>
            <p:cNvSpPr/>
            <p:nvPr/>
          </p:nvSpPr>
          <p:spPr>
            <a:xfrm>
              <a:off x="6447128" y="1117312"/>
              <a:ext cx="2563522" cy="46166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200"/>
                <a:buFont typeface="Arial"/>
                <a:buNone/>
              </a:pPr>
              <a:r>
                <a:rPr lang="en-US" sz="1200" b="1" i="0" u="none" strike="noStrike" cap="none">
                  <a:solidFill>
                    <a:schemeClr val="lt1"/>
                  </a:solidFill>
                  <a:latin typeface="Arial"/>
                  <a:ea typeface="Arial"/>
                  <a:cs typeface="Arial"/>
                  <a:sym typeface="Arial"/>
                </a:rPr>
                <a:t>RDA/WDS Certification of Digital</a:t>
              </a:r>
              <a:br>
                <a:rPr lang="en-US" sz="1200" b="1" i="0" u="none" strike="noStrike" cap="none">
                  <a:solidFill>
                    <a:schemeClr val="lt1"/>
                  </a:solidFill>
                  <a:latin typeface="Arial"/>
                  <a:ea typeface="Arial"/>
                  <a:cs typeface="Arial"/>
                  <a:sym typeface="Arial"/>
                </a:rPr>
              </a:br>
              <a:r>
                <a:rPr lang="en-US" sz="1200" b="1" i="0" u="none" strike="noStrike" cap="none">
                  <a:solidFill>
                    <a:schemeClr val="lt1"/>
                  </a:solidFill>
                  <a:latin typeface="Arial"/>
                  <a:ea typeface="Arial"/>
                  <a:cs typeface="Arial"/>
                  <a:sym typeface="Arial"/>
                </a:rPr>
                <a:t>Repositories IG</a:t>
              </a:r>
              <a:endParaRPr sz="1400" b="0" i="0" u="none" strike="noStrike" cap="none">
                <a:solidFill>
                  <a:srgbClr val="000000"/>
                </a:solidFill>
                <a:latin typeface="Arial"/>
                <a:ea typeface="Arial"/>
                <a:cs typeface="Arial"/>
                <a:sym typeface="Arial"/>
              </a:endParaRPr>
            </a:p>
          </p:txBody>
        </p:sp>
        <p:pic>
          <p:nvPicPr>
            <p:cNvPr id="360" name="Google Shape;360;p8" descr="https://www.rd-alliance.org/sites/all/themes/rdafour/logo.png"/>
            <p:cNvPicPr preferRelativeResize="0"/>
            <p:nvPr/>
          </p:nvPicPr>
          <p:blipFill rotWithShape="1">
            <a:blip r:embed="rId3">
              <a:alphaModFix/>
            </a:blip>
            <a:srcRect/>
            <a:stretch/>
          </p:blipFill>
          <p:spPr>
            <a:xfrm>
              <a:off x="6564758" y="252575"/>
              <a:ext cx="1276100" cy="720000"/>
            </a:xfrm>
            <a:prstGeom prst="rect">
              <a:avLst/>
            </a:prstGeom>
            <a:noFill/>
            <a:ln>
              <a:noFill/>
            </a:ln>
          </p:spPr>
        </p:pic>
        <p:pic>
          <p:nvPicPr>
            <p:cNvPr id="361" name="Google Shape;361;p8"/>
            <p:cNvPicPr preferRelativeResize="0"/>
            <p:nvPr/>
          </p:nvPicPr>
          <p:blipFill rotWithShape="1">
            <a:blip r:embed="rId4">
              <a:alphaModFix/>
            </a:blip>
            <a:srcRect/>
            <a:stretch/>
          </p:blipFill>
          <p:spPr>
            <a:xfrm>
              <a:off x="8127735" y="266862"/>
              <a:ext cx="756000" cy="696176"/>
            </a:xfrm>
            <a:prstGeom prst="rect">
              <a:avLst/>
            </a:prstGeom>
            <a:noFill/>
            <a:ln>
              <a:noFill/>
            </a:ln>
          </p:spPr>
        </p:pic>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66"/>
        <p:cNvGrpSpPr/>
        <p:nvPr/>
      </p:nvGrpSpPr>
      <p:grpSpPr>
        <a:xfrm>
          <a:off x="0" y="0"/>
          <a:ext cx="0" cy="0"/>
          <a:chOff x="0" y="0"/>
          <a:chExt cx="0" cy="0"/>
        </a:xfrm>
      </p:grpSpPr>
      <p:sp>
        <p:nvSpPr>
          <p:cNvPr id="367" name="Google Shape;367;p9"/>
          <p:cNvSpPr txBox="1">
            <a:spLocks noGrp="1"/>
          </p:cNvSpPr>
          <p:nvPr>
            <p:ph type="title"/>
          </p:nvPr>
        </p:nvSpPr>
        <p:spPr>
          <a:xfrm>
            <a:off x="619035" y="2988572"/>
            <a:ext cx="7886700" cy="13257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accent2"/>
              </a:buClr>
              <a:buSzPts val="1800"/>
              <a:buNone/>
            </a:pPr>
            <a:br>
              <a:rPr lang="en-US">
                <a:solidFill>
                  <a:srgbClr val="548135"/>
                </a:solidFill>
              </a:rPr>
            </a:br>
            <a:r>
              <a:rPr lang="en-US">
                <a:solidFill>
                  <a:srgbClr val="C55A11"/>
                </a:solidFill>
              </a:rPr>
              <a:t>Questions?</a:t>
            </a:r>
            <a:endParaRPr>
              <a:solidFill>
                <a:srgbClr val="548135"/>
              </a:solidFill>
            </a:endParaRPr>
          </a:p>
        </p:txBody>
      </p:sp>
      <p:grpSp>
        <p:nvGrpSpPr>
          <p:cNvPr id="368" name="Google Shape;368;p9"/>
          <p:cNvGrpSpPr/>
          <p:nvPr/>
        </p:nvGrpSpPr>
        <p:grpSpPr>
          <a:xfrm>
            <a:off x="6447128" y="161925"/>
            <a:ext cx="2563522" cy="1540162"/>
            <a:chOff x="6447128" y="161925"/>
            <a:chExt cx="2563522" cy="1540162"/>
          </a:xfrm>
        </p:grpSpPr>
        <p:sp>
          <p:nvSpPr>
            <p:cNvPr id="369" name="Google Shape;369;p9"/>
            <p:cNvSpPr/>
            <p:nvPr/>
          </p:nvSpPr>
          <p:spPr>
            <a:xfrm>
              <a:off x="6447128" y="161925"/>
              <a:ext cx="2563522" cy="1540162"/>
            </a:xfrm>
            <a:prstGeom prst="rect">
              <a:avLst/>
            </a:prstGeom>
            <a:solidFill>
              <a:schemeClr val="accent6">
                <a:alpha val="90196"/>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370" name="Google Shape;370;p9"/>
            <p:cNvSpPr/>
            <p:nvPr/>
          </p:nvSpPr>
          <p:spPr>
            <a:xfrm>
              <a:off x="6447128" y="1117312"/>
              <a:ext cx="2563522" cy="46166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200"/>
                <a:buFont typeface="Arial"/>
                <a:buNone/>
              </a:pPr>
              <a:r>
                <a:rPr lang="en-US" sz="1200" b="1" i="0" u="none" strike="noStrike" cap="none">
                  <a:solidFill>
                    <a:schemeClr val="lt1"/>
                  </a:solidFill>
                  <a:latin typeface="Arial"/>
                  <a:ea typeface="Arial"/>
                  <a:cs typeface="Arial"/>
                  <a:sym typeface="Arial"/>
                </a:rPr>
                <a:t>RDA/WDS Certification of Digital</a:t>
              </a:r>
              <a:br>
                <a:rPr lang="en-US" sz="1200" b="1" i="0" u="none" strike="noStrike" cap="none">
                  <a:solidFill>
                    <a:schemeClr val="lt1"/>
                  </a:solidFill>
                  <a:latin typeface="Arial"/>
                  <a:ea typeface="Arial"/>
                  <a:cs typeface="Arial"/>
                  <a:sym typeface="Arial"/>
                </a:rPr>
              </a:br>
              <a:r>
                <a:rPr lang="en-US" sz="1200" b="1" i="0" u="none" strike="noStrike" cap="none">
                  <a:solidFill>
                    <a:schemeClr val="lt1"/>
                  </a:solidFill>
                  <a:latin typeface="Arial"/>
                  <a:ea typeface="Arial"/>
                  <a:cs typeface="Arial"/>
                  <a:sym typeface="Arial"/>
                </a:rPr>
                <a:t>Repositories IG</a:t>
              </a:r>
              <a:endParaRPr sz="1400" b="0" i="0" u="none" strike="noStrike" cap="none">
                <a:solidFill>
                  <a:srgbClr val="000000"/>
                </a:solidFill>
                <a:latin typeface="Arial"/>
                <a:ea typeface="Arial"/>
                <a:cs typeface="Arial"/>
                <a:sym typeface="Arial"/>
              </a:endParaRPr>
            </a:p>
          </p:txBody>
        </p:sp>
        <p:pic>
          <p:nvPicPr>
            <p:cNvPr id="371" name="Google Shape;371;p9" descr="https://www.rd-alliance.org/sites/all/themes/rdafour/logo.png"/>
            <p:cNvPicPr preferRelativeResize="0"/>
            <p:nvPr/>
          </p:nvPicPr>
          <p:blipFill rotWithShape="1">
            <a:blip r:embed="rId3">
              <a:alphaModFix/>
            </a:blip>
            <a:srcRect/>
            <a:stretch/>
          </p:blipFill>
          <p:spPr>
            <a:xfrm>
              <a:off x="6564758" y="252575"/>
              <a:ext cx="1276100" cy="720000"/>
            </a:xfrm>
            <a:prstGeom prst="rect">
              <a:avLst/>
            </a:prstGeom>
            <a:noFill/>
            <a:ln>
              <a:noFill/>
            </a:ln>
          </p:spPr>
        </p:pic>
        <p:pic>
          <p:nvPicPr>
            <p:cNvPr id="372" name="Google Shape;372;p9"/>
            <p:cNvPicPr preferRelativeResize="0"/>
            <p:nvPr/>
          </p:nvPicPr>
          <p:blipFill rotWithShape="1">
            <a:blip r:embed="rId4">
              <a:alphaModFix/>
            </a:blip>
            <a:srcRect/>
            <a:stretch/>
          </p:blipFill>
          <p:spPr>
            <a:xfrm>
              <a:off x="8127735" y="266862"/>
              <a:ext cx="756000" cy="696176"/>
            </a:xfrm>
            <a:prstGeom prst="rect">
              <a:avLst/>
            </a:prstGeom>
            <a:noFill/>
            <a:ln>
              <a:noFill/>
            </a:ln>
          </p:spPr>
        </p:pic>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77"/>
        <p:cNvGrpSpPr/>
        <p:nvPr/>
      </p:nvGrpSpPr>
      <p:grpSpPr>
        <a:xfrm>
          <a:off x="0" y="0"/>
          <a:ext cx="0" cy="0"/>
          <a:chOff x="0" y="0"/>
          <a:chExt cx="0" cy="0"/>
        </a:xfrm>
      </p:grpSpPr>
      <p:sp>
        <p:nvSpPr>
          <p:cNvPr id="378" name="Google Shape;378;p34"/>
          <p:cNvSpPr txBox="1">
            <a:spLocks noGrp="1"/>
          </p:cNvSpPr>
          <p:nvPr>
            <p:ph type="title"/>
          </p:nvPr>
        </p:nvSpPr>
        <p:spPr>
          <a:xfrm>
            <a:off x="628650" y="365126"/>
            <a:ext cx="7886700" cy="13257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SzPts val="1800"/>
              <a:buNone/>
            </a:pPr>
            <a:r>
              <a:rPr lang="en-US">
                <a:solidFill>
                  <a:srgbClr val="548135"/>
                </a:solidFill>
              </a:rPr>
              <a:t>Discussion</a:t>
            </a:r>
            <a:endParaRPr>
              <a:solidFill>
                <a:srgbClr val="548135"/>
              </a:solidFill>
            </a:endParaRPr>
          </a:p>
        </p:txBody>
      </p:sp>
      <p:sp>
        <p:nvSpPr>
          <p:cNvPr id="379" name="Google Shape;379;p34"/>
          <p:cNvSpPr txBox="1">
            <a:spLocks noGrp="1"/>
          </p:cNvSpPr>
          <p:nvPr>
            <p:ph type="body" idx="1"/>
          </p:nvPr>
        </p:nvSpPr>
        <p:spPr>
          <a:xfrm>
            <a:off x="628663" y="1957776"/>
            <a:ext cx="7886700" cy="4680000"/>
          </a:xfrm>
          <a:prstGeom prst="rect">
            <a:avLst/>
          </a:prstGeom>
          <a:noFill/>
          <a:ln>
            <a:noFill/>
          </a:ln>
        </p:spPr>
        <p:txBody>
          <a:bodyPr spcFirstLastPara="1" wrap="square" lIns="91425" tIns="45700" rIns="91425" bIns="45700" anchor="t" anchorCtr="0">
            <a:noAutofit/>
          </a:bodyPr>
          <a:lstStyle/>
          <a:p>
            <a:pPr marL="457200" lvl="0" indent="0" algn="l" rtl="0">
              <a:lnSpc>
                <a:spcPct val="90000"/>
              </a:lnSpc>
              <a:spcBef>
                <a:spcPts val="1000"/>
              </a:spcBef>
              <a:spcAft>
                <a:spcPts val="0"/>
              </a:spcAft>
              <a:buSzPts val="1800"/>
              <a:buNone/>
            </a:pPr>
            <a:br>
              <a:rPr lang="en-US" sz="1600"/>
            </a:br>
            <a:br>
              <a:rPr lang="en-US" sz="1600"/>
            </a:br>
            <a:endParaRPr sz="1600">
              <a:solidFill>
                <a:srgbClr val="C55A11"/>
              </a:solidFill>
            </a:endParaRPr>
          </a:p>
        </p:txBody>
      </p:sp>
      <p:grpSp>
        <p:nvGrpSpPr>
          <p:cNvPr id="380" name="Google Shape;380;p34"/>
          <p:cNvGrpSpPr/>
          <p:nvPr/>
        </p:nvGrpSpPr>
        <p:grpSpPr>
          <a:xfrm>
            <a:off x="6447128" y="161925"/>
            <a:ext cx="2563522" cy="1540162"/>
            <a:chOff x="6447128" y="161925"/>
            <a:chExt cx="2563522" cy="1540162"/>
          </a:xfrm>
        </p:grpSpPr>
        <p:sp>
          <p:nvSpPr>
            <p:cNvPr id="381" name="Google Shape;381;p34"/>
            <p:cNvSpPr/>
            <p:nvPr/>
          </p:nvSpPr>
          <p:spPr>
            <a:xfrm>
              <a:off x="6447128" y="161925"/>
              <a:ext cx="2563522" cy="1540162"/>
            </a:xfrm>
            <a:prstGeom prst="rect">
              <a:avLst/>
            </a:prstGeom>
            <a:solidFill>
              <a:schemeClr val="accent6">
                <a:alpha val="90196"/>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382" name="Google Shape;382;p34"/>
            <p:cNvSpPr/>
            <p:nvPr/>
          </p:nvSpPr>
          <p:spPr>
            <a:xfrm>
              <a:off x="6447128" y="1117312"/>
              <a:ext cx="2563522" cy="46166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200"/>
                <a:buFont typeface="Arial"/>
                <a:buNone/>
              </a:pPr>
              <a:r>
                <a:rPr lang="en-US" sz="1200" b="1" i="0" u="none" strike="noStrike" cap="none">
                  <a:solidFill>
                    <a:schemeClr val="lt1"/>
                  </a:solidFill>
                  <a:latin typeface="Arial"/>
                  <a:ea typeface="Arial"/>
                  <a:cs typeface="Arial"/>
                  <a:sym typeface="Arial"/>
                </a:rPr>
                <a:t>RDA/WDS Certification of Digital</a:t>
              </a:r>
              <a:br>
                <a:rPr lang="en-US" sz="1200" b="1" i="0" u="none" strike="noStrike" cap="none">
                  <a:solidFill>
                    <a:schemeClr val="lt1"/>
                  </a:solidFill>
                  <a:latin typeface="Arial"/>
                  <a:ea typeface="Arial"/>
                  <a:cs typeface="Arial"/>
                  <a:sym typeface="Arial"/>
                </a:rPr>
              </a:br>
              <a:r>
                <a:rPr lang="en-US" sz="1200" b="1" i="0" u="none" strike="noStrike" cap="none">
                  <a:solidFill>
                    <a:schemeClr val="lt1"/>
                  </a:solidFill>
                  <a:latin typeface="Arial"/>
                  <a:ea typeface="Arial"/>
                  <a:cs typeface="Arial"/>
                  <a:sym typeface="Arial"/>
                </a:rPr>
                <a:t>Repositories IG</a:t>
              </a:r>
              <a:endParaRPr sz="1400" b="0" i="0" u="none" strike="noStrike" cap="none">
                <a:solidFill>
                  <a:srgbClr val="000000"/>
                </a:solidFill>
                <a:latin typeface="Arial"/>
                <a:ea typeface="Arial"/>
                <a:cs typeface="Arial"/>
                <a:sym typeface="Arial"/>
              </a:endParaRPr>
            </a:p>
          </p:txBody>
        </p:sp>
        <p:pic>
          <p:nvPicPr>
            <p:cNvPr id="383" name="Google Shape;383;p34" descr="https://www.rd-alliance.org/sites/all/themes/rdafour/logo.png"/>
            <p:cNvPicPr preferRelativeResize="0"/>
            <p:nvPr/>
          </p:nvPicPr>
          <p:blipFill rotWithShape="1">
            <a:blip r:embed="rId3">
              <a:alphaModFix/>
            </a:blip>
            <a:srcRect/>
            <a:stretch/>
          </p:blipFill>
          <p:spPr>
            <a:xfrm>
              <a:off x="6564758" y="252575"/>
              <a:ext cx="1276100" cy="720000"/>
            </a:xfrm>
            <a:prstGeom prst="rect">
              <a:avLst/>
            </a:prstGeom>
            <a:noFill/>
            <a:ln>
              <a:noFill/>
            </a:ln>
          </p:spPr>
        </p:pic>
        <p:pic>
          <p:nvPicPr>
            <p:cNvPr id="384" name="Google Shape;384;p34"/>
            <p:cNvPicPr preferRelativeResize="0"/>
            <p:nvPr/>
          </p:nvPicPr>
          <p:blipFill rotWithShape="1">
            <a:blip r:embed="rId4">
              <a:alphaModFix/>
            </a:blip>
            <a:srcRect/>
            <a:stretch/>
          </p:blipFill>
          <p:spPr>
            <a:xfrm>
              <a:off x="8127735" y="266862"/>
              <a:ext cx="756000" cy="696176"/>
            </a:xfrm>
            <a:prstGeom prst="rect">
              <a:avLst/>
            </a:prstGeom>
            <a:noFill/>
            <a:ln>
              <a:noFill/>
            </a:ln>
          </p:spPr>
        </p:pic>
      </p:grpSp>
      <p:sp>
        <p:nvSpPr>
          <p:cNvPr id="385" name="Google Shape;385;p34"/>
          <p:cNvSpPr txBox="1">
            <a:spLocks noGrp="1"/>
          </p:cNvSpPr>
          <p:nvPr>
            <p:ph type="body" idx="1"/>
          </p:nvPr>
        </p:nvSpPr>
        <p:spPr>
          <a:xfrm>
            <a:off x="521850" y="2075250"/>
            <a:ext cx="7886700" cy="3549300"/>
          </a:xfrm>
          <a:prstGeom prst="rect">
            <a:avLst/>
          </a:prstGeom>
          <a:noFill/>
          <a:ln>
            <a:noFill/>
          </a:ln>
        </p:spPr>
        <p:txBody>
          <a:bodyPr spcFirstLastPara="1" wrap="square" lIns="91425" tIns="45700" rIns="91425" bIns="45700" anchor="t" anchorCtr="0">
            <a:noAutofit/>
          </a:bodyPr>
          <a:lstStyle/>
          <a:p>
            <a:pPr marL="457200" lvl="0" indent="-393700" algn="l" rtl="0">
              <a:lnSpc>
                <a:spcPct val="90000"/>
              </a:lnSpc>
              <a:spcBef>
                <a:spcPts val="1000"/>
              </a:spcBef>
              <a:spcAft>
                <a:spcPts val="0"/>
              </a:spcAft>
              <a:buClr>
                <a:srgbClr val="833C0B"/>
              </a:buClr>
              <a:buSzPts val="2600"/>
              <a:buChar char="•"/>
            </a:pPr>
            <a:r>
              <a:rPr lang="en-US">
                <a:solidFill>
                  <a:srgbClr val="C55A11"/>
                </a:solidFill>
              </a:rPr>
              <a:t>Value proposition for TRUST principles implementation working group?</a:t>
            </a:r>
            <a:endParaRPr/>
          </a:p>
          <a:p>
            <a:pPr marL="914400" lvl="1" indent="-393700" algn="l" rtl="0">
              <a:lnSpc>
                <a:spcPct val="90000"/>
              </a:lnSpc>
              <a:spcBef>
                <a:spcPts val="1000"/>
              </a:spcBef>
              <a:spcAft>
                <a:spcPts val="0"/>
              </a:spcAft>
              <a:buClr>
                <a:srgbClr val="833C0B"/>
              </a:buClr>
              <a:buSzPts val="2600"/>
              <a:buChar char="•"/>
            </a:pPr>
            <a:r>
              <a:rPr lang="en-US">
                <a:solidFill>
                  <a:srgbClr val="C55A11"/>
                </a:solidFill>
              </a:rPr>
              <a:t>to reduce ambiguity/confusion of relationship between between the TRUST principles, other principle frameworks, certification processes, metrics</a:t>
            </a:r>
            <a:endParaRPr/>
          </a:p>
          <a:p>
            <a:pPr marL="914400" lvl="1" indent="-393700" algn="l" rtl="0">
              <a:lnSpc>
                <a:spcPct val="90000"/>
              </a:lnSpc>
              <a:spcBef>
                <a:spcPts val="1000"/>
              </a:spcBef>
              <a:spcAft>
                <a:spcPts val="0"/>
              </a:spcAft>
              <a:buClr>
                <a:srgbClr val="833C0B"/>
              </a:buClr>
              <a:buSzPts val="2600"/>
              <a:buChar char="•"/>
            </a:pPr>
            <a:r>
              <a:rPr lang="en-US">
                <a:solidFill>
                  <a:srgbClr val="C55A11"/>
                </a:solidFill>
              </a:rPr>
              <a:t>To clarify definitions of repository/TRUST concepts</a:t>
            </a:r>
            <a:endParaRPr/>
          </a:p>
          <a:p>
            <a:pPr marL="914400" lvl="1" indent="-393700" algn="l" rtl="0">
              <a:lnSpc>
                <a:spcPct val="90000"/>
              </a:lnSpc>
              <a:spcBef>
                <a:spcPts val="1000"/>
              </a:spcBef>
              <a:spcAft>
                <a:spcPts val="0"/>
              </a:spcAft>
              <a:buClr>
                <a:srgbClr val="833C0B"/>
              </a:buClr>
              <a:buSzPts val="2600"/>
              <a:buChar char="•"/>
            </a:pPr>
            <a:r>
              <a:rPr lang="en-US">
                <a:solidFill>
                  <a:srgbClr val="C55A11"/>
                </a:solidFill>
              </a:rPr>
              <a:t>Others?</a:t>
            </a:r>
            <a:endParaRPr/>
          </a:p>
          <a:p>
            <a:pPr marL="457200" lvl="0" indent="-393700" algn="l" rtl="0">
              <a:lnSpc>
                <a:spcPct val="90000"/>
              </a:lnSpc>
              <a:spcBef>
                <a:spcPts val="1000"/>
              </a:spcBef>
              <a:spcAft>
                <a:spcPts val="0"/>
              </a:spcAft>
              <a:buClr>
                <a:srgbClr val="833C0B"/>
              </a:buClr>
              <a:buSzPts val="2600"/>
              <a:buChar char="•"/>
            </a:pPr>
            <a:r>
              <a:rPr lang="en-US">
                <a:solidFill>
                  <a:srgbClr val="C55A11"/>
                </a:solidFill>
              </a:rPr>
              <a:t>Interest in addressing these issues</a:t>
            </a:r>
            <a:endParaRPr/>
          </a:p>
          <a:p>
            <a:pPr marL="457200" lvl="0" indent="-393700" algn="l" rtl="0">
              <a:lnSpc>
                <a:spcPct val="90000"/>
              </a:lnSpc>
              <a:spcBef>
                <a:spcPts val="1000"/>
              </a:spcBef>
              <a:spcAft>
                <a:spcPts val="0"/>
              </a:spcAft>
              <a:buClr>
                <a:srgbClr val="833C0B"/>
              </a:buClr>
              <a:buSzPts val="2600"/>
              <a:buChar char="•"/>
            </a:pPr>
            <a:r>
              <a:rPr lang="en-US">
                <a:solidFill>
                  <a:srgbClr val="C55A11"/>
                </a:solidFill>
              </a:rPr>
              <a:t>Conversations to continue in BoF session on TRUST, FAIR, CARE - 1600 UTC 10 November</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4"/>
          <p:cNvSpPr txBox="1">
            <a:spLocks noGrp="1"/>
          </p:cNvSpPr>
          <p:nvPr>
            <p:ph type="title"/>
          </p:nvPr>
        </p:nvSpPr>
        <p:spPr>
          <a:xfrm>
            <a:off x="628650" y="365126"/>
            <a:ext cx="7886700" cy="13257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SzPts val="1800"/>
              <a:buNone/>
            </a:pPr>
            <a:r>
              <a:rPr lang="en-US">
                <a:solidFill>
                  <a:srgbClr val="548135"/>
                </a:solidFill>
              </a:rPr>
              <a:t>Housekeeping</a:t>
            </a:r>
            <a:endParaRPr>
              <a:solidFill>
                <a:srgbClr val="548135"/>
              </a:solidFill>
            </a:endParaRPr>
          </a:p>
        </p:txBody>
      </p:sp>
      <p:sp>
        <p:nvSpPr>
          <p:cNvPr id="175" name="Google Shape;175;p4"/>
          <p:cNvSpPr txBox="1">
            <a:spLocks noGrp="1"/>
          </p:cNvSpPr>
          <p:nvPr>
            <p:ph type="body" idx="1"/>
          </p:nvPr>
        </p:nvSpPr>
        <p:spPr>
          <a:xfrm>
            <a:off x="628650" y="2114753"/>
            <a:ext cx="7886700" cy="3856981"/>
          </a:xfrm>
          <a:prstGeom prst="rect">
            <a:avLst/>
          </a:prstGeom>
          <a:noFill/>
          <a:ln>
            <a:noFill/>
          </a:ln>
        </p:spPr>
        <p:txBody>
          <a:bodyPr spcFirstLastPara="1" wrap="square" lIns="91425" tIns="45700" rIns="91425" bIns="45700" anchor="t" anchorCtr="0">
            <a:noAutofit/>
          </a:bodyPr>
          <a:lstStyle/>
          <a:p>
            <a:pPr marL="457200" lvl="0" indent="-342900" algn="l" rtl="0">
              <a:lnSpc>
                <a:spcPct val="90000"/>
              </a:lnSpc>
              <a:spcBef>
                <a:spcPts val="1000"/>
              </a:spcBef>
              <a:spcAft>
                <a:spcPts val="0"/>
              </a:spcAft>
              <a:buClr>
                <a:srgbClr val="833C0B"/>
              </a:buClr>
              <a:buSzPts val="1800"/>
              <a:buChar char="•"/>
            </a:pPr>
            <a:r>
              <a:rPr lang="en-US" sz="2000">
                <a:solidFill>
                  <a:srgbClr val="C55A11"/>
                </a:solidFill>
              </a:rPr>
              <a:t>The session is being </a:t>
            </a:r>
            <a:r>
              <a:rPr lang="en-US" sz="2000" b="1">
                <a:solidFill>
                  <a:srgbClr val="C55A11"/>
                </a:solidFill>
              </a:rPr>
              <a:t>recorded</a:t>
            </a:r>
            <a:r>
              <a:rPr lang="en-US" sz="2000">
                <a:solidFill>
                  <a:srgbClr val="C55A11"/>
                </a:solidFill>
              </a:rPr>
              <a:t> and will be made available on the RDA website</a:t>
            </a:r>
            <a:endParaRPr/>
          </a:p>
          <a:p>
            <a:pPr marL="457200" lvl="0" indent="-342900" algn="l" rtl="0">
              <a:lnSpc>
                <a:spcPct val="90000"/>
              </a:lnSpc>
              <a:spcBef>
                <a:spcPts val="1000"/>
              </a:spcBef>
              <a:spcAft>
                <a:spcPts val="0"/>
              </a:spcAft>
              <a:buClr>
                <a:srgbClr val="833C0B"/>
              </a:buClr>
              <a:buSzPts val="1800"/>
              <a:buChar char="•"/>
            </a:pPr>
            <a:r>
              <a:rPr lang="en-US" sz="2000">
                <a:solidFill>
                  <a:srgbClr val="C55A11"/>
                </a:solidFill>
              </a:rPr>
              <a:t>Please </a:t>
            </a:r>
            <a:r>
              <a:rPr lang="en-US" sz="2000" b="1">
                <a:solidFill>
                  <a:srgbClr val="C55A11"/>
                </a:solidFill>
              </a:rPr>
              <a:t>mute</a:t>
            </a:r>
            <a:r>
              <a:rPr lang="en-US" sz="2000">
                <a:solidFill>
                  <a:srgbClr val="C55A11"/>
                </a:solidFill>
              </a:rPr>
              <a:t> yourself and turn off the video when not talking</a:t>
            </a:r>
            <a:endParaRPr/>
          </a:p>
          <a:p>
            <a:pPr marL="457200" lvl="0" indent="-342900" algn="l" rtl="0">
              <a:lnSpc>
                <a:spcPct val="90000"/>
              </a:lnSpc>
              <a:spcBef>
                <a:spcPts val="1000"/>
              </a:spcBef>
              <a:spcAft>
                <a:spcPts val="0"/>
              </a:spcAft>
              <a:buClr>
                <a:srgbClr val="833C0B"/>
              </a:buClr>
              <a:buSzPts val="1800"/>
              <a:buChar char="•"/>
            </a:pPr>
            <a:r>
              <a:rPr lang="en-US" sz="2000">
                <a:solidFill>
                  <a:srgbClr val="C55A11"/>
                </a:solidFill>
              </a:rPr>
              <a:t>We mainly communicate via the </a:t>
            </a:r>
            <a:r>
              <a:rPr lang="en-US" sz="2000" b="1">
                <a:solidFill>
                  <a:srgbClr val="C55A11"/>
                </a:solidFill>
              </a:rPr>
              <a:t>chat function</a:t>
            </a:r>
            <a:r>
              <a:rPr lang="en-US" sz="2000">
                <a:solidFill>
                  <a:srgbClr val="C55A11"/>
                </a:solidFill>
              </a:rPr>
              <a:t>. Use it to raise your hand by typing “hand”, add comments, ask questions</a:t>
            </a:r>
            <a:endParaRPr/>
          </a:p>
          <a:p>
            <a:pPr marL="457200" lvl="0" indent="-342900" algn="l" rtl="0">
              <a:lnSpc>
                <a:spcPct val="90000"/>
              </a:lnSpc>
              <a:spcBef>
                <a:spcPts val="1000"/>
              </a:spcBef>
              <a:spcAft>
                <a:spcPts val="0"/>
              </a:spcAft>
              <a:buClr>
                <a:srgbClr val="833C0B"/>
              </a:buClr>
              <a:buSzPts val="1800"/>
              <a:buChar char="•"/>
            </a:pPr>
            <a:r>
              <a:rPr lang="en-US" sz="2000">
                <a:solidFill>
                  <a:srgbClr val="C55A11"/>
                </a:solidFill>
              </a:rPr>
              <a:t>Engage in the session by asking </a:t>
            </a:r>
            <a:r>
              <a:rPr lang="en-US" sz="2000" b="1">
                <a:solidFill>
                  <a:srgbClr val="C55A11"/>
                </a:solidFill>
              </a:rPr>
              <a:t>questions</a:t>
            </a:r>
            <a:r>
              <a:rPr lang="en-US" sz="2000">
                <a:solidFill>
                  <a:srgbClr val="C55A11"/>
                </a:solidFill>
              </a:rPr>
              <a:t> (using the chat or the collaborative notes) and taking part in the discussion</a:t>
            </a:r>
            <a:endParaRPr/>
          </a:p>
          <a:p>
            <a:pPr marL="457200" lvl="0" indent="-342900" algn="l" rtl="0">
              <a:lnSpc>
                <a:spcPct val="90000"/>
              </a:lnSpc>
              <a:spcBef>
                <a:spcPts val="1000"/>
              </a:spcBef>
              <a:spcAft>
                <a:spcPts val="0"/>
              </a:spcAft>
              <a:buClr>
                <a:srgbClr val="833C0B"/>
              </a:buClr>
              <a:buSzPts val="1800"/>
              <a:buChar char="•"/>
            </a:pPr>
            <a:r>
              <a:rPr lang="en-US" sz="2000">
                <a:solidFill>
                  <a:srgbClr val="C55A11"/>
                </a:solidFill>
              </a:rPr>
              <a:t>Collaborative Notes Link: </a:t>
            </a:r>
            <a:r>
              <a:rPr lang="en-US" sz="2000" u="sng">
                <a:solidFill>
                  <a:srgbClr val="C55A11"/>
                </a:solidFill>
                <a:hlinkClick r:id="rId3">
                  <a:extLst>
                    <a:ext uri="{A12FA001-AC4F-418D-AE19-62706E023703}">
                      <ahyp:hlinkClr xmlns:ahyp="http://schemas.microsoft.com/office/drawing/2018/hyperlinkcolor" val="tx"/>
                    </a:ext>
                  </a:extLst>
                </a:hlinkClick>
              </a:rPr>
              <a:t>https://bit.ly/certrepo18 </a:t>
            </a:r>
            <a:endParaRPr sz="2000">
              <a:solidFill>
                <a:srgbClr val="C55A11"/>
              </a:solidFill>
            </a:endParaRPr>
          </a:p>
          <a:p>
            <a:pPr marL="457200" lvl="0" indent="-355600" algn="l" rtl="0">
              <a:lnSpc>
                <a:spcPct val="90000"/>
              </a:lnSpc>
              <a:spcBef>
                <a:spcPts val="1000"/>
              </a:spcBef>
              <a:spcAft>
                <a:spcPts val="0"/>
              </a:spcAft>
              <a:buClr>
                <a:srgbClr val="C55A11"/>
              </a:buClr>
              <a:buSzPts val="2000"/>
              <a:buChar char="•"/>
            </a:pPr>
            <a:r>
              <a:rPr lang="en-US" sz="2000">
                <a:solidFill>
                  <a:srgbClr val="C55A11"/>
                </a:solidFill>
              </a:rPr>
              <a:t>Twitter hashcode: #RDAPlenary</a:t>
            </a:r>
            <a:endParaRPr sz="2000">
              <a:solidFill>
                <a:srgbClr val="C55A11"/>
              </a:solidFill>
            </a:endParaRPr>
          </a:p>
          <a:p>
            <a:pPr marL="114300" lvl="0" indent="0" algn="l" rtl="0">
              <a:lnSpc>
                <a:spcPct val="90000"/>
              </a:lnSpc>
              <a:spcBef>
                <a:spcPts val="1000"/>
              </a:spcBef>
              <a:spcAft>
                <a:spcPts val="0"/>
              </a:spcAft>
              <a:buClr>
                <a:srgbClr val="833C0B"/>
              </a:buClr>
              <a:buSzPts val="1800"/>
              <a:buNone/>
            </a:pPr>
            <a:endParaRPr sz="2000" b="1">
              <a:solidFill>
                <a:srgbClr val="C55A11"/>
              </a:solidFill>
            </a:endParaRPr>
          </a:p>
          <a:p>
            <a:pPr marL="114300" lvl="0" indent="0" algn="l" rtl="0">
              <a:lnSpc>
                <a:spcPct val="90000"/>
              </a:lnSpc>
              <a:spcBef>
                <a:spcPts val="1000"/>
              </a:spcBef>
              <a:spcAft>
                <a:spcPts val="0"/>
              </a:spcAft>
              <a:buClr>
                <a:srgbClr val="833C0B"/>
              </a:buClr>
              <a:buSzPts val="1800"/>
              <a:buNone/>
            </a:pPr>
            <a:r>
              <a:rPr lang="en-US" sz="2000" b="1">
                <a:solidFill>
                  <a:srgbClr val="C55A11"/>
                </a:solidFill>
              </a:rPr>
              <a:t>Sign in under Participants List!</a:t>
            </a:r>
            <a:endParaRPr sz="2000" b="1">
              <a:solidFill>
                <a:srgbClr val="C55A11"/>
              </a:solidFill>
            </a:endParaRPr>
          </a:p>
        </p:txBody>
      </p:sp>
      <p:grpSp>
        <p:nvGrpSpPr>
          <p:cNvPr id="176" name="Google Shape;176;p4"/>
          <p:cNvGrpSpPr/>
          <p:nvPr/>
        </p:nvGrpSpPr>
        <p:grpSpPr>
          <a:xfrm>
            <a:off x="5351553" y="161926"/>
            <a:ext cx="3659171" cy="2131584"/>
            <a:chOff x="6447128" y="161925"/>
            <a:chExt cx="2563522" cy="1540162"/>
          </a:xfrm>
        </p:grpSpPr>
        <p:sp>
          <p:nvSpPr>
            <p:cNvPr id="177" name="Google Shape;177;p4"/>
            <p:cNvSpPr/>
            <p:nvPr/>
          </p:nvSpPr>
          <p:spPr>
            <a:xfrm>
              <a:off x="6447128" y="161925"/>
              <a:ext cx="2563522" cy="1540162"/>
            </a:xfrm>
            <a:prstGeom prst="rect">
              <a:avLst/>
            </a:prstGeom>
            <a:solidFill>
              <a:schemeClr val="accent6">
                <a:alpha val="90196"/>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178" name="Google Shape;178;p4"/>
            <p:cNvSpPr/>
            <p:nvPr/>
          </p:nvSpPr>
          <p:spPr>
            <a:xfrm>
              <a:off x="6447128" y="1117312"/>
              <a:ext cx="2563522" cy="46166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200"/>
                <a:buFont typeface="Arial"/>
                <a:buNone/>
              </a:pPr>
              <a:r>
                <a:rPr lang="en-US" sz="1200" b="1" i="0" u="none" strike="noStrike" cap="none">
                  <a:solidFill>
                    <a:schemeClr val="lt1"/>
                  </a:solidFill>
                  <a:latin typeface="Arial"/>
                  <a:ea typeface="Arial"/>
                  <a:cs typeface="Arial"/>
                  <a:sym typeface="Arial"/>
                </a:rPr>
                <a:t>RDA/WDS Certification of Digital</a:t>
              </a:r>
              <a:br>
                <a:rPr lang="en-US" sz="1200" b="1" i="0" u="none" strike="noStrike" cap="none">
                  <a:solidFill>
                    <a:schemeClr val="lt1"/>
                  </a:solidFill>
                  <a:latin typeface="Arial"/>
                  <a:ea typeface="Arial"/>
                  <a:cs typeface="Arial"/>
                  <a:sym typeface="Arial"/>
                </a:rPr>
              </a:br>
              <a:r>
                <a:rPr lang="en-US" sz="1200" b="1" i="0" u="none" strike="noStrike" cap="none">
                  <a:solidFill>
                    <a:schemeClr val="lt1"/>
                  </a:solidFill>
                  <a:latin typeface="Arial"/>
                  <a:ea typeface="Arial"/>
                  <a:cs typeface="Arial"/>
                  <a:sym typeface="Arial"/>
                </a:rPr>
                <a:t>Repositories IG</a:t>
              </a:r>
              <a:endParaRPr sz="1400" b="0" i="0" u="none" strike="noStrike" cap="none">
                <a:solidFill>
                  <a:srgbClr val="000000"/>
                </a:solidFill>
                <a:latin typeface="Arial"/>
                <a:ea typeface="Arial"/>
                <a:cs typeface="Arial"/>
                <a:sym typeface="Arial"/>
              </a:endParaRPr>
            </a:p>
          </p:txBody>
        </p:sp>
        <p:pic>
          <p:nvPicPr>
            <p:cNvPr id="179" name="Google Shape;179;p4" descr="https://www.rd-alliance.org/sites/all/themes/rdafour/logo.png"/>
            <p:cNvPicPr preferRelativeResize="0"/>
            <p:nvPr/>
          </p:nvPicPr>
          <p:blipFill rotWithShape="1">
            <a:blip r:embed="rId4">
              <a:alphaModFix/>
            </a:blip>
            <a:srcRect/>
            <a:stretch/>
          </p:blipFill>
          <p:spPr>
            <a:xfrm>
              <a:off x="6564758" y="252575"/>
              <a:ext cx="1276100" cy="720000"/>
            </a:xfrm>
            <a:prstGeom prst="rect">
              <a:avLst/>
            </a:prstGeom>
            <a:noFill/>
            <a:ln>
              <a:noFill/>
            </a:ln>
          </p:spPr>
        </p:pic>
        <p:pic>
          <p:nvPicPr>
            <p:cNvPr id="180" name="Google Shape;180;p4"/>
            <p:cNvPicPr preferRelativeResize="0"/>
            <p:nvPr/>
          </p:nvPicPr>
          <p:blipFill rotWithShape="1">
            <a:blip r:embed="rId5">
              <a:alphaModFix/>
            </a:blip>
            <a:srcRect/>
            <a:stretch/>
          </p:blipFill>
          <p:spPr>
            <a:xfrm>
              <a:off x="8127735" y="266862"/>
              <a:ext cx="756000" cy="696176"/>
            </a:xfrm>
            <a:prstGeom prst="rect">
              <a:avLst/>
            </a:prstGeom>
            <a:noFill/>
            <a:ln>
              <a:noFill/>
            </a:ln>
          </p:spPr>
        </p:pic>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74"/>
        <p:cNvGrpSpPr/>
        <p:nvPr/>
      </p:nvGrpSpPr>
      <p:grpSpPr>
        <a:xfrm>
          <a:off x="0" y="0"/>
          <a:ext cx="0" cy="0"/>
          <a:chOff x="0" y="0"/>
          <a:chExt cx="0" cy="0"/>
        </a:xfrm>
      </p:grpSpPr>
      <p:sp>
        <p:nvSpPr>
          <p:cNvPr id="275" name="Google Shape;275;p2"/>
          <p:cNvSpPr txBox="1">
            <a:spLocks noGrp="1"/>
          </p:cNvSpPr>
          <p:nvPr>
            <p:ph type="title"/>
          </p:nvPr>
        </p:nvSpPr>
        <p:spPr>
          <a:xfrm>
            <a:off x="628650" y="365126"/>
            <a:ext cx="7886700" cy="13257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SzPts val="1800"/>
              <a:buNone/>
            </a:pPr>
            <a:r>
              <a:rPr lang="en-US">
                <a:solidFill>
                  <a:srgbClr val="548135"/>
                </a:solidFill>
              </a:rPr>
              <a:t>Meeting Objectives</a:t>
            </a:r>
            <a:endParaRPr>
              <a:solidFill>
                <a:srgbClr val="548135"/>
              </a:solidFill>
            </a:endParaRPr>
          </a:p>
        </p:txBody>
      </p:sp>
      <p:sp>
        <p:nvSpPr>
          <p:cNvPr id="276" name="Google Shape;276;p2"/>
          <p:cNvSpPr txBox="1">
            <a:spLocks noGrp="1"/>
          </p:cNvSpPr>
          <p:nvPr>
            <p:ph type="body" idx="1"/>
          </p:nvPr>
        </p:nvSpPr>
        <p:spPr>
          <a:xfrm>
            <a:off x="628660" y="1828627"/>
            <a:ext cx="7886700" cy="4208700"/>
          </a:xfrm>
          <a:prstGeom prst="rect">
            <a:avLst/>
          </a:prstGeom>
          <a:noFill/>
          <a:ln>
            <a:noFill/>
          </a:ln>
        </p:spPr>
        <p:txBody>
          <a:bodyPr spcFirstLastPara="1" wrap="square" lIns="91425" tIns="45700" rIns="91425" bIns="45700" anchor="t" anchorCtr="0">
            <a:noAutofit/>
          </a:bodyPr>
          <a:lstStyle/>
          <a:p>
            <a:pPr marL="114300" lvl="0" indent="0" algn="l" rtl="0">
              <a:lnSpc>
                <a:spcPct val="90000"/>
              </a:lnSpc>
              <a:spcBef>
                <a:spcPts val="1000"/>
              </a:spcBef>
              <a:spcAft>
                <a:spcPts val="0"/>
              </a:spcAft>
              <a:buSzPts val="1800"/>
              <a:buNone/>
            </a:pPr>
            <a:r>
              <a:rPr lang="en-US" sz="3200">
                <a:solidFill>
                  <a:srgbClr val="C55A11"/>
                </a:solidFill>
              </a:rPr>
              <a:t>To continue discussions on the overview and recommendations for effective implementation of certification of digital repositories. For this plenary these discussions will focus on current questions and towards implementing TRUST Principles to build a trustworthy repository ecosystem.</a:t>
            </a:r>
            <a:endParaRPr/>
          </a:p>
          <a:p>
            <a:pPr marL="114300" lvl="0" indent="0" algn="l" rtl="0">
              <a:lnSpc>
                <a:spcPct val="90000"/>
              </a:lnSpc>
              <a:spcBef>
                <a:spcPts val="1000"/>
              </a:spcBef>
              <a:spcAft>
                <a:spcPts val="0"/>
              </a:spcAft>
              <a:buSzPts val="1800"/>
              <a:buNone/>
            </a:pPr>
            <a:endParaRPr/>
          </a:p>
        </p:txBody>
      </p:sp>
      <p:grpSp>
        <p:nvGrpSpPr>
          <p:cNvPr id="277" name="Google Shape;277;p2"/>
          <p:cNvGrpSpPr/>
          <p:nvPr/>
        </p:nvGrpSpPr>
        <p:grpSpPr>
          <a:xfrm>
            <a:off x="6447128" y="161925"/>
            <a:ext cx="2563522" cy="1540162"/>
            <a:chOff x="6447128" y="161925"/>
            <a:chExt cx="2563522" cy="1540162"/>
          </a:xfrm>
        </p:grpSpPr>
        <p:sp>
          <p:nvSpPr>
            <p:cNvPr id="278" name="Google Shape;278;p2"/>
            <p:cNvSpPr/>
            <p:nvPr/>
          </p:nvSpPr>
          <p:spPr>
            <a:xfrm>
              <a:off x="6447128" y="161925"/>
              <a:ext cx="2563522" cy="1540162"/>
            </a:xfrm>
            <a:prstGeom prst="rect">
              <a:avLst/>
            </a:prstGeom>
            <a:solidFill>
              <a:schemeClr val="accent6">
                <a:alpha val="90196"/>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279" name="Google Shape;279;p2"/>
            <p:cNvSpPr/>
            <p:nvPr/>
          </p:nvSpPr>
          <p:spPr>
            <a:xfrm>
              <a:off x="6447128" y="1117312"/>
              <a:ext cx="2563522" cy="46166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200"/>
                <a:buFont typeface="Arial"/>
                <a:buNone/>
              </a:pPr>
              <a:r>
                <a:rPr lang="en-US" sz="1200" b="1" i="0" u="none" strike="noStrike" cap="none">
                  <a:solidFill>
                    <a:schemeClr val="lt1"/>
                  </a:solidFill>
                  <a:latin typeface="Arial"/>
                  <a:ea typeface="Arial"/>
                  <a:cs typeface="Arial"/>
                  <a:sym typeface="Arial"/>
                </a:rPr>
                <a:t>RDA/WDS Certification of Digital</a:t>
              </a:r>
              <a:br>
                <a:rPr lang="en-US" sz="1200" b="1" i="0" u="none" strike="noStrike" cap="none">
                  <a:solidFill>
                    <a:schemeClr val="lt1"/>
                  </a:solidFill>
                  <a:latin typeface="Arial"/>
                  <a:ea typeface="Arial"/>
                  <a:cs typeface="Arial"/>
                  <a:sym typeface="Arial"/>
                </a:rPr>
              </a:br>
              <a:r>
                <a:rPr lang="en-US" sz="1200" b="1" i="0" u="none" strike="noStrike" cap="none">
                  <a:solidFill>
                    <a:schemeClr val="lt1"/>
                  </a:solidFill>
                  <a:latin typeface="Arial"/>
                  <a:ea typeface="Arial"/>
                  <a:cs typeface="Arial"/>
                  <a:sym typeface="Arial"/>
                </a:rPr>
                <a:t>Repositories IG</a:t>
              </a:r>
              <a:endParaRPr sz="1400" b="0" i="0" u="none" strike="noStrike" cap="none">
                <a:solidFill>
                  <a:srgbClr val="000000"/>
                </a:solidFill>
                <a:latin typeface="Arial"/>
                <a:ea typeface="Arial"/>
                <a:cs typeface="Arial"/>
                <a:sym typeface="Arial"/>
              </a:endParaRPr>
            </a:p>
          </p:txBody>
        </p:sp>
        <p:pic>
          <p:nvPicPr>
            <p:cNvPr id="280" name="Google Shape;280;p2" descr="https://www.rd-alliance.org/sites/all/themes/rdafour/logo.png"/>
            <p:cNvPicPr preferRelativeResize="0"/>
            <p:nvPr/>
          </p:nvPicPr>
          <p:blipFill rotWithShape="1">
            <a:blip r:embed="rId3">
              <a:alphaModFix/>
            </a:blip>
            <a:srcRect/>
            <a:stretch/>
          </p:blipFill>
          <p:spPr>
            <a:xfrm>
              <a:off x="6564758" y="252575"/>
              <a:ext cx="1276100" cy="720000"/>
            </a:xfrm>
            <a:prstGeom prst="rect">
              <a:avLst/>
            </a:prstGeom>
            <a:noFill/>
            <a:ln>
              <a:noFill/>
            </a:ln>
          </p:spPr>
        </p:pic>
        <p:pic>
          <p:nvPicPr>
            <p:cNvPr id="281" name="Google Shape;281;p2"/>
            <p:cNvPicPr preferRelativeResize="0"/>
            <p:nvPr/>
          </p:nvPicPr>
          <p:blipFill rotWithShape="1">
            <a:blip r:embed="rId4">
              <a:alphaModFix/>
            </a:blip>
            <a:srcRect/>
            <a:stretch/>
          </p:blipFill>
          <p:spPr>
            <a:xfrm>
              <a:off x="8127735" y="266862"/>
              <a:ext cx="756000" cy="696176"/>
            </a:xfrm>
            <a:prstGeom prst="rect">
              <a:avLst/>
            </a:prstGeom>
            <a:noFill/>
            <a:ln>
              <a:noFill/>
            </a:ln>
          </p:spPr>
        </p:pic>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86"/>
        <p:cNvGrpSpPr/>
        <p:nvPr/>
      </p:nvGrpSpPr>
      <p:grpSpPr>
        <a:xfrm>
          <a:off x="0" y="0"/>
          <a:ext cx="0" cy="0"/>
          <a:chOff x="0" y="0"/>
          <a:chExt cx="0" cy="0"/>
        </a:xfrm>
      </p:grpSpPr>
      <p:sp>
        <p:nvSpPr>
          <p:cNvPr id="287" name="Google Shape;287;g9e4ad40b55_0_7"/>
          <p:cNvSpPr txBox="1">
            <a:spLocks noGrp="1"/>
          </p:cNvSpPr>
          <p:nvPr>
            <p:ph type="title"/>
          </p:nvPr>
        </p:nvSpPr>
        <p:spPr>
          <a:xfrm>
            <a:off x="628650" y="365126"/>
            <a:ext cx="7886700" cy="13257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SzPts val="1800"/>
              <a:buNone/>
            </a:pPr>
            <a:r>
              <a:rPr lang="en-US">
                <a:solidFill>
                  <a:srgbClr val="548135"/>
                </a:solidFill>
              </a:rPr>
              <a:t>Meeting Objectives</a:t>
            </a:r>
            <a:endParaRPr>
              <a:solidFill>
                <a:srgbClr val="548135"/>
              </a:solidFill>
            </a:endParaRPr>
          </a:p>
        </p:txBody>
      </p:sp>
      <p:sp>
        <p:nvSpPr>
          <p:cNvPr id="288" name="Google Shape;288;g9e4ad40b55_0_7"/>
          <p:cNvSpPr txBox="1">
            <a:spLocks noGrp="1"/>
          </p:cNvSpPr>
          <p:nvPr>
            <p:ph type="body" idx="1"/>
          </p:nvPr>
        </p:nvSpPr>
        <p:spPr>
          <a:xfrm>
            <a:off x="628660" y="1828627"/>
            <a:ext cx="7886700" cy="4208700"/>
          </a:xfrm>
          <a:prstGeom prst="rect">
            <a:avLst/>
          </a:prstGeom>
          <a:noFill/>
          <a:ln>
            <a:noFill/>
          </a:ln>
        </p:spPr>
        <p:txBody>
          <a:bodyPr spcFirstLastPara="1" wrap="square" lIns="91425" tIns="45700" rIns="91425" bIns="45700" anchor="t" anchorCtr="0">
            <a:noAutofit/>
          </a:bodyPr>
          <a:lstStyle/>
          <a:p>
            <a:pPr marL="457200" lvl="0" indent="-342900" algn="l" rtl="0">
              <a:lnSpc>
                <a:spcPct val="90000"/>
              </a:lnSpc>
              <a:spcBef>
                <a:spcPts val="1000"/>
              </a:spcBef>
              <a:spcAft>
                <a:spcPts val="0"/>
              </a:spcAft>
              <a:buClr>
                <a:srgbClr val="833C0B"/>
              </a:buClr>
              <a:buSzPts val="1800"/>
              <a:buChar char="•"/>
            </a:pPr>
            <a:r>
              <a:rPr lang="en-US" sz="2400">
                <a:solidFill>
                  <a:srgbClr val="C55A11"/>
                </a:solidFill>
              </a:rPr>
              <a:t>Discuss/introduce a proposed framework to clarify relationships between the TRUST principles, other principle frameworks (e.g. FAIR, CARE), established repository certification processes, metrics. </a:t>
            </a:r>
            <a:endParaRPr/>
          </a:p>
          <a:p>
            <a:pPr marL="457200" lvl="0" indent="-342900" algn="l" rtl="0">
              <a:lnSpc>
                <a:spcPct val="90000"/>
              </a:lnSpc>
              <a:spcBef>
                <a:spcPts val="1000"/>
              </a:spcBef>
              <a:spcAft>
                <a:spcPts val="0"/>
              </a:spcAft>
              <a:buClr>
                <a:srgbClr val="833C0B"/>
              </a:buClr>
              <a:buSzPts val="1800"/>
              <a:buChar char="•"/>
            </a:pPr>
            <a:r>
              <a:rPr lang="en-US" sz="2400">
                <a:solidFill>
                  <a:srgbClr val="C55A11"/>
                </a:solidFill>
              </a:rPr>
              <a:t>Hear perspectives from all three digital repository certification bodies (nestor, CoreTrustSeal, ISO 16363) to update on their processes, and introduce them to newcomers.</a:t>
            </a:r>
            <a:endParaRPr/>
          </a:p>
          <a:p>
            <a:pPr marL="457200" lvl="0" indent="-342900" algn="l" rtl="0">
              <a:lnSpc>
                <a:spcPct val="90000"/>
              </a:lnSpc>
              <a:spcBef>
                <a:spcPts val="1000"/>
              </a:spcBef>
              <a:spcAft>
                <a:spcPts val="0"/>
              </a:spcAft>
              <a:buClr>
                <a:srgbClr val="833C0B"/>
              </a:buClr>
              <a:buSzPts val="1800"/>
              <a:buChar char="•"/>
            </a:pPr>
            <a:r>
              <a:rPr lang="en-US" sz="2400">
                <a:solidFill>
                  <a:srgbClr val="C55A11"/>
                </a:solidFill>
              </a:rPr>
              <a:t>TRUST Principles implementation Working Group?</a:t>
            </a:r>
            <a:endParaRPr/>
          </a:p>
          <a:p>
            <a:pPr marL="457200" lvl="0" indent="-342900" algn="l" rtl="0">
              <a:lnSpc>
                <a:spcPct val="90000"/>
              </a:lnSpc>
              <a:spcBef>
                <a:spcPts val="1000"/>
              </a:spcBef>
              <a:spcAft>
                <a:spcPts val="0"/>
              </a:spcAft>
              <a:buClr>
                <a:srgbClr val="833C0B"/>
              </a:buClr>
              <a:buSzPts val="1800"/>
              <a:buChar char="•"/>
            </a:pPr>
            <a:r>
              <a:rPr lang="en-US" sz="2400">
                <a:solidFill>
                  <a:srgbClr val="C55A11"/>
                </a:solidFill>
              </a:rPr>
              <a:t>Conversations to continue in BoF session on TRUST, FAIR, CARE -  1600 UTC 10 November</a:t>
            </a:r>
            <a:endParaRPr/>
          </a:p>
        </p:txBody>
      </p:sp>
      <p:grpSp>
        <p:nvGrpSpPr>
          <p:cNvPr id="289" name="Google Shape;289;g9e4ad40b55_0_7"/>
          <p:cNvGrpSpPr/>
          <p:nvPr/>
        </p:nvGrpSpPr>
        <p:grpSpPr>
          <a:xfrm>
            <a:off x="6447128" y="161925"/>
            <a:ext cx="2563522" cy="1540162"/>
            <a:chOff x="6447128" y="161925"/>
            <a:chExt cx="2563522" cy="1540162"/>
          </a:xfrm>
        </p:grpSpPr>
        <p:sp>
          <p:nvSpPr>
            <p:cNvPr id="290" name="Google Shape;290;g9e4ad40b55_0_7"/>
            <p:cNvSpPr/>
            <p:nvPr/>
          </p:nvSpPr>
          <p:spPr>
            <a:xfrm>
              <a:off x="6447128" y="161925"/>
              <a:ext cx="2563522" cy="1540162"/>
            </a:xfrm>
            <a:prstGeom prst="rect">
              <a:avLst/>
            </a:prstGeom>
            <a:solidFill>
              <a:schemeClr val="accent6">
                <a:alpha val="90196"/>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291" name="Google Shape;291;g9e4ad40b55_0_7"/>
            <p:cNvSpPr/>
            <p:nvPr/>
          </p:nvSpPr>
          <p:spPr>
            <a:xfrm>
              <a:off x="6447128" y="1117312"/>
              <a:ext cx="2563522" cy="46166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200"/>
                <a:buFont typeface="Arial"/>
                <a:buNone/>
              </a:pPr>
              <a:r>
                <a:rPr lang="en-US" sz="1200" b="1" i="0" u="none" strike="noStrike" cap="none">
                  <a:solidFill>
                    <a:schemeClr val="lt1"/>
                  </a:solidFill>
                  <a:latin typeface="Arial"/>
                  <a:ea typeface="Arial"/>
                  <a:cs typeface="Arial"/>
                  <a:sym typeface="Arial"/>
                </a:rPr>
                <a:t>RDA/WDS Certification of Digital</a:t>
              </a:r>
              <a:br>
                <a:rPr lang="en-US" sz="1200" b="1" i="0" u="none" strike="noStrike" cap="none">
                  <a:solidFill>
                    <a:schemeClr val="lt1"/>
                  </a:solidFill>
                  <a:latin typeface="Arial"/>
                  <a:ea typeface="Arial"/>
                  <a:cs typeface="Arial"/>
                  <a:sym typeface="Arial"/>
                </a:rPr>
              </a:br>
              <a:r>
                <a:rPr lang="en-US" sz="1200" b="1" i="0" u="none" strike="noStrike" cap="none">
                  <a:solidFill>
                    <a:schemeClr val="lt1"/>
                  </a:solidFill>
                  <a:latin typeface="Arial"/>
                  <a:ea typeface="Arial"/>
                  <a:cs typeface="Arial"/>
                  <a:sym typeface="Arial"/>
                </a:rPr>
                <a:t>Repositories IG</a:t>
              </a:r>
              <a:endParaRPr sz="1400" b="0" i="0" u="none" strike="noStrike" cap="none">
                <a:solidFill>
                  <a:srgbClr val="000000"/>
                </a:solidFill>
                <a:latin typeface="Arial"/>
                <a:ea typeface="Arial"/>
                <a:cs typeface="Arial"/>
                <a:sym typeface="Arial"/>
              </a:endParaRPr>
            </a:p>
          </p:txBody>
        </p:sp>
        <p:pic>
          <p:nvPicPr>
            <p:cNvPr id="292" name="Google Shape;292;g9e4ad40b55_0_7" descr="https://www.rd-alliance.org/sites/all/themes/rdafour/logo.png"/>
            <p:cNvPicPr preferRelativeResize="0"/>
            <p:nvPr/>
          </p:nvPicPr>
          <p:blipFill rotWithShape="1">
            <a:blip r:embed="rId3">
              <a:alphaModFix/>
            </a:blip>
            <a:srcRect/>
            <a:stretch/>
          </p:blipFill>
          <p:spPr>
            <a:xfrm>
              <a:off x="6564758" y="252575"/>
              <a:ext cx="1276100" cy="720000"/>
            </a:xfrm>
            <a:prstGeom prst="rect">
              <a:avLst/>
            </a:prstGeom>
            <a:noFill/>
            <a:ln>
              <a:noFill/>
            </a:ln>
          </p:spPr>
        </p:pic>
        <p:pic>
          <p:nvPicPr>
            <p:cNvPr id="293" name="Google Shape;293;g9e4ad40b55_0_7"/>
            <p:cNvPicPr preferRelativeResize="0"/>
            <p:nvPr/>
          </p:nvPicPr>
          <p:blipFill rotWithShape="1">
            <a:blip r:embed="rId4">
              <a:alphaModFix/>
            </a:blip>
            <a:srcRect/>
            <a:stretch/>
          </p:blipFill>
          <p:spPr>
            <a:xfrm>
              <a:off x="8127735" y="266862"/>
              <a:ext cx="756000" cy="696176"/>
            </a:xfrm>
            <a:prstGeom prst="rect">
              <a:avLst/>
            </a:prstGeom>
            <a:noFill/>
            <a:ln>
              <a:noFill/>
            </a:ln>
          </p:spPr>
        </p:pic>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98"/>
        <p:cNvGrpSpPr/>
        <p:nvPr/>
      </p:nvGrpSpPr>
      <p:grpSpPr>
        <a:xfrm>
          <a:off x="0" y="0"/>
          <a:ext cx="0" cy="0"/>
          <a:chOff x="0" y="0"/>
          <a:chExt cx="0" cy="0"/>
        </a:xfrm>
      </p:grpSpPr>
      <p:sp>
        <p:nvSpPr>
          <p:cNvPr id="299" name="Google Shape;299;p5"/>
          <p:cNvSpPr txBox="1">
            <a:spLocks noGrp="1"/>
          </p:cNvSpPr>
          <p:nvPr>
            <p:ph type="title"/>
          </p:nvPr>
        </p:nvSpPr>
        <p:spPr>
          <a:xfrm>
            <a:off x="628650" y="365126"/>
            <a:ext cx="7886700" cy="13257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SzPts val="1800"/>
              <a:buNone/>
            </a:pPr>
            <a:r>
              <a:rPr lang="en-US">
                <a:solidFill>
                  <a:srgbClr val="548135"/>
                </a:solidFill>
              </a:rPr>
              <a:t>Agenda</a:t>
            </a:r>
            <a:endParaRPr>
              <a:solidFill>
                <a:srgbClr val="548135"/>
              </a:solidFill>
            </a:endParaRPr>
          </a:p>
        </p:txBody>
      </p:sp>
      <p:sp>
        <p:nvSpPr>
          <p:cNvPr id="300" name="Google Shape;300;p5"/>
          <p:cNvSpPr txBox="1">
            <a:spLocks noGrp="1"/>
          </p:cNvSpPr>
          <p:nvPr>
            <p:ph type="body" idx="1"/>
          </p:nvPr>
        </p:nvSpPr>
        <p:spPr>
          <a:xfrm>
            <a:off x="628650" y="2006276"/>
            <a:ext cx="7886700" cy="4680000"/>
          </a:xfrm>
          <a:prstGeom prst="rect">
            <a:avLst/>
          </a:prstGeom>
          <a:noFill/>
          <a:ln>
            <a:noFill/>
          </a:ln>
        </p:spPr>
        <p:txBody>
          <a:bodyPr spcFirstLastPara="1" wrap="square" lIns="91425" tIns="45700" rIns="91425" bIns="45700" anchor="t" anchorCtr="0">
            <a:noAutofit/>
          </a:bodyPr>
          <a:lstStyle/>
          <a:p>
            <a:pPr marL="457200" lvl="0" indent="-342900" algn="l" rtl="0">
              <a:lnSpc>
                <a:spcPct val="90000"/>
              </a:lnSpc>
              <a:spcBef>
                <a:spcPts val="1000"/>
              </a:spcBef>
              <a:spcAft>
                <a:spcPts val="0"/>
              </a:spcAft>
              <a:buClr>
                <a:schemeClr val="dk1"/>
              </a:buClr>
              <a:buSzPts val="1800"/>
              <a:buChar char="•"/>
            </a:pPr>
            <a:r>
              <a:rPr lang="en-US" sz="2400">
                <a:solidFill>
                  <a:srgbClr val="C55A11"/>
                </a:solidFill>
              </a:rPr>
              <a:t>Introduction and Welcome (5 min) co-chairs</a:t>
            </a:r>
            <a:endParaRPr sz="2400">
              <a:solidFill>
                <a:srgbClr val="C55A11"/>
              </a:solidFill>
            </a:endParaRPr>
          </a:p>
          <a:p>
            <a:pPr marL="457200" lvl="0" indent="-342900" algn="l" rtl="0">
              <a:lnSpc>
                <a:spcPct val="90000"/>
              </a:lnSpc>
              <a:spcBef>
                <a:spcPts val="1000"/>
              </a:spcBef>
              <a:spcAft>
                <a:spcPts val="0"/>
              </a:spcAft>
              <a:buSzPts val="1800"/>
              <a:buChar char="•"/>
            </a:pPr>
            <a:r>
              <a:rPr lang="en-US" sz="2400">
                <a:solidFill>
                  <a:srgbClr val="C55A11"/>
                </a:solidFill>
              </a:rPr>
              <a:t>Presentation: TRUST Principles and challenges on implementation (5 min).</a:t>
            </a:r>
            <a:endParaRPr/>
          </a:p>
          <a:p>
            <a:pPr marL="457200" lvl="0" indent="-342900" algn="l" rtl="0">
              <a:lnSpc>
                <a:spcPct val="90000"/>
              </a:lnSpc>
              <a:spcBef>
                <a:spcPts val="1000"/>
              </a:spcBef>
              <a:spcAft>
                <a:spcPts val="0"/>
              </a:spcAft>
              <a:buSzPts val="1800"/>
              <a:buChar char="•"/>
            </a:pPr>
            <a:r>
              <a:rPr lang="en-US" sz="2400">
                <a:solidFill>
                  <a:srgbClr val="C55A11"/>
                </a:solidFill>
              </a:rPr>
              <a:t>Presentation: On clarifying relationships between the TRUST principles, other principle frameworks, certification processes, metrics (10 min).</a:t>
            </a:r>
            <a:endParaRPr/>
          </a:p>
          <a:p>
            <a:pPr marL="457200" lvl="0" indent="-342900" algn="l" rtl="0">
              <a:lnSpc>
                <a:spcPct val="90000"/>
              </a:lnSpc>
              <a:spcBef>
                <a:spcPts val="1000"/>
              </a:spcBef>
              <a:spcAft>
                <a:spcPts val="0"/>
              </a:spcAft>
              <a:buSzPts val="1800"/>
              <a:buChar char="•"/>
            </a:pPr>
            <a:r>
              <a:rPr lang="en-US" sz="2400">
                <a:solidFill>
                  <a:srgbClr val="C55A11"/>
                </a:solidFill>
              </a:rPr>
              <a:t>Presentation: Perspectives of certification bodies on the TRUST principles (3 speakers, 5 min each). </a:t>
            </a:r>
            <a:endParaRPr/>
          </a:p>
          <a:p>
            <a:pPr marL="457200" lvl="0" indent="-342900" algn="l" rtl="0">
              <a:lnSpc>
                <a:spcPct val="90000"/>
              </a:lnSpc>
              <a:spcBef>
                <a:spcPts val="1000"/>
              </a:spcBef>
              <a:spcAft>
                <a:spcPts val="0"/>
              </a:spcAft>
              <a:buSzPts val="1800"/>
              <a:buChar char="•"/>
            </a:pPr>
            <a:r>
              <a:rPr lang="en-US" sz="2400">
                <a:solidFill>
                  <a:srgbClr val="C55A11"/>
                </a:solidFill>
              </a:rPr>
              <a:t>Discussion: Need for/interest in TRUST Principles implementation Working Group (40 min)</a:t>
            </a:r>
            <a:endParaRPr/>
          </a:p>
          <a:p>
            <a:pPr marL="457200" lvl="0" indent="-342900" algn="l" rtl="0">
              <a:lnSpc>
                <a:spcPct val="90000"/>
              </a:lnSpc>
              <a:spcBef>
                <a:spcPts val="1000"/>
              </a:spcBef>
              <a:spcAft>
                <a:spcPts val="0"/>
              </a:spcAft>
              <a:buSzPts val="1800"/>
              <a:buChar char="•"/>
            </a:pPr>
            <a:r>
              <a:rPr lang="en-US" sz="2400">
                <a:solidFill>
                  <a:srgbClr val="C55A11"/>
                </a:solidFill>
              </a:rPr>
              <a:t>Next steps and closures (5 min) - IG co-chair </a:t>
            </a:r>
            <a:endParaRPr/>
          </a:p>
          <a:p>
            <a:pPr marL="114300" lvl="0" indent="0" algn="l" rtl="0">
              <a:lnSpc>
                <a:spcPct val="90000"/>
              </a:lnSpc>
              <a:spcBef>
                <a:spcPts val="1000"/>
              </a:spcBef>
              <a:spcAft>
                <a:spcPts val="0"/>
              </a:spcAft>
              <a:buSzPts val="1800"/>
              <a:buNone/>
            </a:pPr>
            <a:br>
              <a:rPr lang="en-US" sz="1600"/>
            </a:br>
            <a:br>
              <a:rPr lang="en-US" sz="1600"/>
            </a:br>
            <a:endParaRPr sz="1600">
              <a:solidFill>
                <a:srgbClr val="C55A11"/>
              </a:solidFill>
            </a:endParaRPr>
          </a:p>
        </p:txBody>
      </p:sp>
      <p:grpSp>
        <p:nvGrpSpPr>
          <p:cNvPr id="301" name="Google Shape;301;p5"/>
          <p:cNvGrpSpPr/>
          <p:nvPr/>
        </p:nvGrpSpPr>
        <p:grpSpPr>
          <a:xfrm>
            <a:off x="6447128" y="161925"/>
            <a:ext cx="2563522" cy="1540162"/>
            <a:chOff x="6447128" y="161925"/>
            <a:chExt cx="2563522" cy="1540162"/>
          </a:xfrm>
        </p:grpSpPr>
        <p:sp>
          <p:nvSpPr>
            <p:cNvPr id="302" name="Google Shape;302;p5"/>
            <p:cNvSpPr/>
            <p:nvPr/>
          </p:nvSpPr>
          <p:spPr>
            <a:xfrm>
              <a:off x="6447128" y="161925"/>
              <a:ext cx="2563522" cy="1540162"/>
            </a:xfrm>
            <a:prstGeom prst="rect">
              <a:avLst/>
            </a:prstGeom>
            <a:solidFill>
              <a:schemeClr val="accent6">
                <a:alpha val="90196"/>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303" name="Google Shape;303;p5"/>
            <p:cNvSpPr/>
            <p:nvPr/>
          </p:nvSpPr>
          <p:spPr>
            <a:xfrm>
              <a:off x="6447128" y="1117312"/>
              <a:ext cx="2563522" cy="46166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200"/>
                <a:buFont typeface="Arial"/>
                <a:buNone/>
              </a:pPr>
              <a:r>
                <a:rPr lang="en-US" sz="1200" b="1" i="0" u="none" strike="noStrike" cap="none">
                  <a:solidFill>
                    <a:schemeClr val="lt1"/>
                  </a:solidFill>
                  <a:latin typeface="Arial"/>
                  <a:ea typeface="Arial"/>
                  <a:cs typeface="Arial"/>
                  <a:sym typeface="Arial"/>
                </a:rPr>
                <a:t>RDA/WDS Certification of Digital</a:t>
              </a:r>
              <a:br>
                <a:rPr lang="en-US" sz="1200" b="1" i="0" u="none" strike="noStrike" cap="none">
                  <a:solidFill>
                    <a:schemeClr val="lt1"/>
                  </a:solidFill>
                  <a:latin typeface="Arial"/>
                  <a:ea typeface="Arial"/>
                  <a:cs typeface="Arial"/>
                  <a:sym typeface="Arial"/>
                </a:rPr>
              </a:br>
              <a:r>
                <a:rPr lang="en-US" sz="1200" b="1" i="0" u="none" strike="noStrike" cap="none">
                  <a:solidFill>
                    <a:schemeClr val="lt1"/>
                  </a:solidFill>
                  <a:latin typeface="Arial"/>
                  <a:ea typeface="Arial"/>
                  <a:cs typeface="Arial"/>
                  <a:sym typeface="Arial"/>
                </a:rPr>
                <a:t>Repositories IG</a:t>
              </a:r>
              <a:endParaRPr sz="1400" b="0" i="0" u="none" strike="noStrike" cap="none">
                <a:solidFill>
                  <a:srgbClr val="000000"/>
                </a:solidFill>
                <a:latin typeface="Arial"/>
                <a:ea typeface="Arial"/>
                <a:cs typeface="Arial"/>
                <a:sym typeface="Arial"/>
              </a:endParaRPr>
            </a:p>
          </p:txBody>
        </p:sp>
        <p:pic>
          <p:nvPicPr>
            <p:cNvPr id="304" name="Google Shape;304;p5" descr="https://www.rd-alliance.org/sites/all/themes/rdafour/logo.png"/>
            <p:cNvPicPr preferRelativeResize="0"/>
            <p:nvPr/>
          </p:nvPicPr>
          <p:blipFill rotWithShape="1">
            <a:blip r:embed="rId3">
              <a:alphaModFix/>
            </a:blip>
            <a:srcRect/>
            <a:stretch/>
          </p:blipFill>
          <p:spPr>
            <a:xfrm>
              <a:off x="6564758" y="252575"/>
              <a:ext cx="1276100" cy="720000"/>
            </a:xfrm>
            <a:prstGeom prst="rect">
              <a:avLst/>
            </a:prstGeom>
            <a:noFill/>
            <a:ln>
              <a:noFill/>
            </a:ln>
          </p:spPr>
        </p:pic>
        <p:pic>
          <p:nvPicPr>
            <p:cNvPr id="305" name="Google Shape;305;p5"/>
            <p:cNvPicPr preferRelativeResize="0"/>
            <p:nvPr/>
          </p:nvPicPr>
          <p:blipFill rotWithShape="1">
            <a:blip r:embed="rId4">
              <a:alphaModFix/>
            </a:blip>
            <a:srcRect/>
            <a:stretch/>
          </p:blipFill>
          <p:spPr>
            <a:xfrm>
              <a:off x="8127735" y="266862"/>
              <a:ext cx="756000" cy="696176"/>
            </a:xfrm>
            <a:prstGeom prst="rect">
              <a:avLst/>
            </a:prstGeom>
            <a:noFill/>
            <a:ln>
              <a:noFill/>
            </a:ln>
          </p:spPr>
        </p:pic>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22"/>
        <p:cNvGrpSpPr/>
        <p:nvPr/>
      </p:nvGrpSpPr>
      <p:grpSpPr>
        <a:xfrm>
          <a:off x="0" y="0"/>
          <a:ext cx="0" cy="0"/>
          <a:chOff x="0" y="0"/>
          <a:chExt cx="0" cy="0"/>
        </a:xfrm>
      </p:grpSpPr>
      <p:sp>
        <p:nvSpPr>
          <p:cNvPr id="323" name="Google Shape;323;p3"/>
          <p:cNvSpPr txBox="1">
            <a:spLocks noGrp="1"/>
          </p:cNvSpPr>
          <p:nvPr>
            <p:ph type="title"/>
          </p:nvPr>
        </p:nvSpPr>
        <p:spPr>
          <a:xfrm>
            <a:off x="619035" y="2988572"/>
            <a:ext cx="7886700" cy="13257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accent2"/>
              </a:buClr>
              <a:buSzPts val="1800"/>
              <a:buNone/>
            </a:pPr>
            <a:br>
              <a:rPr lang="en-US" dirty="0">
                <a:solidFill>
                  <a:srgbClr val="548135"/>
                </a:solidFill>
              </a:rPr>
            </a:br>
            <a:br>
              <a:rPr lang="en-US" dirty="0">
                <a:solidFill>
                  <a:srgbClr val="C55A11"/>
                </a:solidFill>
              </a:rPr>
            </a:br>
            <a:r>
              <a:rPr lang="en-US" dirty="0">
                <a:solidFill>
                  <a:srgbClr val="C55A11"/>
                </a:solidFill>
              </a:rPr>
              <a:t>The TRUST principles</a:t>
            </a:r>
            <a:br>
              <a:rPr lang="en-US" dirty="0">
                <a:solidFill>
                  <a:srgbClr val="C55A11"/>
                </a:solidFill>
              </a:rPr>
            </a:br>
            <a:br>
              <a:rPr lang="en-US" dirty="0">
                <a:solidFill>
                  <a:srgbClr val="C55A11"/>
                </a:solidFill>
              </a:rPr>
            </a:br>
            <a:r>
              <a:rPr lang="en-US" dirty="0">
                <a:solidFill>
                  <a:srgbClr val="C55A11"/>
                </a:solidFill>
              </a:rPr>
              <a:t>D. Lin, NIH</a:t>
            </a:r>
            <a:br>
              <a:rPr lang="en-US" dirty="0">
                <a:solidFill>
                  <a:srgbClr val="C55A11"/>
                </a:solidFill>
              </a:rPr>
            </a:br>
            <a:br>
              <a:rPr lang="en-US" dirty="0">
                <a:solidFill>
                  <a:srgbClr val="C55A11"/>
                </a:solidFill>
              </a:rPr>
            </a:br>
            <a:r>
              <a:rPr lang="en-US" dirty="0">
                <a:solidFill>
                  <a:srgbClr val="C55A11"/>
                </a:solidFill>
              </a:rPr>
              <a:t>Video, 5 min</a:t>
            </a:r>
            <a:br>
              <a:rPr lang="en-US" dirty="0">
                <a:solidFill>
                  <a:srgbClr val="C55A11"/>
                </a:solidFill>
              </a:rPr>
            </a:br>
            <a:endParaRPr dirty="0">
              <a:solidFill>
                <a:srgbClr val="548135"/>
              </a:solidFill>
            </a:endParaRPr>
          </a:p>
        </p:txBody>
      </p:sp>
      <p:grpSp>
        <p:nvGrpSpPr>
          <p:cNvPr id="324" name="Google Shape;324;p3"/>
          <p:cNvGrpSpPr/>
          <p:nvPr/>
        </p:nvGrpSpPr>
        <p:grpSpPr>
          <a:xfrm>
            <a:off x="6447128" y="161925"/>
            <a:ext cx="2563522" cy="1540162"/>
            <a:chOff x="6447128" y="161925"/>
            <a:chExt cx="2563522" cy="1540162"/>
          </a:xfrm>
        </p:grpSpPr>
        <p:sp>
          <p:nvSpPr>
            <p:cNvPr id="325" name="Google Shape;325;p3"/>
            <p:cNvSpPr/>
            <p:nvPr/>
          </p:nvSpPr>
          <p:spPr>
            <a:xfrm>
              <a:off x="6447128" y="161925"/>
              <a:ext cx="2563522" cy="1540162"/>
            </a:xfrm>
            <a:prstGeom prst="rect">
              <a:avLst/>
            </a:prstGeom>
            <a:solidFill>
              <a:schemeClr val="accent6">
                <a:alpha val="90196"/>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326" name="Google Shape;326;p3"/>
            <p:cNvSpPr/>
            <p:nvPr/>
          </p:nvSpPr>
          <p:spPr>
            <a:xfrm>
              <a:off x="6447128" y="1117312"/>
              <a:ext cx="2563522" cy="46166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200"/>
                <a:buFont typeface="Arial"/>
                <a:buNone/>
              </a:pPr>
              <a:r>
                <a:rPr lang="en-US" sz="1200" b="1" i="0" u="none" strike="noStrike" cap="none">
                  <a:solidFill>
                    <a:schemeClr val="lt1"/>
                  </a:solidFill>
                  <a:latin typeface="Arial"/>
                  <a:ea typeface="Arial"/>
                  <a:cs typeface="Arial"/>
                  <a:sym typeface="Arial"/>
                </a:rPr>
                <a:t>RDA/WDS Certification of Digital</a:t>
              </a:r>
              <a:br>
                <a:rPr lang="en-US" sz="1200" b="1" i="0" u="none" strike="noStrike" cap="none">
                  <a:solidFill>
                    <a:schemeClr val="lt1"/>
                  </a:solidFill>
                  <a:latin typeface="Arial"/>
                  <a:ea typeface="Arial"/>
                  <a:cs typeface="Arial"/>
                  <a:sym typeface="Arial"/>
                </a:rPr>
              </a:br>
              <a:r>
                <a:rPr lang="en-US" sz="1200" b="1" i="0" u="none" strike="noStrike" cap="none">
                  <a:solidFill>
                    <a:schemeClr val="lt1"/>
                  </a:solidFill>
                  <a:latin typeface="Arial"/>
                  <a:ea typeface="Arial"/>
                  <a:cs typeface="Arial"/>
                  <a:sym typeface="Arial"/>
                </a:rPr>
                <a:t>Repositories IG</a:t>
              </a:r>
              <a:endParaRPr sz="1400" b="0" i="0" u="none" strike="noStrike" cap="none">
                <a:solidFill>
                  <a:srgbClr val="000000"/>
                </a:solidFill>
                <a:latin typeface="Arial"/>
                <a:ea typeface="Arial"/>
                <a:cs typeface="Arial"/>
                <a:sym typeface="Arial"/>
              </a:endParaRPr>
            </a:p>
          </p:txBody>
        </p:sp>
        <p:pic>
          <p:nvPicPr>
            <p:cNvPr id="327" name="Google Shape;327;p3" descr="https://www.rd-alliance.org/sites/all/themes/rdafour/logo.png"/>
            <p:cNvPicPr preferRelativeResize="0"/>
            <p:nvPr/>
          </p:nvPicPr>
          <p:blipFill rotWithShape="1">
            <a:blip r:embed="rId3">
              <a:alphaModFix/>
            </a:blip>
            <a:srcRect/>
            <a:stretch/>
          </p:blipFill>
          <p:spPr>
            <a:xfrm>
              <a:off x="6564758" y="252575"/>
              <a:ext cx="1276100" cy="720000"/>
            </a:xfrm>
            <a:prstGeom prst="rect">
              <a:avLst/>
            </a:prstGeom>
            <a:noFill/>
            <a:ln>
              <a:noFill/>
            </a:ln>
          </p:spPr>
        </p:pic>
        <p:pic>
          <p:nvPicPr>
            <p:cNvPr id="328" name="Google Shape;328;p3"/>
            <p:cNvPicPr preferRelativeResize="0"/>
            <p:nvPr/>
          </p:nvPicPr>
          <p:blipFill rotWithShape="1">
            <a:blip r:embed="rId4">
              <a:alphaModFix/>
            </a:blip>
            <a:srcRect/>
            <a:stretch/>
          </p:blipFill>
          <p:spPr>
            <a:xfrm>
              <a:off x="8127735" y="266862"/>
              <a:ext cx="756000" cy="696176"/>
            </a:xfrm>
            <a:prstGeom prst="rect">
              <a:avLst/>
            </a:prstGeom>
            <a:noFill/>
            <a:ln>
              <a:noFill/>
            </a:ln>
          </p:spPr>
        </p:pic>
      </p:grpSp>
    </p:spTree>
    <p:extLst>
      <p:ext uri="{BB962C8B-B14F-4D97-AF65-F5344CB8AC3E}">
        <p14:creationId xmlns:p14="http://schemas.microsoft.com/office/powerpoint/2010/main" val="24253656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22"/>
        <p:cNvGrpSpPr/>
        <p:nvPr/>
      </p:nvGrpSpPr>
      <p:grpSpPr>
        <a:xfrm>
          <a:off x="0" y="0"/>
          <a:ext cx="0" cy="0"/>
          <a:chOff x="0" y="0"/>
          <a:chExt cx="0" cy="0"/>
        </a:xfrm>
      </p:grpSpPr>
      <p:sp>
        <p:nvSpPr>
          <p:cNvPr id="323" name="Google Shape;323;p3"/>
          <p:cNvSpPr txBox="1">
            <a:spLocks noGrp="1"/>
          </p:cNvSpPr>
          <p:nvPr>
            <p:ph type="title"/>
          </p:nvPr>
        </p:nvSpPr>
        <p:spPr>
          <a:xfrm>
            <a:off x="619035" y="2988572"/>
            <a:ext cx="7886700" cy="13257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accent2"/>
              </a:buClr>
              <a:buSzPts val="1800"/>
              <a:buNone/>
            </a:pPr>
            <a:br>
              <a:rPr lang="en-US">
                <a:solidFill>
                  <a:srgbClr val="548135"/>
                </a:solidFill>
              </a:rPr>
            </a:br>
            <a:r>
              <a:rPr lang="en-US">
                <a:solidFill>
                  <a:srgbClr val="C55A11"/>
                </a:solidFill>
              </a:rPr>
              <a:t>Clarifying</a:t>
            </a:r>
            <a:br>
              <a:rPr lang="en-US">
                <a:solidFill>
                  <a:srgbClr val="C55A11"/>
                </a:solidFill>
              </a:rPr>
            </a:br>
            <a:r>
              <a:rPr lang="en-US">
                <a:solidFill>
                  <a:srgbClr val="C55A11"/>
                </a:solidFill>
              </a:rPr>
              <a:t>relationships between </a:t>
            </a:r>
            <a:br>
              <a:rPr lang="en-US">
                <a:solidFill>
                  <a:srgbClr val="C55A11"/>
                </a:solidFill>
              </a:rPr>
            </a:br>
            <a:r>
              <a:rPr lang="en-US">
                <a:solidFill>
                  <a:srgbClr val="C55A11"/>
                </a:solidFill>
              </a:rPr>
              <a:t>the TRUST principles, other principle frameworks, certification processes, metrics</a:t>
            </a:r>
            <a:br>
              <a:rPr lang="en-US">
                <a:solidFill>
                  <a:srgbClr val="C55A11"/>
                </a:solidFill>
              </a:rPr>
            </a:br>
            <a:br>
              <a:rPr lang="en-US">
                <a:solidFill>
                  <a:srgbClr val="C55A11"/>
                </a:solidFill>
              </a:rPr>
            </a:br>
            <a:r>
              <a:rPr lang="en-US">
                <a:solidFill>
                  <a:srgbClr val="C55A11"/>
                </a:solidFill>
              </a:rPr>
              <a:t>W. Hugo, DANS</a:t>
            </a:r>
            <a:br>
              <a:rPr lang="en-US">
                <a:solidFill>
                  <a:srgbClr val="C55A11"/>
                </a:solidFill>
              </a:rPr>
            </a:br>
            <a:br>
              <a:rPr lang="en-US">
                <a:solidFill>
                  <a:srgbClr val="C55A11"/>
                </a:solidFill>
              </a:rPr>
            </a:br>
            <a:r>
              <a:rPr lang="en-US">
                <a:solidFill>
                  <a:srgbClr val="C55A11"/>
                </a:solidFill>
              </a:rPr>
              <a:t>Video, 10 min</a:t>
            </a:r>
            <a:br>
              <a:rPr lang="en-US">
                <a:solidFill>
                  <a:srgbClr val="C55A11"/>
                </a:solidFill>
              </a:rPr>
            </a:br>
            <a:endParaRPr>
              <a:solidFill>
                <a:srgbClr val="548135"/>
              </a:solidFill>
            </a:endParaRPr>
          </a:p>
        </p:txBody>
      </p:sp>
      <p:grpSp>
        <p:nvGrpSpPr>
          <p:cNvPr id="324" name="Google Shape;324;p3"/>
          <p:cNvGrpSpPr/>
          <p:nvPr/>
        </p:nvGrpSpPr>
        <p:grpSpPr>
          <a:xfrm>
            <a:off x="6447128" y="161925"/>
            <a:ext cx="2563522" cy="1540162"/>
            <a:chOff x="6447128" y="161925"/>
            <a:chExt cx="2563522" cy="1540162"/>
          </a:xfrm>
        </p:grpSpPr>
        <p:sp>
          <p:nvSpPr>
            <p:cNvPr id="325" name="Google Shape;325;p3"/>
            <p:cNvSpPr/>
            <p:nvPr/>
          </p:nvSpPr>
          <p:spPr>
            <a:xfrm>
              <a:off x="6447128" y="161925"/>
              <a:ext cx="2563522" cy="1540162"/>
            </a:xfrm>
            <a:prstGeom prst="rect">
              <a:avLst/>
            </a:prstGeom>
            <a:solidFill>
              <a:schemeClr val="accent6">
                <a:alpha val="90196"/>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326" name="Google Shape;326;p3"/>
            <p:cNvSpPr/>
            <p:nvPr/>
          </p:nvSpPr>
          <p:spPr>
            <a:xfrm>
              <a:off x="6447128" y="1117312"/>
              <a:ext cx="2563522" cy="46166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200"/>
                <a:buFont typeface="Arial"/>
                <a:buNone/>
              </a:pPr>
              <a:r>
                <a:rPr lang="en-US" sz="1200" b="1" i="0" u="none" strike="noStrike" cap="none">
                  <a:solidFill>
                    <a:schemeClr val="lt1"/>
                  </a:solidFill>
                  <a:latin typeface="Arial"/>
                  <a:ea typeface="Arial"/>
                  <a:cs typeface="Arial"/>
                  <a:sym typeface="Arial"/>
                </a:rPr>
                <a:t>RDA/WDS Certification of Digital</a:t>
              </a:r>
              <a:br>
                <a:rPr lang="en-US" sz="1200" b="1" i="0" u="none" strike="noStrike" cap="none">
                  <a:solidFill>
                    <a:schemeClr val="lt1"/>
                  </a:solidFill>
                  <a:latin typeface="Arial"/>
                  <a:ea typeface="Arial"/>
                  <a:cs typeface="Arial"/>
                  <a:sym typeface="Arial"/>
                </a:rPr>
              </a:br>
              <a:r>
                <a:rPr lang="en-US" sz="1200" b="1" i="0" u="none" strike="noStrike" cap="none">
                  <a:solidFill>
                    <a:schemeClr val="lt1"/>
                  </a:solidFill>
                  <a:latin typeface="Arial"/>
                  <a:ea typeface="Arial"/>
                  <a:cs typeface="Arial"/>
                  <a:sym typeface="Arial"/>
                </a:rPr>
                <a:t>Repositories IG</a:t>
              </a:r>
              <a:endParaRPr sz="1400" b="0" i="0" u="none" strike="noStrike" cap="none">
                <a:solidFill>
                  <a:srgbClr val="000000"/>
                </a:solidFill>
                <a:latin typeface="Arial"/>
                <a:ea typeface="Arial"/>
                <a:cs typeface="Arial"/>
                <a:sym typeface="Arial"/>
              </a:endParaRPr>
            </a:p>
          </p:txBody>
        </p:sp>
        <p:pic>
          <p:nvPicPr>
            <p:cNvPr id="327" name="Google Shape;327;p3" descr="https://www.rd-alliance.org/sites/all/themes/rdafour/logo.png"/>
            <p:cNvPicPr preferRelativeResize="0"/>
            <p:nvPr/>
          </p:nvPicPr>
          <p:blipFill rotWithShape="1">
            <a:blip r:embed="rId3">
              <a:alphaModFix/>
            </a:blip>
            <a:srcRect/>
            <a:stretch/>
          </p:blipFill>
          <p:spPr>
            <a:xfrm>
              <a:off x="6564758" y="252575"/>
              <a:ext cx="1276100" cy="720000"/>
            </a:xfrm>
            <a:prstGeom prst="rect">
              <a:avLst/>
            </a:prstGeom>
            <a:noFill/>
            <a:ln>
              <a:noFill/>
            </a:ln>
          </p:spPr>
        </p:pic>
        <p:pic>
          <p:nvPicPr>
            <p:cNvPr id="328" name="Google Shape;328;p3"/>
            <p:cNvPicPr preferRelativeResize="0"/>
            <p:nvPr/>
          </p:nvPicPr>
          <p:blipFill rotWithShape="1">
            <a:blip r:embed="rId4">
              <a:alphaModFix/>
            </a:blip>
            <a:srcRect/>
            <a:stretch/>
          </p:blipFill>
          <p:spPr>
            <a:xfrm>
              <a:off x="8127735" y="266862"/>
              <a:ext cx="756000" cy="696176"/>
            </a:xfrm>
            <a:prstGeom prst="rect">
              <a:avLst/>
            </a:prstGeom>
            <a:noFill/>
            <a:ln>
              <a:noFill/>
            </a:ln>
          </p:spPr>
        </p:pic>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33"/>
        <p:cNvGrpSpPr/>
        <p:nvPr/>
      </p:nvGrpSpPr>
      <p:grpSpPr>
        <a:xfrm>
          <a:off x="0" y="0"/>
          <a:ext cx="0" cy="0"/>
          <a:chOff x="0" y="0"/>
          <a:chExt cx="0" cy="0"/>
        </a:xfrm>
      </p:grpSpPr>
      <p:sp>
        <p:nvSpPr>
          <p:cNvPr id="334" name="Google Shape;334;p6"/>
          <p:cNvSpPr txBox="1">
            <a:spLocks noGrp="1"/>
          </p:cNvSpPr>
          <p:nvPr>
            <p:ph type="title"/>
          </p:nvPr>
        </p:nvSpPr>
        <p:spPr>
          <a:xfrm>
            <a:off x="619035" y="2988572"/>
            <a:ext cx="7886700" cy="13257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accent2"/>
              </a:buClr>
              <a:buSzPts val="1800"/>
              <a:buNone/>
            </a:pPr>
            <a:br>
              <a:rPr lang="en-US">
                <a:solidFill>
                  <a:srgbClr val="548135"/>
                </a:solidFill>
              </a:rPr>
            </a:br>
            <a:r>
              <a:rPr lang="en-US">
                <a:solidFill>
                  <a:srgbClr val="C55A11"/>
                </a:solidFill>
              </a:rPr>
              <a:t>Nestor perspective</a:t>
            </a:r>
            <a:br>
              <a:rPr lang="en-US">
                <a:solidFill>
                  <a:srgbClr val="C55A11"/>
                </a:solidFill>
              </a:rPr>
            </a:br>
            <a:br>
              <a:rPr lang="en-US">
                <a:solidFill>
                  <a:srgbClr val="C55A11"/>
                </a:solidFill>
              </a:rPr>
            </a:br>
            <a:r>
              <a:rPr lang="en-US">
                <a:solidFill>
                  <a:srgbClr val="C55A11"/>
                </a:solidFill>
              </a:rPr>
              <a:t>Mickey Lindlar, TIB - Leibniz Information Centre for Science and Technlogy</a:t>
            </a:r>
            <a:br>
              <a:rPr lang="en-US">
                <a:solidFill>
                  <a:srgbClr val="C55A11"/>
                </a:solidFill>
              </a:rPr>
            </a:br>
            <a:br>
              <a:rPr lang="en-US">
                <a:solidFill>
                  <a:srgbClr val="C55A11"/>
                </a:solidFill>
              </a:rPr>
            </a:br>
            <a:br>
              <a:rPr lang="en-US">
                <a:solidFill>
                  <a:srgbClr val="C55A11"/>
                </a:solidFill>
              </a:rPr>
            </a:br>
            <a:r>
              <a:rPr lang="en-US">
                <a:solidFill>
                  <a:srgbClr val="C55A11"/>
                </a:solidFill>
              </a:rPr>
              <a:t>Video, 5 min</a:t>
            </a:r>
            <a:br>
              <a:rPr lang="en-US">
                <a:solidFill>
                  <a:srgbClr val="C55A11"/>
                </a:solidFill>
              </a:rPr>
            </a:br>
            <a:endParaRPr>
              <a:solidFill>
                <a:srgbClr val="548135"/>
              </a:solidFill>
            </a:endParaRPr>
          </a:p>
        </p:txBody>
      </p:sp>
      <p:grpSp>
        <p:nvGrpSpPr>
          <p:cNvPr id="335" name="Google Shape;335;p6"/>
          <p:cNvGrpSpPr/>
          <p:nvPr/>
        </p:nvGrpSpPr>
        <p:grpSpPr>
          <a:xfrm>
            <a:off x="6447128" y="161925"/>
            <a:ext cx="2563522" cy="1540162"/>
            <a:chOff x="6447128" y="161925"/>
            <a:chExt cx="2563522" cy="1540162"/>
          </a:xfrm>
        </p:grpSpPr>
        <p:sp>
          <p:nvSpPr>
            <p:cNvPr id="336" name="Google Shape;336;p6"/>
            <p:cNvSpPr/>
            <p:nvPr/>
          </p:nvSpPr>
          <p:spPr>
            <a:xfrm>
              <a:off x="6447128" y="161925"/>
              <a:ext cx="2563522" cy="1540162"/>
            </a:xfrm>
            <a:prstGeom prst="rect">
              <a:avLst/>
            </a:prstGeom>
            <a:solidFill>
              <a:schemeClr val="accent6">
                <a:alpha val="90196"/>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337" name="Google Shape;337;p6"/>
            <p:cNvSpPr/>
            <p:nvPr/>
          </p:nvSpPr>
          <p:spPr>
            <a:xfrm>
              <a:off x="6447128" y="1117312"/>
              <a:ext cx="2563522" cy="46166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200"/>
                <a:buFont typeface="Arial"/>
                <a:buNone/>
              </a:pPr>
              <a:r>
                <a:rPr lang="en-US" sz="1200" b="1" i="0" u="none" strike="noStrike" cap="none">
                  <a:solidFill>
                    <a:schemeClr val="lt1"/>
                  </a:solidFill>
                  <a:latin typeface="Arial"/>
                  <a:ea typeface="Arial"/>
                  <a:cs typeface="Arial"/>
                  <a:sym typeface="Arial"/>
                </a:rPr>
                <a:t>RDA/WDS Certification of Digital</a:t>
              </a:r>
              <a:br>
                <a:rPr lang="en-US" sz="1200" b="1" i="0" u="none" strike="noStrike" cap="none">
                  <a:solidFill>
                    <a:schemeClr val="lt1"/>
                  </a:solidFill>
                  <a:latin typeface="Arial"/>
                  <a:ea typeface="Arial"/>
                  <a:cs typeface="Arial"/>
                  <a:sym typeface="Arial"/>
                </a:rPr>
              </a:br>
              <a:r>
                <a:rPr lang="en-US" sz="1200" b="1" i="0" u="none" strike="noStrike" cap="none">
                  <a:solidFill>
                    <a:schemeClr val="lt1"/>
                  </a:solidFill>
                  <a:latin typeface="Arial"/>
                  <a:ea typeface="Arial"/>
                  <a:cs typeface="Arial"/>
                  <a:sym typeface="Arial"/>
                </a:rPr>
                <a:t>Repositories IG</a:t>
              </a:r>
              <a:endParaRPr sz="1400" b="0" i="0" u="none" strike="noStrike" cap="none">
                <a:solidFill>
                  <a:srgbClr val="000000"/>
                </a:solidFill>
                <a:latin typeface="Arial"/>
                <a:ea typeface="Arial"/>
                <a:cs typeface="Arial"/>
                <a:sym typeface="Arial"/>
              </a:endParaRPr>
            </a:p>
          </p:txBody>
        </p:sp>
        <p:pic>
          <p:nvPicPr>
            <p:cNvPr id="338" name="Google Shape;338;p6" descr="https://www.rd-alliance.org/sites/all/themes/rdafour/logo.png"/>
            <p:cNvPicPr preferRelativeResize="0"/>
            <p:nvPr/>
          </p:nvPicPr>
          <p:blipFill rotWithShape="1">
            <a:blip r:embed="rId3">
              <a:alphaModFix/>
            </a:blip>
            <a:srcRect/>
            <a:stretch/>
          </p:blipFill>
          <p:spPr>
            <a:xfrm>
              <a:off x="6564758" y="252575"/>
              <a:ext cx="1276100" cy="720000"/>
            </a:xfrm>
            <a:prstGeom prst="rect">
              <a:avLst/>
            </a:prstGeom>
            <a:noFill/>
            <a:ln>
              <a:noFill/>
            </a:ln>
          </p:spPr>
        </p:pic>
        <p:pic>
          <p:nvPicPr>
            <p:cNvPr id="339" name="Google Shape;339;p6"/>
            <p:cNvPicPr preferRelativeResize="0"/>
            <p:nvPr/>
          </p:nvPicPr>
          <p:blipFill rotWithShape="1">
            <a:blip r:embed="rId4">
              <a:alphaModFix/>
            </a:blip>
            <a:srcRect/>
            <a:stretch/>
          </p:blipFill>
          <p:spPr>
            <a:xfrm>
              <a:off x="8127735" y="266862"/>
              <a:ext cx="756000" cy="696176"/>
            </a:xfrm>
            <a:prstGeom prst="rect">
              <a:avLst/>
            </a:prstGeom>
            <a:noFill/>
            <a:ln>
              <a:noFill/>
            </a:ln>
          </p:spPr>
        </p:pic>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44"/>
        <p:cNvGrpSpPr/>
        <p:nvPr/>
      </p:nvGrpSpPr>
      <p:grpSpPr>
        <a:xfrm>
          <a:off x="0" y="0"/>
          <a:ext cx="0" cy="0"/>
          <a:chOff x="0" y="0"/>
          <a:chExt cx="0" cy="0"/>
        </a:xfrm>
      </p:grpSpPr>
      <p:sp>
        <p:nvSpPr>
          <p:cNvPr id="345" name="Google Shape;345;p7"/>
          <p:cNvSpPr txBox="1">
            <a:spLocks noGrp="1"/>
          </p:cNvSpPr>
          <p:nvPr>
            <p:ph type="title"/>
          </p:nvPr>
        </p:nvSpPr>
        <p:spPr>
          <a:xfrm>
            <a:off x="619035" y="2988572"/>
            <a:ext cx="7886700" cy="1325700"/>
          </a:xfrm>
          <a:prstGeom prst="rect">
            <a:avLst/>
          </a:prstGeom>
          <a:noFill/>
          <a:ln>
            <a:noFill/>
          </a:ln>
        </p:spPr>
        <p:txBody>
          <a:bodyPr spcFirstLastPara="1" wrap="square" lIns="91425" tIns="45700" rIns="91425" bIns="45700" anchor="ctr" anchorCtr="0">
            <a:noAutofit/>
          </a:bodyPr>
          <a:lstStyle/>
          <a:p>
            <a:pPr marL="0" lvl="0" indent="0" algn="l" rtl="0">
              <a:lnSpc>
                <a:spcPct val="90000"/>
              </a:lnSpc>
              <a:spcBef>
                <a:spcPts val="0"/>
              </a:spcBef>
              <a:spcAft>
                <a:spcPts val="0"/>
              </a:spcAft>
              <a:buClr>
                <a:schemeClr val="accent2"/>
              </a:buClr>
              <a:buSzPts val="1800"/>
              <a:buNone/>
            </a:pPr>
            <a:br>
              <a:rPr lang="en-US">
                <a:solidFill>
                  <a:srgbClr val="548135"/>
                </a:solidFill>
              </a:rPr>
            </a:br>
            <a:r>
              <a:rPr lang="en-US">
                <a:solidFill>
                  <a:srgbClr val="C55A11"/>
                </a:solidFill>
              </a:rPr>
              <a:t>ISO perspective</a:t>
            </a:r>
            <a:br>
              <a:rPr lang="en-US">
                <a:solidFill>
                  <a:srgbClr val="C55A11"/>
                </a:solidFill>
              </a:rPr>
            </a:br>
            <a:br>
              <a:rPr lang="en-US">
                <a:solidFill>
                  <a:srgbClr val="C55A11"/>
                </a:solidFill>
              </a:rPr>
            </a:br>
            <a:r>
              <a:rPr lang="en-US">
                <a:solidFill>
                  <a:srgbClr val="C55A11"/>
                </a:solidFill>
              </a:rPr>
              <a:t>David Giaretta, PTAB - Primary Trustworthy Digital Repository Authorisation Body</a:t>
            </a:r>
            <a:br>
              <a:rPr lang="en-US">
                <a:solidFill>
                  <a:srgbClr val="C55A11"/>
                </a:solidFill>
              </a:rPr>
            </a:br>
            <a:br>
              <a:rPr lang="en-US">
                <a:solidFill>
                  <a:srgbClr val="C55A11"/>
                </a:solidFill>
              </a:rPr>
            </a:br>
            <a:r>
              <a:rPr lang="en-US">
                <a:solidFill>
                  <a:srgbClr val="C55A11"/>
                </a:solidFill>
              </a:rPr>
              <a:t>Video, 5 min</a:t>
            </a:r>
            <a:br>
              <a:rPr lang="en-US">
                <a:solidFill>
                  <a:srgbClr val="C55A11"/>
                </a:solidFill>
              </a:rPr>
            </a:br>
            <a:endParaRPr>
              <a:solidFill>
                <a:srgbClr val="548135"/>
              </a:solidFill>
            </a:endParaRPr>
          </a:p>
        </p:txBody>
      </p:sp>
      <p:grpSp>
        <p:nvGrpSpPr>
          <p:cNvPr id="346" name="Google Shape;346;p7"/>
          <p:cNvGrpSpPr/>
          <p:nvPr/>
        </p:nvGrpSpPr>
        <p:grpSpPr>
          <a:xfrm>
            <a:off x="6447128" y="161925"/>
            <a:ext cx="2563522" cy="1540162"/>
            <a:chOff x="6447128" y="161925"/>
            <a:chExt cx="2563522" cy="1540162"/>
          </a:xfrm>
        </p:grpSpPr>
        <p:sp>
          <p:nvSpPr>
            <p:cNvPr id="347" name="Google Shape;347;p7"/>
            <p:cNvSpPr/>
            <p:nvPr/>
          </p:nvSpPr>
          <p:spPr>
            <a:xfrm>
              <a:off x="6447128" y="161925"/>
              <a:ext cx="2563522" cy="1540162"/>
            </a:xfrm>
            <a:prstGeom prst="rect">
              <a:avLst/>
            </a:prstGeom>
            <a:solidFill>
              <a:schemeClr val="accent6">
                <a:alpha val="90196"/>
              </a:schemeClr>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400"/>
                <a:buFont typeface="Arial"/>
                <a:buNone/>
              </a:pPr>
              <a:endParaRPr sz="1400" b="0" i="0" u="none" strike="noStrike" cap="none">
                <a:solidFill>
                  <a:schemeClr val="lt1"/>
                </a:solidFill>
                <a:latin typeface="Arial"/>
                <a:ea typeface="Arial"/>
                <a:cs typeface="Arial"/>
                <a:sym typeface="Arial"/>
              </a:endParaRPr>
            </a:p>
          </p:txBody>
        </p:sp>
        <p:sp>
          <p:nvSpPr>
            <p:cNvPr id="348" name="Google Shape;348;p7"/>
            <p:cNvSpPr/>
            <p:nvPr/>
          </p:nvSpPr>
          <p:spPr>
            <a:xfrm>
              <a:off x="6447128" y="1117312"/>
              <a:ext cx="2563522" cy="461665"/>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1200"/>
                <a:buFont typeface="Arial"/>
                <a:buNone/>
              </a:pPr>
              <a:r>
                <a:rPr lang="en-US" sz="1200" b="1" i="0" u="none" strike="noStrike" cap="none">
                  <a:solidFill>
                    <a:schemeClr val="lt1"/>
                  </a:solidFill>
                  <a:latin typeface="Arial"/>
                  <a:ea typeface="Arial"/>
                  <a:cs typeface="Arial"/>
                  <a:sym typeface="Arial"/>
                </a:rPr>
                <a:t>RDA/WDS Certification of Digital</a:t>
              </a:r>
              <a:br>
                <a:rPr lang="en-US" sz="1200" b="1" i="0" u="none" strike="noStrike" cap="none">
                  <a:solidFill>
                    <a:schemeClr val="lt1"/>
                  </a:solidFill>
                  <a:latin typeface="Arial"/>
                  <a:ea typeface="Arial"/>
                  <a:cs typeface="Arial"/>
                  <a:sym typeface="Arial"/>
                </a:rPr>
              </a:br>
              <a:r>
                <a:rPr lang="en-US" sz="1200" b="1" i="0" u="none" strike="noStrike" cap="none">
                  <a:solidFill>
                    <a:schemeClr val="lt1"/>
                  </a:solidFill>
                  <a:latin typeface="Arial"/>
                  <a:ea typeface="Arial"/>
                  <a:cs typeface="Arial"/>
                  <a:sym typeface="Arial"/>
                </a:rPr>
                <a:t>Repositories IG</a:t>
              </a:r>
              <a:endParaRPr sz="1400" b="0" i="0" u="none" strike="noStrike" cap="none">
                <a:solidFill>
                  <a:srgbClr val="000000"/>
                </a:solidFill>
                <a:latin typeface="Arial"/>
                <a:ea typeface="Arial"/>
                <a:cs typeface="Arial"/>
                <a:sym typeface="Arial"/>
              </a:endParaRPr>
            </a:p>
          </p:txBody>
        </p:sp>
        <p:pic>
          <p:nvPicPr>
            <p:cNvPr id="349" name="Google Shape;349;p7" descr="https://www.rd-alliance.org/sites/all/themes/rdafour/logo.png"/>
            <p:cNvPicPr preferRelativeResize="0"/>
            <p:nvPr/>
          </p:nvPicPr>
          <p:blipFill rotWithShape="1">
            <a:blip r:embed="rId3">
              <a:alphaModFix/>
            </a:blip>
            <a:srcRect/>
            <a:stretch/>
          </p:blipFill>
          <p:spPr>
            <a:xfrm>
              <a:off x="6564758" y="252575"/>
              <a:ext cx="1276100" cy="720000"/>
            </a:xfrm>
            <a:prstGeom prst="rect">
              <a:avLst/>
            </a:prstGeom>
            <a:noFill/>
            <a:ln>
              <a:noFill/>
            </a:ln>
          </p:spPr>
        </p:pic>
        <p:pic>
          <p:nvPicPr>
            <p:cNvPr id="350" name="Google Shape;350;p7"/>
            <p:cNvPicPr preferRelativeResize="0"/>
            <p:nvPr/>
          </p:nvPicPr>
          <p:blipFill rotWithShape="1">
            <a:blip r:embed="rId4">
              <a:alphaModFix/>
            </a:blip>
            <a:srcRect/>
            <a:stretch/>
          </p:blipFill>
          <p:spPr>
            <a:xfrm>
              <a:off x="8127735" y="266862"/>
              <a:ext cx="756000" cy="696176"/>
            </a:xfrm>
            <a:prstGeom prst="rect">
              <a:avLst/>
            </a:prstGeom>
            <a:noFill/>
            <a:ln>
              <a:noFill/>
            </a:ln>
          </p:spPr>
        </p:pic>
      </p:gr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654</Words>
  <Application>Microsoft Macintosh PowerPoint</Application>
  <PresentationFormat>On-screen Show (4:3)</PresentationFormat>
  <Paragraphs>66</Paragraphs>
  <Slides>12</Slides>
  <Notes>12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Calibri</vt:lpstr>
      <vt:lpstr>Arial</vt:lpstr>
      <vt:lpstr>Office Theme</vt:lpstr>
      <vt:lpstr>TRUST Principles and challenges on implementation</vt:lpstr>
      <vt:lpstr>Housekeeping</vt:lpstr>
      <vt:lpstr>Meeting Objectives</vt:lpstr>
      <vt:lpstr>Meeting Objectives</vt:lpstr>
      <vt:lpstr>Agenda</vt:lpstr>
      <vt:lpstr>  The TRUST principles  D. Lin, NIH  Video, 5 min </vt:lpstr>
      <vt:lpstr> Clarifying relationships between  the TRUST principles, other principle frameworks, certification processes, metrics  W. Hugo, DANS  Video, 10 min </vt:lpstr>
      <vt:lpstr> Nestor perspective  Mickey Lindlar, TIB - Leibniz Information Centre for Science and Technlogy   Video, 5 min </vt:lpstr>
      <vt:lpstr> ISO perspective  David Giaretta, PTAB - Primary Trustworthy Digital Repository Authorisation Body  Video, 5 min </vt:lpstr>
      <vt:lpstr> CoreTrustSeal perspective  Mari Kleemola, Finnish Social Science Data Archive  Live, 5 min </vt:lpstr>
      <vt:lpstr> Questions?</vt:lpstr>
      <vt:lpstr>Discussion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TRUST Principles and challenges on implementation</dc:title>
  <dc:creator>Recker, Jonas</dc:creator>
  <cp:lastModifiedBy>Petters, Jonathan</cp:lastModifiedBy>
  <cp:revision>1</cp:revision>
  <dcterms:modified xsi:type="dcterms:W3CDTF">2021-11-04T13:05:28Z</dcterms:modified>
</cp:coreProperties>
</file>