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2"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jj2o3LoHZggqP8S70WSl08Ru3/T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p:cViewPr varScale="1">
        <p:scale>
          <a:sx n="112" d="100"/>
          <a:sy n="112" d="100"/>
        </p:scale>
        <p:origin x="164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1" name="Google Shape;301;p1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2" name="Google Shape;302;p1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2" name="Google Shape;312;p1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13" name="Google Shape;313;p1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3" name="Google Shape;323;p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24" name="Google Shape;324;p1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4" name="Google Shape;334;p3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5" name="Google Shape;335;p3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5" name="Google Shape;345;p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46" name="Google Shape;346;p3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6" name="Google Shape;356;p3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7" name="Google Shape;357;p3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8" name="Google Shape;178;p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9e4ad40b55_0_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g9e4ad40b55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0" name="Google Shape;190;g9e4ad40b55_0_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1" name="Google Shape;201;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1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p1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d365358d72_0_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5" name="Google Shape;225;gd365358d72_0_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6" name="Google Shape;226;gd365358d72_0_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d365358d72_2_8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d365358d72_2_8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gd365358d72_2_8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d365358d72_2_1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4" name="Google Shape;274;gd365358d72_2_1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0" name="Google Shape;290;p1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1" name="Google Shape;291;p1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5" name="Google Shape;15;p19"/>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2"/>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9"/>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_TEXT" type="vertTx">
  <p:cSld name="VERTICAL_TEXT">
    <p:spTree>
      <p:nvGrpSpPr>
        <p:cNvPr id="1" name="Shape 61"/>
        <p:cNvGrpSpPr/>
        <p:nvPr/>
      </p:nvGrpSpPr>
      <p:grpSpPr>
        <a:xfrm>
          <a:off x="0" y="0"/>
          <a:ext cx="0" cy="0"/>
          <a:chOff x="0" y="0"/>
          <a:chExt cx="0" cy="0"/>
        </a:xfrm>
      </p:grpSpPr>
      <p:sp>
        <p:nvSpPr>
          <p:cNvPr id="62" name="Google Shape;62;p2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8"/>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_TITLE_AND_VERTICAL_TEXT" type="vertTitleAndTx">
  <p:cSld name="VERTICAL_TITLE_AND_VERTICAL_TEXT">
    <p:spTree>
      <p:nvGrpSpPr>
        <p:cNvPr id="1" name="Shape 66"/>
        <p:cNvGrpSpPr/>
        <p:nvPr/>
      </p:nvGrpSpPr>
      <p:grpSpPr>
        <a:xfrm>
          <a:off x="0" y="0"/>
          <a:ext cx="0" cy="0"/>
          <a:chOff x="0" y="0"/>
          <a:chExt cx="0" cy="0"/>
        </a:xfrm>
      </p:grpSpPr>
      <p:sp>
        <p:nvSpPr>
          <p:cNvPr id="67" name="Google Shape;67;p29"/>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9"/>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1"/>
        <p:cNvGrpSpPr/>
        <p:nvPr/>
      </p:nvGrpSpPr>
      <p:grpSpPr>
        <a:xfrm>
          <a:off x="0" y="0"/>
          <a:ext cx="0" cy="0"/>
          <a:chOff x="0" y="0"/>
          <a:chExt cx="0" cy="0"/>
        </a:xfrm>
      </p:grpSpPr>
      <p:sp>
        <p:nvSpPr>
          <p:cNvPr id="72" name="Google Shape;72;p3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3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3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5" name="Google Shape;75;p3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76"/>
        <p:cNvGrpSpPr/>
        <p:nvPr/>
      </p:nvGrpSpPr>
      <p:grpSpPr>
        <a:xfrm>
          <a:off x="0" y="0"/>
          <a:ext cx="0" cy="0"/>
          <a:chOff x="0" y="0"/>
          <a:chExt cx="0" cy="0"/>
        </a:xfrm>
      </p:grpSpPr>
      <p:sp>
        <p:nvSpPr>
          <p:cNvPr id="77" name="Google Shape;77;p3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3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6"/>
        <p:cNvGrpSpPr/>
        <p:nvPr/>
      </p:nvGrpSpPr>
      <p:grpSpPr>
        <a:xfrm>
          <a:off x="0" y="0"/>
          <a:ext cx="0" cy="0"/>
          <a:chOff x="0" y="0"/>
          <a:chExt cx="0" cy="0"/>
        </a:xfrm>
      </p:grpSpPr>
      <p:sp>
        <p:nvSpPr>
          <p:cNvPr id="87" name="Google Shape;87;gd365358d72_2_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gd365358d72_2_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9" name="Google Shape;89;gd365358d72_2_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gd365358d72_2_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gd365358d72_2_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2"/>
        <p:cNvGrpSpPr/>
        <p:nvPr/>
      </p:nvGrpSpPr>
      <p:grpSpPr>
        <a:xfrm>
          <a:off x="0" y="0"/>
          <a:ext cx="0" cy="0"/>
          <a:chOff x="0" y="0"/>
          <a:chExt cx="0" cy="0"/>
        </a:xfrm>
      </p:grpSpPr>
      <p:sp>
        <p:nvSpPr>
          <p:cNvPr id="93" name="Google Shape;93;gd365358d72_2_12"/>
          <p:cNvSpPr/>
          <p:nvPr/>
        </p:nvSpPr>
        <p:spPr>
          <a:xfrm>
            <a:off x="0" y="0"/>
            <a:ext cx="9144000" cy="6504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94" name="Google Shape;94;gd365358d72_2_12"/>
          <p:cNvSpPr txBox="1">
            <a:spLocks noGrp="1"/>
          </p:cNvSpPr>
          <p:nvPr>
            <p:ph type="title"/>
          </p:nvPr>
        </p:nvSpPr>
        <p:spPr>
          <a:xfrm>
            <a:off x="1281525" y="957600"/>
            <a:ext cx="7688700" cy="713600"/>
          </a:xfrm>
          <a:prstGeom prst="rect">
            <a:avLst/>
          </a:prstGeom>
          <a:noFill/>
          <a:ln>
            <a:noFill/>
          </a:ln>
        </p:spPr>
        <p:txBody>
          <a:bodyPr spcFirstLastPara="1" wrap="square" lIns="91425" tIns="91425" rIns="91425" bIns="91425" anchor="t" anchorCtr="0">
            <a:normAutofit/>
          </a:bodyPr>
          <a:lstStyle>
            <a:lvl1pPr lvl="0" algn="l">
              <a:lnSpc>
                <a:spcPct val="90000"/>
              </a:lnSpc>
              <a:spcBef>
                <a:spcPts val="0"/>
              </a:spcBef>
              <a:spcAft>
                <a:spcPts val="0"/>
              </a:spcAft>
              <a:buClr>
                <a:schemeClr val="dk1"/>
              </a:buClr>
              <a:buSzPts val="2600"/>
              <a:buFont typeface="Calibri"/>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95" name="Google Shape;95;gd365358d72_2_12"/>
          <p:cNvSpPr txBox="1">
            <a:spLocks noGrp="1"/>
          </p:cNvSpPr>
          <p:nvPr>
            <p:ph type="body" idx="1"/>
          </p:nvPr>
        </p:nvSpPr>
        <p:spPr>
          <a:xfrm>
            <a:off x="774775" y="1978400"/>
            <a:ext cx="7688700" cy="3014800"/>
          </a:xfrm>
          <a:prstGeom prst="rect">
            <a:avLst/>
          </a:prstGeom>
          <a:noFill/>
          <a:ln>
            <a:noFill/>
          </a:ln>
        </p:spPr>
        <p:txBody>
          <a:bodyPr spcFirstLastPara="1" wrap="square" lIns="91425" tIns="91425" rIns="91425" bIns="91425" anchor="t" anchorCtr="0">
            <a:normAutofit/>
          </a:bodyPr>
          <a:lstStyle>
            <a:lvl1pPr marL="457200" lvl="0" indent="-311150" algn="l">
              <a:lnSpc>
                <a:spcPct val="90000"/>
              </a:lnSpc>
              <a:spcBef>
                <a:spcPts val="0"/>
              </a:spcBef>
              <a:spcAft>
                <a:spcPts val="0"/>
              </a:spcAft>
              <a:buClr>
                <a:schemeClr val="dk1"/>
              </a:buClr>
              <a:buSzPts val="1300"/>
              <a:buChar char="●"/>
              <a:defRPr/>
            </a:lvl1pPr>
            <a:lvl2pPr marL="914400" lvl="1" indent="-298450" algn="l">
              <a:lnSpc>
                <a:spcPct val="90000"/>
              </a:lnSpc>
              <a:spcBef>
                <a:spcPts val="0"/>
              </a:spcBef>
              <a:spcAft>
                <a:spcPts val="0"/>
              </a:spcAft>
              <a:buClr>
                <a:schemeClr val="dk1"/>
              </a:buClr>
              <a:buSzPts val="1100"/>
              <a:buChar char="○"/>
              <a:defRPr/>
            </a:lvl2pPr>
            <a:lvl3pPr marL="1371600" lvl="2" indent="-298450" algn="l">
              <a:lnSpc>
                <a:spcPct val="90000"/>
              </a:lnSpc>
              <a:spcBef>
                <a:spcPts val="0"/>
              </a:spcBef>
              <a:spcAft>
                <a:spcPts val="0"/>
              </a:spcAft>
              <a:buClr>
                <a:schemeClr val="dk1"/>
              </a:buClr>
              <a:buSzPts val="1100"/>
              <a:buChar char="■"/>
              <a:defRPr/>
            </a:lvl3pPr>
            <a:lvl4pPr marL="1828800" lvl="3" indent="-298450" algn="l">
              <a:lnSpc>
                <a:spcPct val="90000"/>
              </a:lnSpc>
              <a:spcBef>
                <a:spcPts val="0"/>
              </a:spcBef>
              <a:spcAft>
                <a:spcPts val="0"/>
              </a:spcAft>
              <a:buClr>
                <a:schemeClr val="dk1"/>
              </a:buClr>
              <a:buSzPts val="1100"/>
              <a:buChar char="●"/>
              <a:defRPr/>
            </a:lvl4pPr>
            <a:lvl5pPr marL="2286000" lvl="4" indent="-298450" algn="l">
              <a:lnSpc>
                <a:spcPct val="90000"/>
              </a:lnSpc>
              <a:spcBef>
                <a:spcPts val="0"/>
              </a:spcBef>
              <a:spcAft>
                <a:spcPts val="0"/>
              </a:spcAft>
              <a:buClr>
                <a:schemeClr val="dk1"/>
              </a:buClr>
              <a:buSzPts val="1100"/>
              <a:buChar char="○"/>
              <a:defRPr/>
            </a:lvl5pPr>
            <a:lvl6pPr marL="2743200" lvl="5" indent="-298450" algn="l">
              <a:lnSpc>
                <a:spcPct val="90000"/>
              </a:lnSpc>
              <a:spcBef>
                <a:spcPts val="0"/>
              </a:spcBef>
              <a:spcAft>
                <a:spcPts val="0"/>
              </a:spcAft>
              <a:buClr>
                <a:schemeClr val="dk1"/>
              </a:buClr>
              <a:buSzPts val="1100"/>
              <a:buChar char="■"/>
              <a:defRPr/>
            </a:lvl6pPr>
            <a:lvl7pPr marL="3200400" lvl="6" indent="-298450" algn="l">
              <a:lnSpc>
                <a:spcPct val="90000"/>
              </a:lnSpc>
              <a:spcBef>
                <a:spcPts val="0"/>
              </a:spcBef>
              <a:spcAft>
                <a:spcPts val="0"/>
              </a:spcAft>
              <a:buClr>
                <a:schemeClr val="dk1"/>
              </a:buClr>
              <a:buSzPts val="1100"/>
              <a:buChar char="●"/>
              <a:defRPr/>
            </a:lvl7pPr>
            <a:lvl8pPr marL="3657600" lvl="7" indent="-298450" algn="l">
              <a:lnSpc>
                <a:spcPct val="90000"/>
              </a:lnSpc>
              <a:spcBef>
                <a:spcPts val="0"/>
              </a:spcBef>
              <a:spcAft>
                <a:spcPts val="0"/>
              </a:spcAft>
              <a:buClr>
                <a:schemeClr val="dk1"/>
              </a:buClr>
              <a:buSzPts val="1100"/>
              <a:buChar char="○"/>
              <a:defRPr/>
            </a:lvl8pPr>
            <a:lvl9pPr marL="4114800" lvl="8" indent="-298450" algn="l">
              <a:lnSpc>
                <a:spcPct val="90000"/>
              </a:lnSpc>
              <a:spcBef>
                <a:spcPts val="0"/>
              </a:spcBef>
              <a:spcAft>
                <a:spcPts val="0"/>
              </a:spcAft>
              <a:buClr>
                <a:schemeClr val="dk1"/>
              </a:buClr>
              <a:buSzPts val="1100"/>
              <a:buChar char="■"/>
              <a:defRPr/>
            </a:lvl9pPr>
          </a:lstStyle>
          <a:p>
            <a:endParaRPr/>
          </a:p>
        </p:txBody>
      </p:sp>
      <p:sp>
        <p:nvSpPr>
          <p:cNvPr id="96" name="Google Shape;96;gd365358d72_2_12"/>
          <p:cNvSpPr txBox="1">
            <a:spLocks noGrp="1"/>
          </p:cNvSpPr>
          <p:nvPr>
            <p:ph type="sldNum" idx="12"/>
          </p:nvPr>
        </p:nvSpPr>
        <p:spPr>
          <a:xfrm>
            <a:off x="8536302" y="6333135"/>
            <a:ext cx="548700" cy="524800"/>
          </a:xfrm>
          <a:prstGeom prst="rect">
            <a:avLst/>
          </a:prstGeom>
          <a:noFill/>
          <a:ln>
            <a:noFill/>
          </a:ln>
        </p:spPr>
        <p:txBody>
          <a:bodyPr spcFirstLastPara="1" wrap="square" lIns="91425" tIns="91425" rIns="91425" bIns="91425" anchor="ctr" anchorCtr="0">
            <a:normAutofit/>
          </a:bodyPr>
          <a:lstStyle>
            <a:lvl1pPr marL="0" lvl="0" indent="0" algn="r">
              <a:buClr>
                <a:srgbClr val="888888"/>
              </a:buClr>
              <a:buSzPts val="900"/>
              <a:buFont typeface="Calibri"/>
              <a:buNone/>
              <a:defRPr sz="900">
                <a:solidFill>
                  <a:srgbClr val="888888"/>
                </a:solidFill>
                <a:latin typeface="Calibri"/>
                <a:ea typeface="Calibri"/>
                <a:cs typeface="Calibri"/>
                <a:sym typeface="Calibri"/>
              </a:defRPr>
            </a:lvl1pPr>
            <a:lvl2pPr marL="0" lvl="1" indent="0" algn="r">
              <a:buClr>
                <a:srgbClr val="888888"/>
              </a:buClr>
              <a:buSzPts val="900"/>
              <a:buFont typeface="Calibri"/>
              <a:buNone/>
              <a:defRPr sz="900">
                <a:solidFill>
                  <a:srgbClr val="888888"/>
                </a:solidFill>
                <a:latin typeface="Calibri"/>
                <a:ea typeface="Calibri"/>
                <a:cs typeface="Calibri"/>
                <a:sym typeface="Calibri"/>
              </a:defRPr>
            </a:lvl2pPr>
            <a:lvl3pPr marL="0" lvl="2" indent="0" algn="r">
              <a:buClr>
                <a:srgbClr val="888888"/>
              </a:buClr>
              <a:buSzPts val="900"/>
              <a:buFont typeface="Calibri"/>
              <a:buNone/>
              <a:defRPr sz="900">
                <a:solidFill>
                  <a:srgbClr val="888888"/>
                </a:solidFill>
                <a:latin typeface="Calibri"/>
                <a:ea typeface="Calibri"/>
                <a:cs typeface="Calibri"/>
                <a:sym typeface="Calibri"/>
              </a:defRPr>
            </a:lvl3pPr>
            <a:lvl4pPr marL="0" lvl="3" indent="0" algn="r">
              <a:buClr>
                <a:srgbClr val="888888"/>
              </a:buClr>
              <a:buSzPts val="900"/>
              <a:buFont typeface="Calibri"/>
              <a:buNone/>
              <a:defRPr sz="900">
                <a:solidFill>
                  <a:srgbClr val="888888"/>
                </a:solidFill>
                <a:latin typeface="Calibri"/>
                <a:ea typeface="Calibri"/>
                <a:cs typeface="Calibri"/>
                <a:sym typeface="Calibri"/>
              </a:defRPr>
            </a:lvl4pPr>
            <a:lvl5pPr marL="0" lvl="4" indent="0" algn="r">
              <a:buClr>
                <a:srgbClr val="888888"/>
              </a:buClr>
              <a:buSzPts val="900"/>
              <a:buFont typeface="Calibri"/>
              <a:buNone/>
              <a:defRPr sz="900">
                <a:solidFill>
                  <a:srgbClr val="888888"/>
                </a:solidFill>
                <a:latin typeface="Calibri"/>
                <a:ea typeface="Calibri"/>
                <a:cs typeface="Calibri"/>
                <a:sym typeface="Calibri"/>
              </a:defRPr>
            </a:lvl5pPr>
            <a:lvl6pPr marL="0" lvl="5" indent="0" algn="r">
              <a:buClr>
                <a:srgbClr val="888888"/>
              </a:buClr>
              <a:buSzPts val="900"/>
              <a:buFont typeface="Calibri"/>
              <a:buNone/>
              <a:defRPr sz="900">
                <a:solidFill>
                  <a:srgbClr val="888888"/>
                </a:solidFill>
                <a:latin typeface="Calibri"/>
                <a:ea typeface="Calibri"/>
                <a:cs typeface="Calibri"/>
                <a:sym typeface="Calibri"/>
              </a:defRPr>
            </a:lvl6pPr>
            <a:lvl7pPr marL="0" lvl="6" indent="0" algn="r">
              <a:buClr>
                <a:srgbClr val="888888"/>
              </a:buClr>
              <a:buSzPts val="900"/>
              <a:buFont typeface="Calibri"/>
              <a:buNone/>
              <a:defRPr sz="900">
                <a:solidFill>
                  <a:srgbClr val="888888"/>
                </a:solidFill>
                <a:latin typeface="Calibri"/>
                <a:ea typeface="Calibri"/>
                <a:cs typeface="Calibri"/>
                <a:sym typeface="Calibri"/>
              </a:defRPr>
            </a:lvl7pPr>
            <a:lvl8pPr marL="0" lvl="7" indent="0" algn="r">
              <a:buClr>
                <a:srgbClr val="888888"/>
              </a:buClr>
              <a:buSzPts val="900"/>
              <a:buFont typeface="Calibri"/>
              <a:buNone/>
              <a:defRPr sz="900">
                <a:solidFill>
                  <a:srgbClr val="888888"/>
                </a:solidFill>
                <a:latin typeface="Calibri"/>
                <a:ea typeface="Calibri"/>
                <a:cs typeface="Calibri"/>
                <a:sym typeface="Calibri"/>
              </a:defRPr>
            </a:lvl8pPr>
            <a:lvl9pPr marL="0" lvl="8" indent="0" algn="r">
              <a:buClr>
                <a:srgbClr val="888888"/>
              </a:buClr>
              <a:buSzPts val="900"/>
              <a:buFont typeface="Calibri"/>
              <a:buNone/>
              <a:defRPr sz="9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97" name="Google Shape;97;gd365358d72_2_12"/>
          <p:cNvPicPr preferRelativeResize="0"/>
          <p:nvPr/>
        </p:nvPicPr>
        <p:blipFill rotWithShape="1">
          <a:blip r:embed="rId2">
            <a:alphaModFix/>
          </a:blip>
          <a:srcRect/>
          <a:stretch/>
        </p:blipFill>
        <p:spPr>
          <a:xfrm>
            <a:off x="322325" y="132633"/>
            <a:ext cx="959203" cy="7216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8"/>
        <p:cNvGrpSpPr/>
        <p:nvPr/>
      </p:nvGrpSpPr>
      <p:grpSpPr>
        <a:xfrm>
          <a:off x="0" y="0"/>
          <a:ext cx="0" cy="0"/>
          <a:chOff x="0" y="0"/>
          <a:chExt cx="0" cy="0"/>
        </a:xfrm>
      </p:grpSpPr>
      <p:sp>
        <p:nvSpPr>
          <p:cNvPr id="99" name="Google Shape;99;gd365358d72_2_18"/>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gd365358d72_2_18"/>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01" name="Google Shape;101;gd365358d72_2_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gd365358d72_2_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gd365358d72_2_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4"/>
        <p:cNvGrpSpPr/>
        <p:nvPr/>
      </p:nvGrpSpPr>
      <p:grpSpPr>
        <a:xfrm>
          <a:off x="0" y="0"/>
          <a:ext cx="0" cy="0"/>
          <a:chOff x="0" y="0"/>
          <a:chExt cx="0" cy="0"/>
        </a:xfrm>
      </p:grpSpPr>
      <p:sp>
        <p:nvSpPr>
          <p:cNvPr id="105" name="Google Shape;105;gd365358d72_2_2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gd365358d72_2_2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107" name="Google Shape;107;gd365358d72_2_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gd365358d72_2_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gd365358d72_2_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10"/>
        <p:cNvGrpSpPr/>
        <p:nvPr/>
      </p:nvGrpSpPr>
      <p:grpSpPr>
        <a:xfrm>
          <a:off x="0" y="0"/>
          <a:ext cx="0" cy="0"/>
          <a:chOff x="0" y="0"/>
          <a:chExt cx="0" cy="0"/>
        </a:xfrm>
      </p:grpSpPr>
      <p:sp>
        <p:nvSpPr>
          <p:cNvPr id="111" name="Google Shape;111;gd365358d72_2_3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gd365358d72_2_30"/>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3" name="Google Shape;113;gd365358d72_2_30"/>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4" name="Google Shape;114;gd365358d72_2_3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gd365358d72_2_3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gd365358d72_2_3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7"/>
        <p:cNvGrpSpPr/>
        <p:nvPr/>
      </p:nvGrpSpPr>
      <p:grpSpPr>
        <a:xfrm>
          <a:off x="0" y="0"/>
          <a:ext cx="0" cy="0"/>
          <a:chOff x="0" y="0"/>
          <a:chExt cx="0" cy="0"/>
        </a:xfrm>
      </p:grpSpPr>
      <p:sp>
        <p:nvSpPr>
          <p:cNvPr id="118" name="Google Shape;118;gd365358d72_2_3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gd365358d72_2_3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20" name="Google Shape;120;gd365358d72_2_3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gd365358d72_2_3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122" name="Google Shape;122;gd365358d72_2_3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3" name="Google Shape;123;gd365358d72_2_3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gd365358d72_2_3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gd365358d72_2_3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17"/>
        <p:cNvGrpSpPr/>
        <p:nvPr/>
      </p:nvGrpSpPr>
      <p:grpSpPr>
        <a:xfrm>
          <a:off x="0" y="0"/>
          <a:ext cx="0" cy="0"/>
          <a:chOff x="0" y="0"/>
          <a:chExt cx="0" cy="0"/>
        </a:xfrm>
      </p:grpSpPr>
      <p:sp>
        <p:nvSpPr>
          <p:cNvPr id="18" name="Google Shape;18;p2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2" name="Google Shape;22;p20"/>
          <p:cNvSpPr txBox="1"/>
          <p:nvPr/>
        </p:nvSpPr>
        <p:spPr>
          <a:xfrm>
            <a:off x="7334054" y="1036948"/>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6"/>
        <p:cNvGrpSpPr/>
        <p:nvPr/>
      </p:nvGrpSpPr>
      <p:grpSpPr>
        <a:xfrm>
          <a:off x="0" y="0"/>
          <a:ext cx="0" cy="0"/>
          <a:chOff x="0" y="0"/>
          <a:chExt cx="0" cy="0"/>
        </a:xfrm>
      </p:grpSpPr>
      <p:sp>
        <p:nvSpPr>
          <p:cNvPr id="127" name="Google Shape;127;gd365358d72_2_4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8" name="Google Shape;128;gd365358d72_2_4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gd365358d72_2_4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gd365358d72_2_4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1"/>
        <p:cNvGrpSpPr/>
        <p:nvPr/>
      </p:nvGrpSpPr>
      <p:grpSpPr>
        <a:xfrm>
          <a:off x="0" y="0"/>
          <a:ext cx="0" cy="0"/>
          <a:chOff x="0" y="0"/>
          <a:chExt cx="0" cy="0"/>
        </a:xfrm>
      </p:grpSpPr>
      <p:sp>
        <p:nvSpPr>
          <p:cNvPr id="132" name="Google Shape;132;gd365358d72_2_5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gd365358d72_2_5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gd365358d72_2_5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35"/>
        <p:cNvGrpSpPr/>
        <p:nvPr/>
      </p:nvGrpSpPr>
      <p:grpSpPr>
        <a:xfrm>
          <a:off x="0" y="0"/>
          <a:ext cx="0" cy="0"/>
          <a:chOff x="0" y="0"/>
          <a:chExt cx="0" cy="0"/>
        </a:xfrm>
      </p:grpSpPr>
      <p:sp>
        <p:nvSpPr>
          <p:cNvPr id="136" name="Google Shape;136;gd365358d72_2_5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7" name="Google Shape;137;gd365358d72_2_5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138" name="Google Shape;138;gd365358d72_2_5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139" name="Google Shape;139;gd365358d72_2_5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gd365358d72_2_5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gd365358d72_2_5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42"/>
        <p:cNvGrpSpPr/>
        <p:nvPr/>
      </p:nvGrpSpPr>
      <p:grpSpPr>
        <a:xfrm>
          <a:off x="0" y="0"/>
          <a:ext cx="0" cy="0"/>
          <a:chOff x="0" y="0"/>
          <a:chExt cx="0" cy="0"/>
        </a:xfrm>
      </p:grpSpPr>
      <p:sp>
        <p:nvSpPr>
          <p:cNvPr id="143" name="Google Shape;143;gd365358d72_2_62"/>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4" name="Google Shape;144;gd365358d72_2_62"/>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45" name="Google Shape;145;gd365358d72_2_62"/>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146" name="Google Shape;146;gd365358d72_2_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gd365358d72_2_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8" name="Google Shape;148;gd365358d72_2_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9"/>
        <p:cNvGrpSpPr/>
        <p:nvPr/>
      </p:nvGrpSpPr>
      <p:grpSpPr>
        <a:xfrm>
          <a:off x="0" y="0"/>
          <a:ext cx="0" cy="0"/>
          <a:chOff x="0" y="0"/>
          <a:chExt cx="0" cy="0"/>
        </a:xfrm>
      </p:grpSpPr>
      <p:sp>
        <p:nvSpPr>
          <p:cNvPr id="150" name="Google Shape;150;gd365358d72_2_6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1" name="Google Shape;151;gd365358d72_2_6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2" name="Google Shape;152;gd365358d72_2_6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gd365358d72_2_6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4" name="Google Shape;154;gd365358d72_2_6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55"/>
        <p:cNvGrpSpPr/>
        <p:nvPr/>
      </p:nvGrpSpPr>
      <p:grpSpPr>
        <a:xfrm>
          <a:off x="0" y="0"/>
          <a:ext cx="0" cy="0"/>
          <a:chOff x="0" y="0"/>
          <a:chExt cx="0" cy="0"/>
        </a:xfrm>
      </p:grpSpPr>
      <p:sp>
        <p:nvSpPr>
          <p:cNvPr id="156" name="Google Shape;156;gd365358d72_2_75"/>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7" name="Google Shape;157;gd365358d72_2_75"/>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8" name="Google Shape;158;gd365358d72_2_7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gd365358d72_2_7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gd365358d72_2_7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_HEADER" type="secHead">
  <p:cSld name="SECTION_HEADER">
    <p:spTree>
      <p:nvGrpSpPr>
        <p:cNvPr id="1" name="Shape 23"/>
        <p:cNvGrpSpPr/>
        <p:nvPr/>
      </p:nvGrpSpPr>
      <p:grpSpPr>
        <a:xfrm>
          <a:off x="0" y="0"/>
          <a:ext cx="0" cy="0"/>
          <a:chOff x="0" y="0"/>
          <a:chExt cx="0" cy="0"/>
        </a:xfrm>
      </p:grpSpPr>
      <p:sp>
        <p:nvSpPr>
          <p:cNvPr id="24" name="Google Shape;24;p21"/>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2"/>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1"/>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_ONLY" type="titleOnly">
  <p:cSld name="TITLE_ONLY">
    <p:spTree>
      <p:nvGrpSpPr>
        <p:cNvPr id="1" name="Shape 28"/>
        <p:cNvGrpSpPr/>
        <p:nvPr/>
      </p:nvGrpSpPr>
      <p:grpSpPr>
        <a:xfrm>
          <a:off x="0" y="0"/>
          <a:ext cx="0" cy="0"/>
          <a:chOff x="0" y="0"/>
          <a:chExt cx="0" cy="0"/>
        </a:xfrm>
      </p:grpSpPr>
      <p:sp>
        <p:nvSpPr>
          <p:cNvPr id="29" name="Google Shape;29;p2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_OBJECTS" type="twoObj">
  <p:cSld name="TWO_OBJECTS">
    <p:spTree>
      <p:nvGrpSpPr>
        <p:cNvPr id="1" name="Shape 32"/>
        <p:cNvGrpSpPr/>
        <p:nvPr/>
      </p:nvGrpSpPr>
      <p:grpSpPr>
        <a:xfrm>
          <a:off x="0" y="0"/>
          <a:ext cx="0" cy="0"/>
          <a:chOff x="0" y="0"/>
          <a:chExt cx="0" cy="0"/>
        </a:xfrm>
      </p:grpSpPr>
      <p:sp>
        <p:nvSpPr>
          <p:cNvPr id="33" name="Google Shape;33;p2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_OBJECTS_WITH_TEXT" type="twoTxTwoObj">
  <p:cSld name="TWO_OBJECTS_WITH_TEXT">
    <p:spTree>
      <p:nvGrpSpPr>
        <p:cNvPr id="1" name="Shape 38"/>
        <p:cNvGrpSpPr/>
        <p:nvPr/>
      </p:nvGrpSpPr>
      <p:grpSpPr>
        <a:xfrm>
          <a:off x="0" y="0"/>
          <a:ext cx="0" cy="0"/>
          <a:chOff x="0" y="0"/>
          <a:chExt cx="0" cy="0"/>
        </a:xfrm>
      </p:grpSpPr>
      <p:sp>
        <p:nvSpPr>
          <p:cNvPr id="39" name="Google Shape;39;p2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accen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47" name="Google Shape;47;p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ECT_WITH_CAPTION_TEXT" type="objTx">
  <p:cSld name="OBJECT_WITH_CAPTION_TEXT">
    <p:spTree>
      <p:nvGrpSpPr>
        <p:cNvPr id="1" name="Shape 49"/>
        <p:cNvGrpSpPr/>
        <p:nvPr/>
      </p:nvGrpSpPr>
      <p:grpSpPr>
        <a:xfrm>
          <a:off x="0" y="0"/>
          <a:ext cx="0" cy="0"/>
          <a:chOff x="0" y="0"/>
          <a:chExt cx="0" cy="0"/>
        </a:xfrm>
      </p:grpSpPr>
      <p:sp>
        <p:nvSpPr>
          <p:cNvPr id="50" name="Google Shape;50;p2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2"/>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2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_WITH_CAPTION_TEXT" type="picTx">
  <p:cSld name="PICTURE_WITH_CAPTION_TEXT">
    <p:spTree>
      <p:nvGrpSpPr>
        <p:cNvPr id="1" name="Shape 55"/>
        <p:cNvGrpSpPr/>
        <p:nvPr/>
      </p:nvGrpSpPr>
      <p:grpSpPr>
        <a:xfrm>
          <a:off x="0" y="0"/>
          <a:ext cx="0" cy="0"/>
          <a:chOff x="0" y="0"/>
          <a:chExt cx="0" cy="0"/>
        </a:xfrm>
      </p:grpSpPr>
      <p:sp>
        <p:nvSpPr>
          <p:cNvPr id="56" name="Google Shape;56;p2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accent2"/>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7"/>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8" name="Google Shape;58;p2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accent2"/>
              </a:buClr>
              <a:buSzPts val="4400"/>
              <a:buFont typeface="Calibri"/>
              <a:buNone/>
              <a:defRPr sz="4400" b="0" i="0" u="none" strike="noStrike" cap="none">
                <a:solidFill>
                  <a:schemeClr val="accent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8"/>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gd365358d72_2_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gd365358d72_2_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3" name="Google Shape;83;gd365358d72_2_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gd365358d72_2_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5" name="Google Shape;85;gd365358d72_2_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creativecommons.org/licenses/by/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1Y1H7LKjdj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hyperlink" Target="https://youtu.be/BSyVDK6a98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bit.ly/certrepoIG1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
          <p:cNvSpPr txBox="1">
            <a:spLocks noGrp="1"/>
          </p:cNvSpPr>
          <p:nvPr>
            <p:ph type="ctrTitle"/>
          </p:nvPr>
        </p:nvSpPr>
        <p:spPr>
          <a:xfrm>
            <a:off x="874058" y="2090622"/>
            <a:ext cx="77724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1100"/>
              <a:buNone/>
            </a:pPr>
            <a:r>
              <a:rPr lang="en-US" sz="5400">
                <a:solidFill>
                  <a:srgbClr val="548135"/>
                </a:solidFill>
              </a:rPr>
              <a:t>From Principles to Metrics to Evaluation, Increasing TRUST in Data Repositories</a:t>
            </a:r>
            <a:endParaRPr sz="5400">
              <a:solidFill>
                <a:srgbClr val="548135"/>
              </a:solidFill>
            </a:endParaRPr>
          </a:p>
        </p:txBody>
      </p:sp>
      <p:sp>
        <p:nvSpPr>
          <p:cNvPr id="167" name="Google Shape;167;p1"/>
          <p:cNvSpPr txBox="1">
            <a:spLocks noGrp="1"/>
          </p:cNvSpPr>
          <p:nvPr>
            <p:ph type="subTitle" idx="1"/>
          </p:nvPr>
        </p:nvSpPr>
        <p:spPr>
          <a:xfrm>
            <a:off x="928800" y="4709054"/>
            <a:ext cx="7278371" cy="1122022"/>
          </a:xfrm>
          <a:prstGeom prst="rect">
            <a:avLst/>
          </a:prstGeom>
          <a:noFill/>
          <a:ln>
            <a:noFill/>
          </a:ln>
        </p:spPr>
        <p:txBody>
          <a:bodyPr spcFirstLastPara="1" wrap="square" lIns="91425" tIns="45700" rIns="91425" bIns="45700" anchor="t" anchorCtr="0">
            <a:noAutofit/>
          </a:bodyPr>
          <a:lstStyle/>
          <a:p>
            <a:pPr marL="457200" lvl="0" indent="-406400" algn="ctr" rtl="0">
              <a:lnSpc>
                <a:spcPct val="90000"/>
              </a:lnSpc>
              <a:spcBef>
                <a:spcPts val="1000"/>
              </a:spcBef>
              <a:spcAft>
                <a:spcPts val="0"/>
              </a:spcAft>
              <a:buClr>
                <a:schemeClr val="dk1"/>
              </a:buClr>
              <a:buSzPts val="2400"/>
              <a:buNone/>
            </a:pPr>
            <a:r>
              <a:rPr lang="en-US" b="1"/>
              <a:t>RDA’s 17th Plenary Meeting</a:t>
            </a:r>
            <a:endParaRPr/>
          </a:p>
          <a:p>
            <a:pPr marL="457200" lvl="0" indent="-406400" algn="ctr" rtl="0">
              <a:lnSpc>
                <a:spcPct val="90000"/>
              </a:lnSpc>
              <a:spcBef>
                <a:spcPts val="1000"/>
              </a:spcBef>
              <a:spcAft>
                <a:spcPts val="0"/>
              </a:spcAft>
              <a:buSzPts val="2400"/>
              <a:buNone/>
            </a:pPr>
            <a:r>
              <a:rPr lang="en-US"/>
              <a:t>15:00 - 16:30 UTC (21 April, 2021) | Breakout 5</a:t>
            </a:r>
            <a:endParaRPr/>
          </a:p>
        </p:txBody>
      </p:sp>
      <p:pic>
        <p:nvPicPr>
          <p:cNvPr id="168" name="Google Shape;168;p1"/>
          <p:cNvPicPr preferRelativeResize="0"/>
          <p:nvPr/>
        </p:nvPicPr>
        <p:blipFill rotWithShape="1">
          <a:blip r:embed="rId3">
            <a:alphaModFix/>
          </a:blip>
          <a:srcRect/>
          <a:stretch/>
        </p:blipFill>
        <p:spPr>
          <a:xfrm>
            <a:off x="8388424" y="6281262"/>
            <a:ext cx="648000" cy="226719"/>
          </a:xfrm>
          <a:prstGeom prst="rect">
            <a:avLst/>
          </a:prstGeom>
          <a:noFill/>
          <a:ln>
            <a:noFill/>
          </a:ln>
        </p:spPr>
      </p:pic>
      <p:sp>
        <p:nvSpPr>
          <p:cNvPr id="169" name="Google Shape;169;p1"/>
          <p:cNvSpPr/>
          <p:nvPr/>
        </p:nvSpPr>
        <p:spPr>
          <a:xfrm>
            <a:off x="6732446" y="6507981"/>
            <a:ext cx="2492990" cy="23083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900"/>
              <a:buFont typeface="Arial"/>
              <a:buNone/>
            </a:pPr>
            <a:r>
              <a:rPr lang="en-US" sz="900" b="0" i="0" u="sng" strike="noStrike" cap="none">
                <a:solidFill>
                  <a:srgbClr val="000000"/>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https://creativecommons.org/licenses/by/4.0/</a:t>
            </a:r>
            <a:r>
              <a:rPr lang="en-US" sz="900" b="0" i="0" u="none" strike="noStrike" cap="none">
                <a:solidFill>
                  <a:srgbClr val="000000"/>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grpSp>
        <p:nvGrpSpPr>
          <p:cNvPr id="170" name="Google Shape;170;p1"/>
          <p:cNvGrpSpPr/>
          <p:nvPr/>
        </p:nvGrpSpPr>
        <p:grpSpPr>
          <a:xfrm>
            <a:off x="0" y="0"/>
            <a:ext cx="9144000" cy="1247775"/>
            <a:chOff x="0" y="0"/>
            <a:chExt cx="9144000" cy="1247775"/>
          </a:xfrm>
        </p:grpSpPr>
        <p:sp>
          <p:nvSpPr>
            <p:cNvPr id="171" name="Google Shape;171;p1"/>
            <p:cNvSpPr/>
            <p:nvPr/>
          </p:nvSpPr>
          <p:spPr>
            <a:xfrm>
              <a:off x="0" y="0"/>
              <a:ext cx="9144000" cy="1247775"/>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72" name="Google Shape;172;p1"/>
            <p:cNvSpPr/>
            <p:nvPr/>
          </p:nvSpPr>
          <p:spPr>
            <a:xfrm>
              <a:off x="2478223" y="290482"/>
              <a:ext cx="4142481" cy="70788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000"/>
                <a:buFont typeface="Arial"/>
                <a:buNone/>
              </a:pPr>
              <a:r>
                <a:rPr lang="en-US" sz="2000" b="1" i="0" u="none" strike="noStrike" cap="none">
                  <a:solidFill>
                    <a:schemeClr val="lt1"/>
                  </a:solidFill>
                  <a:latin typeface="Arial"/>
                  <a:ea typeface="Arial"/>
                  <a:cs typeface="Arial"/>
                  <a:sym typeface="Arial"/>
                </a:rPr>
                <a:t>RDA/WDS Certification of Digital</a:t>
              </a:r>
              <a:br>
                <a:rPr lang="en-US" sz="2000" b="1" i="0" u="none" strike="noStrike" cap="none">
                  <a:solidFill>
                    <a:schemeClr val="lt1"/>
                  </a:solidFill>
                  <a:latin typeface="Arial"/>
                  <a:ea typeface="Arial"/>
                  <a:cs typeface="Arial"/>
                  <a:sym typeface="Arial"/>
                </a:rPr>
              </a:br>
              <a:r>
                <a:rPr lang="en-US" sz="20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173" name="Google Shape;173;p1" descr="https://www.rd-alliance.org/sites/all/themes/rdafour/logo.png"/>
            <p:cNvPicPr preferRelativeResize="0"/>
            <p:nvPr/>
          </p:nvPicPr>
          <p:blipFill rotWithShape="1">
            <a:blip r:embed="rId5">
              <a:alphaModFix/>
            </a:blip>
            <a:srcRect/>
            <a:stretch/>
          </p:blipFill>
          <p:spPr>
            <a:xfrm>
              <a:off x="87757" y="85724"/>
              <a:ext cx="1944000" cy="1096844"/>
            </a:xfrm>
            <a:prstGeom prst="rect">
              <a:avLst/>
            </a:prstGeom>
            <a:noFill/>
            <a:ln>
              <a:noFill/>
            </a:ln>
          </p:spPr>
        </p:pic>
        <p:pic>
          <p:nvPicPr>
            <p:cNvPr id="174" name="Google Shape;174;p1"/>
            <p:cNvPicPr preferRelativeResize="0"/>
            <p:nvPr/>
          </p:nvPicPr>
          <p:blipFill rotWithShape="1">
            <a:blip r:embed="rId6">
              <a:alphaModFix/>
            </a:blip>
            <a:srcRect/>
            <a:stretch/>
          </p:blipFill>
          <p:spPr>
            <a:xfrm>
              <a:off x="7880085" y="63527"/>
              <a:ext cx="1188000" cy="1093988"/>
            </a:xfrm>
            <a:prstGeom prst="rect">
              <a:avLst/>
            </a:prstGeom>
            <a:noFill/>
            <a:ln>
              <a:noFill/>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15"/>
          <p:cNvSpPr txBox="1">
            <a:spLocks noGrp="1"/>
          </p:cNvSpPr>
          <p:nvPr>
            <p:ph type="title"/>
          </p:nvPr>
        </p:nvSpPr>
        <p:spPr>
          <a:xfrm>
            <a:off x="628650" y="2579778"/>
            <a:ext cx="7886700" cy="13360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2"/>
              </a:buClr>
              <a:buSzPts val="1800"/>
              <a:buNone/>
            </a:pPr>
            <a:br>
              <a:rPr lang="en-US">
                <a:solidFill>
                  <a:srgbClr val="548135"/>
                </a:solidFill>
              </a:rPr>
            </a:br>
            <a:r>
              <a:rPr lang="en-US">
                <a:solidFill>
                  <a:srgbClr val="C55A11"/>
                </a:solidFill>
              </a:rPr>
              <a:t>Application of the TRUST principles to repository development</a:t>
            </a:r>
            <a:br>
              <a:rPr lang="en-US">
                <a:solidFill>
                  <a:srgbClr val="C55A11"/>
                </a:solidFill>
              </a:rPr>
            </a:br>
            <a:br>
              <a:rPr lang="en-US">
                <a:solidFill>
                  <a:srgbClr val="C55A11"/>
                </a:solidFill>
              </a:rPr>
            </a:br>
            <a:r>
              <a:rPr lang="en-US">
                <a:solidFill>
                  <a:srgbClr val="C55A11"/>
                </a:solidFill>
              </a:rPr>
              <a:t>Jeanne Behnke, NASA/EOSDIS</a:t>
            </a:r>
            <a:br>
              <a:rPr lang="en-US">
                <a:solidFill>
                  <a:srgbClr val="C55A11"/>
                </a:solidFill>
              </a:rPr>
            </a:br>
            <a:br>
              <a:rPr lang="en-US">
                <a:solidFill>
                  <a:srgbClr val="C55A11"/>
                </a:solidFill>
              </a:rPr>
            </a:br>
            <a:r>
              <a:rPr lang="en-US">
                <a:solidFill>
                  <a:srgbClr val="C55A11"/>
                </a:solidFill>
              </a:rPr>
              <a:t>Video, 5 min</a:t>
            </a:r>
            <a:br>
              <a:rPr lang="en-US">
                <a:solidFill>
                  <a:srgbClr val="C55A11"/>
                </a:solidFill>
              </a:rPr>
            </a:br>
            <a:endParaRPr>
              <a:solidFill>
                <a:srgbClr val="548135"/>
              </a:solidFill>
            </a:endParaRPr>
          </a:p>
        </p:txBody>
      </p:sp>
      <p:grpSp>
        <p:nvGrpSpPr>
          <p:cNvPr id="305" name="Google Shape;305;p15"/>
          <p:cNvGrpSpPr/>
          <p:nvPr/>
        </p:nvGrpSpPr>
        <p:grpSpPr>
          <a:xfrm>
            <a:off x="6447128" y="161925"/>
            <a:ext cx="2563522" cy="1540162"/>
            <a:chOff x="6447128" y="161925"/>
            <a:chExt cx="2563522" cy="1540162"/>
          </a:xfrm>
        </p:grpSpPr>
        <p:sp>
          <p:nvSpPr>
            <p:cNvPr id="306" name="Google Shape;306;p15"/>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07" name="Google Shape;307;p15"/>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308" name="Google Shape;308;p15"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309" name="Google Shape;309;p15"/>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16"/>
          <p:cNvSpPr txBox="1">
            <a:spLocks noGrp="1"/>
          </p:cNvSpPr>
          <p:nvPr>
            <p:ph type="title"/>
          </p:nvPr>
        </p:nvSpPr>
        <p:spPr>
          <a:xfrm>
            <a:off x="628650" y="2579778"/>
            <a:ext cx="7886700" cy="13360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2"/>
              </a:buClr>
              <a:buSzPts val="1800"/>
              <a:buNone/>
            </a:pPr>
            <a:br>
              <a:rPr lang="en-US">
                <a:solidFill>
                  <a:srgbClr val="548135"/>
                </a:solidFill>
              </a:rPr>
            </a:br>
            <a:endParaRPr>
              <a:solidFill>
                <a:srgbClr val="548135"/>
              </a:solidFill>
            </a:endParaRPr>
          </a:p>
          <a:p>
            <a:pPr marL="0" lvl="0" indent="0" algn="l" rtl="0">
              <a:lnSpc>
                <a:spcPct val="90000"/>
              </a:lnSpc>
              <a:spcBef>
                <a:spcPts val="0"/>
              </a:spcBef>
              <a:spcAft>
                <a:spcPts val="0"/>
              </a:spcAft>
              <a:buClr>
                <a:schemeClr val="accent2"/>
              </a:buClr>
              <a:buSzPts val="1800"/>
              <a:buNone/>
            </a:pPr>
            <a:r>
              <a:rPr lang="en-US">
                <a:solidFill>
                  <a:srgbClr val="C55A11"/>
                </a:solidFill>
              </a:rPr>
              <a:t>Application of the TRUST principles to repository development</a:t>
            </a:r>
            <a:br>
              <a:rPr lang="en-US">
                <a:solidFill>
                  <a:srgbClr val="C55A11"/>
                </a:solidFill>
              </a:rPr>
            </a:br>
            <a:br>
              <a:rPr lang="en-US">
                <a:solidFill>
                  <a:srgbClr val="C55A11"/>
                </a:solidFill>
              </a:rPr>
            </a:br>
            <a:r>
              <a:rPr lang="en-US">
                <a:solidFill>
                  <a:srgbClr val="C55A11"/>
                </a:solidFill>
              </a:rPr>
              <a:t>Aleksandra Lazić, University of Belgrade, REPOPSI</a:t>
            </a:r>
            <a:br>
              <a:rPr lang="en-US"/>
            </a:br>
            <a:br>
              <a:rPr lang="en-US">
                <a:solidFill>
                  <a:srgbClr val="C55A11"/>
                </a:solidFill>
              </a:rPr>
            </a:br>
            <a:r>
              <a:rPr lang="en-US" u="sng">
                <a:solidFill>
                  <a:srgbClr val="C55A11"/>
                </a:solidFill>
                <a:hlinkClick r:id="rId3">
                  <a:extLst>
                    <a:ext uri="{A12FA001-AC4F-418D-AE19-62706E023703}">
                      <ahyp:hlinkClr xmlns:ahyp="http://schemas.microsoft.com/office/drawing/2018/hyperlinkcolor" val="tx"/>
                    </a:ext>
                  </a:extLst>
                </a:hlinkClick>
              </a:rPr>
              <a:t>Video</a:t>
            </a:r>
            <a:r>
              <a:rPr lang="en-US">
                <a:solidFill>
                  <a:srgbClr val="C55A11"/>
                </a:solidFill>
              </a:rPr>
              <a:t>, 5 min</a:t>
            </a:r>
            <a:br>
              <a:rPr lang="en-US">
                <a:solidFill>
                  <a:srgbClr val="C55A11"/>
                </a:solidFill>
              </a:rPr>
            </a:br>
            <a:endParaRPr>
              <a:solidFill>
                <a:srgbClr val="548135"/>
              </a:solidFill>
            </a:endParaRPr>
          </a:p>
        </p:txBody>
      </p:sp>
      <p:grpSp>
        <p:nvGrpSpPr>
          <p:cNvPr id="316" name="Google Shape;316;p16"/>
          <p:cNvGrpSpPr/>
          <p:nvPr/>
        </p:nvGrpSpPr>
        <p:grpSpPr>
          <a:xfrm>
            <a:off x="6447128" y="161925"/>
            <a:ext cx="2563522" cy="1540162"/>
            <a:chOff x="6447128" y="161925"/>
            <a:chExt cx="2563522" cy="1540162"/>
          </a:xfrm>
        </p:grpSpPr>
        <p:sp>
          <p:nvSpPr>
            <p:cNvPr id="317" name="Google Shape;317;p16"/>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18" name="Google Shape;318;p16"/>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319" name="Google Shape;319;p16" descr="https://www.rd-alliance.org/sites/all/themes/rdafour/logo.png"/>
            <p:cNvPicPr preferRelativeResize="0"/>
            <p:nvPr/>
          </p:nvPicPr>
          <p:blipFill rotWithShape="1">
            <a:blip r:embed="rId4">
              <a:alphaModFix/>
            </a:blip>
            <a:srcRect/>
            <a:stretch/>
          </p:blipFill>
          <p:spPr>
            <a:xfrm>
              <a:off x="6564758" y="252575"/>
              <a:ext cx="1276100" cy="720000"/>
            </a:xfrm>
            <a:prstGeom prst="rect">
              <a:avLst/>
            </a:prstGeom>
            <a:noFill/>
            <a:ln>
              <a:noFill/>
            </a:ln>
          </p:spPr>
        </p:pic>
        <p:pic>
          <p:nvPicPr>
            <p:cNvPr id="320" name="Google Shape;320;p16"/>
            <p:cNvPicPr preferRelativeResize="0"/>
            <p:nvPr/>
          </p:nvPicPr>
          <p:blipFill rotWithShape="1">
            <a:blip r:embed="rId5">
              <a:alphaModFix/>
            </a:blip>
            <a:srcRect/>
            <a:stretch/>
          </p:blipFill>
          <p:spPr>
            <a:xfrm>
              <a:off x="8127735" y="266862"/>
              <a:ext cx="756000" cy="696176"/>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17"/>
          <p:cNvSpPr txBox="1">
            <a:spLocks noGrp="1"/>
          </p:cNvSpPr>
          <p:nvPr>
            <p:ph type="title"/>
          </p:nvPr>
        </p:nvSpPr>
        <p:spPr>
          <a:xfrm>
            <a:off x="619035" y="2837961"/>
            <a:ext cx="7886700" cy="13360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2"/>
              </a:buClr>
              <a:buSzPts val="1800"/>
              <a:buNone/>
            </a:pPr>
            <a:br>
              <a:rPr lang="en-US">
                <a:solidFill>
                  <a:srgbClr val="548135"/>
                </a:solidFill>
              </a:rPr>
            </a:br>
            <a:endParaRPr>
              <a:solidFill>
                <a:srgbClr val="548135"/>
              </a:solidFill>
            </a:endParaRPr>
          </a:p>
          <a:p>
            <a:pPr marL="0" lvl="0" indent="0" algn="l" rtl="0">
              <a:lnSpc>
                <a:spcPct val="90000"/>
              </a:lnSpc>
              <a:spcBef>
                <a:spcPts val="0"/>
              </a:spcBef>
              <a:spcAft>
                <a:spcPts val="0"/>
              </a:spcAft>
              <a:buClr>
                <a:schemeClr val="accent2"/>
              </a:buClr>
              <a:buSzPts val="1800"/>
              <a:buNone/>
            </a:pPr>
            <a:r>
              <a:rPr lang="en-US">
                <a:solidFill>
                  <a:srgbClr val="C55A11"/>
                </a:solidFill>
              </a:rPr>
              <a:t>Challenges to make TRUST trusted</a:t>
            </a:r>
            <a:br>
              <a:rPr lang="en-US">
                <a:solidFill>
                  <a:srgbClr val="C55A11"/>
                </a:solidFill>
              </a:rPr>
            </a:br>
            <a:br>
              <a:rPr lang="en-US">
                <a:solidFill>
                  <a:srgbClr val="C55A11"/>
                </a:solidFill>
              </a:rPr>
            </a:br>
            <a:r>
              <a:rPr lang="en-US">
                <a:solidFill>
                  <a:srgbClr val="C55A11"/>
                </a:solidFill>
              </a:rPr>
              <a:t>Micky Lindlar, TIB/nestor</a:t>
            </a:r>
            <a:br>
              <a:rPr lang="en-US">
                <a:solidFill>
                  <a:srgbClr val="C55A11"/>
                </a:solidFill>
              </a:rPr>
            </a:br>
            <a:br>
              <a:rPr lang="en-US">
                <a:solidFill>
                  <a:srgbClr val="C55A11"/>
                </a:solidFill>
              </a:rPr>
            </a:br>
            <a:r>
              <a:rPr lang="en-US">
                <a:solidFill>
                  <a:srgbClr val="C55A11"/>
                </a:solidFill>
              </a:rPr>
              <a:t>Video, 7 min</a:t>
            </a:r>
            <a:br>
              <a:rPr lang="en-US">
                <a:solidFill>
                  <a:srgbClr val="C55A11"/>
                </a:solidFill>
              </a:rPr>
            </a:br>
            <a:endParaRPr>
              <a:solidFill>
                <a:srgbClr val="548135"/>
              </a:solidFill>
            </a:endParaRPr>
          </a:p>
        </p:txBody>
      </p:sp>
      <p:grpSp>
        <p:nvGrpSpPr>
          <p:cNvPr id="327" name="Google Shape;327;p17"/>
          <p:cNvGrpSpPr/>
          <p:nvPr/>
        </p:nvGrpSpPr>
        <p:grpSpPr>
          <a:xfrm>
            <a:off x="6447128" y="161925"/>
            <a:ext cx="2563522" cy="1540162"/>
            <a:chOff x="6447128" y="161925"/>
            <a:chExt cx="2563522" cy="1540162"/>
          </a:xfrm>
        </p:grpSpPr>
        <p:sp>
          <p:nvSpPr>
            <p:cNvPr id="328" name="Google Shape;328;p17"/>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29" name="Google Shape;329;p17"/>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330" name="Google Shape;330;p17"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331" name="Google Shape;331;p17"/>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2"/>
          <p:cNvSpPr txBox="1">
            <a:spLocks noGrp="1"/>
          </p:cNvSpPr>
          <p:nvPr>
            <p:ph type="title"/>
          </p:nvPr>
        </p:nvSpPr>
        <p:spPr>
          <a:xfrm>
            <a:off x="619035" y="2657474"/>
            <a:ext cx="5945723" cy="13360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2"/>
              </a:buClr>
              <a:buSzPts val="1800"/>
              <a:buNone/>
            </a:pPr>
            <a:br>
              <a:rPr lang="en-US">
                <a:solidFill>
                  <a:srgbClr val="548135"/>
                </a:solidFill>
              </a:rPr>
            </a:br>
            <a:r>
              <a:rPr lang="en-US">
                <a:solidFill>
                  <a:srgbClr val="C55A11"/>
                </a:solidFill>
              </a:rPr>
              <a:t>Metrics towards making a repository trustworthy: case study from a survey of biomedical repositories</a:t>
            </a:r>
            <a:br>
              <a:rPr lang="en-US">
                <a:solidFill>
                  <a:srgbClr val="C55A11"/>
                </a:solidFill>
              </a:rPr>
            </a:br>
            <a:r>
              <a:rPr lang="en-US">
                <a:solidFill>
                  <a:srgbClr val="C55A11"/>
                </a:solidFill>
              </a:rPr>
              <a:t>M. Wang, K. Pruitt, NIH</a:t>
            </a:r>
            <a:br>
              <a:rPr lang="en-US">
                <a:solidFill>
                  <a:srgbClr val="C55A11"/>
                </a:solidFill>
              </a:rPr>
            </a:br>
            <a:br>
              <a:rPr lang="en-US">
                <a:solidFill>
                  <a:srgbClr val="C55A11"/>
                </a:solidFill>
              </a:rPr>
            </a:br>
            <a:r>
              <a:rPr lang="en-US">
                <a:solidFill>
                  <a:srgbClr val="C55A11"/>
                </a:solidFill>
              </a:rPr>
              <a:t>Video, 10 min</a:t>
            </a:r>
            <a:endParaRPr>
              <a:solidFill>
                <a:srgbClr val="548135"/>
              </a:solidFill>
            </a:endParaRPr>
          </a:p>
        </p:txBody>
      </p:sp>
      <p:grpSp>
        <p:nvGrpSpPr>
          <p:cNvPr id="338" name="Google Shape;338;p32"/>
          <p:cNvGrpSpPr/>
          <p:nvPr/>
        </p:nvGrpSpPr>
        <p:grpSpPr>
          <a:xfrm>
            <a:off x="6447128" y="161925"/>
            <a:ext cx="2563522" cy="1540162"/>
            <a:chOff x="6447128" y="161925"/>
            <a:chExt cx="2563522" cy="1540162"/>
          </a:xfrm>
        </p:grpSpPr>
        <p:sp>
          <p:nvSpPr>
            <p:cNvPr id="339" name="Google Shape;339;p32"/>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40" name="Google Shape;340;p32"/>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341" name="Google Shape;341;p32"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342" name="Google Shape;342;p32"/>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33"/>
          <p:cNvSpPr txBox="1">
            <a:spLocks noGrp="1"/>
          </p:cNvSpPr>
          <p:nvPr>
            <p:ph type="title"/>
          </p:nvPr>
        </p:nvSpPr>
        <p:spPr>
          <a:xfrm>
            <a:off x="619035" y="2657474"/>
            <a:ext cx="6061464" cy="13360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2"/>
              </a:buClr>
              <a:buSzPts val="1800"/>
              <a:buNone/>
            </a:pPr>
            <a:br>
              <a:rPr lang="en-US">
                <a:solidFill>
                  <a:srgbClr val="548135"/>
                </a:solidFill>
              </a:rPr>
            </a:br>
            <a:r>
              <a:rPr lang="en-US">
                <a:solidFill>
                  <a:srgbClr val="C55A11"/>
                </a:solidFill>
              </a:rPr>
              <a:t>How TRUST principles and repository certification apply to a generalist repository</a:t>
            </a:r>
            <a:br>
              <a:rPr lang="en-US">
                <a:solidFill>
                  <a:srgbClr val="C55A11"/>
                </a:solidFill>
              </a:rPr>
            </a:br>
            <a:r>
              <a:rPr lang="en-US">
                <a:solidFill>
                  <a:srgbClr val="C55A11"/>
                </a:solidFill>
              </a:rPr>
              <a:t>T. Teal, Dryad</a:t>
            </a:r>
            <a:br>
              <a:rPr lang="en-US">
                <a:solidFill>
                  <a:srgbClr val="C55A11"/>
                </a:solidFill>
              </a:rPr>
            </a:br>
            <a:br>
              <a:rPr lang="en-US">
                <a:solidFill>
                  <a:srgbClr val="C55A11"/>
                </a:solidFill>
              </a:rPr>
            </a:br>
            <a:r>
              <a:rPr lang="en-US" u="sng">
                <a:solidFill>
                  <a:srgbClr val="C55A11"/>
                </a:solidFill>
                <a:hlinkClick r:id="rId3">
                  <a:extLst>
                    <a:ext uri="{A12FA001-AC4F-418D-AE19-62706E023703}">
                      <ahyp:hlinkClr xmlns:ahyp="http://schemas.microsoft.com/office/drawing/2018/hyperlinkcolor" val="tx"/>
                    </a:ext>
                  </a:extLst>
                </a:hlinkClick>
              </a:rPr>
              <a:t>Video</a:t>
            </a:r>
            <a:r>
              <a:rPr lang="en-US">
                <a:solidFill>
                  <a:srgbClr val="C55A11"/>
                </a:solidFill>
              </a:rPr>
              <a:t>, 10 min</a:t>
            </a:r>
            <a:endParaRPr>
              <a:solidFill>
                <a:srgbClr val="548135"/>
              </a:solidFill>
            </a:endParaRPr>
          </a:p>
        </p:txBody>
      </p:sp>
      <p:grpSp>
        <p:nvGrpSpPr>
          <p:cNvPr id="349" name="Google Shape;349;p33"/>
          <p:cNvGrpSpPr/>
          <p:nvPr/>
        </p:nvGrpSpPr>
        <p:grpSpPr>
          <a:xfrm>
            <a:off x="6447128" y="161925"/>
            <a:ext cx="2563522" cy="1540162"/>
            <a:chOff x="6447128" y="161925"/>
            <a:chExt cx="2563522" cy="1540162"/>
          </a:xfrm>
        </p:grpSpPr>
        <p:sp>
          <p:nvSpPr>
            <p:cNvPr id="350" name="Google Shape;350;p33"/>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51" name="Google Shape;351;p33"/>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352" name="Google Shape;352;p33" descr="https://www.rd-alliance.org/sites/all/themes/rdafour/logo.png"/>
            <p:cNvPicPr preferRelativeResize="0"/>
            <p:nvPr/>
          </p:nvPicPr>
          <p:blipFill rotWithShape="1">
            <a:blip r:embed="rId4">
              <a:alphaModFix/>
            </a:blip>
            <a:srcRect/>
            <a:stretch/>
          </p:blipFill>
          <p:spPr>
            <a:xfrm>
              <a:off x="6564758" y="252575"/>
              <a:ext cx="1276100" cy="720000"/>
            </a:xfrm>
            <a:prstGeom prst="rect">
              <a:avLst/>
            </a:prstGeom>
            <a:noFill/>
            <a:ln>
              <a:noFill/>
            </a:ln>
          </p:spPr>
        </p:pic>
        <p:pic>
          <p:nvPicPr>
            <p:cNvPr id="353" name="Google Shape;353;p33"/>
            <p:cNvPicPr preferRelativeResize="0"/>
            <p:nvPr/>
          </p:nvPicPr>
          <p:blipFill rotWithShape="1">
            <a:blip r:embed="rId5">
              <a:alphaModFix/>
            </a:blip>
            <a:srcRect/>
            <a:stretch/>
          </p:blipFill>
          <p:spPr>
            <a:xfrm>
              <a:off x="8127735" y="266862"/>
              <a:ext cx="756000" cy="696176"/>
            </a:xfrm>
            <a:prstGeom prst="rect">
              <a:avLst/>
            </a:prstGeom>
            <a:noFill/>
            <a:ln>
              <a:noFill/>
            </a:ln>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34"/>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solidFill>
                  <a:srgbClr val="548135"/>
                </a:solidFill>
              </a:rPr>
              <a:t>Discussion</a:t>
            </a:r>
            <a:endParaRPr>
              <a:solidFill>
                <a:srgbClr val="548135"/>
              </a:solidFill>
            </a:endParaRPr>
          </a:p>
        </p:txBody>
      </p:sp>
      <p:sp>
        <p:nvSpPr>
          <p:cNvPr id="360" name="Google Shape;360;p34"/>
          <p:cNvSpPr txBox="1">
            <a:spLocks noGrp="1"/>
          </p:cNvSpPr>
          <p:nvPr>
            <p:ph type="body" idx="1"/>
          </p:nvPr>
        </p:nvSpPr>
        <p:spPr>
          <a:xfrm>
            <a:off x="628663" y="1957776"/>
            <a:ext cx="7886700" cy="4680000"/>
          </a:xfrm>
          <a:prstGeom prst="rect">
            <a:avLst/>
          </a:prstGeom>
          <a:noFill/>
          <a:ln>
            <a:noFill/>
          </a:ln>
        </p:spPr>
        <p:txBody>
          <a:bodyPr spcFirstLastPara="1" wrap="square" lIns="91425" tIns="45700" rIns="91425" bIns="45700" anchor="t" anchorCtr="0">
            <a:noAutofit/>
          </a:bodyPr>
          <a:lstStyle/>
          <a:p>
            <a:pPr marL="457200" lvl="0" indent="0" algn="l" rtl="0">
              <a:lnSpc>
                <a:spcPct val="90000"/>
              </a:lnSpc>
              <a:spcBef>
                <a:spcPts val="1000"/>
              </a:spcBef>
              <a:spcAft>
                <a:spcPts val="0"/>
              </a:spcAft>
              <a:buNone/>
            </a:pPr>
            <a:br>
              <a:rPr lang="en-US" sz="1600"/>
            </a:br>
            <a:br>
              <a:rPr lang="en-US" sz="1600"/>
            </a:br>
            <a:endParaRPr sz="1600">
              <a:solidFill>
                <a:srgbClr val="C55A11"/>
              </a:solidFill>
            </a:endParaRPr>
          </a:p>
        </p:txBody>
      </p:sp>
      <p:grpSp>
        <p:nvGrpSpPr>
          <p:cNvPr id="361" name="Google Shape;361;p34"/>
          <p:cNvGrpSpPr/>
          <p:nvPr/>
        </p:nvGrpSpPr>
        <p:grpSpPr>
          <a:xfrm>
            <a:off x="6447128" y="161925"/>
            <a:ext cx="2563522" cy="1540162"/>
            <a:chOff x="6447128" y="161925"/>
            <a:chExt cx="2563522" cy="1540162"/>
          </a:xfrm>
        </p:grpSpPr>
        <p:sp>
          <p:nvSpPr>
            <p:cNvPr id="362" name="Google Shape;362;p34"/>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363" name="Google Shape;363;p34"/>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364" name="Google Shape;364;p34"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365" name="Google Shape;365;p34"/>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
        <p:nvSpPr>
          <p:cNvPr id="366" name="Google Shape;366;p34"/>
          <p:cNvSpPr txBox="1">
            <a:spLocks noGrp="1"/>
          </p:cNvSpPr>
          <p:nvPr>
            <p:ph type="body" idx="1"/>
          </p:nvPr>
        </p:nvSpPr>
        <p:spPr>
          <a:xfrm>
            <a:off x="521850" y="2075250"/>
            <a:ext cx="7886700" cy="3549300"/>
          </a:xfrm>
          <a:prstGeom prst="rect">
            <a:avLst/>
          </a:prstGeom>
          <a:noFill/>
          <a:ln>
            <a:noFill/>
          </a:ln>
        </p:spPr>
        <p:txBody>
          <a:bodyPr spcFirstLastPara="1" wrap="square" lIns="91425" tIns="45700" rIns="91425" bIns="45700" anchor="t" anchorCtr="0">
            <a:noAutofit/>
          </a:bodyPr>
          <a:lstStyle/>
          <a:p>
            <a:pPr marL="457200" lvl="0" indent="-393700" algn="l" rtl="0">
              <a:lnSpc>
                <a:spcPct val="90000"/>
              </a:lnSpc>
              <a:spcBef>
                <a:spcPts val="1000"/>
              </a:spcBef>
              <a:spcAft>
                <a:spcPts val="0"/>
              </a:spcAft>
              <a:buClr>
                <a:srgbClr val="833C0B"/>
              </a:buClr>
              <a:buSzPts val="2600"/>
              <a:buChar char="•"/>
            </a:pPr>
            <a:r>
              <a:rPr lang="en-US">
                <a:solidFill>
                  <a:srgbClr val="C55A11"/>
                </a:solidFill>
              </a:rPr>
              <a:t>Promote TRUST to stakeholders</a:t>
            </a:r>
            <a:endParaRPr>
              <a:solidFill>
                <a:srgbClr val="C55A11"/>
              </a:solidFill>
            </a:endParaRPr>
          </a:p>
          <a:p>
            <a:pPr marL="457200" lvl="0" indent="-406400" algn="l" rtl="0">
              <a:lnSpc>
                <a:spcPct val="90000"/>
              </a:lnSpc>
              <a:spcBef>
                <a:spcPts val="1000"/>
              </a:spcBef>
              <a:spcAft>
                <a:spcPts val="0"/>
              </a:spcAft>
              <a:buClr>
                <a:srgbClr val="C55A11"/>
              </a:buClr>
              <a:buSzPts val="2800"/>
              <a:buChar char="•"/>
            </a:pPr>
            <a:r>
              <a:rPr lang="en-US">
                <a:solidFill>
                  <a:srgbClr val="C55A11"/>
                </a:solidFill>
              </a:rPr>
              <a:t>Enhance and bridge gaps, especially transparency and sustainability</a:t>
            </a:r>
            <a:endParaRPr>
              <a:solidFill>
                <a:srgbClr val="C55A11"/>
              </a:solidFill>
            </a:endParaRPr>
          </a:p>
          <a:p>
            <a:pPr marL="457200" lvl="0" indent="-406400" algn="l" rtl="0">
              <a:lnSpc>
                <a:spcPct val="90000"/>
              </a:lnSpc>
              <a:spcBef>
                <a:spcPts val="1000"/>
              </a:spcBef>
              <a:spcAft>
                <a:spcPts val="0"/>
              </a:spcAft>
              <a:buClr>
                <a:srgbClr val="C55A11"/>
              </a:buClr>
              <a:buSzPts val="2800"/>
              <a:buChar char="•"/>
            </a:pPr>
            <a:r>
              <a:rPr lang="en-US">
                <a:solidFill>
                  <a:srgbClr val="C55A11"/>
                </a:solidFill>
              </a:rPr>
              <a:t>Guide the certification process </a:t>
            </a:r>
            <a:endParaRPr>
              <a:solidFill>
                <a:srgbClr val="C55A11"/>
              </a:solidFill>
            </a:endParaRPr>
          </a:p>
          <a:p>
            <a:pPr marL="457200" lvl="0" indent="-406400" algn="l" rtl="0">
              <a:lnSpc>
                <a:spcPct val="90000"/>
              </a:lnSpc>
              <a:spcBef>
                <a:spcPts val="1000"/>
              </a:spcBef>
              <a:spcAft>
                <a:spcPts val="0"/>
              </a:spcAft>
              <a:buClr>
                <a:srgbClr val="C55A11"/>
              </a:buClr>
              <a:buSzPts val="2800"/>
              <a:buChar char="•"/>
            </a:pPr>
            <a:r>
              <a:rPr lang="en-US">
                <a:solidFill>
                  <a:srgbClr val="C55A11"/>
                </a:solidFill>
              </a:rPr>
              <a:t>Help the growth of repositories that are not ready for certifications yet</a:t>
            </a:r>
            <a:endParaRPr>
              <a:solidFill>
                <a:srgbClr val="C55A11"/>
              </a:solidFill>
            </a:endParaRPr>
          </a:p>
          <a:p>
            <a:pPr marL="457200" lvl="0" indent="-406400" algn="l" rtl="0">
              <a:lnSpc>
                <a:spcPct val="90000"/>
              </a:lnSpc>
              <a:spcBef>
                <a:spcPts val="1000"/>
              </a:spcBef>
              <a:spcAft>
                <a:spcPts val="0"/>
              </a:spcAft>
              <a:buClr>
                <a:srgbClr val="C55A11"/>
              </a:buClr>
              <a:buSzPts val="2800"/>
              <a:buChar char="•"/>
            </a:pPr>
            <a:r>
              <a:rPr lang="en-US">
                <a:solidFill>
                  <a:srgbClr val="C55A11"/>
                </a:solidFill>
              </a:rPr>
              <a:t>Align with the existing practices (standards, criteria, characteristics)</a:t>
            </a:r>
            <a:endParaRPr>
              <a:solidFill>
                <a:srgbClr val="C55A11"/>
              </a:solidFill>
            </a:endParaRPr>
          </a:p>
          <a:p>
            <a:pPr marL="114300" lvl="0" indent="0" algn="l" rtl="0">
              <a:lnSpc>
                <a:spcPct val="90000"/>
              </a:lnSpc>
              <a:spcBef>
                <a:spcPts val="1000"/>
              </a:spcBef>
              <a:spcAft>
                <a:spcPts val="0"/>
              </a:spcAft>
              <a:buClr>
                <a:srgbClr val="833C0B"/>
              </a:buClr>
              <a:buSzPts val="1800"/>
              <a:buNone/>
            </a:pPr>
            <a:endParaRPr sz="2000" b="1">
              <a:solidFill>
                <a:srgbClr val="C55A1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4"/>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solidFill>
                  <a:srgbClr val="548135"/>
                </a:solidFill>
              </a:rPr>
              <a:t>Housekeeping</a:t>
            </a:r>
            <a:endParaRPr>
              <a:solidFill>
                <a:srgbClr val="548135"/>
              </a:solidFill>
            </a:endParaRPr>
          </a:p>
        </p:txBody>
      </p:sp>
      <p:sp>
        <p:nvSpPr>
          <p:cNvPr id="181" name="Google Shape;181;p4"/>
          <p:cNvSpPr txBox="1">
            <a:spLocks noGrp="1"/>
          </p:cNvSpPr>
          <p:nvPr>
            <p:ph type="body" idx="1"/>
          </p:nvPr>
        </p:nvSpPr>
        <p:spPr>
          <a:xfrm>
            <a:off x="628650" y="2114753"/>
            <a:ext cx="7886700" cy="3856981"/>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rgbClr val="833C0B"/>
              </a:buClr>
              <a:buSzPts val="1800"/>
              <a:buChar char="•"/>
            </a:pPr>
            <a:r>
              <a:rPr lang="en-US" sz="2000" dirty="0">
                <a:solidFill>
                  <a:srgbClr val="C55A11"/>
                </a:solidFill>
              </a:rPr>
              <a:t>The session is being </a:t>
            </a:r>
            <a:r>
              <a:rPr lang="en-US" sz="2000" b="1" dirty="0">
                <a:solidFill>
                  <a:srgbClr val="C55A11"/>
                </a:solidFill>
              </a:rPr>
              <a:t>recorded</a:t>
            </a:r>
            <a:r>
              <a:rPr lang="en-US" sz="2000" dirty="0">
                <a:solidFill>
                  <a:srgbClr val="C55A11"/>
                </a:solidFill>
              </a:rPr>
              <a:t> and will be made available on the RDA website</a:t>
            </a:r>
            <a:endParaRPr dirty="0"/>
          </a:p>
          <a:p>
            <a:pPr marL="457200" lvl="0" indent="-342900" algn="l" rtl="0">
              <a:lnSpc>
                <a:spcPct val="90000"/>
              </a:lnSpc>
              <a:spcBef>
                <a:spcPts val="1000"/>
              </a:spcBef>
              <a:spcAft>
                <a:spcPts val="0"/>
              </a:spcAft>
              <a:buClr>
                <a:srgbClr val="833C0B"/>
              </a:buClr>
              <a:buSzPts val="1800"/>
              <a:buChar char="•"/>
            </a:pPr>
            <a:r>
              <a:rPr lang="en-US" sz="2000" dirty="0">
                <a:solidFill>
                  <a:srgbClr val="C55A11"/>
                </a:solidFill>
              </a:rPr>
              <a:t>Please </a:t>
            </a:r>
            <a:r>
              <a:rPr lang="en-US" sz="2000" b="1" dirty="0">
                <a:solidFill>
                  <a:srgbClr val="C55A11"/>
                </a:solidFill>
              </a:rPr>
              <a:t>mute</a:t>
            </a:r>
            <a:r>
              <a:rPr lang="en-US" sz="2000" dirty="0">
                <a:solidFill>
                  <a:srgbClr val="C55A11"/>
                </a:solidFill>
              </a:rPr>
              <a:t> yourself and turn off the video when not talking</a:t>
            </a:r>
            <a:endParaRPr dirty="0"/>
          </a:p>
          <a:p>
            <a:pPr marL="457200" lvl="0" indent="-342900" algn="l" rtl="0">
              <a:lnSpc>
                <a:spcPct val="90000"/>
              </a:lnSpc>
              <a:spcBef>
                <a:spcPts val="1000"/>
              </a:spcBef>
              <a:spcAft>
                <a:spcPts val="0"/>
              </a:spcAft>
              <a:buClr>
                <a:srgbClr val="833C0B"/>
              </a:buClr>
              <a:buSzPts val="1800"/>
              <a:buChar char="•"/>
            </a:pPr>
            <a:r>
              <a:rPr lang="en-US" sz="2000" dirty="0">
                <a:solidFill>
                  <a:srgbClr val="C55A11"/>
                </a:solidFill>
              </a:rPr>
              <a:t>We mainly communicate via the </a:t>
            </a:r>
            <a:r>
              <a:rPr lang="en-US" sz="2000" b="1" dirty="0">
                <a:solidFill>
                  <a:srgbClr val="C55A11"/>
                </a:solidFill>
              </a:rPr>
              <a:t>chat function</a:t>
            </a:r>
            <a:r>
              <a:rPr lang="en-US" sz="2000" dirty="0">
                <a:solidFill>
                  <a:srgbClr val="C55A11"/>
                </a:solidFill>
              </a:rPr>
              <a:t>. Use it to raise your hand, add comments, ask questions</a:t>
            </a:r>
            <a:endParaRPr dirty="0"/>
          </a:p>
          <a:p>
            <a:pPr marL="457200" lvl="0" indent="-342900" algn="l" rtl="0">
              <a:lnSpc>
                <a:spcPct val="90000"/>
              </a:lnSpc>
              <a:spcBef>
                <a:spcPts val="1000"/>
              </a:spcBef>
              <a:spcAft>
                <a:spcPts val="0"/>
              </a:spcAft>
              <a:buClr>
                <a:srgbClr val="833C0B"/>
              </a:buClr>
              <a:buSzPts val="1800"/>
              <a:buChar char="•"/>
            </a:pPr>
            <a:r>
              <a:rPr lang="en-US" sz="2000" dirty="0">
                <a:solidFill>
                  <a:srgbClr val="C55A11"/>
                </a:solidFill>
              </a:rPr>
              <a:t>Engage in the session by asking </a:t>
            </a:r>
            <a:r>
              <a:rPr lang="en-US" sz="2000" b="1" dirty="0">
                <a:solidFill>
                  <a:srgbClr val="C55A11"/>
                </a:solidFill>
              </a:rPr>
              <a:t>questions</a:t>
            </a:r>
            <a:r>
              <a:rPr lang="en-US" sz="2000" dirty="0">
                <a:solidFill>
                  <a:srgbClr val="C55A11"/>
                </a:solidFill>
              </a:rPr>
              <a:t> (using the chat or the collaborative notes) and taking part in the discussion</a:t>
            </a:r>
            <a:endParaRPr dirty="0"/>
          </a:p>
          <a:p>
            <a:pPr marL="457200" lvl="0" indent="-342900" algn="l" rtl="0">
              <a:lnSpc>
                <a:spcPct val="90000"/>
              </a:lnSpc>
              <a:spcBef>
                <a:spcPts val="1000"/>
              </a:spcBef>
              <a:spcAft>
                <a:spcPts val="0"/>
              </a:spcAft>
              <a:buClr>
                <a:srgbClr val="833C0B"/>
              </a:buClr>
              <a:buSzPts val="1800"/>
              <a:buChar char="•"/>
            </a:pPr>
            <a:r>
              <a:rPr lang="en-US" sz="2000" dirty="0">
                <a:solidFill>
                  <a:srgbClr val="C55A11"/>
                </a:solidFill>
              </a:rPr>
              <a:t>Collaborative Notes Link: </a:t>
            </a:r>
            <a:r>
              <a:rPr lang="en-US" sz="2000" u="sng" dirty="0">
                <a:solidFill>
                  <a:srgbClr val="C55A11"/>
                </a:solidFill>
                <a:hlinkClick r:id="rId3">
                  <a:extLst>
                    <a:ext uri="{A12FA001-AC4F-418D-AE19-62706E023703}">
                      <ahyp:hlinkClr xmlns:ahyp="http://schemas.microsoft.com/office/drawing/2018/hyperlinkcolor" val="tx"/>
                    </a:ext>
                  </a:extLst>
                </a:hlinkClick>
              </a:rPr>
              <a:t>http://bit.ly/certrepoIG17 </a:t>
            </a:r>
            <a:endParaRPr sz="2000" dirty="0">
              <a:solidFill>
                <a:srgbClr val="C55A11"/>
              </a:solidFill>
            </a:endParaRPr>
          </a:p>
          <a:p>
            <a:pPr marL="457200" lvl="0" indent="-355600" algn="l" rtl="0">
              <a:lnSpc>
                <a:spcPct val="90000"/>
              </a:lnSpc>
              <a:spcBef>
                <a:spcPts val="1000"/>
              </a:spcBef>
              <a:spcAft>
                <a:spcPts val="0"/>
              </a:spcAft>
              <a:buClr>
                <a:srgbClr val="C55A11"/>
              </a:buClr>
              <a:buSzPts val="2000"/>
              <a:buChar char="•"/>
            </a:pPr>
            <a:r>
              <a:rPr lang="en-US" sz="2000" dirty="0">
                <a:solidFill>
                  <a:srgbClr val="C55A11"/>
                </a:solidFill>
              </a:rPr>
              <a:t>Twitter hashtag: #RDAtrust17</a:t>
            </a:r>
            <a:endParaRPr sz="2000" dirty="0">
              <a:solidFill>
                <a:srgbClr val="C55A11"/>
              </a:solidFill>
            </a:endParaRPr>
          </a:p>
          <a:p>
            <a:pPr marL="114300" lvl="0" indent="0" algn="l" rtl="0">
              <a:lnSpc>
                <a:spcPct val="90000"/>
              </a:lnSpc>
              <a:spcBef>
                <a:spcPts val="1000"/>
              </a:spcBef>
              <a:spcAft>
                <a:spcPts val="0"/>
              </a:spcAft>
              <a:buClr>
                <a:srgbClr val="833C0B"/>
              </a:buClr>
              <a:buSzPts val="1800"/>
              <a:buNone/>
            </a:pPr>
            <a:endParaRPr sz="2000" b="1" dirty="0">
              <a:solidFill>
                <a:srgbClr val="C55A11"/>
              </a:solidFill>
            </a:endParaRPr>
          </a:p>
          <a:p>
            <a:pPr marL="114300" lvl="0" indent="0" algn="l" rtl="0">
              <a:lnSpc>
                <a:spcPct val="90000"/>
              </a:lnSpc>
              <a:spcBef>
                <a:spcPts val="1000"/>
              </a:spcBef>
              <a:spcAft>
                <a:spcPts val="0"/>
              </a:spcAft>
              <a:buClr>
                <a:srgbClr val="833C0B"/>
              </a:buClr>
              <a:buSzPts val="1800"/>
              <a:buNone/>
            </a:pPr>
            <a:r>
              <a:rPr lang="en-US" sz="2000" b="1" dirty="0">
                <a:solidFill>
                  <a:srgbClr val="C55A11"/>
                </a:solidFill>
              </a:rPr>
              <a:t>Sign in under Participants List!</a:t>
            </a:r>
            <a:endParaRPr sz="2000" b="1" dirty="0">
              <a:solidFill>
                <a:srgbClr val="C55A11"/>
              </a:solidFill>
            </a:endParaRPr>
          </a:p>
        </p:txBody>
      </p:sp>
      <p:grpSp>
        <p:nvGrpSpPr>
          <p:cNvPr id="182" name="Google Shape;182;p4"/>
          <p:cNvGrpSpPr/>
          <p:nvPr/>
        </p:nvGrpSpPr>
        <p:grpSpPr>
          <a:xfrm>
            <a:off x="6447128" y="161925"/>
            <a:ext cx="2563522" cy="1540162"/>
            <a:chOff x="6447128" y="161925"/>
            <a:chExt cx="2563522" cy="1540162"/>
          </a:xfrm>
        </p:grpSpPr>
        <p:sp>
          <p:nvSpPr>
            <p:cNvPr id="183" name="Google Shape;183;p4"/>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84" name="Google Shape;184;p4"/>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185" name="Google Shape;185;p4" descr="https://www.rd-alliance.org/sites/all/themes/rdafour/logo.png"/>
            <p:cNvPicPr preferRelativeResize="0"/>
            <p:nvPr/>
          </p:nvPicPr>
          <p:blipFill rotWithShape="1">
            <a:blip r:embed="rId4">
              <a:alphaModFix/>
            </a:blip>
            <a:srcRect/>
            <a:stretch/>
          </p:blipFill>
          <p:spPr>
            <a:xfrm>
              <a:off x="6564758" y="252575"/>
              <a:ext cx="1276100" cy="720000"/>
            </a:xfrm>
            <a:prstGeom prst="rect">
              <a:avLst/>
            </a:prstGeom>
            <a:noFill/>
            <a:ln>
              <a:noFill/>
            </a:ln>
          </p:spPr>
        </p:pic>
        <p:pic>
          <p:nvPicPr>
            <p:cNvPr id="186" name="Google Shape;186;p4"/>
            <p:cNvPicPr preferRelativeResize="0"/>
            <p:nvPr/>
          </p:nvPicPr>
          <p:blipFill rotWithShape="1">
            <a:blip r:embed="rId5">
              <a:alphaModFix/>
            </a:blip>
            <a:srcRect/>
            <a:stretch/>
          </p:blipFill>
          <p:spPr>
            <a:xfrm>
              <a:off x="8127735" y="266862"/>
              <a:ext cx="756000" cy="696176"/>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9e4ad40b55_0_7"/>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solidFill>
                  <a:srgbClr val="548135"/>
                </a:solidFill>
              </a:rPr>
              <a:t>Meeting Objectives</a:t>
            </a:r>
            <a:endParaRPr>
              <a:solidFill>
                <a:srgbClr val="548135"/>
              </a:solidFill>
            </a:endParaRPr>
          </a:p>
        </p:txBody>
      </p:sp>
      <p:sp>
        <p:nvSpPr>
          <p:cNvPr id="193" name="Google Shape;193;g9e4ad40b55_0_7"/>
          <p:cNvSpPr txBox="1">
            <a:spLocks noGrp="1"/>
          </p:cNvSpPr>
          <p:nvPr>
            <p:ph type="body" idx="1"/>
          </p:nvPr>
        </p:nvSpPr>
        <p:spPr>
          <a:xfrm>
            <a:off x="628660" y="1828627"/>
            <a:ext cx="7886700" cy="4208700"/>
          </a:xfrm>
          <a:prstGeom prst="rect">
            <a:avLst/>
          </a:prstGeom>
          <a:noFill/>
          <a:ln>
            <a:noFill/>
          </a:ln>
        </p:spPr>
        <p:txBody>
          <a:bodyPr spcFirstLastPara="1" wrap="square" lIns="91425" tIns="45700" rIns="91425" bIns="45700" anchor="t" anchorCtr="0">
            <a:noAutofit/>
          </a:bodyPr>
          <a:lstStyle/>
          <a:p>
            <a:pPr marL="114300" lvl="0" indent="0" algn="l" rtl="0">
              <a:lnSpc>
                <a:spcPct val="90000"/>
              </a:lnSpc>
              <a:spcBef>
                <a:spcPts val="1000"/>
              </a:spcBef>
              <a:spcAft>
                <a:spcPts val="0"/>
              </a:spcAft>
              <a:buSzPts val="1800"/>
              <a:buNone/>
            </a:pPr>
            <a:r>
              <a:rPr lang="en-US" sz="2000">
                <a:solidFill>
                  <a:srgbClr val="C55A11"/>
                </a:solidFill>
              </a:rPr>
              <a:t>To continue discussions on the overview and recommendations for effective implementation of certification of digital repositories. For this plenary these discussions will focus on current questions and towards implementing TRUST Principles to build a trustworthy repository ecosystem:</a:t>
            </a:r>
            <a:endParaRPr sz="2000">
              <a:solidFill>
                <a:srgbClr val="C55A11"/>
              </a:solidFill>
            </a:endParaRPr>
          </a:p>
          <a:p>
            <a:pPr marL="457200" lvl="0" indent="-342900" algn="l" rtl="0">
              <a:lnSpc>
                <a:spcPct val="90000"/>
              </a:lnSpc>
              <a:spcBef>
                <a:spcPts val="1000"/>
              </a:spcBef>
              <a:spcAft>
                <a:spcPts val="0"/>
              </a:spcAft>
              <a:buClr>
                <a:srgbClr val="833C0B"/>
              </a:buClr>
              <a:buSzPts val="1800"/>
              <a:buChar char="•"/>
            </a:pPr>
            <a:r>
              <a:rPr lang="en-US" sz="2000">
                <a:solidFill>
                  <a:srgbClr val="C55A11"/>
                </a:solidFill>
              </a:rPr>
              <a:t>Sharing applications and perspectives from repositories and certification standards.</a:t>
            </a:r>
            <a:endParaRPr/>
          </a:p>
          <a:p>
            <a:pPr marL="457200" lvl="0" indent="-342900" algn="l" rtl="0">
              <a:lnSpc>
                <a:spcPct val="90000"/>
              </a:lnSpc>
              <a:spcBef>
                <a:spcPts val="1000"/>
              </a:spcBef>
              <a:spcAft>
                <a:spcPts val="0"/>
              </a:spcAft>
              <a:buClr>
                <a:srgbClr val="833C0B"/>
              </a:buClr>
              <a:buSzPts val="1800"/>
              <a:buChar char="•"/>
            </a:pPr>
            <a:r>
              <a:rPr lang="en-US" sz="2000">
                <a:solidFill>
                  <a:srgbClr val="C55A11"/>
                </a:solidFill>
              </a:rPr>
              <a:t>Thinking about the metrics for measuring the trustworthiness of a repository, following the TRUST principles.</a:t>
            </a:r>
            <a:endParaRPr/>
          </a:p>
          <a:p>
            <a:pPr marL="457200" lvl="0" indent="-342900" algn="l" rtl="0">
              <a:lnSpc>
                <a:spcPct val="90000"/>
              </a:lnSpc>
              <a:spcBef>
                <a:spcPts val="1000"/>
              </a:spcBef>
              <a:spcAft>
                <a:spcPts val="0"/>
              </a:spcAft>
              <a:buClr>
                <a:srgbClr val="833C0B"/>
              </a:buClr>
              <a:buSzPts val="1800"/>
              <a:buChar char="•"/>
            </a:pPr>
            <a:r>
              <a:rPr lang="en-US" sz="2000">
                <a:solidFill>
                  <a:srgbClr val="C55A11"/>
                </a:solidFill>
              </a:rPr>
              <a:t>Exploring next steps to raise the awareness of certification and improve the trustworthiness of data repository ecosystem. </a:t>
            </a:r>
            <a:endParaRPr/>
          </a:p>
          <a:p>
            <a:pPr marL="914400" lvl="1" indent="-342900" algn="l" rtl="0">
              <a:lnSpc>
                <a:spcPct val="90000"/>
              </a:lnSpc>
              <a:spcBef>
                <a:spcPts val="500"/>
              </a:spcBef>
              <a:spcAft>
                <a:spcPts val="0"/>
              </a:spcAft>
              <a:buClr>
                <a:srgbClr val="833C0B"/>
              </a:buClr>
              <a:buSzPts val="1800"/>
              <a:buChar char="•"/>
            </a:pPr>
            <a:r>
              <a:rPr lang="en-US" sz="2000">
                <a:solidFill>
                  <a:srgbClr val="C55A11"/>
                </a:solidFill>
              </a:rPr>
              <a:t>Engagement Group?</a:t>
            </a:r>
            <a:endParaRPr/>
          </a:p>
          <a:p>
            <a:pPr marL="914400" lvl="1" indent="-342900" algn="l" rtl="0">
              <a:lnSpc>
                <a:spcPct val="90000"/>
              </a:lnSpc>
              <a:spcBef>
                <a:spcPts val="500"/>
              </a:spcBef>
              <a:spcAft>
                <a:spcPts val="0"/>
              </a:spcAft>
              <a:buClr>
                <a:srgbClr val="833C0B"/>
              </a:buClr>
              <a:buSzPts val="1800"/>
              <a:buChar char="•"/>
            </a:pPr>
            <a:r>
              <a:rPr lang="en-US" sz="2000">
                <a:solidFill>
                  <a:srgbClr val="C55A11"/>
                </a:solidFill>
              </a:rPr>
              <a:t>Work Groups of mapping exercise among major efforts?</a:t>
            </a:r>
            <a:endParaRPr/>
          </a:p>
          <a:p>
            <a:pPr marL="914400" lvl="1" indent="-342900" algn="l" rtl="0">
              <a:lnSpc>
                <a:spcPct val="90000"/>
              </a:lnSpc>
              <a:spcBef>
                <a:spcPts val="500"/>
              </a:spcBef>
              <a:spcAft>
                <a:spcPts val="0"/>
              </a:spcAft>
              <a:buClr>
                <a:srgbClr val="833C0B"/>
              </a:buClr>
              <a:buSzPts val="1800"/>
              <a:buChar char="•"/>
            </a:pPr>
            <a:r>
              <a:rPr lang="en-US" sz="2000">
                <a:solidFill>
                  <a:srgbClr val="C55A11"/>
                </a:solidFill>
              </a:rPr>
              <a:t>Additional ideas and directions, including more co-chairs.</a:t>
            </a:r>
            <a:endParaRPr/>
          </a:p>
        </p:txBody>
      </p:sp>
      <p:grpSp>
        <p:nvGrpSpPr>
          <p:cNvPr id="194" name="Google Shape;194;g9e4ad40b55_0_7"/>
          <p:cNvGrpSpPr/>
          <p:nvPr/>
        </p:nvGrpSpPr>
        <p:grpSpPr>
          <a:xfrm>
            <a:off x="6447128" y="161925"/>
            <a:ext cx="2563522" cy="1540162"/>
            <a:chOff x="6447128" y="161925"/>
            <a:chExt cx="2563522" cy="1540162"/>
          </a:xfrm>
        </p:grpSpPr>
        <p:sp>
          <p:nvSpPr>
            <p:cNvPr id="195" name="Google Shape;195;g9e4ad40b55_0_7"/>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6" name="Google Shape;196;g9e4ad40b55_0_7"/>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197" name="Google Shape;197;g9e4ad40b55_0_7"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198" name="Google Shape;198;g9e4ad40b55_0_7"/>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5"/>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solidFill>
                  <a:srgbClr val="548135"/>
                </a:solidFill>
              </a:rPr>
              <a:t>Agenda</a:t>
            </a:r>
            <a:endParaRPr>
              <a:solidFill>
                <a:srgbClr val="548135"/>
              </a:solidFill>
            </a:endParaRPr>
          </a:p>
        </p:txBody>
      </p:sp>
      <p:sp>
        <p:nvSpPr>
          <p:cNvPr id="205" name="Google Shape;205;p5"/>
          <p:cNvSpPr txBox="1">
            <a:spLocks noGrp="1"/>
          </p:cNvSpPr>
          <p:nvPr>
            <p:ph type="body" idx="1"/>
          </p:nvPr>
        </p:nvSpPr>
        <p:spPr>
          <a:xfrm>
            <a:off x="628650" y="2006276"/>
            <a:ext cx="7886700" cy="46800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Introduction and Welcome (5 min) co-chairs</a:t>
            </a:r>
            <a:endParaRPr sz="2400">
              <a:solidFill>
                <a:srgbClr val="C55A11"/>
              </a:solidFill>
            </a:endParaRPr>
          </a:p>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TRUST Principles as an aspirational goal for a digital repository ecosystem (7 min) W. Hugo</a:t>
            </a:r>
            <a:endParaRPr/>
          </a:p>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Application of the TRUST principles to repository development - J. Behnke, A. Lazić (10 min)</a:t>
            </a:r>
            <a:endParaRPr/>
          </a:p>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Challenges to make TRUST trusted (7 min). M. Lindar </a:t>
            </a:r>
            <a:endParaRPr/>
          </a:p>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Metrics towards making a repository trustworthy: case study from a survey of biomedical repositories (10 min). M. Wang, K. Pruitt </a:t>
            </a:r>
            <a:endParaRPr/>
          </a:p>
          <a:p>
            <a:pPr marL="114300" lvl="0" indent="0" algn="l" rtl="0">
              <a:lnSpc>
                <a:spcPct val="90000"/>
              </a:lnSpc>
              <a:spcBef>
                <a:spcPts val="1000"/>
              </a:spcBef>
              <a:spcAft>
                <a:spcPts val="0"/>
              </a:spcAft>
              <a:buSzPts val="1800"/>
              <a:buNone/>
            </a:pPr>
            <a:br>
              <a:rPr lang="en-US" sz="1600"/>
            </a:br>
            <a:br>
              <a:rPr lang="en-US" sz="1600"/>
            </a:br>
            <a:endParaRPr sz="1600">
              <a:solidFill>
                <a:srgbClr val="C55A11"/>
              </a:solidFill>
            </a:endParaRPr>
          </a:p>
        </p:txBody>
      </p:sp>
      <p:grpSp>
        <p:nvGrpSpPr>
          <p:cNvPr id="206" name="Google Shape;206;p5"/>
          <p:cNvGrpSpPr/>
          <p:nvPr/>
        </p:nvGrpSpPr>
        <p:grpSpPr>
          <a:xfrm>
            <a:off x="6447128" y="161925"/>
            <a:ext cx="2563522" cy="1540162"/>
            <a:chOff x="6447128" y="161925"/>
            <a:chExt cx="2563522" cy="1540162"/>
          </a:xfrm>
        </p:grpSpPr>
        <p:sp>
          <p:nvSpPr>
            <p:cNvPr id="207" name="Google Shape;207;p5"/>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08" name="Google Shape;208;p5"/>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209" name="Google Shape;209;p5"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210" name="Google Shape;210;p5"/>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3"/>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solidFill>
                  <a:srgbClr val="548135"/>
                </a:solidFill>
              </a:rPr>
              <a:t>Agenda (continued)</a:t>
            </a:r>
            <a:endParaRPr>
              <a:solidFill>
                <a:srgbClr val="548135"/>
              </a:solidFill>
            </a:endParaRPr>
          </a:p>
        </p:txBody>
      </p:sp>
      <p:sp>
        <p:nvSpPr>
          <p:cNvPr id="217" name="Google Shape;217;p13"/>
          <p:cNvSpPr txBox="1">
            <a:spLocks noGrp="1"/>
          </p:cNvSpPr>
          <p:nvPr>
            <p:ph type="body" idx="1"/>
          </p:nvPr>
        </p:nvSpPr>
        <p:spPr>
          <a:xfrm>
            <a:off x="628650" y="2109075"/>
            <a:ext cx="7886700" cy="3588900"/>
          </a:xfrm>
          <a:prstGeom prst="rect">
            <a:avLst/>
          </a:prstGeom>
          <a:noFill/>
          <a:ln>
            <a:noFill/>
          </a:ln>
        </p:spPr>
        <p:txBody>
          <a:bodyPr spcFirstLastPara="1" wrap="square" lIns="91425" tIns="45700" rIns="91425" bIns="45700" anchor="t" anchorCtr="0">
            <a:noAutofit/>
          </a:bodyPr>
          <a:lstStyle/>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How TRUST principles and repository certification apply to a generalist repository (10 min). T. Teal </a:t>
            </a:r>
            <a:endParaRPr/>
          </a:p>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Discussion: Engagement groups to promote and implement TRUST Principles within various communities, including but not limited to generalist repositories, technology and service providers, publishers, professional societies, and repository certification standards (35 min)</a:t>
            </a:r>
            <a:endParaRPr/>
          </a:p>
          <a:p>
            <a:pPr marL="457200" lvl="0" indent="-342900" algn="l" rtl="0">
              <a:lnSpc>
                <a:spcPct val="90000"/>
              </a:lnSpc>
              <a:spcBef>
                <a:spcPts val="1000"/>
              </a:spcBef>
              <a:spcAft>
                <a:spcPts val="0"/>
              </a:spcAft>
              <a:buClr>
                <a:schemeClr val="dk1"/>
              </a:buClr>
              <a:buSzPts val="1800"/>
              <a:buChar char="•"/>
            </a:pPr>
            <a:r>
              <a:rPr lang="en-US" sz="2400">
                <a:solidFill>
                  <a:srgbClr val="C55A11"/>
                </a:solidFill>
              </a:rPr>
              <a:t>Next steps and closures (5 min) - IG co-chair</a:t>
            </a:r>
            <a:endParaRPr/>
          </a:p>
          <a:p>
            <a:pPr marL="114300" lvl="0" indent="0" algn="l" rtl="0">
              <a:lnSpc>
                <a:spcPct val="90000"/>
              </a:lnSpc>
              <a:spcBef>
                <a:spcPts val="1000"/>
              </a:spcBef>
              <a:spcAft>
                <a:spcPts val="0"/>
              </a:spcAft>
              <a:buSzPts val="1800"/>
              <a:buNone/>
            </a:pPr>
            <a:br>
              <a:rPr lang="en-US" sz="1600"/>
            </a:br>
            <a:br>
              <a:rPr lang="en-US" sz="1600"/>
            </a:br>
            <a:endParaRPr sz="1600">
              <a:solidFill>
                <a:srgbClr val="C55A11"/>
              </a:solidFill>
            </a:endParaRPr>
          </a:p>
        </p:txBody>
      </p:sp>
      <p:grpSp>
        <p:nvGrpSpPr>
          <p:cNvPr id="218" name="Google Shape;218;p13"/>
          <p:cNvGrpSpPr/>
          <p:nvPr/>
        </p:nvGrpSpPr>
        <p:grpSpPr>
          <a:xfrm>
            <a:off x="6447128" y="161925"/>
            <a:ext cx="2563522" cy="1540162"/>
            <a:chOff x="6447128" y="161925"/>
            <a:chExt cx="2563522" cy="1540162"/>
          </a:xfrm>
        </p:grpSpPr>
        <p:sp>
          <p:nvSpPr>
            <p:cNvPr id="219" name="Google Shape;219;p13"/>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20" name="Google Shape;220;p13"/>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221" name="Google Shape;221;p13"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222" name="Google Shape;222;p13"/>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grpSp>
        <p:nvGrpSpPr>
          <p:cNvPr id="228" name="Google Shape;228;gd365358d72_0_8"/>
          <p:cNvGrpSpPr/>
          <p:nvPr/>
        </p:nvGrpSpPr>
        <p:grpSpPr>
          <a:xfrm>
            <a:off x="6447128" y="161925"/>
            <a:ext cx="2563500" cy="1540200"/>
            <a:chOff x="6447128" y="161925"/>
            <a:chExt cx="2563500" cy="1540200"/>
          </a:xfrm>
        </p:grpSpPr>
        <p:sp>
          <p:nvSpPr>
            <p:cNvPr id="229" name="Google Shape;229;gd365358d72_0_8"/>
            <p:cNvSpPr/>
            <p:nvPr/>
          </p:nvSpPr>
          <p:spPr>
            <a:xfrm>
              <a:off x="6447128" y="161925"/>
              <a:ext cx="2563500" cy="1540200"/>
            </a:xfrm>
            <a:prstGeom prst="rect">
              <a:avLst/>
            </a:prstGeom>
            <a:solidFill>
              <a:schemeClr val="accent6">
                <a:alpha val="9059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30" name="Google Shape;230;gd365358d72_0_8"/>
            <p:cNvSpPr/>
            <p:nvPr/>
          </p:nvSpPr>
          <p:spPr>
            <a:xfrm>
              <a:off x="6447128" y="1117312"/>
              <a:ext cx="2563500" cy="461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231" name="Google Shape;231;gd365358d72_0_8"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232" name="Google Shape;232;gd365358d72_0_8"/>
            <p:cNvPicPr preferRelativeResize="0"/>
            <p:nvPr/>
          </p:nvPicPr>
          <p:blipFill rotWithShape="1">
            <a:blip r:embed="rId4">
              <a:alphaModFix/>
            </a:blip>
            <a:srcRect/>
            <a:stretch/>
          </p:blipFill>
          <p:spPr>
            <a:xfrm>
              <a:off x="8127735" y="266862"/>
              <a:ext cx="756000" cy="696176"/>
            </a:xfrm>
            <a:prstGeom prst="rect">
              <a:avLst/>
            </a:prstGeom>
            <a:noFill/>
            <a:ln>
              <a:noFill/>
            </a:ln>
          </p:spPr>
        </p:pic>
      </p:grpSp>
      <p:pic>
        <p:nvPicPr>
          <p:cNvPr id="233" name="Google Shape;233;gd365358d72_0_8"/>
          <p:cNvPicPr preferRelativeResize="0"/>
          <p:nvPr/>
        </p:nvPicPr>
        <p:blipFill>
          <a:blip r:embed="rId5">
            <a:alphaModFix/>
          </a:blip>
          <a:stretch>
            <a:fillRect/>
          </a:stretch>
        </p:blipFill>
        <p:spPr>
          <a:xfrm>
            <a:off x="460800" y="1986675"/>
            <a:ext cx="7557351" cy="3317400"/>
          </a:xfrm>
          <a:prstGeom prst="rect">
            <a:avLst/>
          </a:prstGeom>
          <a:noFill/>
          <a:ln>
            <a:noFill/>
          </a:ln>
        </p:spPr>
      </p:pic>
      <p:sp>
        <p:nvSpPr>
          <p:cNvPr id="234" name="Google Shape;234;gd365358d72_0_8"/>
          <p:cNvSpPr txBox="1"/>
          <p:nvPr/>
        </p:nvSpPr>
        <p:spPr>
          <a:xfrm>
            <a:off x="5198550" y="6285275"/>
            <a:ext cx="3700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200">
                <a:latin typeface="Calibri"/>
                <a:ea typeface="Calibri"/>
                <a:cs typeface="Calibri"/>
                <a:sym typeface="Calibri"/>
              </a:rPr>
              <a:t>https://www.nature.com/articles/s41597-020-0486-7</a:t>
            </a:r>
            <a:endParaRPr sz="1200">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grpSp>
        <p:nvGrpSpPr>
          <p:cNvPr id="240" name="Google Shape;240;gd365358d72_2_81"/>
          <p:cNvGrpSpPr/>
          <p:nvPr/>
        </p:nvGrpSpPr>
        <p:grpSpPr>
          <a:xfrm>
            <a:off x="44507" y="1837469"/>
            <a:ext cx="9099126" cy="3517635"/>
            <a:chOff x="44507" y="2828069"/>
            <a:chExt cx="9099126" cy="3517635"/>
          </a:xfrm>
        </p:grpSpPr>
        <p:sp>
          <p:nvSpPr>
            <p:cNvPr id="241" name="Google Shape;241;gd365358d72_2_81"/>
            <p:cNvSpPr/>
            <p:nvPr/>
          </p:nvSpPr>
          <p:spPr>
            <a:xfrm>
              <a:off x="6028077" y="3505532"/>
              <a:ext cx="130500" cy="6969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2" name="Google Shape;242;gd365358d72_2_81"/>
            <p:cNvSpPr/>
            <p:nvPr/>
          </p:nvSpPr>
          <p:spPr>
            <a:xfrm>
              <a:off x="4437586" y="3166654"/>
              <a:ext cx="130500" cy="10287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3" name="Google Shape;243;gd365358d72_2_81"/>
            <p:cNvSpPr/>
            <p:nvPr/>
          </p:nvSpPr>
          <p:spPr>
            <a:xfrm>
              <a:off x="554145" y="3168976"/>
              <a:ext cx="130500" cy="10287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4" name="Google Shape;244;gd365358d72_2_81"/>
            <p:cNvSpPr/>
            <p:nvPr/>
          </p:nvSpPr>
          <p:spPr>
            <a:xfrm>
              <a:off x="3148487" y="3168976"/>
              <a:ext cx="130500" cy="10287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5" name="Google Shape;245;gd365358d72_2_81"/>
            <p:cNvSpPr/>
            <p:nvPr/>
          </p:nvSpPr>
          <p:spPr>
            <a:xfrm>
              <a:off x="1857347" y="3173822"/>
              <a:ext cx="130500" cy="10287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6" name="Google Shape;246;gd365358d72_2_81"/>
            <p:cNvSpPr/>
            <p:nvPr/>
          </p:nvSpPr>
          <p:spPr>
            <a:xfrm>
              <a:off x="554145" y="3505532"/>
              <a:ext cx="8271900" cy="313800"/>
            </a:xfrm>
            <a:prstGeom prst="rect">
              <a:avLst/>
            </a:prstGeom>
            <a:solidFill>
              <a:schemeClr val="accent1"/>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7" name="Google Shape;247;gd365358d72_2_81"/>
            <p:cNvSpPr txBox="1"/>
            <p:nvPr/>
          </p:nvSpPr>
          <p:spPr>
            <a:xfrm>
              <a:off x="44507" y="4668087"/>
              <a:ext cx="13491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White Paper</a:t>
              </a:r>
              <a:endParaRPr/>
            </a:p>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 V0.01 </a:t>
              </a:r>
              <a:endParaRPr/>
            </a:p>
          </p:txBody>
        </p:sp>
        <p:sp>
          <p:nvSpPr>
            <p:cNvPr id="248" name="Google Shape;248;gd365358d72_2_81"/>
            <p:cNvSpPr txBox="1"/>
            <p:nvPr/>
          </p:nvSpPr>
          <p:spPr>
            <a:xfrm>
              <a:off x="2002079" y="2844366"/>
              <a:ext cx="11730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Public </a:t>
              </a:r>
              <a:endParaRPr/>
            </a:p>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comments</a:t>
              </a:r>
              <a:endParaRPr/>
            </a:p>
          </p:txBody>
        </p:sp>
        <p:sp>
          <p:nvSpPr>
            <p:cNvPr id="249" name="Google Shape;249;gd365358d72_2_81"/>
            <p:cNvSpPr txBox="1"/>
            <p:nvPr/>
          </p:nvSpPr>
          <p:spPr>
            <a:xfrm>
              <a:off x="1327567" y="4668087"/>
              <a:ext cx="13491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White Paper</a:t>
              </a:r>
              <a:endParaRPr/>
            </a:p>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 V0.02 </a:t>
              </a:r>
              <a:endParaRPr/>
            </a:p>
          </p:txBody>
        </p:sp>
        <p:sp>
          <p:nvSpPr>
            <p:cNvPr id="250" name="Google Shape;250;gd365358d72_2_81"/>
            <p:cNvSpPr txBox="1"/>
            <p:nvPr/>
          </p:nvSpPr>
          <p:spPr>
            <a:xfrm>
              <a:off x="2562250" y="4681047"/>
              <a:ext cx="13491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White Paper</a:t>
              </a:r>
              <a:endParaRPr/>
            </a:p>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 V0.03 </a:t>
              </a:r>
              <a:endParaRPr/>
            </a:p>
          </p:txBody>
        </p:sp>
        <p:sp>
          <p:nvSpPr>
            <p:cNvPr id="251" name="Google Shape;251;gd365358d72_2_81"/>
            <p:cNvSpPr txBox="1"/>
            <p:nvPr/>
          </p:nvSpPr>
          <p:spPr>
            <a:xfrm>
              <a:off x="3873133" y="4714253"/>
              <a:ext cx="1966500" cy="3693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0" i="0" u="none" strike="noStrike" cap="none">
                  <a:solidFill>
                    <a:schemeClr val="dk1"/>
                  </a:solidFill>
                  <a:latin typeface="Calibri"/>
                  <a:ea typeface="Calibri"/>
                  <a:cs typeface="Calibri"/>
                  <a:sym typeface="Calibri"/>
                </a:rPr>
                <a:t>Journal Publication</a:t>
              </a:r>
              <a:endParaRPr/>
            </a:p>
          </p:txBody>
        </p:sp>
        <p:sp>
          <p:nvSpPr>
            <p:cNvPr id="252" name="Google Shape;252;gd365358d72_2_81"/>
            <p:cNvSpPr txBox="1"/>
            <p:nvPr/>
          </p:nvSpPr>
          <p:spPr>
            <a:xfrm>
              <a:off x="255008" y="5549239"/>
              <a:ext cx="859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dk1"/>
                  </a:solidFill>
                  <a:latin typeface="Calibri"/>
                  <a:ea typeface="Calibri"/>
                  <a:cs typeface="Calibri"/>
                  <a:sym typeface="Calibri"/>
                </a:rPr>
                <a:t>4/2019</a:t>
              </a:r>
              <a:endParaRPr/>
            </a:p>
          </p:txBody>
        </p:sp>
        <p:sp>
          <p:nvSpPr>
            <p:cNvPr id="253" name="Google Shape;253;gd365358d72_2_81"/>
            <p:cNvSpPr txBox="1"/>
            <p:nvPr/>
          </p:nvSpPr>
          <p:spPr>
            <a:xfrm>
              <a:off x="1499701" y="5536115"/>
              <a:ext cx="976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11/2019</a:t>
              </a:r>
              <a:endParaRPr/>
            </a:p>
          </p:txBody>
        </p:sp>
        <p:sp>
          <p:nvSpPr>
            <p:cNvPr id="254" name="Google Shape;254;gd365358d72_2_81"/>
            <p:cNvSpPr txBox="1"/>
            <p:nvPr/>
          </p:nvSpPr>
          <p:spPr>
            <a:xfrm>
              <a:off x="2745198" y="5536115"/>
              <a:ext cx="859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1/2020</a:t>
              </a:r>
              <a:endParaRPr/>
            </a:p>
          </p:txBody>
        </p:sp>
        <p:sp>
          <p:nvSpPr>
            <p:cNvPr id="255" name="Google Shape;255;gd365358d72_2_81"/>
            <p:cNvSpPr txBox="1"/>
            <p:nvPr/>
          </p:nvSpPr>
          <p:spPr>
            <a:xfrm>
              <a:off x="4138449" y="5531328"/>
              <a:ext cx="859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5/2020</a:t>
              </a:r>
              <a:endParaRPr/>
            </a:p>
          </p:txBody>
        </p:sp>
        <p:sp>
          <p:nvSpPr>
            <p:cNvPr id="256" name="Google Shape;256;gd365358d72_2_81"/>
            <p:cNvSpPr txBox="1"/>
            <p:nvPr/>
          </p:nvSpPr>
          <p:spPr>
            <a:xfrm>
              <a:off x="289253" y="5976404"/>
              <a:ext cx="5820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RDA</a:t>
              </a:r>
              <a:endParaRPr/>
            </a:p>
          </p:txBody>
        </p:sp>
        <p:sp>
          <p:nvSpPr>
            <p:cNvPr id="257" name="Google Shape;257;gd365358d72_2_81"/>
            <p:cNvSpPr txBox="1"/>
            <p:nvPr/>
          </p:nvSpPr>
          <p:spPr>
            <a:xfrm>
              <a:off x="1696965" y="5951227"/>
              <a:ext cx="5820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RDA</a:t>
              </a:r>
              <a:endParaRPr/>
            </a:p>
          </p:txBody>
        </p:sp>
        <p:sp>
          <p:nvSpPr>
            <p:cNvPr id="258" name="Google Shape;258;gd365358d72_2_81"/>
            <p:cNvSpPr txBox="1"/>
            <p:nvPr/>
          </p:nvSpPr>
          <p:spPr>
            <a:xfrm>
              <a:off x="2912742" y="5958854"/>
              <a:ext cx="5820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RDA</a:t>
              </a:r>
              <a:endParaRPr/>
            </a:p>
          </p:txBody>
        </p:sp>
        <p:sp>
          <p:nvSpPr>
            <p:cNvPr id="259" name="Google Shape;259;gd365358d72_2_81"/>
            <p:cNvSpPr txBox="1"/>
            <p:nvPr/>
          </p:nvSpPr>
          <p:spPr>
            <a:xfrm>
              <a:off x="3659731" y="5951227"/>
              <a:ext cx="22179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Nature Scientific Data</a:t>
              </a:r>
              <a:endParaRPr/>
            </a:p>
          </p:txBody>
        </p:sp>
        <p:sp>
          <p:nvSpPr>
            <p:cNvPr id="260" name="Google Shape;260;gd365358d72_2_81"/>
            <p:cNvSpPr txBox="1"/>
            <p:nvPr/>
          </p:nvSpPr>
          <p:spPr>
            <a:xfrm>
              <a:off x="4575787" y="3001332"/>
              <a:ext cx="4402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Endorsement/Implementation/Improvement</a:t>
              </a:r>
              <a:endParaRPr/>
            </a:p>
          </p:txBody>
        </p:sp>
        <p:sp>
          <p:nvSpPr>
            <p:cNvPr id="261" name="Google Shape;261;gd365358d72_2_81"/>
            <p:cNvSpPr txBox="1"/>
            <p:nvPr/>
          </p:nvSpPr>
          <p:spPr>
            <a:xfrm>
              <a:off x="670359" y="2844366"/>
              <a:ext cx="11730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Public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comments</a:t>
              </a:r>
              <a:endParaRPr/>
            </a:p>
          </p:txBody>
        </p:sp>
        <p:sp>
          <p:nvSpPr>
            <p:cNvPr id="262" name="Google Shape;262;gd365358d72_2_81"/>
            <p:cNvSpPr txBox="1"/>
            <p:nvPr/>
          </p:nvSpPr>
          <p:spPr>
            <a:xfrm>
              <a:off x="3294625" y="2828069"/>
              <a:ext cx="1173000" cy="6462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Public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comments</a:t>
              </a:r>
              <a:endParaRPr/>
            </a:p>
          </p:txBody>
        </p:sp>
        <p:sp>
          <p:nvSpPr>
            <p:cNvPr id="263" name="Google Shape;263;gd365358d72_2_81"/>
            <p:cNvSpPr txBox="1"/>
            <p:nvPr/>
          </p:nvSpPr>
          <p:spPr>
            <a:xfrm>
              <a:off x="5737473" y="4651484"/>
              <a:ext cx="23877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TRUST mini </a:t>
              </a:r>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Symposium</a:t>
              </a:r>
              <a:endParaRPr/>
            </a:p>
          </p:txBody>
        </p:sp>
        <p:sp>
          <p:nvSpPr>
            <p:cNvPr id="264" name="Google Shape;264;gd365358d72_2_81"/>
            <p:cNvSpPr txBox="1"/>
            <p:nvPr/>
          </p:nvSpPr>
          <p:spPr>
            <a:xfrm>
              <a:off x="5808221" y="5519126"/>
              <a:ext cx="8595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7/2020</a:t>
              </a:r>
              <a:endParaRPr/>
            </a:p>
          </p:txBody>
        </p:sp>
        <p:sp>
          <p:nvSpPr>
            <p:cNvPr id="265" name="Google Shape;265;gd365358d72_2_81"/>
            <p:cNvSpPr txBox="1"/>
            <p:nvPr/>
          </p:nvSpPr>
          <p:spPr>
            <a:xfrm>
              <a:off x="7020533" y="4651484"/>
              <a:ext cx="2123100" cy="64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Blogs, social media, </a:t>
              </a:r>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citations</a:t>
              </a:r>
              <a:endParaRPr/>
            </a:p>
          </p:txBody>
        </p:sp>
      </p:grpSp>
      <p:grpSp>
        <p:nvGrpSpPr>
          <p:cNvPr id="266" name="Google Shape;266;gd365358d72_2_81"/>
          <p:cNvGrpSpPr/>
          <p:nvPr/>
        </p:nvGrpSpPr>
        <p:grpSpPr>
          <a:xfrm>
            <a:off x="6505853" y="265525"/>
            <a:ext cx="2563500" cy="1540200"/>
            <a:chOff x="6447128" y="161925"/>
            <a:chExt cx="2563500" cy="1540200"/>
          </a:xfrm>
        </p:grpSpPr>
        <p:sp>
          <p:nvSpPr>
            <p:cNvPr id="267" name="Google Shape;267;gd365358d72_2_81"/>
            <p:cNvSpPr/>
            <p:nvPr/>
          </p:nvSpPr>
          <p:spPr>
            <a:xfrm>
              <a:off x="6447128" y="161925"/>
              <a:ext cx="2563500" cy="1540200"/>
            </a:xfrm>
            <a:prstGeom prst="rect">
              <a:avLst/>
            </a:prstGeom>
            <a:solidFill>
              <a:schemeClr val="accent6">
                <a:alpha val="9059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68" name="Google Shape;268;gd365358d72_2_81"/>
            <p:cNvSpPr/>
            <p:nvPr/>
          </p:nvSpPr>
          <p:spPr>
            <a:xfrm>
              <a:off x="6447128" y="1117312"/>
              <a:ext cx="2563500" cy="461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269" name="Google Shape;269;gd365358d72_2_81"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270" name="Google Shape;270;gd365358d72_2_81"/>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
        <p:nvSpPr>
          <p:cNvPr id="271" name="Google Shape;271;gd365358d72_2_81"/>
          <p:cNvSpPr txBox="1">
            <a:spLocks noGrp="1"/>
          </p:cNvSpPr>
          <p:nvPr>
            <p:ph type="title"/>
          </p:nvPr>
        </p:nvSpPr>
        <p:spPr>
          <a:xfrm>
            <a:off x="628650" y="36512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3900">
                <a:solidFill>
                  <a:srgbClr val="548135"/>
                </a:solidFill>
              </a:rPr>
              <a:t>TRUST Roadmap</a:t>
            </a:r>
            <a:endParaRPr sz="3900">
              <a:solidFill>
                <a:srgbClr val="54813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276" name="Google Shape;276;gd365358d72_2_113"/>
          <p:cNvPicPr preferRelativeResize="0"/>
          <p:nvPr/>
        </p:nvPicPr>
        <p:blipFill rotWithShape="1">
          <a:blip r:embed="rId3">
            <a:alphaModFix/>
          </a:blip>
          <a:srcRect/>
          <a:stretch/>
        </p:blipFill>
        <p:spPr>
          <a:xfrm>
            <a:off x="79445" y="2244361"/>
            <a:ext cx="3025959" cy="3826092"/>
          </a:xfrm>
          <a:prstGeom prst="rect">
            <a:avLst/>
          </a:prstGeom>
          <a:noFill/>
          <a:ln>
            <a:noFill/>
          </a:ln>
        </p:spPr>
      </p:pic>
      <p:pic>
        <p:nvPicPr>
          <p:cNvPr id="277" name="Google Shape;277;gd365358d72_2_113"/>
          <p:cNvPicPr preferRelativeResize="0"/>
          <p:nvPr/>
        </p:nvPicPr>
        <p:blipFill rotWithShape="1">
          <a:blip r:embed="rId4">
            <a:alphaModFix/>
          </a:blip>
          <a:srcRect/>
          <a:stretch/>
        </p:blipFill>
        <p:spPr>
          <a:xfrm>
            <a:off x="3064934" y="2463838"/>
            <a:ext cx="2089170" cy="3387122"/>
          </a:xfrm>
          <a:prstGeom prst="rect">
            <a:avLst/>
          </a:prstGeom>
          <a:noFill/>
          <a:ln>
            <a:noFill/>
          </a:ln>
        </p:spPr>
      </p:pic>
      <p:pic>
        <p:nvPicPr>
          <p:cNvPr id="278" name="Google Shape;278;gd365358d72_2_113"/>
          <p:cNvPicPr preferRelativeResize="0"/>
          <p:nvPr/>
        </p:nvPicPr>
        <p:blipFill rotWithShape="1">
          <a:blip r:embed="rId5">
            <a:alphaModFix/>
          </a:blip>
          <a:srcRect/>
          <a:stretch/>
        </p:blipFill>
        <p:spPr>
          <a:xfrm>
            <a:off x="5194580" y="2414638"/>
            <a:ext cx="2227995" cy="3387123"/>
          </a:xfrm>
          <a:prstGeom prst="rect">
            <a:avLst/>
          </a:prstGeom>
          <a:noFill/>
          <a:ln>
            <a:noFill/>
          </a:ln>
        </p:spPr>
      </p:pic>
      <p:sp>
        <p:nvSpPr>
          <p:cNvPr id="279" name="Google Shape;279;gd365358d72_2_113"/>
          <p:cNvSpPr txBox="1"/>
          <p:nvPr/>
        </p:nvSpPr>
        <p:spPr>
          <a:xfrm>
            <a:off x="7285489" y="5996993"/>
            <a:ext cx="1858500" cy="261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100">
                <a:solidFill>
                  <a:schemeClr val="dk1"/>
                </a:solidFill>
                <a:latin typeface="Calibri"/>
                <a:ea typeface="Calibri"/>
                <a:cs typeface="Calibri"/>
                <a:sym typeface="Calibri"/>
              </a:rPr>
              <a:t>15K+ Views, 35 citations</a:t>
            </a:r>
            <a:endParaRPr/>
          </a:p>
        </p:txBody>
      </p:sp>
      <p:sp>
        <p:nvSpPr>
          <p:cNvPr id="280" name="Google Shape;280;gd365358d72_2_113"/>
          <p:cNvSpPr txBox="1"/>
          <p:nvPr/>
        </p:nvSpPr>
        <p:spPr>
          <a:xfrm>
            <a:off x="4497625" y="6514274"/>
            <a:ext cx="1013400" cy="215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800">
                <a:solidFill>
                  <a:schemeClr val="dk1"/>
                </a:solidFill>
                <a:latin typeface="Calibri"/>
                <a:ea typeface="Calibri"/>
                <a:cs typeface="Calibri"/>
                <a:sym typeface="Calibri"/>
              </a:rPr>
              <a:t>As of April 18, 2021 </a:t>
            </a:r>
            <a:endParaRPr/>
          </a:p>
        </p:txBody>
      </p:sp>
      <p:pic>
        <p:nvPicPr>
          <p:cNvPr id="281" name="Google Shape;281;gd365358d72_2_113"/>
          <p:cNvPicPr preferRelativeResize="0"/>
          <p:nvPr/>
        </p:nvPicPr>
        <p:blipFill rotWithShape="1">
          <a:blip r:embed="rId6">
            <a:alphaModFix/>
          </a:blip>
          <a:srcRect/>
          <a:stretch/>
        </p:blipFill>
        <p:spPr>
          <a:xfrm>
            <a:off x="7463059" y="1913112"/>
            <a:ext cx="1497073" cy="3946364"/>
          </a:xfrm>
          <a:prstGeom prst="rect">
            <a:avLst/>
          </a:prstGeom>
          <a:noFill/>
          <a:ln>
            <a:noFill/>
          </a:ln>
        </p:spPr>
      </p:pic>
      <p:grpSp>
        <p:nvGrpSpPr>
          <p:cNvPr id="282" name="Google Shape;282;gd365358d72_2_113"/>
          <p:cNvGrpSpPr/>
          <p:nvPr/>
        </p:nvGrpSpPr>
        <p:grpSpPr>
          <a:xfrm>
            <a:off x="6447128" y="161925"/>
            <a:ext cx="2563500" cy="1540200"/>
            <a:chOff x="6447128" y="161925"/>
            <a:chExt cx="2563500" cy="1540200"/>
          </a:xfrm>
        </p:grpSpPr>
        <p:sp>
          <p:nvSpPr>
            <p:cNvPr id="283" name="Google Shape;283;gd365358d72_2_113"/>
            <p:cNvSpPr/>
            <p:nvPr/>
          </p:nvSpPr>
          <p:spPr>
            <a:xfrm>
              <a:off x="6447128" y="161925"/>
              <a:ext cx="2563500" cy="1540200"/>
            </a:xfrm>
            <a:prstGeom prst="rect">
              <a:avLst/>
            </a:prstGeom>
            <a:solidFill>
              <a:schemeClr val="accent6">
                <a:alpha val="9059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84" name="Google Shape;284;gd365358d72_2_113"/>
            <p:cNvSpPr/>
            <p:nvPr/>
          </p:nvSpPr>
          <p:spPr>
            <a:xfrm>
              <a:off x="6447128" y="1117312"/>
              <a:ext cx="2563500" cy="4617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285" name="Google Shape;285;gd365358d72_2_113" descr="https://www.rd-alliance.org/sites/all/themes/rdafour/logo.png"/>
            <p:cNvPicPr preferRelativeResize="0"/>
            <p:nvPr/>
          </p:nvPicPr>
          <p:blipFill rotWithShape="1">
            <a:blip r:embed="rId7">
              <a:alphaModFix/>
            </a:blip>
            <a:srcRect/>
            <a:stretch/>
          </p:blipFill>
          <p:spPr>
            <a:xfrm>
              <a:off x="6564758" y="252575"/>
              <a:ext cx="1276100" cy="720000"/>
            </a:xfrm>
            <a:prstGeom prst="rect">
              <a:avLst/>
            </a:prstGeom>
            <a:noFill/>
            <a:ln>
              <a:noFill/>
            </a:ln>
          </p:spPr>
        </p:pic>
        <p:pic>
          <p:nvPicPr>
            <p:cNvPr id="286" name="Google Shape;286;gd365358d72_2_113"/>
            <p:cNvPicPr preferRelativeResize="0"/>
            <p:nvPr/>
          </p:nvPicPr>
          <p:blipFill rotWithShape="1">
            <a:blip r:embed="rId8">
              <a:alphaModFix/>
            </a:blip>
            <a:srcRect/>
            <a:stretch/>
          </p:blipFill>
          <p:spPr>
            <a:xfrm>
              <a:off x="8127735" y="266862"/>
              <a:ext cx="756000" cy="696176"/>
            </a:xfrm>
            <a:prstGeom prst="rect">
              <a:avLst/>
            </a:prstGeom>
            <a:noFill/>
            <a:ln>
              <a:noFill/>
            </a:ln>
          </p:spPr>
        </p:pic>
      </p:grpSp>
      <p:sp>
        <p:nvSpPr>
          <p:cNvPr id="287" name="Google Shape;287;gd365358d72_2_113"/>
          <p:cNvSpPr txBox="1">
            <a:spLocks noGrp="1"/>
          </p:cNvSpPr>
          <p:nvPr>
            <p:ph type="title"/>
          </p:nvPr>
        </p:nvSpPr>
        <p:spPr>
          <a:xfrm>
            <a:off x="364325" y="769076"/>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3900">
                <a:solidFill>
                  <a:srgbClr val="548135"/>
                </a:solidFill>
              </a:rPr>
              <a:t>Endorsement and Citations</a:t>
            </a:r>
            <a:endParaRPr sz="3900">
              <a:solidFill>
                <a:srgbClr val="548135"/>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14"/>
          <p:cNvSpPr txBox="1">
            <a:spLocks noGrp="1"/>
          </p:cNvSpPr>
          <p:nvPr>
            <p:ph type="title"/>
          </p:nvPr>
        </p:nvSpPr>
        <p:spPr>
          <a:xfrm>
            <a:off x="628650" y="2579779"/>
            <a:ext cx="78867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2"/>
              </a:buClr>
              <a:buSzPts val="1800"/>
              <a:buNone/>
            </a:pPr>
            <a:br>
              <a:rPr lang="en-US">
                <a:solidFill>
                  <a:srgbClr val="548135"/>
                </a:solidFill>
              </a:rPr>
            </a:br>
            <a:r>
              <a:rPr lang="en-US">
                <a:solidFill>
                  <a:srgbClr val="C55A11"/>
                </a:solidFill>
              </a:rPr>
              <a:t>TRUST Principles as an aspirational goal for a digital repository ecosystem</a:t>
            </a:r>
            <a:br>
              <a:rPr lang="en-US">
                <a:solidFill>
                  <a:srgbClr val="C55A11"/>
                </a:solidFill>
              </a:rPr>
            </a:br>
            <a:br>
              <a:rPr lang="en-US">
                <a:solidFill>
                  <a:srgbClr val="C55A11"/>
                </a:solidFill>
              </a:rPr>
            </a:br>
            <a:r>
              <a:rPr lang="en-US">
                <a:solidFill>
                  <a:srgbClr val="C55A11"/>
                </a:solidFill>
              </a:rPr>
              <a:t>W. Hugo, DANS</a:t>
            </a:r>
            <a:br>
              <a:rPr lang="en-US">
                <a:solidFill>
                  <a:srgbClr val="C55A11"/>
                </a:solidFill>
              </a:rPr>
            </a:br>
            <a:br>
              <a:rPr lang="en-US">
                <a:solidFill>
                  <a:srgbClr val="C55A11"/>
                </a:solidFill>
              </a:rPr>
            </a:br>
            <a:r>
              <a:rPr lang="en-US">
                <a:solidFill>
                  <a:srgbClr val="C55A11"/>
                </a:solidFill>
              </a:rPr>
              <a:t>Video, 7 min</a:t>
            </a:r>
            <a:br>
              <a:rPr lang="en-US">
                <a:solidFill>
                  <a:srgbClr val="C55A11"/>
                </a:solidFill>
              </a:rPr>
            </a:br>
            <a:endParaRPr>
              <a:solidFill>
                <a:srgbClr val="548135"/>
              </a:solidFill>
            </a:endParaRPr>
          </a:p>
        </p:txBody>
      </p:sp>
      <p:grpSp>
        <p:nvGrpSpPr>
          <p:cNvPr id="294" name="Google Shape;294;p14"/>
          <p:cNvGrpSpPr/>
          <p:nvPr/>
        </p:nvGrpSpPr>
        <p:grpSpPr>
          <a:xfrm>
            <a:off x="6447128" y="161925"/>
            <a:ext cx="2563522" cy="1540162"/>
            <a:chOff x="6447128" y="161925"/>
            <a:chExt cx="2563522" cy="1540162"/>
          </a:xfrm>
        </p:grpSpPr>
        <p:sp>
          <p:nvSpPr>
            <p:cNvPr id="295" name="Google Shape;295;p14"/>
            <p:cNvSpPr/>
            <p:nvPr/>
          </p:nvSpPr>
          <p:spPr>
            <a:xfrm>
              <a:off x="6447128" y="161925"/>
              <a:ext cx="2563522" cy="1540162"/>
            </a:xfrm>
            <a:prstGeom prst="rect">
              <a:avLst/>
            </a:prstGeom>
            <a:solidFill>
              <a:schemeClr val="accent6">
                <a:alpha val="90588"/>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96" name="Google Shape;296;p14"/>
            <p:cNvSpPr/>
            <p:nvPr/>
          </p:nvSpPr>
          <p:spPr>
            <a:xfrm>
              <a:off x="6447128" y="1117312"/>
              <a:ext cx="2563522"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chemeClr val="lt1"/>
                  </a:solidFill>
                  <a:latin typeface="Arial"/>
                  <a:ea typeface="Arial"/>
                  <a:cs typeface="Arial"/>
                  <a:sym typeface="Arial"/>
                </a:rPr>
                <a:t>RDA/WDS Certification of Digital</a:t>
              </a:r>
              <a:br>
                <a:rPr lang="en-US" sz="1200" b="1" i="0" u="none" strike="noStrike" cap="none">
                  <a:solidFill>
                    <a:schemeClr val="lt1"/>
                  </a:solidFill>
                  <a:latin typeface="Arial"/>
                  <a:ea typeface="Arial"/>
                  <a:cs typeface="Arial"/>
                  <a:sym typeface="Arial"/>
                </a:rPr>
              </a:br>
              <a:r>
                <a:rPr lang="en-US" sz="1200" b="1" i="0" u="none" strike="noStrike" cap="none">
                  <a:solidFill>
                    <a:schemeClr val="lt1"/>
                  </a:solidFill>
                  <a:latin typeface="Arial"/>
                  <a:ea typeface="Arial"/>
                  <a:cs typeface="Arial"/>
                  <a:sym typeface="Arial"/>
                </a:rPr>
                <a:t>Repositories IG</a:t>
              </a:r>
              <a:endParaRPr sz="1400" b="0" i="0" u="none" strike="noStrike" cap="none">
                <a:solidFill>
                  <a:srgbClr val="000000"/>
                </a:solidFill>
                <a:latin typeface="Arial"/>
                <a:ea typeface="Arial"/>
                <a:cs typeface="Arial"/>
                <a:sym typeface="Arial"/>
              </a:endParaRPr>
            </a:p>
          </p:txBody>
        </p:sp>
        <p:pic>
          <p:nvPicPr>
            <p:cNvPr id="297" name="Google Shape;297;p14" descr="https://www.rd-alliance.org/sites/all/themes/rdafour/logo.png"/>
            <p:cNvPicPr preferRelativeResize="0"/>
            <p:nvPr/>
          </p:nvPicPr>
          <p:blipFill rotWithShape="1">
            <a:blip r:embed="rId3">
              <a:alphaModFix/>
            </a:blip>
            <a:srcRect/>
            <a:stretch/>
          </p:blipFill>
          <p:spPr>
            <a:xfrm>
              <a:off x="6564758" y="252575"/>
              <a:ext cx="1276100" cy="720000"/>
            </a:xfrm>
            <a:prstGeom prst="rect">
              <a:avLst/>
            </a:prstGeom>
            <a:noFill/>
            <a:ln>
              <a:noFill/>
            </a:ln>
          </p:spPr>
        </p:pic>
        <p:pic>
          <p:nvPicPr>
            <p:cNvPr id="298" name="Google Shape;298;p14"/>
            <p:cNvPicPr preferRelativeResize="0"/>
            <p:nvPr/>
          </p:nvPicPr>
          <p:blipFill rotWithShape="1">
            <a:blip r:embed="rId4">
              <a:alphaModFix/>
            </a:blip>
            <a:srcRect/>
            <a:stretch/>
          </p:blipFill>
          <p:spPr>
            <a:xfrm>
              <a:off x="8127735" y="266862"/>
              <a:ext cx="756000" cy="696176"/>
            </a:xfrm>
            <a:prstGeom prst="rect">
              <a:avLst/>
            </a:prstGeom>
            <a:noFill/>
            <a:ln>
              <a:noFill/>
            </a:ln>
          </p:spPr>
        </p:pic>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819</Words>
  <Application>Microsoft Macintosh PowerPoint</Application>
  <PresentationFormat>On-screen Show (4:3)</PresentationFormat>
  <Paragraphs>109</Paragraphs>
  <Slides>15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Office Theme</vt:lpstr>
      <vt:lpstr>Office Theme</vt:lpstr>
      <vt:lpstr>From Principles to Metrics to Evaluation, Increasing TRUST in Data Repositories</vt:lpstr>
      <vt:lpstr>Housekeeping</vt:lpstr>
      <vt:lpstr>Meeting Objectives</vt:lpstr>
      <vt:lpstr>Agenda</vt:lpstr>
      <vt:lpstr>Agenda (continued)</vt:lpstr>
      <vt:lpstr>PowerPoint Presentation</vt:lpstr>
      <vt:lpstr>TRUST Roadmap</vt:lpstr>
      <vt:lpstr>Endorsement and Citations</vt:lpstr>
      <vt:lpstr> TRUST Principles as an aspirational goal for a digital repository ecosystem  W. Hugo, DANS  Video, 7 min </vt:lpstr>
      <vt:lpstr> Application of the TRUST principles to repository development  Jeanne Behnke, NASA/EOSDIS  Video, 5 min </vt:lpstr>
      <vt:lpstr>  Application of the TRUST principles to repository development  Aleksandra Lazić, University of Belgrade, REPOPSI  Video, 5 min </vt:lpstr>
      <vt:lpstr>  Challenges to make TRUST trusted  Micky Lindlar, TIB/nestor  Video, 7 min </vt:lpstr>
      <vt:lpstr> Metrics towards making a repository trustworthy: case study from a survey of biomedical repositories M. Wang, K. Pruitt, NIH  Video, 10 min</vt:lpstr>
      <vt:lpstr> How TRUST principles and repository certification apply to a generalist repository T. Teal, Dryad  Video, 10 min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Principles to Metrics to Evaluation, Increasing TRUST in Data Repositories</dc:title>
  <dc:creator>Recker, Jonas</dc:creator>
  <cp:lastModifiedBy>Microsoft Office User</cp:lastModifiedBy>
  <cp:revision>1</cp:revision>
  <dcterms:modified xsi:type="dcterms:W3CDTF">2021-04-21T11:22:46Z</dcterms:modified>
</cp:coreProperties>
</file>