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" type="body"/>
          </p:nvPr>
        </p:nvSpPr>
        <p:spPr>
          <a:xfrm>
            <a:off x="686592" y="4344025"/>
            <a:ext cx="54864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0725" lIns="90725" spcFirstLastPara="1" rIns="90725" wrap="square" tIns="907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>
            <p:ph idx="2" type="sldImg"/>
          </p:nvPr>
        </p:nvSpPr>
        <p:spPr>
          <a:xfrm>
            <a:off x="341714" y="685487"/>
            <a:ext cx="61761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2692400" y="2343150"/>
            <a:ext cx="222300" cy="166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rgbClr val="D9D9D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2079625" y="666750"/>
            <a:ext cx="1728900" cy="4145700"/>
          </a:xfrm>
          <a:prstGeom prst="roundRect">
            <a:avLst>
              <a:gd fmla="val 16667" name="adj"/>
            </a:avLst>
          </a:prstGeom>
          <a:solidFill>
            <a:srgbClr val="F2F2F2"/>
          </a:solidFill>
          <a:ln cap="flat" cmpd="sng" w="9525">
            <a:solidFill>
              <a:srgbClr val="D9D9D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66"/>
          <p:cNvSpPr/>
          <p:nvPr/>
        </p:nvSpPr>
        <p:spPr>
          <a:xfrm>
            <a:off x="182562" y="679847"/>
            <a:ext cx="1789200" cy="4163700"/>
          </a:xfrm>
          <a:prstGeom prst="roundRect">
            <a:avLst>
              <a:gd fmla="val 16667" name="adj"/>
            </a:avLst>
          </a:prstGeom>
          <a:solidFill>
            <a:srgbClr val="FCD5B5"/>
          </a:solidFill>
          <a:ln cap="flat" cmpd="sng" w="9525">
            <a:solidFill>
              <a:srgbClr val="D9D9D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/>
        </p:nvSpPr>
        <p:spPr>
          <a:xfrm>
            <a:off x="119062" y="3942159"/>
            <a:ext cx="1916100" cy="5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 users, developers, and automated processes</a:t>
            </a:r>
            <a:endParaRPr/>
          </a:p>
        </p:txBody>
      </p:sp>
      <p:cxnSp>
        <p:nvCxnSpPr>
          <p:cNvPr id="68" name="Shape 68"/>
          <p:cNvCxnSpPr/>
          <p:nvPr/>
        </p:nvCxnSpPr>
        <p:spPr>
          <a:xfrm>
            <a:off x="315912" y="3856434"/>
            <a:ext cx="1522500" cy="0"/>
          </a:xfrm>
          <a:prstGeom prst="straightConnector1">
            <a:avLst/>
          </a:prstGeom>
          <a:noFill/>
          <a:ln cap="flat" cmpd="sng" w="9525">
            <a:solidFill>
              <a:srgbClr val="E46C0A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69" name="Shape 69"/>
          <p:cNvCxnSpPr/>
          <p:nvPr/>
        </p:nvCxnSpPr>
        <p:spPr>
          <a:xfrm flipH="1" rot="10800000">
            <a:off x="1285875" y="1104946"/>
            <a:ext cx="1463700" cy="413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70" name="Shape 70"/>
          <p:cNvCxnSpPr/>
          <p:nvPr/>
        </p:nvCxnSpPr>
        <p:spPr>
          <a:xfrm>
            <a:off x="989012" y="1540669"/>
            <a:ext cx="1354200" cy="545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71" name="Shape 71"/>
          <p:cNvCxnSpPr/>
          <p:nvPr/>
        </p:nvCxnSpPr>
        <p:spPr>
          <a:xfrm flipH="1" rot="10800000">
            <a:off x="1176337" y="2078953"/>
            <a:ext cx="1152600" cy="51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72" name="Shape 72"/>
          <p:cNvCxnSpPr/>
          <p:nvPr/>
        </p:nvCxnSpPr>
        <p:spPr>
          <a:xfrm>
            <a:off x="2179637" y="3856434"/>
            <a:ext cx="152250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73" name="Shape 73"/>
          <p:cNvSpPr txBox="1"/>
          <p:nvPr/>
        </p:nvSpPr>
        <p:spPr>
          <a:xfrm>
            <a:off x="1882775" y="3942159"/>
            <a:ext cx="21033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deal with persistently identified, virtually aggregated digital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objects, including collections</a:t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3916362" y="707231"/>
            <a:ext cx="2879700" cy="4136100"/>
          </a:xfrm>
          <a:prstGeom prst="roundRect">
            <a:avLst>
              <a:gd fmla="val 16667" name="adj"/>
            </a:avLst>
          </a:prstGeom>
          <a:solidFill>
            <a:srgbClr val="D7E4BD"/>
          </a:solidFill>
          <a:ln cap="flat" cmpd="sng" w="9525">
            <a:solidFill>
              <a:srgbClr val="D9D9D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4251325" y="3942159"/>
            <a:ext cx="22098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are overlays on multiple network services</a:t>
            </a:r>
            <a:endParaRPr/>
          </a:p>
        </p:txBody>
      </p:sp>
      <p:cxnSp>
        <p:nvCxnSpPr>
          <p:cNvPr id="76" name="Shape 76"/>
          <p:cNvCxnSpPr/>
          <p:nvPr/>
        </p:nvCxnSpPr>
        <p:spPr>
          <a:xfrm>
            <a:off x="4189412" y="3856434"/>
            <a:ext cx="2333700" cy="0"/>
          </a:xfrm>
          <a:prstGeom prst="straightConnector1">
            <a:avLst/>
          </a:prstGeom>
          <a:noFill/>
          <a:ln cap="flat" cmpd="sng" w="9525">
            <a:solidFill>
              <a:srgbClr val="77933C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77" name="Shape 77"/>
          <p:cNvSpPr/>
          <p:nvPr/>
        </p:nvSpPr>
        <p:spPr>
          <a:xfrm rot="10800000">
            <a:off x="3911650" y="1388259"/>
            <a:ext cx="2863800" cy="1182300"/>
          </a:xfrm>
          <a:custGeom>
            <a:pathLst>
              <a:path extrusionOk="0" h="120000" w="120000">
                <a:moveTo>
                  <a:pt x="10827" y="39888"/>
                </a:moveTo>
                <a:cubicBezTo>
                  <a:pt x="4672" y="40755"/>
                  <a:pt x="0" y="47850"/>
                  <a:pt x="0" y="56316"/>
                </a:cubicBezTo>
                <a:cubicBezTo>
                  <a:pt x="-5" y="62177"/>
                  <a:pt x="2272" y="67605"/>
                  <a:pt x="5966" y="70566"/>
                </a:cubicBezTo>
                <a:lnTo>
                  <a:pt x="5905" y="70377"/>
                </a:lnTo>
                <a:cubicBezTo>
                  <a:pt x="3805" y="73427"/>
                  <a:pt x="2638" y="77444"/>
                  <a:pt x="2638" y="81611"/>
                </a:cubicBezTo>
                <a:cubicBezTo>
                  <a:pt x="2638" y="90694"/>
                  <a:pt x="8061" y="98055"/>
                  <a:pt x="14750" y="98055"/>
                </a:cubicBezTo>
                <a:cubicBezTo>
                  <a:pt x="15216" y="98055"/>
                  <a:pt x="15688" y="98016"/>
                  <a:pt x="16161" y="97938"/>
                </a:cubicBezTo>
                <a:lnTo>
                  <a:pt x="16094" y="98050"/>
                </a:lnTo>
                <a:cubicBezTo>
                  <a:pt x="19916" y="107155"/>
                  <a:pt x="27016" y="112777"/>
                  <a:pt x="34705" y="112777"/>
                </a:cubicBezTo>
                <a:cubicBezTo>
                  <a:pt x="38594" y="112772"/>
                  <a:pt x="42416" y="111327"/>
                  <a:pt x="45750" y="108588"/>
                </a:cubicBezTo>
                <a:lnTo>
                  <a:pt x="45716" y="108611"/>
                </a:lnTo>
                <a:cubicBezTo>
                  <a:pt x="49194" y="115716"/>
                  <a:pt x="55044" y="119983"/>
                  <a:pt x="61311" y="119983"/>
                </a:cubicBezTo>
                <a:cubicBezTo>
                  <a:pt x="69572" y="119977"/>
                  <a:pt x="76866" y="112594"/>
                  <a:pt x="79261" y="101800"/>
                </a:cubicBezTo>
                <a:lnTo>
                  <a:pt x="79277" y="101944"/>
                </a:lnTo>
                <a:cubicBezTo>
                  <a:pt x="81833" y="104111"/>
                  <a:pt x="84777" y="105261"/>
                  <a:pt x="87788" y="105261"/>
                </a:cubicBezTo>
                <a:cubicBezTo>
                  <a:pt x="96611" y="105255"/>
                  <a:pt x="103788" y="95583"/>
                  <a:pt x="103855" y="83583"/>
                </a:cubicBezTo>
                <a:lnTo>
                  <a:pt x="103827" y="83527"/>
                </a:lnTo>
                <a:cubicBezTo>
                  <a:pt x="113094" y="81722"/>
                  <a:pt x="119983" y="70916"/>
                  <a:pt x="119983" y="58177"/>
                </a:cubicBezTo>
                <a:cubicBezTo>
                  <a:pt x="119983" y="52533"/>
                  <a:pt x="118611" y="47050"/>
                  <a:pt x="116088" y="42572"/>
                </a:cubicBezTo>
                <a:lnTo>
                  <a:pt x="116050" y="42561"/>
                </a:lnTo>
                <a:cubicBezTo>
                  <a:pt x="116838" y="40044"/>
                  <a:pt x="117250" y="37338"/>
                  <a:pt x="117250" y="34600"/>
                </a:cubicBezTo>
                <a:cubicBezTo>
                  <a:pt x="117250" y="25488"/>
                  <a:pt x="112772" y="17500"/>
                  <a:pt x="106327" y="15105"/>
                </a:cubicBezTo>
                <a:lnTo>
                  <a:pt x="106377" y="15066"/>
                </a:lnTo>
                <a:cubicBezTo>
                  <a:pt x="105222" y="6344"/>
                  <a:pt x="99627" y="0"/>
                  <a:pt x="93100" y="0"/>
                </a:cubicBezTo>
                <a:cubicBezTo>
                  <a:pt x="89133" y="-5"/>
                  <a:pt x="85372" y="2366"/>
                  <a:pt x="82805" y="6472"/>
                </a:cubicBezTo>
                <a:lnTo>
                  <a:pt x="82827" y="6500"/>
                </a:lnTo>
                <a:cubicBezTo>
                  <a:pt x="80538" y="2400"/>
                  <a:pt x="76972" y="0"/>
                  <a:pt x="73188" y="0"/>
                </a:cubicBezTo>
                <a:cubicBezTo>
                  <a:pt x="68594" y="-5"/>
                  <a:pt x="64388" y="3538"/>
                  <a:pt x="62338" y="9138"/>
                </a:cubicBezTo>
                <a:lnTo>
                  <a:pt x="62383" y="9411"/>
                </a:lnTo>
                <a:cubicBezTo>
                  <a:pt x="59611" y="5688"/>
                  <a:pt x="55877" y="3611"/>
                  <a:pt x="51988" y="3611"/>
                </a:cubicBezTo>
                <a:cubicBezTo>
                  <a:pt x="46511" y="3605"/>
                  <a:pt x="41477" y="7727"/>
                  <a:pt x="38905" y="14322"/>
                </a:cubicBezTo>
                <a:lnTo>
                  <a:pt x="38861" y="14455"/>
                </a:lnTo>
                <a:cubicBezTo>
                  <a:pt x="35983" y="12161"/>
                  <a:pt x="32711" y="10955"/>
                  <a:pt x="29377" y="10955"/>
                </a:cubicBezTo>
                <a:cubicBezTo>
                  <a:pt x="19016" y="10955"/>
                  <a:pt x="10622" y="22383"/>
                  <a:pt x="10622" y="36483"/>
                </a:cubicBezTo>
                <a:cubicBezTo>
                  <a:pt x="10616" y="37633"/>
                  <a:pt x="10677" y="38783"/>
                  <a:pt x="10788" y="39922"/>
                </a:cubicBezTo>
                <a:lnTo>
                  <a:pt x="10827" y="39888"/>
                </a:lnTo>
                <a:close/>
              </a:path>
              <a:path extrusionOk="0" fill="none" h="120000" w="120000">
                <a:moveTo>
                  <a:pt x="5966" y="70566"/>
                </a:moveTo>
                <a:cubicBezTo>
                  <a:pt x="7816" y="72050"/>
                  <a:pt x="9922" y="72833"/>
                  <a:pt x="12066" y="72833"/>
                </a:cubicBezTo>
                <a:cubicBezTo>
                  <a:pt x="12377" y="72827"/>
                  <a:pt x="12694" y="72816"/>
                  <a:pt x="13005" y="72783"/>
                </a:cubicBezTo>
              </a:path>
              <a:path extrusionOk="0" fill="none" h="120000" w="120000">
                <a:moveTo>
                  <a:pt x="16161" y="97938"/>
                </a:moveTo>
                <a:cubicBezTo>
                  <a:pt x="17216" y="97772"/>
                  <a:pt x="18250" y="97416"/>
                  <a:pt x="19238" y="96883"/>
                </a:cubicBezTo>
              </a:path>
              <a:path extrusionOk="0" fill="none" h="120000" w="120000">
                <a:moveTo>
                  <a:pt x="43861" y="103777"/>
                </a:moveTo>
                <a:cubicBezTo>
                  <a:pt x="44350" y="105472"/>
                  <a:pt x="44972" y="107094"/>
                  <a:pt x="45716" y="108611"/>
                </a:cubicBezTo>
              </a:path>
              <a:path extrusionOk="0" fill="none" h="120000" w="120000">
                <a:moveTo>
                  <a:pt x="79261" y="101800"/>
                </a:moveTo>
                <a:cubicBezTo>
                  <a:pt x="79644" y="100072"/>
                  <a:pt x="79888" y="98294"/>
                  <a:pt x="80000" y="96500"/>
                </a:cubicBezTo>
              </a:path>
              <a:path extrusionOk="0" fill="none" h="120000" w="120000">
                <a:moveTo>
                  <a:pt x="103855" y="83583"/>
                </a:moveTo>
                <a:cubicBezTo>
                  <a:pt x="103855" y="83522"/>
                  <a:pt x="103861" y="83466"/>
                  <a:pt x="103861" y="83405"/>
                </a:cubicBezTo>
                <a:cubicBezTo>
                  <a:pt x="103861" y="75044"/>
                  <a:pt x="100350" y="67422"/>
                  <a:pt x="94827" y="63761"/>
                </a:cubicBezTo>
              </a:path>
              <a:path extrusionOk="0" fill="none" h="120000" w="120000">
                <a:moveTo>
                  <a:pt x="112027" y="49994"/>
                </a:moveTo>
                <a:cubicBezTo>
                  <a:pt x="113772" y="47972"/>
                  <a:pt x="115144" y="45427"/>
                  <a:pt x="116050" y="42561"/>
                </a:cubicBezTo>
              </a:path>
              <a:path extrusionOk="0" fill="none" h="120000" w="120000">
                <a:moveTo>
                  <a:pt x="106588" y="18577"/>
                </a:moveTo>
                <a:cubicBezTo>
                  <a:pt x="106588" y="18488"/>
                  <a:pt x="106594" y="18405"/>
                  <a:pt x="106594" y="18316"/>
                </a:cubicBezTo>
                <a:cubicBezTo>
                  <a:pt x="106594" y="17227"/>
                  <a:pt x="106522" y="16138"/>
                  <a:pt x="106377" y="15066"/>
                </a:cubicBezTo>
              </a:path>
              <a:path extrusionOk="0" fill="none" h="120000" w="120000">
                <a:moveTo>
                  <a:pt x="82805" y="6472"/>
                </a:moveTo>
                <a:cubicBezTo>
                  <a:pt x="81966" y="7822"/>
                  <a:pt x="81272" y="9327"/>
                  <a:pt x="80750" y="10950"/>
                </a:cubicBezTo>
              </a:path>
              <a:path extrusionOk="0" fill="none" h="120000" w="120000">
                <a:moveTo>
                  <a:pt x="62338" y="9138"/>
                </a:moveTo>
                <a:cubicBezTo>
                  <a:pt x="61888" y="10366"/>
                  <a:pt x="61555" y="11661"/>
                  <a:pt x="61338" y="13000"/>
                </a:cubicBezTo>
              </a:path>
              <a:path extrusionOk="0" fill="none" h="120000" w="120000">
                <a:moveTo>
                  <a:pt x="42472" y="18200"/>
                </a:moveTo>
                <a:cubicBezTo>
                  <a:pt x="41383" y="16755"/>
                  <a:pt x="40172" y="15500"/>
                  <a:pt x="38861" y="14455"/>
                </a:cubicBezTo>
              </a:path>
              <a:path extrusionOk="0" fill="none" h="120000" w="120000">
                <a:moveTo>
                  <a:pt x="10788" y="39922"/>
                </a:moveTo>
                <a:cubicBezTo>
                  <a:pt x="10922" y="41255"/>
                  <a:pt x="11133" y="42572"/>
                  <a:pt x="11422" y="43861"/>
                </a:cubicBezTo>
              </a:path>
            </a:pathLst>
          </a:cu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  <a:effectLst>
            <a:outerShdw blurRad="63500" dir="2700000" dist="38100">
              <a:srgbClr val="808080">
                <a:alpha val="3961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Shape 78"/>
          <p:cNvCxnSpPr/>
          <p:nvPr/>
        </p:nvCxnSpPr>
        <p:spPr>
          <a:xfrm>
            <a:off x="6065837" y="1699021"/>
            <a:ext cx="254100" cy="2643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"/>
            <a:headEnd len="med" w="med" type="triangle"/>
            <a:tailEnd len="sm" w="sm" type="none"/>
          </a:ln>
        </p:spPr>
      </p:cxnSp>
      <p:cxnSp>
        <p:nvCxnSpPr>
          <p:cNvPr id="79" name="Shape 79"/>
          <p:cNvCxnSpPr/>
          <p:nvPr/>
        </p:nvCxnSpPr>
        <p:spPr>
          <a:xfrm flipH="1">
            <a:off x="4445050" y="1758553"/>
            <a:ext cx="196800" cy="2049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"/>
            <a:headEnd len="med" w="med" type="triangle"/>
            <a:tailEnd len="sm" w="sm" type="none"/>
          </a:ln>
        </p:spPr>
      </p:cxnSp>
      <p:cxnSp>
        <p:nvCxnSpPr>
          <p:cNvPr id="80" name="Shape 80"/>
          <p:cNvCxnSpPr/>
          <p:nvPr/>
        </p:nvCxnSpPr>
        <p:spPr>
          <a:xfrm flipH="1">
            <a:off x="4594137" y="1758553"/>
            <a:ext cx="227100" cy="4809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"/>
            <a:headEnd len="med" w="med" type="triangle"/>
            <a:tailEnd len="sm" w="sm" type="none"/>
          </a:ln>
        </p:spPr>
      </p:cxnSp>
      <p:cxnSp>
        <p:nvCxnSpPr>
          <p:cNvPr id="81" name="Shape 81"/>
          <p:cNvCxnSpPr/>
          <p:nvPr/>
        </p:nvCxnSpPr>
        <p:spPr>
          <a:xfrm>
            <a:off x="5087937" y="1747838"/>
            <a:ext cx="138000" cy="2202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"/>
            <a:headEnd len="med" w="med" type="triangle"/>
            <a:tailEnd len="sm" w="sm" type="none"/>
          </a:ln>
        </p:spPr>
      </p:cxnSp>
      <p:cxnSp>
        <p:nvCxnSpPr>
          <p:cNvPr id="82" name="Shape 82"/>
          <p:cNvCxnSpPr/>
          <p:nvPr/>
        </p:nvCxnSpPr>
        <p:spPr>
          <a:xfrm flipH="1" rot="10800000">
            <a:off x="5545137" y="2257331"/>
            <a:ext cx="246000" cy="1263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83" name="Shape 83"/>
          <p:cNvCxnSpPr/>
          <p:nvPr/>
        </p:nvCxnSpPr>
        <p:spPr>
          <a:xfrm rot="10800000">
            <a:off x="4714875" y="2269378"/>
            <a:ext cx="190500" cy="108300"/>
          </a:xfrm>
          <a:prstGeom prst="straightConnector1">
            <a:avLst/>
          </a:prstGeom>
          <a:noFill/>
          <a:ln cap="flat" cmpd="sng" w="19050">
            <a:solidFill>
              <a:srgbClr val="0D0D0D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cxnSp>
        <p:nvCxnSpPr>
          <p:cNvPr id="84" name="Shape 84"/>
          <p:cNvCxnSpPr/>
          <p:nvPr/>
        </p:nvCxnSpPr>
        <p:spPr>
          <a:xfrm flipH="1">
            <a:off x="5225900" y="2094309"/>
            <a:ext cx="95400" cy="233400"/>
          </a:xfrm>
          <a:prstGeom prst="straightConnector1">
            <a:avLst/>
          </a:prstGeom>
          <a:noFill/>
          <a:ln cap="flat" cmpd="sng" w="19050">
            <a:solidFill>
              <a:srgbClr val="0D0D0D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grpSp>
        <p:nvGrpSpPr>
          <p:cNvPr id="85" name="Shape 85"/>
          <p:cNvGrpSpPr/>
          <p:nvPr/>
        </p:nvGrpSpPr>
        <p:grpSpPr>
          <a:xfrm>
            <a:off x="5080661" y="1670015"/>
            <a:ext cx="1161288" cy="185259"/>
            <a:chOff x="0" y="0"/>
            <a:chExt cx="2147483647" cy="2147483647"/>
          </a:xfrm>
        </p:grpSpPr>
        <p:sp>
          <p:nvSpPr>
            <p:cNvPr id="86" name="Shape 86"/>
            <p:cNvSpPr/>
            <p:nvPr/>
          </p:nvSpPr>
          <p:spPr>
            <a:xfrm>
              <a:off x="327156731" y="365222861"/>
              <a:ext cx="1493172181" cy="1417035026"/>
            </a:xfrm>
            <a:prstGeom prst="roundRect">
              <a:avLst>
                <a:gd fmla="val 16667" name="adj"/>
              </a:avLst>
            </a:prstGeom>
            <a:solidFill>
              <a:srgbClr val="DCE6F2"/>
            </a:solidFill>
            <a:ln cap="flat" cmpd="sng" w="9525">
              <a:solidFill>
                <a:srgbClr val="95B3D7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Shape 87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Identifier Service</a:t>
              </a:r>
              <a:endParaRPr/>
            </a:p>
          </p:txBody>
        </p:sp>
      </p:grpSp>
      <p:sp>
        <p:nvSpPr>
          <p:cNvPr id="88" name="Shape 88"/>
          <p:cNvSpPr/>
          <p:nvPr/>
        </p:nvSpPr>
        <p:spPr>
          <a:xfrm>
            <a:off x="4432299" y="1643062"/>
            <a:ext cx="847800" cy="115500"/>
          </a:xfrm>
          <a:prstGeom prst="roundRect">
            <a:avLst>
              <a:gd fmla="val 16667" name="adj"/>
            </a:avLst>
          </a:prstGeom>
          <a:solidFill>
            <a:srgbClr val="DCE6F2"/>
          </a:solidFill>
          <a:ln cap="flat" cmpd="sng" w="9525">
            <a:solidFill>
              <a:srgbClr val="95B3D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4246562" y="1613297"/>
            <a:ext cx="1219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Identifier Service</a:t>
            </a:r>
            <a:endParaRPr/>
          </a:p>
        </p:txBody>
      </p:sp>
      <p:grpSp>
        <p:nvGrpSpPr>
          <p:cNvPr id="90" name="Shape 90"/>
          <p:cNvGrpSpPr/>
          <p:nvPr/>
        </p:nvGrpSpPr>
        <p:grpSpPr>
          <a:xfrm>
            <a:off x="5780829" y="2013318"/>
            <a:ext cx="839402" cy="185259"/>
            <a:chOff x="0" y="0"/>
            <a:chExt cx="2147483647" cy="2147483647"/>
          </a:xfrm>
        </p:grpSpPr>
        <p:sp>
          <p:nvSpPr>
            <p:cNvPr id="91" name="Shape 91"/>
            <p:cNvSpPr/>
            <p:nvPr/>
          </p:nvSpPr>
          <p:spPr>
            <a:xfrm>
              <a:off x="290199069" y="423650172"/>
              <a:ext cx="1559345528" cy="1402443267"/>
            </a:xfrm>
            <a:prstGeom prst="roundRect">
              <a:avLst>
                <a:gd fmla="val 16667" name="adj"/>
              </a:avLst>
            </a:prstGeom>
            <a:solidFill>
              <a:srgbClr val="EBF1DE"/>
            </a:solidFill>
            <a:ln cap="flat" cmpd="sng" w="9525">
              <a:solidFill>
                <a:srgbClr val="C3D69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Shape 92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Repo/Registry</a:t>
              </a:r>
              <a:endParaRPr/>
            </a:p>
          </p:txBody>
        </p:sp>
      </p:grpSp>
      <p:grpSp>
        <p:nvGrpSpPr>
          <p:cNvPr id="93" name="Shape 93"/>
          <p:cNvGrpSpPr/>
          <p:nvPr/>
        </p:nvGrpSpPr>
        <p:grpSpPr>
          <a:xfrm>
            <a:off x="4647401" y="2013318"/>
            <a:ext cx="839402" cy="185259"/>
            <a:chOff x="0" y="0"/>
            <a:chExt cx="2147483647" cy="2147483647"/>
          </a:xfrm>
        </p:grpSpPr>
        <p:sp>
          <p:nvSpPr>
            <p:cNvPr id="94" name="Shape 94"/>
            <p:cNvSpPr/>
            <p:nvPr/>
          </p:nvSpPr>
          <p:spPr>
            <a:xfrm>
              <a:off x="294068521" y="423650172"/>
              <a:ext cx="1559343226" cy="1402443267"/>
            </a:xfrm>
            <a:prstGeom prst="roundRect">
              <a:avLst>
                <a:gd fmla="val 16667" name="adj"/>
              </a:avLst>
            </a:prstGeom>
            <a:solidFill>
              <a:srgbClr val="EBF1DE"/>
            </a:solidFill>
            <a:ln cap="flat" cmpd="sng" w="9525">
              <a:solidFill>
                <a:srgbClr val="C3D69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Repo/Registry</a:t>
              </a:r>
              <a:endParaRPr/>
            </a:p>
          </p:txBody>
        </p:sp>
      </p:grpSp>
      <p:grpSp>
        <p:nvGrpSpPr>
          <p:cNvPr id="96" name="Shape 96"/>
          <p:cNvGrpSpPr/>
          <p:nvPr/>
        </p:nvGrpSpPr>
        <p:grpSpPr>
          <a:xfrm>
            <a:off x="3621876" y="2013318"/>
            <a:ext cx="839402" cy="185259"/>
            <a:chOff x="0" y="0"/>
            <a:chExt cx="2147483647" cy="2147483647"/>
          </a:xfrm>
        </p:grpSpPr>
        <p:sp>
          <p:nvSpPr>
            <p:cNvPr id="97" name="Shape 97"/>
            <p:cNvSpPr/>
            <p:nvPr/>
          </p:nvSpPr>
          <p:spPr>
            <a:xfrm>
              <a:off x="294068521" y="423650172"/>
              <a:ext cx="1559343226" cy="1402443267"/>
            </a:xfrm>
            <a:prstGeom prst="roundRect">
              <a:avLst>
                <a:gd fmla="val 16667" name="adj"/>
              </a:avLst>
            </a:prstGeom>
            <a:solidFill>
              <a:srgbClr val="EBF1DE"/>
            </a:solidFill>
            <a:ln cap="flat" cmpd="sng" w="9525">
              <a:solidFill>
                <a:srgbClr val="C3D69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Shape 98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Repo/Registry</a:t>
              </a:r>
              <a:endParaRPr/>
            </a:p>
          </p:txBody>
        </p:sp>
      </p:grpSp>
      <p:grpSp>
        <p:nvGrpSpPr>
          <p:cNvPr id="99" name="Shape 99"/>
          <p:cNvGrpSpPr/>
          <p:nvPr/>
        </p:nvGrpSpPr>
        <p:grpSpPr>
          <a:xfrm>
            <a:off x="3744114" y="2257397"/>
            <a:ext cx="839402" cy="185259"/>
            <a:chOff x="0" y="0"/>
            <a:chExt cx="2147483647" cy="2147483647"/>
          </a:xfrm>
        </p:grpSpPr>
        <p:sp>
          <p:nvSpPr>
            <p:cNvPr id="100" name="Shape 100"/>
            <p:cNvSpPr/>
            <p:nvPr/>
          </p:nvSpPr>
          <p:spPr>
            <a:xfrm>
              <a:off x="294068521" y="423659446"/>
              <a:ext cx="1559343226" cy="1402432835"/>
            </a:xfrm>
            <a:prstGeom prst="roundRect">
              <a:avLst>
                <a:gd fmla="val 16667" name="adj"/>
              </a:avLst>
            </a:prstGeom>
            <a:solidFill>
              <a:srgbClr val="EBF1DE"/>
            </a:solidFill>
            <a:ln cap="flat" cmpd="sng" w="9525">
              <a:solidFill>
                <a:srgbClr val="C3D69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Repo/Registry</a:t>
              </a:r>
              <a:endParaRPr/>
            </a:p>
          </p:txBody>
        </p:sp>
      </p:grpSp>
      <p:sp>
        <p:nvSpPr>
          <p:cNvPr id="102" name="Shape 102"/>
          <p:cNvSpPr/>
          <p:nvPr/>
        </p:nvSpPr>
        <p:spPr>
          <a:xfrm>
            <a:off x="4905375" y="2334815"/>
            <a:ext cx="639900" cy="114300"/>
          </a:xfrm>
          <a:prstGeom prst="roundRect">
            <a:avLst>
              <a:gd fmla="val 16667" name="adj"/>
            </a:avLst>
          </a:prstGeom>
          <a:solidFill>
            <a:srgbClr val="EBF1DE"/>
          </a:solidFill>
          <a:ln cap="flat" cmpd="sng" w="9525">
            <a:solidFill>
              <a:srgbClr val="C3D69B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4784725" y="2305050"/>
            <a:ext cx="8811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8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Repo/Registry</a:t>
            </a:r>
            <a:endParaRPr/>
          </a:p>
        </p:txBody>
      </p:sp>
      <p:cxnSp>
        <p:nvCxnSpPr>
          <p:cNvPr id="104" name="Shape 104"/>
          <p:cNvCxnSpPr/>
          <p:nvPr/>
        </p:nvCxnSpPr>
        <p:spPr>
          <a:xfrm rot="10800000">
            <a:off x="4557749" y="2021681"/>
            <a:ext cx="414300" cy="0"/>
          </a:xfrm>
          <a:prstGeom prst="straightConnector1">
            <a:avLst/>
          </a:prstGeom>
          <a:noFill/>
          <a:ln cap="flat" cmpd="sng" w="19050">
            <a:solidFill>
              <a:srgbClr val="0D0D0D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cxnSp>
        <p:nvCxnSpPr>
          <p:cNvPr id="105" name="Shape 105"/>
          <p:cNvCxnSpPr/>
          <p:nvPr/>
        </p:nvCxnSpPr>
        <p:spPr>
          <a:xfrm rot="10800000">
            <a:off x="5603950" y="1970484"/>
            <a:ext cx="523800" cy="0"/>
          </a:xfrm>
          <a:prstGeom prst="straightConnector1">
            <a:avLst/>
          </a:prstGeom>
          <a:noFill/>
          <a:ln cap="flat" cmpd="sng" w="19050">
            <a:solidFill>
              <a:srgbClr val="0D0D0D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cxnSp>
        <p:nvCxnSpPr>
          <p:cNvPr id="106" name="Shape 106"/>
          <p:cNvCxnSpPr/>
          <p:nvPr/>
        </p:nvCxnSpPr>
        <p:spPr>
          <a:xfrm>
            <a:off x="4276725" y="2075259"/>
            <a:ext cx="168300" cy="123900"/>
          </a:xfrm>
          <a:prstGeom prst="straightConnector1">
            <a:avLst/>
          </a:prstGeom>
          <a:noFill/>
          <a:ln cap="flat" cmpd="sng" w="19050">
            <a:solidFill>
              <a:srgbClr val="0D0D0D"/>
            </a:solidFill>
            <a:prstDash val="solid"/>
            <a:miter lim="8000"/>
            <a:headEnd len="med" w="med" type="triangle"/>
            <a:tailEnd len="med" w="med" type="triangle"/>
          </a:ln>
        </p:spPr>
      </p:cxnSp>
      <p:grpSp>
        <p:nvGrpSpPr>
          <p:cNvPr id="107" name="Shape 107"/>
          <p:cNvGrpSpPr/>
          <p:nvPr/>
        </p:nvGrpSpPr>
        <p:grpSpPr>
          <a:xfrm>
            <a:off x="5250523" y="2209368"/>
            <a:ext cx="1161288" cy="185259"/>
            <a:chOff x="0" y="0"/>
            <a:chExt cx="2147483647" cy="2147483647"/>
          </a:xfrm>
        </p:grpSpPr>
        <p:sp>
          <p:nvSpPr>
            <p:cNvPr id="108" name="Shape 108"/>
            <p:cNvSpPr/>
            <p:nvPr/>
          </p:nvSpPr>
          <p:spPr>
            <a:xfrm>
              <a:off x="327154955" y="365213587"/>
              <a:ext cx="1493172181" cy="1417054153"/>
            </a:xfrm>
            <a:prstGeom prst="roundRect">
              <a:avLst>
                <a:gd fmla="val 16667" name="adj"/>
              </a:avLst>
            </a:prstGeom>
            <a:solidFill>
              <a:srgbClr val="DCE6F2"/>
            </a:solidFill>
            <a:ln cap="flat" cmpd="sng" w="9525">
              <a:solidFill>
                <a:srgbClr val="95B3D7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37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8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Identifier Service</a:t>
              </a:r>
              <a:endParaRPr/>
            </a:p>
          </p:txBody>
        </p:sp>
      </p:grpSp>
      <p:sp>
        <p:nvSpPr>
          <p:cNvPr id="110" name="Shape 110"/>
          <p:cNvSpPr/>
          <p:nvPr/>
        </p:nvSpPr>
        <p:spPr>
          <a:xfrm>
            <a:off x="6915150" y="707231"/>
            <a:ext cx="2108100" cy="4136100"/>
          </a:xfrm>
          <a:prstGeom prst="roundRect">
            <a:avLst>
              <a:gd fmla="val 16667" name="adj"/>
            </a:avLst>
          </a:prstGeom>
          <a:solidFill>
            <a:srgbClr val="B7DEE8"/>
          </a:solidFill>
          <a:ln cap="flat" cmpd="sng" w="9525">
            <a:solidFill>
              <a:srgbClr val="D9D9D9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6824662" y="3942159"/>
            <a:ext cx="2287500" cy="7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 in turn are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overlays on  existing or future information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14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storage systems.</a:t>
            </a:r>
            <a:endParaRPr/>
          </a:p>
        </p:txBody>
      </p:sp>
      <p:cxnSp>
        <p:nvCxnSpPr>
          <p:cNvPr id="112" name="Shape 112"/>
          <p:cNvCxnSpPr/>
          <p:nvPr/>
        </p:nvCxnSpPr>
        <p:spPr>
          <a:xfrm flipH="1" rot="10800000">
            <a:off x="6523037" y="1290488"/>
            <a:ext cx="816000" cy="438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3" name="Shape 113"/>
          <p:cNvCxnSpPr/>
          <p:nvPr/>
        </p:nvCxnSpPr>
        <p:spPr>
          <a:xfrm>
            <a:off x="6453187" y="1734740"/>
            <a:ext cx="1314300" cy="422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4" name="Shape 114"/>
          <p:cNvCxnSpPr/>
          <p:nvPr/>
        </p:nvCxnSpPr>
        <p:spPr>
          <a:xfrm flipH="1" rot="10800000">
            <a:off x="6213475" y="2163243"/>
            <a:ext cx="1587600" cy="16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5" name="Shape 115"/>
          <p:cNvCxnSpPr/>
          <p:nvPr/>
        </p:nvCxnSpPr>
        <p:spPr>
          <a:xfrm>
            <a:off x="6338887" y="2339578"/>
            <a:ext cx="1230300" cy="344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6" name="Shape 116"/>
          <p:cNvCxnSpPr/>
          <p:nvPr/>
        </p:nvCxnSpPr>
        <p:spPr>
          <a:xfrm flipH="1" rot="10800000">
            <a:off x="6213475" y="1540678"/>
            <a:ext cx="1231800" cy="79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7" name="Shape 117"/>
          <p:cNvCxnSpPr/>
          <p:nvPr/>
        </p:nvCxnSpPr>
        <p:spPr>
          <a:xfrm>
            <a:off x="7161212" y="3856434"/>
            <a:ext cx="1522500" cy="0"/>
          </a:xfrm>
          <a:prstGeom prst="straightConnector1">
            <a:avLst/>
          </a:prstGeom>
          <a:noFill/>
          <a:ln cap="flat" cmpd="sng" w="9525">
            <a:solidFill>
              <a:srgbClr val="31859C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118" name="Shape 118"/>
          <p:cNvCxnSpPr/>
          <p:nvPr/>
        </p:nvCxnSpPr>
        <p:spPr>
          <a:xfrm rot="10800000">
            <a:off x="668399" y="2075259"/>
            <a:ext cx="199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grpSp>
        <p:nvGrpSpPr>
          <p:cNvPr id="119" name="Shape 119"/>
          <p:cNvGrpSpPr/>
          <p:nvPr/>
        </p:nvGrpSpPr>
        <p:grpSpPr>
          <a:xfrm>
            <a:off x="7463408" y="2414683"/>
            <a:ext cx="877015" cy="576108"/>
            <a:chOff x="0" y="0"/>
            <a:chExt cx="2147483647" cy="2147483646"/>
          </a:xfrm>
        </p:grpSpPr>
        <p:sp>
          <p:nvSpPr>
            <p:cNvPr id="120" name="Shape 120"/>
            <p:cNvSpPr txBox="1"/>
            <p:nvPr/>
          </p:nvSpPr>
          <p:spPr>
            <a:xfrm>
              <a:off x="0" y="543185906"/>
              <a:ext cx="472299476" cy="538976729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726898560" y="0"/>
              <a:ext cx="472299476" cy="543186017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1435346991" y="677929864"/>
              <a:ext cx="475987406" cy="538976729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3" name="Shape 123"/>
            <p:cNvCxnSpPr/>
            <p:nvPr/>
          </p:nvCxnSpPr>
          <p:spPr>
            <a:xfrm flipH="1">
              <a:off x="236148856" y="269487470"/>
              <a:ext cx="490749703" cy="273698323"/>
            </a:xfrm>
            <a:prstGeom prst="bent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4" name="Shape 124"/>
            <p:cNvCxnSpPr/>
            <p:nvPr/>
          </p:nvCxnSpPr>
          <p:spPr>
            <a:xfrm>
              <a:off x="1199198037" y="269487470"/>
              <a:ext cx="475987406" cy="408442170"/>
            </a:xfrm>
            <a:prstGeom prst="bent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5" name="Shape 125"/>
            <p:cNvCxnSpPr/>
            <p:nvPr/>
          </p:nvCxnSpPr>
          <p:spPr>
            <a:xfrm flipH="1" rot="-5400000">
              <a:off x="1614388276" y="1286319476"/>
              <a:ext cx="357740643" cy="269618867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sp>
          <p:nvSpPr>
            <p:cNvPr id="126" name="Shape 126"/>
            <p:cNvSpPr txBox="1"/>
            <p:nvPr/>
          </p:nvSpPr>
          <p:spPr>
            <a:xfrm>
              <a:off x="1675184170" y="1604295951"/>
              <a:ext cx="472299476" cy="543187695"/>
            </a:xfrm>
            <a:prstGeom prst="rect">
              <a:avLst/>
            </a:prstGeom>
            <a:solidFill>
              <a:srgbClr val="F2F2F2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Shape 127"/>
          <p:cNvGrpSpPr/>
          <p:nvPr/>
        </p:nvGrpSpPr>
        <p:grpSpPr>
          <a:xfrm>
            <a:off x="7386318" y="1840823"/>
            <a:ext cx="617503" cy="656111"/>
            <a:chOff x="0" y="0"/>
            <a:chExt cx="2147483646" cy="2147483647"/>
          </a:xfrm>
        </p:grpSpPr>
        <p:pic>
          <p:nvPicPr>
            <p:cNvPr descr="C:\Users\crey\AppData\Local\Microsoft\Windows\Temporary Internet Files\Content.IE5\NAOVWD6H\MC900435242[1].png" id="128" name="Shape 1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85957710" y="476820512"/>
              <a:ext cx="961525936" cy="14920830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crey\AppData\Local\Microsoft\Windows\Temporary Internet Files\Content.IE5\NAOVWD6H\MC900435242[1].png" id="129" name="Shape 1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77639741" y="0"/>
              <a:ext cx="961525936" cy="14920830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C:\Users\crey\AppData\Local\Microsoft\Windows\Temporary Internet Files\Content.IE5\NAOVWD6H\MC900435242[1].png" id="130" name="Shape 13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0" y="655400605"/>
              <a:ext cx="961525936" cy="149208304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1" name="Shape 131"/>
          <p:cNvGrpSpPr/>
          <p:nvPr/>
        </p:nvGrpSpPr>
        <p:grpSpPr>
          <a:xfrm>
            <a:off x="7390148" y="1205071"/>
            <a:ext cx="622858" cy="531374"/>
            <a:chOff x="0" y="0"/>
            <a:chExt cx="2147483647" cy="2147483647"/>
          </a:xfrm>
        </p:grpSpPr>
        <p:sp>
          <p:nvSpPr>
            <p:cNvPr id="132" name="Shape 132"/>
            <p:cNvSpPr/>
            <p:nvPr/>
          </p:nvSpPr>
          <p:spPr>
            <a:xfrm>
              <a:off x="0" y="0"/>
              <a:ext cx="1146713914" cy="1170427832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500384038" y="488526290"/>
              <a:ext cx="1146713914" cy="1170427832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1000769732" y="977055814"/>
              <a:ext cx="1146713914" cy="1170427832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Shape 135"/>
          <p:cNvGrpSpPr/>
          <p:nvPr/>
        </p:nvGrpSpPr>
        <p:grpSpPr>
          <a:xfrm>
            <a:off x="6982247" y="1236937"/>
            <a:ext cx="622858" cy="531374"/>
            <a:chOff x="0" y="0"/>
            <a:chExt cx="2147483647" cy="2147483647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1144277541" cy="1168108737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501602225" y="489687454"/>
              <a:ext cx="1144277541" cy="1168108737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1003206105" y="979374909"/>
              <a:ext cx="1144277541" cy="1168108737"/>
            </a:xfrm>
            <a:prstGeom prst="flowChartMagneticDisk">
              <a:avLst/>
            </a:prstGeom>
            <a:solidFill>
              <a:srgbClr val="DDD9C3"/>
            </a:solidFill>
            <a:ln cap="flat" cmpd="sng" w="9525">
              <a:solidFill>
                <a:srgbClr val="A6A6A6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C:\Users\crey\AppData\Local\Microsoft\Windows\Temporary Internet Files\Content.IE5\MHER8RI1\MC900431540[1].png" id="139" name="Shape 1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237" y="1144190"/>
            <a:ext cx="982800" cy="794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crey\AppData\Local\Microsoft\Windows\Temporary Internet Files\Content.IE5\NAOVWD6H\MC900441340[1].png" id="140" name="Shape 14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9262" y="1893094"/>
            <a:ext cx="404700" cy="40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2641600" y="242888"/>
            <a:ext cx="38226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r>
              <a:rPr b="0" i="0" lang="en" sz="20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Global Digital Object Cloud (GDOC)</a:t>
            </a:r>
            <a:endParaRPr/>
          </a:p>
        </p:txBody>
      </p:sp>
      <p:grpSp>
        <p:nvGrpSpPr>
          <p:cNvPr id="142" name="Shape 142"/>
          <p:cNvGrpSpPr/>
          <p:nvPr/>
        </p:nvGrpSpPr>
        <p:grpSpPr>
          <a:xfrm>
            <a:off x="2231850" y="1939292"/>
            <a:ext cx="1134070" cy="805190"/>
            <a:chOff x="0" y="0"/>
            <a:chExt cx="2147483647" cy="2147483647"/>
          </a:xfrm>
        </p:grpSpPr>
        <p:sp>
          <p:nvSpPr>
            <p:cNvPr id="143" name="Shape 143"/>
            <p:cNvSpPr/>
            <p:nvPr/>
          </p:nvSpPr>
          <p:spPr>
            <a:xfrm>
              <a:off x="0" y="0"/>
              <a:ext cx="2110261543" cy="2147483647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76200">
              <a:solidFill>
                <a:srgbClr val="D9D9D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Shape 144"/>
            <p:cNvSpPr txBox="1"/>
            <p:nvPr/>
          </p:nvSpPr>
          <p:spPr>
            <a:xfrm>
              <a:off x="82286466" y="124346996"/>
              <a:ext cx="1987504339" cy="848571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10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ID: 987/…</a:t>
              </a:r>
              <a:endParaRPr/>
            </a:p>
          </p:txBody>
        </p:sp>
        <p:cxnSp>
          <p:nvCxnSpPr>
            <p:cNvPr id="145" name="Shape 145"/>
            <p:cNvCxnSpPr/>
            <p:nvPr/>
          </p:nvCxnSpPr>
          <p:spPr>
            <a:xfrm>
              <a:off x="0" y="625089065"/>
              <a:ext cx="2147483647" cy="0"/>
            </a:xfrm>
            <a:prstGeom prst="straightConnector1">
              <a:avLst/>
            </a:prstGeom>
            <a:noFill/>
            <a:ln cap="flat" cmpd="sng" w="28575">
              <a:solidFill>
                <a:srgbClr val="D9D9D9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sp>
          <p:nvSpPr>
            <p:cNvPr id="146" name="Shape 146"/>
            <p:cNvSpPr txBox="1"/>
            <p:nvPr/>
          </p:nvSpPr>
          <p:spPr>
            <a:xfrm>
              <a:off x="71583344" y="709107579"/>
              <a:ext cx="1998591484" cy="123673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101110010101001010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010101010101010100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010101010101010100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8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111110101101010111</a:t>
              </a:r>
              <a:endParaRPr/>
            </a:p>
          </p:txBody>
        </p:sp>
      </p:grpSp>
      <p:grpSp>
        <p:nvGrpSpPr>
          <p:cNvPr id="147" name="Shape 147"/>
          <p:cNvGrpSpPr/>
          <p:nvPr/>
        </p:nvGrpSpPr>
        <p:grpSpPr>
          <a:xfrm>
            <a:off x="2249388" y="2953990"/>
            <a:ext cx="1114413" cy="1006802"/>
            <a:chOff x="0" y="0"/>
            <a:chExt cx="2147483647" cy="2147483647"/>
          </a:xfrm>
        </p:grpSpPr>
        <p:sp>
          <p:nvSpPr>
            <p:cNvPr id="148" name="Shape 148"/>
            <p:cNvSpPr/>
            <p:nvPr/>
          </p:nvSpPr>
          <p:spPr>
            <a:xfrm>
              <a:off x="0" y="0"/>
              <a:ext cx="2147483647" cy="1717449194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76200">
              <a:solidFill>
                <a:srgbClr val="D9D9D9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Shape 149"/>
            <p:cNvSpPr txBox="1"/>
            <p:nvPr/>
          </p:nvSpPr>
          <p:spPr>
            <a:xfrm>
              <a:off x="81586962" y="102133249"/>
              <a:ext cx="1844446524" cy="6504270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Calibri"/>
                <a:buNone/>
              </a:pPr>
              <a:r>
                <a:rPr b="0" i="0" lang="en" sz="100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ID: 123…</a:t>
              </a:r>
              <a:endParaRPr/>
            </a:p>
          </p:txBody>
        </p:sp>
        <p:cxnSp>
          <p:nvCxnSpPr>
            <p:cNvPr id="150" name="Shape 150"/>
            <p:cNvCxnSpPr/>
            <p:nvPr/>
          </p:nvCxnSpPr>
          <p:spPr>
            <a:xfrm>
              <a:off x="0" y="462286956"/>
              <a:ext cx="2147483647" cy="0"/>
            </a:xfrm>
            <a:prstGeom prst="straightConnector1">
              <a:avLst/>
            </a:prstGeom>
            <a:noFill/>
            <a:ln cap="flat" cmpd="sng" w="28575">
              <a:solidFill>
                <a:srgbClr val="D9D9D9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grpSp>
          <p:nvGrpSpPr>
            <p:cNvPr id="151" name="Shape 151"/>
            <p:cNvGrpSpPr/>
            <p:nvPr/>
          </p:nvGrpSpPr>
          <p:grpSpPr>
            <a:xfrm>
              <a:off x="917652412" y="698792338"/>
              <a:ext cx="1095545203" cy="679987007"/>
              <a:chOff x="0" y="0"/>
              <a:chExt cx="2147483647" cy="2147483647"/>
            </a:xfrm>
          </p:grpSpPr>
          <p:sp>
            <p:nvSpPr>
              <p:cNvPr id="152" name="Shape 152"/>
              <p:cNvSpPr/>
              <p:nvPr/>
            </p:nvSpPr>
            <p:spPr>
              <a:xfrm>
                <a:off x="148495193" y="16973779"/>
                <a:ext cx="1998988453" cy="2130509867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857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91261472" y="0"/>
                <a:ext cx="1649156507" cy="990049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6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ID: 876…</a:t>
                </a:r>
                <a:endParaRPr/>
              </a:p>
            </p:txBody>
          </p:sp>
          <p:cxnSp>
            <p:nvCxnSpPr>
              <p:cNvPr id="154" name="Shape 154"/>
              <p:cNvCxnSpPr/>
              <p:nvPr/>
            </p:nvCxnSpPr>
            <p:spPr>
              <a:xfrm>
                <a:off x="342682259" y="1069498040"/>
                <a:ext cx="90811410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55" name="Shape 155"/>
              <p:cNvCxnSpPr/>
              <p:nvPr/>
            </p:nvCxnSpPr>
            <p:spPr>
              <a:xfrm>
                <a:off x="342682259" y="1247750416"/>
                <a:ext cx="90811410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56" name="Shape 156"/>
              <p:cNvSpPr txBox="1"/>
              <p:nvPr/>
            </p:nvSpPr>
            <p:spPr>
              <a:xfrm>
                <a:off x="314129707" y="1052518858"/>
                <a:ext cx="514024748" cy="56870502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0" y="661787592"/>
                <a:ext cx="773289698" cy="825039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4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cxnSp>
            <p:nvCxnSpPr>
              <p:cNvPr id="158" name="Shape 158"/>
              <p:cNvCxnSpPr/>
              <p:nvPr/>
            </p:nvCxnSpPr>
            <p:spPr>
              <a:xfrm>
                <a:off x="268437833" y="763925435"/>
                <a:ext cx="1793377739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59" name="Shape 159"/>
              <p:cNvSpPr/>
              <p:nvPr/>
            </p:nvSpPr>
            <p:spPr>
              <a:xfrm>
                <a:off x="1444983429" y="899732555"/>
                <a:ext cx="245587141" cy="407426426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1662017791" y="1145890854"/>
                <a:ext cx="245587141" cy="407426426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1422139756" y="1425997387"/>
                <a:ext cx="245587141" cy="407426426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62" name="Shape 162"/>
              <p:cNvCxnSpPr/>
              <p:nvPr/>
            </p:nvCxnSpPr>
            <p:spPr>
              <a:xfrm>
                <a:off x="336974285" y="1409018205"/>
                <a:ext cx="90811070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</p:grpSp>
        <p:grpSp>
          <p:nvGrpSpPr>
            <p:cNvPr id="163" name="Shape 163"/>
            <p:cNvGrpSpPr/>
            <p:nvPr/>
          </p:nvGrpSpPr>
          <p:grpSpPr>
            <a:xfrm>
              <a:off x="69732011" y="548220802"/>
              <a:ext cx="1095545203" cy="677272679"/>
              <a:chOff x="0" y="0"/>
              <a:chExt cx="2147483647" cy="2147483647"/>
            </a:xfrm>
          </p:grpSpPr>
          <p:sp>
            <p:nvSpPr>
              <p:cNvPr id="164" name="Shape 164"/>
              <p:cNvSpPr/>
              <p:nvPr/>
            </p:nvSpPr>
            <p:spPr>
              <a:xfrm>
                <a:off x="148495193" y="17043392"/>
                <a:ext cx="1998988453" cy="213044025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857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91261472" y="0"/>
                <a:ext cx="1637632096" cy="9900516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6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ID: XZY…</a:t>
                </a:r>
                <a:endParaRPr/>
              </a:p>
            </p:txBody>
          </p:sp>
          <p:cxnSp>
            <p:nvCxnSpPr>
              <p:cNvPr id="166" name="Shape 166"/>
              <p:cNvCxnSpPr/>
              <p:nvPr/>
            </p:nvCxnSpPr>
            <p:spPr>
              <a:xfrm>
                <a:off x="342682259" y="1073741823"/>
                <a:ext cx="90811070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67" name="Shape 167"/>
              <p:cNvCxnSpPr/>
              <p:nvPr/>
            </p:nvCxnSpPr>
            <p:spPr>
              <a:xfrm>
                <a:off x="342682259" y="1252701833"/>
                <a:ext cx="90811070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68" name="Shape 168"/>
              <p:cNvSpPr txBox="1"/>
              <p:nvPr/>
            </p:nvSpPr>
            <p:spPr>
              <a:xfrm>
                <a:off x="314126084" y="1048179099"/>
                <a:ext cx="514024748" cy="57095263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0" y="661789258"/>
                <a:ext cx="773289698" cy="825041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4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cxnSp>
            <p:nvCxnSpPr>
              <p:cNvPr id="170" name="Shape 170"/>
              <p:cNvCxnSpPr/>
              <p:nvPr/>
            </p:nvCxnSpPr>
            <p:spPr>
              <a:xfrm>
                <a:off x="268434210" y="758437376"/>
                <a:ext cx="1793377739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71" name="Shape 171"/>
              <p:cNvSpPr/>
              <p:nvPr/>
            </p:nvSpPr>
            <p:spPr>
              <a:xfrm>
                <a:off x="1444979806" y="903305198"/>
                <a:ext cx="245590537" cy="409046482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1662014168" y="1141916068"/>
                <a:ext cx="245590537" cy="409046482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1422136133" y="1431657115"/>
                <a:ext cx="245590537" cy="409046482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74" name="Shape 174"/>
              <p:cNvCxnSpPr/>
              <p:nvPr/>
            </p:nvCxnSpPr>
            <p:spPr>
              <a:xfrm>
                <a:off x="336970662" y="1406094391"/>
                <a:ext cx="90811410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</p:grpSp>
        <p:grpSp>
          <p:nvGrpSpPr>
            <p:cNvPr id="175" name="Shape 175"/>
            <p:cNvGrpSpPr/>
            <p:nvPr/>
          </p:nvGrpSpPr>
          <p:grpSpPr>
            <a:xfrm>
              <a:off x="573821807" y="911061524"/>
              <a:ext cx="1095545203" cy="677274383"/>
              <a:chOff x="0" y="0"/>
              <a:chExt cx="2147483647" cy="2147483647"/>
            </a:xfrm>
          </p:grpSpPr>
          <p:sp>
            <p:nvSpPr>
              <p:cNvPr id="176" name="Shape 176"/>
              <p:cNvSpPr/>
              <p:nvPr/>
            </p:nvSpPr>
            <p:spPr>
              <a:xfrm>
                <a:off x="148495193" y="17048752"/>
                <a:ext cx="1998988453" cy="2130434894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2857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91261472" y="0"/>
                <a:ext cx="1712537033" cy="9900492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6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ID: HGY…</a:t>
                </a:r>
                <a:endParaRPr/>
              </a:p>
            </p:txBody>
          </p:sp>
          <p:cxnSp>
            <p:nvCxnSpPr>
              <p:cNvPr id="178" name="Shape 178"/>
              <p:cNvCxnSpPr/>
              <p:nvPr/>
            </p:nvCxnSpPr>
            <p:spPr>
              <a:xfrm>
                <a:off x="342682259" y="1073744525"/>
                <a:ext cx="90811410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79" name="Shape 179"/>
              <p:cNvCxnSpPr/>
              <p:nvPr/>
            </p:nvCxnSpPr>
            <p:spPr>
              <a:xfrm>
                <a:off x="342682259" y="1252698681"/>
                <a:ext cx="90811410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80" name="Shape 180"/>
              <p:cNvSpPr txBox="1"/>
              <p:nvPr/>
            </p:nvSpPr>
            <p:spPr>
              <a:xfrm>
                <a:off x="314129707" y="1048176461"/>
                <a:ext cx="514024748" cy="570956259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0" y="661787592"/>
                <a:ext cx="773289698" cy="825039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4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</a:t>
                </a:r>
                <a:endParaRPr/>
              </a:p>
            </p:txBody>
          </p:sp>
          <p:cxnSp>
            <p:nvCxnSpPr>
              <p:cNvPr id="182" name="Shape 182"/>
              <p:cNvCxnSpPr/>
              <p:nvPr/>
            </p:nvCxnSpPr>
            <p:spPr>
              <a:xfrm>
                <a:off x="268437833" y="758435467"/>
                <a:ext cx="1793377739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83" name="Shape 183"/>
              <p:cNvSpPr/>
              <p:nvPr/>
            </p:nvSpPr>
            <p:spPr>
              <a:xfrm>
                <a:off x="1444983429" y="903308328"/>
                <a:ext cx="245587141" cy="409045453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1662017791" y="1141918598"/>
                <a:ext cx="245587141" cy="409045453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Shape 185"/>
              <p:cNvSpPr/>
              <p:nvPr/>
            </p:nvSpPr>
            <p:spPr>
              <a:xfrm>
                <a:off x="1422139756" y="1431658916"/>
                <a:ext cx="245587141" cy="409045453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86" name="Shape 186"/>
              <p:cNvCxnSpPr/>
              <p:nvPr/>
            </p:nvCxnSpPr>
            <p:spPr>
              <a:xfrm>
                <a:off x="336974285" y="1406090853"/>
                <a:ext cx="90811070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</p:grpSp>
        <p:sp>
          <p:nvSpPr>
            <p:cNvPr id="187" name="Shape 187"/>
            <p:cNvSpPr txBox="1"/>
            <p:nvPr/>
          </p:nvSpPr>
          <p:spPr>
            <a:xfrm>
              <a:off x="58276467" y="1730888644"/>
              <a:ext cx="2068811595" cy="416595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10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(object:collection)</a:t>
              </a:r>
              <a:endParaRPr/>
            </a:p>
          </p:txBody>
        </p:sp>
      </p:grpSp>
      <p:grpSp>
        <p:nvGrpSpPr>
          <p:cNvPr id="188" name="Shape 188"/>
          <p:cNvGrpSpPr/>
          <p:nvPr/>
        </p:nvGrpSpPr>
        <p:grpSpPr>
          <a:xfrm>
            <a:off x="2262566" y="942759"/>
            <a:ext cx="1147680" cy="994202"/>
            <a:chOff x="0" y="0"/>
            <a:chExt cx="2147483647" cy="2147483646"/>
          </a:xfrm>
        </p:grpSpPr>
        <p:grpSp>
          <p:nvGrpSpPr>
            <p:cNvPr id="189" name="Shape 189"/>
            <p:cNvGrpSpPr/>
            <p:nvPr/>
          </p:nvGrpSpPr>
          <p:grpSpPr>
            <a:xfrm>
              <a:off x="11303258" y="0"/>
              <a:ext cx="2096623027" cy="1739217180"/>
              <a:chOff x="0" y="0"/>
              <a:chExt cx="2147483647" cy="2147483647"/>
            </a:xfrm>
          </p:grpSpPr>
          <p:sp>
            <p:nvSpPr>
              <p:cNvPr id="190" name="Shape 190"/>
              <p:cNvSpPr/>
              <p:nvPr/>
            </p:nvSpPr>
            <p:spPr>
              <a:xfrm>
                <a:off x="0" y="0"/>
                <a:ext cx="2138799864" cy="2147483647"/>
              </a:xfrm>
              <a:prstGeom prst="roundRect">
                <a:avLst>
                  <a:gd fmla="val 16667" name="adj"/>
                </a:avLst>
              </a:prstGeom>
              <a:solidFill>
                <a:schemeClr val="lt1"/>
              </a:solidFill>
              <a:ln cap="flat" cmpd="sng" w="76200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139118526" y="73934927"/>
                <a:ext cx="1793858930" cy="8670586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10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ID: 843…</a:t>
                </a:r>
                <a:endParaRPr/>
              </a:p>
            </p:txBody>
          </p:sp>
          <p:cxnSp>
            <p:nvCxnSpPr>
              <p:cNvPr id="192" name="Shape 192"/>
              <p:cNvCxnSpPr/>
              <p:nvPr/>
            </p:nvCxnSpPr>
            <p:spPr>
              <a:xfrm>
                <a:off x="254687484" y="850254332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93" name="Shape 193"/>
              <p:cNvCxnSpPr/>
              <p:nvPr/>
            </p:nvCxnSpPr>
            <p:spPr>
              <a:xfrm>
                <a:off x="254687484" y="967879825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94" name="Shape 194"/>
              <p:cNvCxnSpPr/>
              <p:nvPr/>
            </p:nvCxnSpPr>
            <p:spPr>
              <a:xfrm>
                <a:off x="254687484" y="1186325190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95" name="Shape 195"/>
              <p:cNvCxnSpPr/>
              <p:nvPr/>
            </p:nvCxnSpPr>
            <p:spPr>
              <a:xfrm>
                <a:off x="254687484" y="1303950684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cxnSp>
            <p:nvCxnSpPr>
              <p:cNvPr id="196" name="Shape 196"/>
              <p:cNvCxnSpPr/>
              <p:nvPr/>
            </p:nvCxnSpPr>
            <p:spPr>
              <a:xfrm>
                <a:off x="254687484" y="1445099569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97" name="Shape 197"/>
              <p:cNvSpPr txBox="1"/>
              <p:nvPr/>
            </p:nvSpPr>
            <p:spPr>
              <a:xfrm>
                <a:off x="231534411" y="695662441"/>
                <a:ext cx="399397412" cy="37303778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198" name="Shape 198"/>
              <p:cNvCxnSpPr/>
              <p:nvPr/>
            </p:nvCxnSpPr>
            <p:spPr>
              <a:xfrm>
                <a:off x="254687484" y="1068700763"/>
                <a:ext cx="703285982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199" name="Shape 199"/>
              <p:cNvSpPr txBox="1"/>
              <p:nvPr/>
            </p:nvSpPr>
            <p:spPr>
              <a:xfrm>
                <a:off x="144914154" y="618367029"/>
                <a:ext cx="692621337" cy="7595167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Calibri"/>
                  <a:buNone/>
                </a:pPr>
                <a:r>
                  <a:rPr b="0" i="0" lang="en" sz="800" u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G</a:t>
                </a:r>
                <a:endParaRPr/>
              </a:p>
            </p:txBody>
          </p:sp>
          <p:cxnSp>
            <p:nvCxnSpPr>
              <p:cNvPr id="200" name="Shape 200"/>
              <p:cNvCxnSpPr/>
              <p:nvPr/>
            </p:nvCxnSpPr>
            <p:spPr>
              <a:xfrm>
                <a:off x="57883142" y="618367029"/>
                <a:ext cx="2089600504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9D9D9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</p:cxnSp>
          <p:sp>
            <p:nvSpPr>
              <p:cNvPr id="201" name="Shape 201"/>
              <p:cNvSpPr/>
              <p:nvPr/>
            </p:nvSpPr>
            <p:spPr>
              <a:xfrm>
                <a:off x="1218449795" y="893943831"/>
                <a:ext cx="191015613" cy="268855566"/>
              </a:xfrm>
              <a:prstGeom prst="triangle">
                <a:avLst>
                  <a:gd fmla="val 50000" name="adj"/>
                </a:avLst>
              </a:prstGeom>
              <a:solidFill>
                <a:srgbClr val="FCD5B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2" name="Shape 202"/>
              <p:cNvSpPr/>
              <p:nvPr/>
            </p:nvSpPr>
            <p:spPr>
              <a:xfrm>
                <a:off x="1617847208" y="783040373"/>
                <a:ext cx="312572697" cy="285659989"/>
              </a:xfrm>
              <a:prstGeom prst="ellipse">
                <a:avLst/>
              </a:prstGeom>
              <a:solidFill>
                <a:srgbClr val="C3D69B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Shape 203"/>
              <p:cNvSpPr/>
              <p:nvPr/>
            </p:nvSpPr>
            <p:spPr>
              <a:xfrm>
                <a:off x="1435515376" y="1109030845"/>
                <a:ext cx="191015613" cy="265493881"/>
              </a:xfrm>
              <a:prstGeom prst="triangle">
                <a:avLst>
                  <a:gd fmla="val 50000" name="adj"/>
                </a:avLst>
              </a:prstGeom>
              <a:solidFill>
                <a:srgbClr val="953735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1143200468" y="1435017049"/>
                <a:ext cx="309679023" cy="285659989"/>
              </a:xfrm>
              <a:prstGeom prst="ellipse">
                <a:avLst/>
              </a:prstGeom>
              <a:solidFill>
                <a:srgbClr val="DBEEF4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1568646007" y="1166161216"/>
                <a:ext cx="422550255" cy="537710732"/>
              </a:xfrm>
              <a:prstGeom prst="diamond">
                <a:avLst/>
              </a:prstGeom>
              <a:solidFill>
                <a:srgbClr val="DDD9C3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6" name="Shape 206"/>
            <p:cNvSpPr txBox="1"/>
            <p:nvPr/>
          </p:nvSpPr>
          <p:spPr>
            <a:xfrm>
              <a:off x="0" y="1725607241"/>
              <a:ext cx="2147483647" cy="4218764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Calibri"/>
                <a:buNone/>
              </a:pPr>
              <a:r>
                <a:rPr b="0" i="0" lang="en" sz="100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(object:publication)</a:t>
              </a:r>
              <a:endParaRPr/>
            </a:p>
          </p:txBody>
        </p:sp>
      </p:grpSp>
      <p:sp>
        <p:nvSpPr>
          <p:cNvPr id="207" name="Shape 207"/>
          <p:cNvSpPr txBox="1"/>
          <p:nvPr/>
        </p:nvSpPr>
        <p:spPr>
          <a:xfrm>
            <a:off x="2428875" y="2586038"/>
            <a:ext cx="1011300" cy="1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1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(object:dataset)</a:t>
            </a:r>
            <a:endParaRPr/>
          </a:p>
        </p:txBody>
      </p:sp>
      <p:pic>
        <p:nvPicPr>
          <p:cNvPr descr="C:\Users\crey\AppData\Local\Microsoft\Windows\Temporary Internet Files\Content.IE5\NAOVWD6H\MC900435242[1].png" id="208" name="Shape 20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68337" y="2374106"/>
            <a:ext cx="581100" cy="861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9" name="Shape 209"/>
          <p:cNvCxnSpPr/>
          <p:nvPr/>
        </p:nvCxnSpPr>
        <p:spPr>
          <a:xfrm>
            <a:off x="1216025" y="2770584"/>
            <a:ext cx="1109700" cy="4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210" name="Shape 210"/>
          <p:cNvCxnSpPr/>
          <p:nvPr/>
        </p:nvCxnSpPr>
        <p:spPr>
          <a:xfrm flipH="1" rot="10800000">
            <a:off x="3567112" y="2586075"/>
            <a:ext cx="1293900" cy="566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211" name="Shape 211"/>
          <p:cNvCxnSpPr/>
          <p:nvPr/>
        </p:nvCxnSpPr>
        <p:spPr>
          <a:xfrm flipH="1" rot="10800000">
            <a:off x="3513137" y="2188246"/>
            <a:ext cx="490500" cy="15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cxnSp>
        <p:nvCxnSpPr>
          <p:cNvPr id="212" name="Shape 212"/>
          <p:cNvCxnSpPr/>
          <p:nvPr/>
        </p:nvCxnSpPr>
        <p:spPr>
          <a:xfrm>
            <a:off x="3582987" y="1195388"/>
            <a:ext cx="1201800" cy="345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213" name="Shape 213"/>
          <p:cNvSpPr txBox="1"/>
          <p:nvPr/>
        </p:nvSpPr>
        <p:spPr>
          <a:xfrm>
            <a:off x="5250525" y="4871000"/>
            <a:ext cx="40041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Source: Larry Lannom, CNRI, Data Fabric IG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