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290" r:id="rId24"/>
    <p:sldId id="291" r:id="rId25"/>
    <p:sldId id="470" r:id="rId26"/>
    <p:sldId id="425" r:id="rId27"/>
    <p:sldId id="580" r:id="rId28"/>
    <p:sldId id="651" r:id="rId29"/>
    <p:sldId id="650" r:id="rId30"/>
    <p:sldId id="259"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6327"/>
  </p:normalViewPr>
  <p:slideViewPr>
    <p:cSldViewPr snapToGrid="0" snapToObjects="1">
      <p:cViewPr varScale="1">
        <p:scale>
          <a:sx n="109" d="100"/>
          <a:sy n="109" d="100"/>
        </p:scale>
        <p:origin x="216"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04/11/2022</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04/11/2022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14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30 Aug 2021</a:t>
            </a:r>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rd-alliance.org                                 @resdatall | @rda_europe | @rda_us</a:t>
            </a:r>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pPr marL="0" lvl="0" indent="0" algn="r" rtl="0">
                <a:spcBef>
                  <a:spcPts val="0"/>
                </a:spcBef>
                <a:spcAft>
                  <a:spcPts val="0"/>
                </a:spcAft>
                <a:buNone/>
              </a:pPr>
              <a:t>‹#›</a:t>
            </a:fld>
            <a:endParaRPr/>
          </a:p>
        </p:txBody>
      </p:sp>
    </p:spTree>
    <p:extLst>
      <p:ext uri="{BB962C8B-B14F-4D97-AF65-F5344CB8AC3E}">
        <p14:creationId xmlns:p14="http://schemas.microsoft.com/office/powerpoint/2010/main" val="370464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6"/>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5" r:id="rId13"/>
    <p:sldLayoutId id="2147483676" r:id="rId14"/>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7"/>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5.xml"/><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hyperlink" Target="https://www.rd-alliance.org/plenaries/rda-20th-plenary-meeting-gothenburg-hybrid" TargetMode="External"/><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1.tiff"/><Relationship Id="rId4" Type="http://schemas.openxmlformats.org/officeDocument/2006/relationships/image" Target="../media/image36.jpeg"/><Relationship Id="rId9" Type="http://schemas.openxmlformats.org/officeDocument/2006/relationships/hyperlink" Target="https://www.rd-alliance.org/plenaries/international-data-week-2023-salzbu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15.xml"/><Relationship Id="rId4" Type="http://schemas.openxmlformats.org/officeDocument/2006/relationships/image" Target="../media/image45.tiff"/></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28798" y="355637"/>
            <a:ext cx="3749090" cy="1028233"/>
          </a:xfrm>
        </p:spPr>
        <p:txBody>
          <a:bodyPr>
            <a:noAutofit/>
          </a:bodyPr>
          <a:lstStyle/>
          <a:p>
            <a:pPr algn="r"/>
            <a:r>
              <a:rPr lang="en-GB" sz="3600" b="1" dirty="0">
                <a:solidFill>
                  <a:schemeClr val="bg1"/>
                </a:solidFill>
              </a:rPr>
              <a:t>October 2022</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dirty="0">
                <a:solidFill>
                  <a:srgbClr val="298F1F"/>
                </a:solidFill>
                <a:latin typeface="+mn-lt"/>
              </a:rPr>
              <a:t>Who is RDA – Professional Title</a:t>
            </a: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3" name="Picture 2">
            <a:extLst>
              <a:ext uri="{FF2B5EF4-FFF2-40B4-BE49-F238E27FC236}">
                <a16:creationId xmlns:a16="http://schemas.microsoft.com/office/drawing/2014/main" id="{A8D392D5-E9B0-034E-A1EF-1C4EFCE53890}"/>
              </a:ext>
            </a:extLst>
          </p:cNvPr>
          <p:cNvPicPr>
            <a:picLocks noChangeAspect="1"/>
          </p:cNvPicPr>
          <p:nvPr/>
        </p:nvPicPr>
        <p:blipFill>
          <a:blip r:embed="rId2"/>
          <a:stretch>
            <a:fillRect/>
          </a:stretch>
        </p:blipFill>
        <p:spPr>
          <a:xfrm>
            <a:off x="2569308" y="1289258"/>
            <a:ext cx="6643988" cy="5042668"/>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b="1" dirty="0"/>
              <a:t>12,934</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148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a:t>
            </a:r>
            <a:r>
              <a:rPr kumimoji="0" lang="it-IT" sz="1800" b="1" i="0" u="none" strike="noStrike" kern="0" cap="none" spc="0" normalizeH="0" baseline="0" noProof="0" dirty="0" err="1">
                <a:ln>
                  <a:noFill/>
                </a:ln>
                <a:solidFill>
                  <a:prstClr val="black"/>
                </a:solidFill>
                <a:effectLst/>
                <a:uLnTx/>
                <a:uFillTx/>
              </a:rPr>
              <a:t>countries</a:t>
            </a:r>
            <a:endParaRPr kumimoji="0" lang="it-IT" sz="1800" b="1" i="0" u="none" strike="noStrike" kern="0" cap="none" spc="0" normalizeH="0" baseline="0" noProof="0" dirty="0">
              <a:ln>
                <a:noFill/>
              </a:ln>
              <a:solidFill>
                <a:prstClr val="black"/>
              </a:solidFill>
              <a:effectLst/>
              <a:uLnTx/>
              <a:uFillTx/>
            </a:endParaRPr>
          </a:p>
        </p:txBody>
      </p:sp>
      <p:pic>
        <p:nvPicPr>
          <p:cNvPr id="3" name="Picture 2">
            <a:extLst>
              <a:ext uri="{FF2B5EF4-FFF2-40B4-BE49-F238E27FC236}">
                <a16:creationId xmlns:a16="http://schemas.microsoft.com/office/drawing/2014/main" id="{972F8FE8-5EFA-424A-90E2-7F9702D5D806}"/>
              </a:ext>
            </a:extLst>
          </p:cNvPr>
          <p:cNvPicPr>
            <a:picLocks noChangeAspect="1"/>
          </p:cNvPicPr>
          <p:nvPr/>
        </p:nvPicPr>
        <p:blipFill>
          <a:blip r:embed="rId2"/>
          <a:stretch>
            <a:fillRect/>
          </a:stretch>
        </p:blipFill>
        <p:spPr>
          <a:xfrm>
            <a:off x="488750" y="1421667"/>
            <a:ext cx="11703250" cy="3898170"/>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61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192050"/>
            <a:ext cx="11844997" cy="4903950"/>
          </a:xfrm>
        </p:spPr>
        <p:txBody>
          <a:bodyPr lIns="90000" numCol="3" spcCol="108000">
            <a:noAutofit/>
          </a:bodyPr>
          <a:lstStyle/>
          <a:p>
            <a:pPr marL="180975" indent="-168275" fontAlgn="b">
              <a:lnSpc>
                <a:spcPts val="1500"/>
              </a:lnSpc>
              <a:spcBef>
                <a:spcPts val="0"/>
              </a:spcBef>
            </a:pPr>
            <a:r>
              <a:rPr lang="it-IT" sz="1200" dirty="0" err="1"/>
              <a:t>AARNet</a:t>
            </a:r>
            <a:r>
              <a:rPr lang="it-IT" sz="1200" dirty="0"/>
              <a:t> </a:t>
            </a:r>
            <a:r>
              <a:rPr lang="it-IT" sz="1200" dirty="0" err="1"/>
              <a:t>Pty</a:t>
            </a:r>
            <a:r>
              <a:rPr lang="it-IT" sz="1200" dirty="0"/>
              <a:t> Ltd (APL), Australia</a:t>
            </a:r>
          </a:p>
          <a:p>
            <a:pPr marL="180975" indent="-168275" fontAlgn="b">
              <a:lnSpc>
                <a:spcPts val="1500"/>
              </a:lnSpc>
              <a:spcBef>
                <a:spcPts val="0"/>
              </a:spcBef>
            </a:pPr>
            <a:r>
              <a:rPr lang="en-US" sz="1200" dirty="0"/>
              <a:t>American Chemical Society Publications (ACS)</a:t>
            </a:r>
            <a:endParaRPr lang="it-IT" sz="1200" dirty="0"/>
          </a:p>
          <a:p>
            <a:pPr marL="180975" indent="-168275" fontAlgn="b">
              <a:lnSpc>
                <a:spcPts val="1500"/>
              </a:lnSpc>
              <a:spcBef>
                <a:spcPts val="0"/>
              </a:spcBef>
            </a:pPr>
            <a:r>
              <a:rPr lang="it-IT" sz="1200" dirty="0"/>
              <a:t>American </a:t>
            </a:r>
            <a:r>
              <a:rPr lang="it-IT" sz="1200" dirty="0" err="1"/>
              <a:t>Geophysical</a:t>
            </a:r>
            <a:r>
              <a:rPr lang="it-IT" sz="1200" dirty="0"/>
              <a:t> Union (AGU), USA</a:t>
            </a:r>
          </a:p>
          <a:p>
            <a:pPr marL="180975" indent="-168275" fontAlgn="b">
              <a:lnSpc>
                <a:spcPts val="1500"/>
              </a:lnSpc>
              <a:spcBef>
                <a:spcPts val="0"/>
              </a:spcBef>
            </a:pPr>
            <a:r>
              <a:rPr lang="it-IT" sz="1200" dirty="0" err="1"/>
              <a:t>Australian</a:t>
            </a:r>
            <a:r>
              <a:rPr lang="it-IT" sz="1200" dirty="0"/>
              <a:t> </a:t>
            </a:r>
            <a:r>
              <a:rPr lang="it-IT" sz="1200" dirty="0" err="1"/>
              <a:t>Research</a:t>
            </a:r>
            <a:r>
              <a:rPr lang="it-IT" sz="1200" dirty="0"/>
              <a:t> Data Commons (ARDC), Australia</a:t>
            </a:r>
          </a:p>
          <a:p>
            <a:pPr marL="180975" indent="-168275" fontAlgn="b">
              <a:lnSpc>
                <a:spcPts val="1500"/>
              </a:lnSpc>
              <a:spcBef>
                <a:spcPts val="0"/>
              </a:spcBef>
            </a:pPr>
            <a:r>
              <a:rPr lang="it-IT" sz="1200" dirty="0" err="1"/>
              <a:t>Battelle</a:t>
            </a:r>
            <a:r>
              <a:rPr lang="it-IT" sz="1200" dirty="0"/>
              <a:t> - National </a:t>
            </a:r>
            <a:r>
              <a:rPr lang="it-IT" sz="1200" dirty="0" err="1"/>
              <a:t>Ecological</a:t>
            </a:r>
            <a:r>
              <a:rPr lang="it-IT" sz="1200" dirty="0"/>
              <a:t> </a:t>
            </a:r>
            <a:r>
              <a:rPr lang="it-IT" sz="1200" dirty="0" err="1"/>
              <a:t>Observatory</a:t>
            </a:r>
            <a:r>
              <a:rPr lang="it-IT" sz="1200" dirty="0"/>
              <a:t> Network (NEON), USA</a:t>
            </a:r>
          </a:p>
          <a:p>
            <a:pPr marL="180975" indent="-168275" fontAlgn="b">
              <a:lnSpc>
                <a:spcPts val="1500"/>
              </a:lnSpc>
              <a:spcBef>
                <a:spcPts val="0"/>
              </a:spcBef>
            </a:pPr>
            <a:r>
              <a:rPr lang="it-IT" sz="1200" dirty="0" err="1"/>
              <a:t>Blackfynn</a:t>
            </a:r>
            <a:r>
              <a:rPr lang="it-IT" sz="1200" dirty="0"/>
              <a:t> </a:t>
            </a:r>
            <a:r>
              <a:rPr lang="it-IT" sz="1200" dirty="0" err="1"/>
              <a:t>Inc</a:t>
            </a:r>
            <a:r>
              <a:rPr lang="it-IT" sz="1200" dirty="0"/>
              <a:t>., USA</a:t>
            </a:r>
          </a:p>
          <a:p>
            <a:pPr marL="180975" indent="-168275" fontAlgn="b">
              <a:lnSpc>
                <a:spcPts val="1500"/>
              </a:lnSpc>
              <a:spcBef>
                <a:spcPts val="0"/>
              </a:spcBef>
            </a:pPr>
            <a:r>
              <a:rPr lang="it-IT" sz="1200" dirty="0"/>
              <a:t>California </a:t>
            </a:r>
            <a:r>
              <a:rPr lang="it-IT" sz="1200" dirty="0" err="1"/>
              <a:t>Institute</a:t>
            </a:r>
            <a:r>
              <a:rPr lang="it-IT" sz="1200" dirty="0"/>
              <a:t> of Technology, USA</a:t>
            </a:r>
          </a:p>
          <a:p>
            <a:pPr marL="180975" indent="-168275" fontAlgn="b">
              <a:lnSpc>
                <a:spcPts val="1500"/>
              </a:lnSpc>
              <a:spcBef>
                <a:spcPts val="0"/>
              </a:spcBef>
            </a:pPr>
            <a:r>
              <a:rPr lang="it-IT" sz="1200" dirty="0"/>
              <a:t>CANARIE, Canada</a:t>
            </a:r>
          </a:p>
          <a:p>
            <a:pPr marL="180975" indent="-168275" fontAlgn="b">
              <a:lnSpc>
                <a:spcPts val="1500"/>
              </a:lnSpc>
              <a:spcBef>
                <a:spcPts val="0"/>
              </a:spcBef>
            </a:pPr>
            <a:r>
              <a:rPr lang="en-US" sz="1200" dirty="0"/>
              <a:t>CNRS, France</a:t>
            </a:r>
            <a:endParaRPr lang="it-IT" sz="1200" dirty="0"/>
          </a:p>
          <a:p>
            <a:pPr marL="180975" indent="-168275" fontAlgn="b">
              <a:lnSpc>
                <a:spcPts val="1500"/>
              </a:lnSpc>
              <a:spcBef>
                <a:spcPts val="0"/>
              </a:spcBef>
            </a:pPr>
            <a:r>
              <a:rPr lang="it-IT" sz="1200" dirty="0"/>
              <a:t>Columbia </a:t>
            </a:r>
            <a:r>
              <a:rPr lang="it-IT" sz="1200" dirty="0" err="1"/>
              <a:t>University</a:t>
            </a:r>
            <a:r>
              <a:rPr lang="it-IT" sz="1200" dirty="0"/>
              <a:t> Libraries/Information Services, USA</a:t>
            </a:r>
          </a:p>
          <a:p>
            <a:pPr marL="180975" indent="-168275" fontAlgn="b">
              <a:lnSpc>
                <a:spcPts val="1500"/>
              </a:lnSpc>
              <a:spcBef>
                <a:spcPts val="0"/>
              </a:spcBef>
            </a:pPr>
            <a:r>
              <a:rPr lang="it-IT" sz="1200" dirty="0" err="1"/>
              <a:t>Consortium</a:t>
            </a:r>
            <a:r>
              <a:rPr lang="it-IT" sz="1200" dirty="0"/>
              <a:t> of </a:t>
            </a:r>
            <a:r>
              <a:rPr lang="it-IT" sz="1200" dirty="0" err="1"/>
              <a:t>European</a:t>
            </a:r>
            <a:r>
              <a:rPr lang="it-IT" sz="1200" dirty="0"/>
              <a:t> Social Science Data Archives (CESSDA), </a:t>
            </a:r>
            <a:r>
              <a:rPr lang="it-IT" sz="1200" dirty="0" err="1"/>
              <a:t>Norway</a:t>
            </a:r>
            <a:endParaRPr lang="it-IT" sz="1200" dirty="0"/>
          </a:p>
          <a:p>
            <a:pPr marL="180975" indent="-168275" fontAlgn="b">
              <a:lnSpc>
                <a:spcPts val="1500"/>
              </a:lnSpc>
              <a:spcBef>
                <a:spcPts val="0"/>
              </a:spcBef>
            </a:pPr>
            <a:r>
              <a:rPr lang="it-IT" sz="1200" dirty="0"/>
              <a:t>Corporation for National </a:t>
            </a:r>
            <a:r>
              <a:rPr lang="it-IT" sz="1200" dirty="0" err="1"/>
              <a:t>Research</a:t>
            </a:r>
            <a:r>
              <a:rPr lang="it-IT" sz="1200" dirty="0"/>
              <a:t> </a:t>
            </a:r>
            <a:r>
              <a:rPr lang="it-IT" sz="1200" dirty="0" err="1"/>
              <a:t>Initiatives</a:t>
            </a:r>
            <a:r>
              <a:rPr lang="it-IT" sz="1200" dirty="0"/>
              <a:t> (CNRI), USA</a:t>
            </a:r>
          </a:p>
          <a:p>
            <a:pPr marL="180975" indent="-168275" fontAlgn="b">
              <a:lnSpc>
                <a:spcPts val="1500"/>
              </a:lnSpc>
              <a:spcBef>
                <a:spcPts val="0"/>
              </a:spcBef>
            </a:pPr>
            <a:r>
              <a:rPr lang="en-US" sz="1200" dirty="0"/>
              <a:t>CSC - IT Center for Science, Finland</a:t>
            </a:r>
            <a:endParaRPr lang="it-IT" sz="1200" dirty="0"/>
          </a:p>
          <a:p>
            <a:pPr marL="180975" indent="-168275" fontAlgn="b">
              <a:lnSpc>
                <a:spcPts val="1500"/>
              </a:lnSpc>
              <a:spcBef>
                <a:spcPts val="0"/>
              </a:spcBef>
            </a:pPr>
            <a:r>
              <a:rPr lang="it-IT" sz="1200" dirty="0" err="1"/>
              <a:t>Danish</a:t>
            </a:r>
            <a:r>
              <a:rPr lang="it-IT" sz="1200" dirty="0"/>
              <a:t> e-</a:t>
            </a:r>
            <a:r>
              <a:rPr lang="it-IT" sz="1200" dirty="0" err="1"/>
              <a:t>Infrastructure</a:t>
            </a:r>
            <a:r>
              <a:rPr lang="it-IT" sz="1200" dirty="0"/>
              <a:t> </a:t>
            </a:r>
            <a:r>
              <a:rPr lang="it-IT" sz="1200" dirty="0" err="1"/>
              <a:t>Cooperation</a:t>
            </a:r>
            <a:r>
              <a:rPr lang="it-IT" sz="1200" dirty="0"/>
              <a:t>, </a:t>
            </a:r>
            <a:r>
              <a:rPr lang="it-IT" sz="1200" dirty="0" err="1"/>
              <a:t>Denmark</a:t>
            </a:r>
            <a:endParaRPr lang="it-IT" sz="1200" dirty="0"/>
          </a:p>
          <a:p>
            <a:pPr marL="180975" indent="-168275" fontAlgn="b">
              <a:lnSpc>
                <a:spcPts val="1500"/>
              </a:lnSpc>
              <a:spcBef>
                <a:spcPts val="0"/>
              </a:spcBef>
            </a:pPr>
            <a:r>
              <a:rPr lang="it-IT" sz="1200" dirty="0"/>
              <a:t>DANS - Data </a:t>
            </a:r>
            <a:r>
              <a:rPr lang="it-IT" sz="1200" dirty="0" err="1"/>
              <a:t>Archiving</a:t>
            </a:r>
            <a:r>
              <a:rPr lang="it-IT" sz="1200" dirty="0"/>
              <a:t> and </a:t>
            </a:r>
            <a:r>
              <a:rPr lang="it-IT" sz="1200" dirty="0" err="1"/>
              <a:t>Networked</a:t>
            </a:r>
            <a:r>
              <a:rPr lang="it-IT" sz="1200" dirty="0"/>
              <a:t> Services, Netherlands</a:t>
            </a:r>
          </a:p>
          <a:p>
            <a:pPr marL="180975" indent="-168275" fontAlgn="b">
              <a:lnSpc>
                <a:spcPts val="1500"/>
              </a:lnSpc>
              <a:spcBef>
                <a:spcPts val="0"/>
              </a:spcBef>
            </a:pPr>
            <a:r>
              <a:rPr lang="en-US" sz="1200" dirty="0"/>
              <a:t>Data Observation Network for Earth (DataONE), USA</a:t>
            </a:r>
            <a:endParaRPr lang="it-IT" sz="1200" dirty="0"/>
          </a:p>
          <a:p>
            <a:pPr marL="180975" indent="-168275" fontAlgn="b">
              <a:lnSpc>
                <a:spcPts val="1500"/>
              </a:lnSpc>
              <a:spcBef>
                <a:spcPts val="0"/>
              </a:spcBef>
            </a:pPr>
            <a:r>
              <a:rPr lang="it-IT" sz="1200" dirty="0"/>
              <a:t>Digital </a:t>
            </a:r>
            <a:r>
              <a:rPr lang="it-IT" sz="1200" dirty="0" err="1"/>
              <a:t>Curation</a:t>
            </a:r>
            <a:r>
              <a:rPr lang="it-IT" sz="1200" dirty="0"/>
              <a:t> Centre (DCC), UK</a:t>
            </a:r>
          </a:p>
          <a:p>
            <a:pPr marL="180975" indent="-168275" fontAlgn="b">
              <a:lnSpc>
                <a:spcPts val="1500"/>
              </a:lnSpc>
              <a:spcBef>
                <a:spcPts val="0"/>
              </a:spcBef>
            </a:pPr>
            <a:r>
              <a:rPr lang="it-IT" sz="1200" dirty="0"/>
              <a:t>Digital Repository of </a:t>
            </a:r>
            <a:r>
              <a:rPr lang="it-IT" sz="1200" dirty="0" err="1"/>
              <a:t>Ireland</a:t>
            </a:r>
            <a:r>
              <a:rPr lang="it-IT" sz="1200" dirty="0"/>
              <a:t> (DRI), </a:t>
            </a:r>
            <a:r>
              <a:rPr lang="it-IT" sz="1200" dirty="0" err="1"/>
              <a:t>Ireland</a:t>
            </a:r>
            <a:endParaRPr lang="it-IT" sz="1200" dirty="0"/>
          </a:p>
          <a:p>
            <a:pPr marL="180975" indent="-168275" fontAlgn="b">
              <a:lnSpc>
                <a:spcPts val="1500"/>
              </a:lnSpc>
              <a:spcBef>
                <a:spcPts val="0"/>
              </a:spcBef>
            </a:pPr>
            <a:r>
              <a:rPr lang="en-US" sz="1200" dirty="0"/>
              <a:t>Earth Science Information Partners (ESIP), USA</a:t>
            </a:r>
            <a:endParaRPr lang="it-IT" sz="1200" dirty="0"/>
          </a:p>
          <a:p>
            <a:pPr marL="180975" indent="-168275" fontAlgn="b">
              <a:lnSpc>
                <a:spcPts val="1500"/>
              </a:lnSpc>
              <a:spcBef>
                <a:spcPts val="0"/>
              </a:spcBef>
            </a:pPr>
            <a:r>
              <a:rPr lang="it-IT" sz="1200" dirty="0"/>
              <a:t>EGI Foundation, Netherlands</a:t>
            </a:r>
          </a:p>
          <a:p>
            <a:pPr marL="180975" indent="-168275" fontAlgn="b">
              <a:lnSpc>
                <a:spcPts val="1500"/>
              </a:lnSpc>
              <a:spcBef>
                <a:spcPts val="0"/>
              </a:spcBef>
            </a:pPr>
            <a:r>
              <a:rPr lang="it-IT" sz="1200" dirty="0"/>
              <a:t>ELSEVIER, Netherlands</a:t>
            </a:r>
          </a:p>
          <a:p>
            <a:pPr marL="180975" indent="-168275" fontAlgn="b">
              <a:lnSpc>
                <a:spcPts val="1500"/>
              </a:lnSpc>
              <a:spcBef>
                <a:spcPts val="0"/>
              </a:spcBef>
            </a:pPr>
            <a:r>
              <a:rPr lang="it-IT" sz="1200" dirty="0" err="1"/>
              <a:t>European</a:t>
            </a:r>
            <a:r>
              <a:rPr lang="it-IT" sz="1200" dirty="0"/>
              <a:t> Data </a:t>
            </a:r>
            <a:r>
              <a:rPr lang="it-IT" sz="1200" dirty="0" err="1"/>
              <a:t>Infrastructure</a:t>
            </a:r>
            <a:r>
              <a:rPr lang="it-IT" sz="1200" dirty="0"/>
              <a:t> (EUDAT </a:t>
            </a:r>
            <a:r>
              <a:rPr lang="it-IT" sz="1200" dirty="0" err="1"/>
              <a:t>project</a:t>
            </a:r>
            <a:r>
              <a:rPr lang="it-IT" sz="1200" dirty="0"/>
              <a:t>), </a:t>
            </a:r>
            <a:r>
              <a:rPr lang="it-IT" sz="1200" dirty="0" err="1"/>
              <a:t>Finland</a:t>
            </a:r>
            <a:endParaRPr lang="it-IT" sz="1200" dirty="0"/>
          </a:p>
          <a:p>
            <a:pPr marL="180975" indent="-168275" fontAlgn="b">
              <a:lnSpc>
                <a:spcPts val="1500"/>
              </a:lnSpc>
              <a:spcBef>
                <a:spcPts val="0"/>
              </a:spcBef>
            </a:pPr>
            <a:r>
              <a:rPr lang="it-IT" sz="1200" dirty="0" err="1"/>
              <a:t>European</a:t>
            </a:r>
            <a:r>
              <a:rPr lang="it-IT" sz="1200" dirty="0"/>
              <a:t> </a:t>
            </a:r>
            <a:r>
              <a:rPr lang="it-IT" sz="1200" dirty="0" err="1"/>
              <a:t>Parliamentary</a:t>
            </a:r>
            <a:r>
              <a:rPr lang="it-IT" sz="1200" dirty="0"/>
              <a:t> </a:t>
            </a:r>
            <a:r>
              <a:rPr lang="it-IT" sz="1200" dirty="0" err="1"/>
              <a:t>Research</a:t>
            </a:r>
            <a:r>
              <a:rPr lang="it-IT" sz="1200" dirty="0"/>
              <a:t> Service (EPRS), </a:t>
            </a:r>
            <a:r>
              <a:rPr lang="it-IT" sz="1200" dirty="0" err="1"/>
              <a:t>Belgium</a:t>
            </a:r>
            <a:endParaRPr lang="it-IT" sz="1200" dirty="0"/>
          </a:p>
          <a:p>
            <a:pPr marL="180975" indent="-168275" fontAlgn="b">
              <a:lnSpc>
                <a:spcPts val="1500"/>
              </a:lnSpc>
              <a:spcBef>
                <a:spcPts val="0"/>
              </a:spcBef>
            </a:pPr>
            <a:r>
              <a:rPr lang="en-US" sz="1200" dirty="0"/>
              <a:t>Gdańsk University of Technology, Poland</a:t>
            </a:r>
            <a:endParaRPr lang="it-IT" sz="1200" dirty="0"/>
          </a:p>
          <a:p>
            <a:pPr marL="180975" indent="-168275" fontAlgn="b">
              <a:lnSpc>
                <a:spcPts val="1500"/>
              </a:lnSpc>
              <a:spcBef>
                <a:spcPts val="0"/>
              </a:spcBef>
            </a:pPr>
            <a:r>
              <a:rPr lang="en-US" sz="1200" dirty="0"/>
              <a:t>GÉANT, Netherlands</a:t>
            </a:r>
          </a:p>
          <a:p>
            <a:pPr marL="180975" indent="-168275" fontAlgn="b">
              <a:lnSpc>
                <a:spcPts val="1500"/>
              </a:lnSpc>
              <a:spcBef>
                <a:spcPts val="0"/>
              </a:spcBef>
            </a:pPr>
            <a:r>
              <a:rPr lang="en-US" sz="1200" dirty="0"/>
              <a:t>Georgia Institute of Technology Library, USA</a:t>
            </a:r>
            <a:endParaRPr lang="it-IT" sz="1200" dirty="0"/>
          </a:p>
          <a:p>
            <a:pPr marL="180975" indent="-168275" fontAlgn="b">
              <a:lnSpc>
                <a:spcPts val="1500"/>
              </a:lnSpc>
              <a:spcBef>
                <a:spcPts val="0"/>
              </a:spcBef>
            </a:pPr>
            <a:r>
              <a:rPr lang="it-IT" sz="1200" dirty="0" err="1"/>
              <a:t>German</a:t>
            </a:r>
            <a:r>
              <a:rPr lang="it-IT" sz="1200" dirty="0"/>
              <a:t> Data Forum, Germany</a:t>
            </a:r>
          </a:p>
          <a:p>
            <a:pPr marL="180975" indent="-168275" fontAlgn="b">
              <a:lnSpc>
                <a:spcPts val="1500"/>
              </a:lnSpc>
              <a:spcBef>
                <a:spcPts val="0"/>
              </a:spcBef>
            </a:pPr>
            <a:r>
              <a:rPr lang="en-US" sz="1200" dirty="0"/>
              <a:t>Grenoble Alpes University, France</a:t>
            </a:r>
            <a:endParaRPr lang="it-IT" sz="1200" dirty="0"/>
          </a:p>
          <a:p>
            <a:pPr marL="180975" indent="-168275" fontAlgn="b">
              <a:lnSpc>
                <a:spcPts val="1500"/>
              </a:lnSpc>
              <a:spcBef>
                <a:spcPts val="0"/>
              </a:spcBef>
            </a:pPr>
            <a:r>
              <a:rPr lang="it-IT" sz="1200" dirty="0" err="1"/>
              <a:t>Helmholtz</a:t>
            </a:r>
            <a:r>
              <a:rPr lang="it-IT" sz="1200" dirty="0"/>
              <a:t> </a:t>
            </a:r>
            <a:r>
              <a:rPr lang="it-IT" sz="1200" dirty="0" err="1"/>
              <a:t>Association</a:t>
            </a:r>
            <a:r>
              <a:rPr lang="it-IT" sz="1200" dirty="0"/>
              <a:t>, Germany</a:t>
            </a:r>
          </a:p>
          <a:p>
            <a:pPr marL="180975" indent="-168275" fontAlgn="b">
              <a:lnSpc>
                <a:spcPts val="1500"/>
              </a:lnSpc>
              <a:spcBef>
                <a:spcPts val="0"/>
              </a:spcBef>
            </a:pPr>
            <a:r>
              <a:rPr lang="it-IT" sz="1200" dirty="0"/>
              <a:t>Information Technology </a:t>
            </a:r>
            <a:r>
              <a:rPr lang="it-IT" sz="1200" dirty="0" err="1"/>
              <a:t>Research</a:t>
            </a:r>
            <a:r>
              <a:rPr lang="it-IT" sz="1200" dirty="0"/>
              <a:t> </a:t>
            </a:r>
            <a:r>
              <a:rPr lang="it-IT" sz="1200" dirty="0" err="1"/>
              <a:t>Insititute</a:t>
            </a:r>
            <a:r>
              <a:rPr lang="it-IT" sz="1200" dirty="0"/>
              <a:t> (ITRI)- National </a:t>
            </a:r>
            <a:r>
              <a:rPr lang="it-IT" sz="1200" dirty="0" err="1"/>
              <a:t>Institute</a:t>
            </a:r>
            <a:r>
              <a:rPr lang="it-IT" sz="1200" dirty="0"/>
              <a:t> of Advanced Industrial Science and Technology (AIST), Japan</a:t>
            </a:r>
          </a:p>
          <a:p>
            <a:pPr marL="180975" indent="-168275" fontAlgn="b">
              <a:lnSpc>
                <a:spcPts val="1500"/>
              </a:lnSpc>
              <a:spcBef>
                <a:spcPts val="0"/>
              </a:spcBef>
            </a:pPr>
            <a:r>
              <a:rPr lang="it-IT" sz="1200" dirty="0" err="1"/>
              <a:t>Integrated</a:t>
            </a:r>
            <a:r>
              <a:rPr lang="it-IT" sz="1200" dirty="0"/>
              <a:t> </a:t>
            </a:r>
            <a:r>
              <a:rPr lang="it-IT" sz="1200" dirty="0" err="1"/>
              <a:t>Digitized</a:t>
            </a:r>
            <a:r>
              <a:rPr lang="it-IT" sz="1200" dirty="0"/>
              <a:t> </a:t>
            </a:r>
            <a:r>
              <a:rPr lang="it-IT" sz="1200" dirty="0" err="1"/>
              <a:t>Biocollections</a:t>
            </a:r>
            <a:r>
              <a:rPr lang="it-IT" sz="1200" dirty="0"/>
              <a:t> (</a:t>
            </a:r>
            <a:r>
              <a:rPr lang="it-IT" sz="1200" dirty="0" err="1"/>
              <a:t>iDigBio</a:t>
            </a:r>
            <a:r>
              <a:rPr lang="it-IT" sz="1200" dirty="0"/>
              <a:t>), USA</a:t>
            </a:r>
          </a:p>
          <a:p>
            <a:pPr marL="180975" indent="-168275" fontAlgn="b">
              <a:lnSpc>
                <a:spcPts val="1500"/>
              </a:lnSpc>
              <a:spcBef>
                <a:spcPts val="0"/>
              </a:spcBef>
            </a:pPr>
            <a:r>
              <a:rPr lang="it-IT" sz="1200" dirty="0"/>
              <a:t>IASSIST - International </a:t>
            </a:r>
            <a:r>
              <a:rPr lang="it-IT" sz="1200" dirty="0" err="1"/>
              <a:t>Association</a:t>
            </a:r>
            <a:r>
              <a:rPr lang="it-IT" sz="1200" dirty="0"/>
              <a:t> for Social Science Information Services and Technology, USA</a:t>
            </a:r>
          </a:p>
          <a:p>
            <a:pPr marL="180975" indent="-168275" fontAlgn="b">
              <a:lnSpc>
                <a:spcPts val="1500"/>
              </a:lnSpc>
              <a:spcBef>
                <a:spcPts val="0"/>
              </a:spcBef>
            </a:pPr>
            <a:r>
              <a:rPr lang="it-IT" sz="1200" dirty="0"/>
              <a:t>International </a:t>
            </a:r>
            <a:r>
              <a:rPr lang="it-IT" sz="1200" dirty="0" err="1"/>
              <a:t>Association</a:t>
            </a:r>
            <a:r>
              <a:rPr lang="it-IT" sz="1200" dirty="0"/>
              <a:t> of STM </a:t>
            </a:r>
            <a:r>
              <a:rPr lang="it-IT" sz="1200" dirty="0" err="1"/>
              <a:t>Publishers</a:t>
            </a:r>
            <a:r>
              <a:rPr lang="it-IT" sz="1200" dirty="0"/>
              <a:t>, Netherlands</a:t>
            </a:r>
          </a:p>
          <a:p>
            <a:pPr marL="180975" indent="-168275" fontAlgn="b">
              <a:lnSpc>
                <a:spcPts val="1500"/>
              </a:lnSpc>
              <a:spcBef>
                <a:spcPts val="0"/>
              </a:spcBef>
            </a:pPr>
            <a:r>
              <a:rPr lang="it-IT" sz="1200" dirty="0"/>
              <a:t>International </a:t>
            </a:r>
            <a:r>
              <a:rPr lang="it-IT" sz="1200" dirty="0" err="1"/>
              <a:t>Federation</a:t>
            </a:r>
            <a:r>
              <a:rPr lang="it-IT" sz="1200" dirty="0"/>
              <a:t> of Data </a:t>
            </a:r>
            <a:r>
              <a:rPr lang="it-IT" sz="1200" dirty="0" err="1"/>
              <a:t>Organizations</a:t>
            </a:r>
            <a:r>
              <a:rPr lang="it-IT" sz="1200" dirty="0"/>
              <a:t> for Social </a:t>
            </a:r>
            <a:r>
              <a:rPr lang="it-IT" sz="1200" dirty="0" err="1"/>
              <a:t>Sciences</a:t>
            </a:r>
            <a:r>
              <a:rPr lang="it-IT" sz="1200" dirty="0"/>
              <a:t>, USA</a:t>
            </a:r>
          </a:p>
          <a:p>
            <a:pPr marL="180975" indent="-168275" fontAlgn="b">
              <a:lnSpc>
                <a:spcPts val="1500"/>
              </a:lnSpc>
              <a:spcBef>
                <a:spcPts val="0"/>
              </a:spcBef>
            </a:pPr>
            <a:r>
              <a:rPr lang="it-IT" sz="1200" dirty="0"/>
              <a:t>John </a:t>
            </a:r>
            <a:r>
              <a:rPr lang="it-IT" sz="1200" dirty="0" err="1"/>
              <a:t>Wiley</a:t>
            </a:r>
            <a:r>
              <a:rPr lang="it-IT" sz="1200" dirty="0"/>
              <a:t> &amp; </a:t>
            </a:r>
            <a:r>
              <a:rPr lang="it-IT" sz="1200" dirty="0" err="1"/>
              <a:t>Sons</a:t>
            </a:r>
            <a:r>
              <a:rPr lang="it-IT" sz="1200" dirty="0"/>
              <a:t> Ltd., UK</a:t>
            </a:r>
          </a:p>
          <a:p>
            <a:pPr marL="180975" indent="-168275" fontAlgn="b">
              <a:lnSpc>
                <a:spcPts val="1500"/>
              </a:lnSpc>
              <a:spcBef>
                <a:spcPts val="0"/>
              </a:spcBef>
            </a:pPr>
            <a:r>
              <a:rPr lang="it-IT" sz="1200" dirty="0"/>
              <a:t>KAUST - King Abdullah University of Science and Technology, </a:t>
            </a:r>
            <a:r>
              <a:rPr lang="it-IT" sz="1200" dirty="0" err="1"/>
              <a:t>Saudia</a:t>
            </a:r>
            <a:r>
              <a:rPr lang="it-IT" sz="1200" dirty="0"/>
              <a:t> Arabia</a:t>
            </a:r>
          </a:p>
          <a:p>
            <a:pPr marL="180975" indent="-168275" fontAlgn="b">
              <a:lnSpc>
                <a:spcPts val="1500"/>
              </a:lnSpc>
              <a:spcBef>
                <a:spcPts val="0"/>
              </a:spcBef>
            </a:pPr>
            <a:r>
              <a:rPr lang="it-IT" sz="1200" dirty="0"/>
              <a:t>LIBER - </a:t>
            </a:r>
            <a:r>
              <a:rPr lang="it-IT" sz="1200" dirty="0" err="1"/>
              <a:t>Association</a:t>
            </a:r>
            <a:r>
              <a:rPr lang="it-IT" sz="1200" dirty="0"/>
              <a:t> of </a:t>
            </a:r>
            <a:r>
              <a:rPr lang="it-IT" sz="1200" dirty="0" err="1"/>
              <a:t>European</a:t>
            </a:r>
            <a:r>
              <a:rPr lang="it-IT" sz="1200" dirty="0"/>
              <a:t> </a:t>
            </a:r>
            <a:r>
              <a:rPr lang="it-IT" sz="1200" dirty="0" err="1"/>
              <a:t>Research</a:t>
            </a:r>
            <a:r>
              <a:rPr lang="it-IT" sz="1200" dirty="0"/>
              <a:t> Libraries, Germany</a:t>
            </a:r>
          </a:p>
          <a:p>
            <a:pPr marL="180975" indent="-168275" fontAlgn="b">
              <a:lnSpc>
                <a:spcPts val="1500"/>
              </a:lnSpc>
              <a:spcBef>
                <a:spcPts val="0"/>
              </a:spcBef>
            </a:pPr>
            <a:r>
              <a:rPr lang="it-IT" sz="1200" dirty="0"/>
              <a:t>Massachusetts </a:t>
            </a:r>
            <a:r>
              <a:rPr lang="it-IT" sz="1200" dirty="0" err="1"/>
              <a:t>Institute</a:t>
            </a:r>
            <a:r>
              <a:rPr lang="it-IT" sz="1200" dirty="0"/>
              <a:t> of Technology Libraries (MIT Libraries), USA</a:t>
            </a:r>
          </a:p>
          <a:p>
            <a:pPr marL="180975" indent="-168275" fontAlgn="b">
              <a:lnSpc>
                <a:spcPts val="1500"/>
              </a:lnSpc>
              <a:spcBef>
                <a:spcPts val="0"/>
              </a:spcBef>
            </a:pPr>
            <a:r>
              <a:rPr lang="it-IT" sz="1200" dirty="0"/>
              <a:t>Max </a:t>
            </a:r>
            <a:r>
              <a:rPr lang="it-IT" sz="1200" dirty="0" err="1"/>
              <a:t>Planck</a:t>
            </a:r>
            <a:r>
              <a:rPr lang="it-IT" sz="1200" dirty="0"/>
              <a:t> Computing and Data </a:t>
            </a:r>
            <a:r>
              <a:rPr lang="it-IT" sz="1200" dirty="0" err="1"/>
              <a:t>Facility</a:t>
            </a:r>
            <a:r>
              <a:rPr lang="it-IT" sz="1200" dirty="0"/>
              <a:t> (MPCDF), Germany</a:t>
            </a:r>
          </a:p>
          <a:p>
            <a:pPr marL="180975" indent="-168275" fontAlgn="b">
              <a:lnSpc>
                <a:spcPts val="1500"/>
              </a:lnSpc>
              <a:spcBef>
                <a:spcPts val="0"/>
              </a:spcBef>
            </a:pPr>
            <a:r>
              <a:rPr lang="en-US" sz="1200" dirty="0"/>
              <a:t>National Center for Supercomputing Applications, USA</a:t>
            </a:r>
          </a:p>
          <a:p>
            <a:pPr marL="180975" indent="-168275" fontAlgn="b">
              <a:lnSpc>
                <a:spcPts val="1500"/>
              </a:lnSpc>
              <a:spcBef>
                <a:spcPts val="0"/>
              </a:spcBef>
            </a:pPr>
            <a:r>
              <a:rPr lang="en-US" sz="1200" dirty="0"/>
              <a:t>National Institutes of Health (NIH), USA</a:t>
            </a:r>
            <a:endParaRPr lang="it-IT" sz="1200" dirty="0"/>
          </a:p>
          <a:p>
            <a:pPr marL="180975" indent="-168275" fontAlgn="b">
              <a:lnSpc>
                <a:spcPts val="1500"/>
              </a:lnSpc>
              <a:spcBef>
                <a:spcPts val="0"/>
              </a:spcBef>
            </a:pPr>
            <a:r>
              <a:rPr lang="it-IT" sz="1200" dirty="0"/>
              <a:t>National Library of </a:t>
            </a:r>
            <a:r>
              <a:rPr lang="it-IT" sz="1200" dirty="0" err="1"/>
              <a:t>Ireland</a:t>
            </a:r>
            <a:r>
              <a:rPr lang="it-IT" sz="1200" dirty="0"/>
              <a:t>, </a:t>
            </a:r>
            <a:r>
              <a:rPr lang="it-IT" sz="1200" dirty="0" err="1"/>
              <a:t>Ireland</a:t>
            </a:r>
            <a:endParaRPr lang="it-IT" sz="1200" dirty="0"/>
          </a:p>
          <a:p>
            <a:pPr marL="180975" indent="-168275" fontAlgn="b">
              <a:lnSpc>
                <a:spcPts val="1500"/>
              </a:lnSpc>
              <a:spcBef>
                <a:spcPts val="0"/>
              </a:spcBef>
            </a:pPr>
            <a:r>
              <a:rPr lang="it-IT" sz="1200" dirty="0"/>
              <a:t>Netherlands e-Science Center, Netherlands</a:t>
            </a:r>
          </a:p>
          <a:p>
            <a:pPr marL="180975" indent="-168275" fontAlgn="b">
              <a:lnSpc>
                <a:spcPts val="1500"/>
              </a:lnSpc>
              <a:spcBef>
                <a:spcPts val="0"/>
              </a:spcBef>
            </a:pPr>
            <a:r>
              <a:rPr lang="it-IT" sz="1200" dirty="0"/>
              <a:t>New Zealand </a:t>
            </a:r>
            <a:r>
              <a:rPr lang="it-IT" sz="1200" dirty="0" err="1"/>
              <a:t>eScience</a:t>
            </a:r>
            <a:r>
              <a:rPr lang="it-IT" sz="1200" dirty="0"/>
              <a:t> </a:t>
            </a:r>
            <a:r>
              <a:rPr lang="it-IT" sz="1200" dirty="0" err="1"/>
              <a:t>Infrastructure</a:t>
            </a:r>
            <a:r>
              <a:rPr lang="it-IT" sz="1200" dirty="0"/>
              <a:t> (</a:t>
            </a:r>
            <a:r>
              <a:rPr lang="it-IT" sz="1200" dirty="0" err="1"/>
              <a:t>NeSI</a:t>
            </a:r>
            <a:r>
              <a:rPr lang="it-IT" sz="1200" dirty="0"/>
              <a:t>), New Zealand</a:t>
            </a:r>
          </a:p>
          <a:p>
            <a:pPr marL="180975" indent="-168275" fontAlgn="b">
              <a:lnSpc>
                <a:spcPts val="1500"/>
              </a:lnSpc>
              <a:spcBef>
                <a:spcPts val="0"/>
              </a:spcBef>
            </a:pPr>
            <a:r>
              <a:rPr lang="en-US" sz="1200" dirty="0"/>
              <a:t>Norwegian Agency for Shared Services in Education and Research Data (Sikt)</a:t>
            </a:r>
            <a:r>
              <a:rPr lang="it-IT" sz="1200" dirty="0"/>
              <a:t>, </a:t>
            </a:r>
            <a:r>
              <a:rPr lang="it-IT" sz="1200" dirty="0" err="1"/>
              <a:t>Norway</a:t>
            </a:r>
            <a:endParaRPr lang="it-IT" sz="1200" dirty="0"/>
          </a:p>
          <a:p>
            <a:pPr marL="180975" indent="-168275" fontAlgn="b">
              <a:lnSpc>
                <a:spcPts val="1500"/>
              </a:lnSpc>
              <a:spcBef>
                <a:spcPts val="0"/>
              </a:spcBef>
            </a:pPr>
            <a:r>
              <a:rPr lang="it-IT" sz="1200" dirty="0" err="1"/>
              <a:t>Purdue</a:t>
            </a:r>
            <a:r>
              <a:rPr lang="it-IT" sz="1200" dirty="0"/>
              <a:t> </a:t>
            </a:r>
            <a:r>
              <a:rPr lang="it-IT" sz="1200" dirty="0" err="1"/>
              <a:t>University</a:t>
            </a:r>
            <a:r>
              <a:rPr lang="it-IT" sz="1200" dirty="0"/>
              <a:t> Libraries, USA</a:t>
            </a:r>
          </a:p>
          <a:p>
            <a:pPr marL="180975" indent="-168275" fontAlgn="b">
              <a:lnSpc>
                <a:spcPts val="1500"/>
              </a:lnSpc>
              <a:spcBef>
                <a:spcPts val="0"/>
              </a:spcBef>
            </a:pPr>
            <a:r>
              <a:rPr lang="it-IT" sz="1200" dirty="0" err="1"/>
              <a:t>Research</a:t>
            </a:r>
            <a:r>
              <a:rPr lang="it-IT" sz="1200" dirty="0"/>
              <a:t> Data Canada, Canada</a:t>
            </a:r>
          </a:p>
          <a:p>
            <a:pPr marL="180975" indent="-168275" fontAlgn="b">
              <a:lnSpc>
                <a:spcPts val="1500"/>
              </a:lnSpc>
              <a:spcBef>
                <a:spcPts val="0"/>
              </a:spcBef>
            </a:pPr>
            <a:r>
              <a:rPr lang="en-US" sz="1200" dirty="0"/>
              <a:t>San Diego Supercomputer Center, USA</a:t>
            </a:r>
            <a:endParaRPr lang="it-IT" sz="1200" dirty="0"/>
          </a:p>
          <a:p>
            <a:pPr marL="180975" indent="-168275" fontAlgn="b">
              <a:lnSpc>
                <a:spcPts val="1500"/>
              </a:lnSpc>
              <a:spcBef>
                <a:spcPts val="0"/>
              </a:spcBef>
            </a:pPr>
            <a:r>
              <a:rPr lang="it-IT" sz="1200" dirty="0" err="1"/>
              <a:t>Scholarly</a:t>
            </a:r>
            <a:r>
              <a:rPr lang="it-IT" sz="1200" dirty="0"/>
              <a:t> Publishing and </a:t>
            </a:r>
            <a:r>
              <a:rPr lang="it-IT" sz="1200" dirty="0" err="1"/>
              <a:t>Academic</a:t>
            </a:r>
            <a:r>
              <a:rPr lang="it-IT" sz="1200" dirty="0"/>
              <a:t> </a:t>
            </a:r>
            <a:r>
              <a:rPr lang="it-IT" sz="1200" dirty="0" err="1"/>
              <a:t>Resources</a:t>
            </a:r>
            <a:r>
              <a:rPr lang="it-IT" sz="1200" dirty="0"/>
              <a:t> </a:t>
            </a:r>
            <a:r>
              <a:rPr lang="it-IT" sz="1200" dirty="0" err="1"/>
              <a:t>Coalition</a:t>
            </a:r>
            <a:r>
              <a:rPr lang="it-IT" sz="1200" dirty="0"/>
              <a:t> (SPARC), USA</a:t>
            </a:r>
          </a:p>
          <a:p>
            <a:pPr marL="180975" indent="-168275" fontAlgn="b">
              <a:lnSpc>
                <a:spcPts val="1500"/>
              </a:lnSpc>
              <a:spcBef>
                <a:spcPts val="0"/>
              </a:spcBef>
            </a:pPr>
            <a:r>
              <a:rPr lang="it-IT" sz="1200" dirty="0"/>
              <a:t>Science &amp; Technology </a:t>
            </a:r>
            <a:r>
              <a:rPr lang="it-IT" sz="1200" dirty="0" err="1"/>
              <a:t>Facilities</a:t>
            </a:r>
            <a:r>
              <a:rPr lang="it-IT" sz="1200" dirty="0"/>
              <a:t> </a:t>
            </a:r>
            <a:r>
              <a:rPr lang="it-IT" sz="1200" dirty="0" err="1"/>
              <a:t>Council</a:t>
            </a:r>
            <a:r>
              <a:rPr lang="it-IT" sz="1200" dirty="0"/>
              <a:t> (STFC), UK</a:t>
            </a:r>
          </a:p>
          <a:p>
            <a:pPr marL="180975" indent="-168275" fontAlgn="b">
              <a:lnSpc>
                <a:spcPts val="1500"/>
              </a:lnSpc>
              <a:spcBef>
                <a:spcPts val="0"/>
              </a:spcBef>
            </a:pPr>
            <a:r>
              <a:rPr lang="en-US" sz="1200" dirty="0"/>
              <a:t>Taylor &amp; Francis Group, UK</a:t>
            </a:r>
            <a:endParaRPr lang="it-IT" sz="1200" dirty="0"/>
          </a:p>
          <a:p>
            <a:pPr marL="180975" indent="-168275" fontAlgn="b">
              <a:lnSpc>
                <a:spcPts val="1500"/>
              </a:lnSpc>
              <a:spcBef>
                <a:spcPts val="0"/>
              </a:spcBef>
            </a:pPr>
            <a:r>
              <a:rPr lang="it-IT" sz="1200" dirty="0"/>
              <a:t>The Alan </a:t>
            </a:r>
            <a:r>
              <a:rPr lang="it-IT" sz="1200" dirty="0" err="1"/>
              <a:t>Turing</a:t>
            </a:r>
            <a:r>
              <a:rPr lang="it-IT" sz="1200" dirty="0"/>
              <a:t> </a:t>
            </a:r>
            <a:r>
              <a:rPr lang="it-IT" sz="1200" dirty="0" err="1"/>
              <a:t>institute</a:t>
            </a:r>
            <a:r>
              <a:rPr lang="it-IT" sz="1200" dirty="0"/>
              <a:t>, UK</a:t>
            </a:r>
          </a:p>
          <a:p>
            <a:pPr marL="180975" indent="-168275" fontAlgn="b">
              <a:lnSpc>
                <a:spcPts val="1500"/>
              </a:lnSpc>
              <a:spcBef>
                <a:spcPts val="0"/>
              </a:spcBef>
            </a:pPr>
            <a:r>
              <a:rPr lang="it-IT" sz="1200" dirty="0"/>
              <a:t>TMF – Technology, </a:t>
            </a:r>
            <a:r>
              <a:rPr lang="it-IT" sz="1200" dirty="0" err="1"/>
              <a:t>Methods</a:t>
            </a:r>
            <a:r>
              <a:rPr lang="it-IT" sz="1200" dirty="0"/>
              <a:t>, and </a:t>
            </a:r>
            <a:r>
              <a:rPr lang="it-IT" sz="1200" dirty="0" err="1"/>
              <a:t>Infrastructure</a:t>
            </a:r>
            <a:r>
              <a:rPr lang="it-IT" sz="1200" dirty="0"/>
              <a:t> for </a:t>
            </a:r>
            <a:r>
              <a:rPr lang="it-IT" sz="1200" dirty="0" err="1"/>
              <a:t>Networked</a:t>
            </a:r>
            <a:r>
              <a:rPr lang="it-IT" sz="1200" dirty="0"/>
              <a:t> </a:t>
            </a:r>
            <a:r>
              <a:rPr lang="it-IT" sz="1200" dirty="0" err="1"/>
              <a:t>Medical</a:t>
            </a:r>
            <a:r>
              <a:rPr lang="it-IT" sz="1200" dirty="0"/>
              <a:t> </a:t>
            </a:r>
            <a:r>
              <a:rPr lang="it-IT" sz="1200" dirty="0" err="1"/>
              <a:t>Research</a:t>
            </a:r>
            <a:r>
              <a:rPr lang="it-IT" sz="1200" dirty="0"/>
              <a:t>, Germany</a:t>
            </a:r>
          </a:p>
          <a:p>
            <a:pPr marL="180975" indent="-168275" fontAlgn="b">
              <a:lnSpc>
                <a:spcPts val="1500"/>
              </a:lnSpc>
              <a:spcBef>
                <a:spcPts val="0"/>
              </a:spcBef>
            </a:pPr>
            <a:r>
              <a:rPr lang="en-US" sz="1200" dirty="0"/>
              <a:t>TU Delft, Netherlands</a:t>
            </a:r>
            <a:endParaRPr lang="it-IT" sz="1200" dirty="0"/>
          </a:p>
          <a:p>
            <a:pPr marL="180975" indent="-168275" fontAlgn="b">
              <a:lnSpc>
                <a:spcPts val="1500"/>
              </a:lnSpc>
              <a:spcBef>
                <a:spcPts val="0"/>
              </a:spcBef>
            </a:pPr>
            <a:r>
              <a:rPr lang="en-US" sz="1200" dirty="0"/>
              <a:t>United States Geological Society (USGS)</a:t>
            </a:r>
          </a:p>
          <a:p>
            <a:pPr marL="180975" indent="-168275" fontAlgn="b">
              <a:lnSpc>
                <a:spcPts val="1500"/>
              </a:lnSpc>
              <a:spcBef>
                <a:spcPts val="0"/>
              </a:spcBef>
            </a:pPr>
            <a:r>
              <a:rPr lang="en-US" sz="1200" dirty="0"/>
              <a:t>Université Paris Nanterre, France</a:t>
            </a:r>
          </a:p>
          <a:p>
            <a:pPr marL="180975" indent="-168275" fontAlgn="b">
              <a:lnSpc>
                <a:spcPts val="1500"/>
              </a:lnSpc>
              <a:spcBef>
                <a:spcPts val="0"/>
              </a:spcBef>
            </a:pPr>
            <a:r>
              <a:rPr lang="en-US" sz="1200" dirty="0"/>
              <a:t>University of Botswana, Botswana</a:t>
            </a:r>
          </a:p>
          <a:p>
            <a:pPr marL="180975" indent="-168275" fontAlgn="b">
              <a:lnSpc>
                <a:spcPts val="1500"/>
              </a:lnSpc>
              <a:spcBef>
                <a:spcPts val="0"/>
              </a:spcBef>
            </a:pPr>
            <a:r>
              <a:rPr lang="it-IT" sz="1200" dirty="0" err="1"/>
              <a:t>Université</a:t>
            </a:r>
            <a:r>
              <a:rPr lang="it-IT" sz="1200" dirty="0"/>
              <a:t> de </a:t>
            </a:r>
            <a:r>
              <a:rPr lang="it-IT" sz="1200" dirty="0" err="1"/>
              <a:t>Lorraine</a:t>
            </a:r>
            <a:r>
              <a:rPr lang="it-IT" sz="1200" dirty="0"/>
              <a:t>, France</a:t>
            </a:r>
          </a:p>
          <a:p>
            <a:pPr marL="180975" indent="-168275" fontAlgn="b">
              <a:lnSpc>
                <a:spcPts val="1500"/>
              </a:lnSpc>
              <a:spcBef>
                <a:spcPts val="0"/>
              </a:spcBef>
            </a:pPr>
            <a:r>
              <a:rPr lang="it-IT" sz="1200" dirty="0" err="1"/>
              <a:t>University</a:t>
            </a:r>
            <a:r>
              <a:rPr lang="it-IT" sz="1200" dirty="0"/>
              <a:t> of Strasbourg, France</a:t>
            </a:r>
          </a:p>
          <a:p>
            <a:pPr marL="180975" indent="-168275" fontAlgn="b">
              <a:lnSpc>
                <a:spcPts val="1500"/>
              </a:lnSpc>
              <a:spcBef>
                <a:spcPts val="0"/>
              </a:spcBef>
            </a:pPr>
            <a:r>
              <a:rPr lang="it-IT" sz="1200" dirty="0"/>
              <a:t>Washington </a:t>
            </a:r>
            <a:r>
              <a:rPr lang="it-IT" sz="1200" dirty="0" err="1"/>
              <a:t>University</a:t>
            </a:r>
            <a:r>
              <a:rPr lang="it-IT" sz="1200" dirty="0"/>
              <a:t> in St. Louis Libraries, USA</a:t>
            </a:r>
          </a:p>
          <a:p>
            <a:pPr marL="180975" indent="-168275" fontAlgn="b">
              <a:lnSpc>
                <a:spcPts val="1500"/>
              </a:lnSpc>
              <a:spcBef>
                <a:spcPts val="0"/>
              </a:spcBef>
            </a:pPr>
            <a:r>
              <a:rPr lang="it-IT" sz="12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61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a:t>The </a:t>
            </a:r>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Committee</a:t>
            </a:r>
            <a:r>
              <a:rPr lang="it-IT" sz="2400" dirty="0"/>
              <a:t> on Data for Science and Technology (CODATA)</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Group on Earth </a:t>
            </a:r>
            <a:r>
              <a:rPr lang="it-IT" sz="2400" dirty="0" err="1"/>
              <a:t>Observations</a:t>
            </a:r>
            <a:r>
              <a:rPr lang="it-IT" sz="2400" dirty="0"/>
              <a:t> (GEO)</a:t>
            </a:r>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a:t>
            </a:r>
            <a:r>
              <a:rPr lang="it-IT" sz="2000" dirty="0"/>
              <a:t>(WDS)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59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29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30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43BBFD59-89FC-2A4D-ABF9-BC30B14F9CDB}"/>
              </a:ext>
            </a:extLst>
          </p:cNvPr>
          <p:cNvPicPr>
            <a:picLocks noChangeAspect="1"/>
          </p:cNvPicPr>
          <p:nvPr/>
        </p:nvPicPr>
        <p:blipFill rotWithShape="1">
          <a:blip r:embed="rId3"/>
          <a:srcRect l="10304" t="6033"/>
          <a:stretch/>
        </p:blipFill>
        <p:spPr>
          <a:xfrm>
            <a:off x="2674064" y="4309956"/>
            <a:ext cx="6843871" cy="1946208"/>
          </a:xfrm>
          <a:prstGeom prst="rect">
            <a:avLst/>
          </a:prstGeom>
        </p:spPr>
      </p:pic>
    </p:spTree>
    <p:extLst>
      <p:ext uri="{BB962C8B-B14F-4D97-AF65-F5344CB8AC3E}">
        <p14:creationId xmlns:p14="http://schemas.microsoft.com/office/powerpoint/2010/main" val="3777197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390140" y="213037"/>
            <a:ext cx="9086751" cy="1094450"/>
          </a:xfrm>
        </p:spPr>
        <p:txBody>
          <a:bodyPr>
            <a:noAutofit/>
          </a:bodyPr>
          <a:lstStyle/>
          <a:p>
            <a:pPr algn="ctr"/>
            <a:r>
              <a:rPr lang="en-US" sz="4500" dirty="0">
                <a:latin typeface="+mn-lt"/>
              </a:rPr>
              <a:t>Plenary 19 as a Part of International Data Week 2022</a:t>
            </a:r>
            <a:endParaRPr lang="en-150" sz="45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BF66DC1-3FB2-FA41-B9A1-642F47DE72ED}"/>
              </a:ext>
            </a:extLst>
          </p:cNvPr>
          <p:cNvSpPr txBox="1"/>
          <p:nvPr/>
        </p:nvSpPr>
        <p:spPr>
          <a:xfrm>
            <a:off x="317542" y="1488905"/>
            <a:ext cx="7436010" cy="369332"/>
          </a:xfrm>
          <a:prstGeom prst="rect">
            <a:avLst/>
          </a:prstGeom>
          <a:noFill/>
        </p:spPr>
        <p:txBody>
          <a:bodyPr wrap="square" rtlCol="0">
            <a:spAutoFit/>
          </a:bodyPr>
          <a:lstStyle/>
          <a:p>
            <a:pPr marL="285750" indent="-285750">
              <a:buFont typeface="Wingdings" pitchFamily="2" charset="2"/>
              <a:buChar char="v"/>
            </a:pPr>
            <a:r>
              <a:rPr lang="en-US" dirty="0"/>
              <a:t>73 Virtual or Hybrid Working Group, Interest Group, </a:t>
            </a:r>
            <a:r>
              <a:rPr lang="en-US" dirty="0" err="1"/>
              <a:t>BoF</a:t>
            </a:r>
            <a:r>
              <a:rPr lang="en-US" dirty="0"/>
              <a:t>, and CoP Sessions</a:t>
            </a:r>
          </a:p>
        </p:txBody>
      </p:sp>
      <p:sp>
        <p:nvSpPr>
          <p:cNvPr id="19" name="TextBox 18">
            <a:extLst>
              <a:ext uri="{FF2B5EF4-FFF2-40B4-BE49-F238E27FC236}">
                <a16:creationId xmlns:a16="http://schemas.microsoft.com/office/drawing/2014/main" id="{4BAC0D99-7C39-6C4B-8A39-4957C49829BB}"/>
              </a:ext>
            </a:extLst>
          </p:cNvPr>
          <p:cNvSpPr txBox="1"/>
          <p:nvPr/>
        </p:nvSpPr>
        <p:spPr>
          <a:xfrm>
            <a:off x="7753552" y="1488905"/>
            <a:ext cx="3998595" cy="369332"/>
          </a:xfrm>
          <a:prstGeom prst="rect">
            <a:avLst/>
          </a:prstGeom>
          <a:noFill/>
        </p:spPr>
        <p:txBody>
          <a:bodyPr wrap="none" rtlCol="0">
            <a:spAutoFit/>
          </a:bodyPr>
          <a:lstStyle/>
          <a:p>
            <a:pPr marL="285750" indent="-285750">
              <a:buFont typeface="Wingdings" pitchFamily="2" charset="2"/>
              <a:buChar char="v"/>
            </a:pPr>
            <a:r>
              <a:rPr lang="en-US" dirty="0"/>
              <a:t>39 RDA posters (Hybrid-7, Virtual-32) </a:t>
            </a:r>
          </a:p>
        </p:txBody>
      </p:sp>
      <p:cxnSp>
        <p:nvCxnSpPr>
          <p:cNvPr id="25" name="Straight Connector 24">
            <a:extLst>
              <a:ext uri="{FF2B5EF4-FFF2-40B4-BE49-F238E27FC236}">
                <a16:creationId xmlns:a16="http://schemas.microsoft.com/office/drawing/2014/main" id="{E688C8F2-B8A1-5942-BE58-1AFEC3870DB3}"/>
              </a:ext>
            </a:extLst>
          </p:cNvPr>
          <p:cNvCxnSpPr/>
          <p:nvPr/>
        </p:nvCxnSpPr>
        <p:spPr>
          <a:xfrm>
            <a:off x="465663" y="1960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08C3D8-B9B7-3848-89D3-4181E2347EA2}"/>
              </a:ext>
            </a:extLst>
          </p:cNvPr>
          <p:cNvCxnSpPr>
            <a:cxnSpLocks/>
          </p:cNvCxnSpPr>
          <p:nvPr/>
        </p:nvCxnSpPr>
        <p:spPr>
          <a:xfrm>
            <a:off x="6294052" y="2057841"/>
            <a:ext cx="0" cy="4401912"/>
          </a:xfrm>
          <a:prstGeom prst="line">
            <a:avLst/>
          </a:prstGeom>
          <a:ln w="22225">
            <a:solidFill>
              <a:srgbClr val="79B94E"/>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2322B08-6800-C143-B5C4-7D93415A8EAB}"/>
              </a:ext>
            </a:extLst>
          </p:cNvPr>
          <p:cNvPicPr>
            <a:picLocks noChangeAspect="1"/>
          </p:cNvPicPr>
          <p:nvPr/>
        </p:nvPicPr>
        <p:blipFill>
          <a:blip r:embed="rId2"/>
          <a:stretch>
            <a:fillRect/>
          </a:stretch>
        </p:blipFill>
        <p:spPr>
          <a:xfrm>
            <a:off x="450538" y="2976044"/>
            <a:ext cx="5645462" cy="3166840"/>
          </a:xfrm>
          <a:prstGeom prst="rect">
            <a:avLst/>
          </a:prstGeom>
        </p:spPr>
      </p:pic>
      <p:pic>
        <p:nvPicPr>
          <p:cNvPr id="4" name="Picture 3">
            <a:extLst>
              <a:ext uri="{FF2B5EF4-FFF2-40B4-BE49-F238E27FC236}">
                <a16:creationId xmlns:a16="http://schemas.microsoft.com/office/drawing/2014/main" id="{90DDE213-A6D7-E04A-97FF-839BA5A2B1D7}"/>
              </a:ext>
            </a:extLst>
          </p:cNvPr>
          <p:cNvPicPr>
            <a:picLocks noChangeAspect="1"/>
          </p:cNvPicPr>
          <p:nvPr/>
        </p:nvPicPr>
        <p:blipFill rotWithShape="1">
          <a:blip r:embed="rId3"/>
          <a:srcRect t="1868" b="2757"/>
          <a:stretch/>
        </p:blipFill>
        <p:spPr>
          <a:xfrm>
            <a:off x="6492105" y="2161121"/>
            <a:ext cx="5129926" cy="2958841"/>
          </a:xfrm>
          <a:prstGeom prst="rect">
            <a:avLst/>
          </a:prstGeom>
        </p:spPr>
      </p:pic>
      <p:sp>
        <p:nvSpPr>
          <p:cNvPr id="15" name="TextBox 14">
            <a:extLst>
              <a:ext uri="{FF2B5EF4-FFF2-40B4-BE49-F238E27FC236}">
                <a16:creationId xmlns:a16="http://schemas.microsoft.com/office/drawing/2014/main" id="{F8153DFA-1B7E-CE4B-8F0E-C6990BE46124}"/>
              </a:ext>
            </a:extLst>
          </p:cNvPr>
          <p:cNvSpPr txBox="1"/>
          <p:nvPr/>
        </p:nvSpPr>
        <p:spPr>
          <a:xfrm>
            <a:off x="6508136" y="5285921"/>
            <a:ext cx="5233326" cy="923330"/>
          </a:xfrm>
          <a:prstGeom prst="rect">
            <a:avLst/>
          </a:prstGeom>
          <a:noFill/>
        </p:spPr>
        <p:txBody>
          <a:bodyPr wrap="square" rtlCol="0">
            <a:spAutoFit/>
          </a:bodyPr>
          <a:lstStyle/>
          <a:p>
            <a:pPr algn="ctr"/>
            <a:r>
              <a:rPr lang="en-US" dirty="0"/>
              <a:t>The graph outlines the number of sessions per pathway, giving an indication of the current “trends” across the RDA groups and their topics’ focus. </a:t>
            </a:r>
          </a:p>
        </p:txBody>
      </p:sp>
      <p:pic>
        <p:nvPicPr>
          <p:cNvPr id="9" name="Picture 8">
            <a:extLst>
              <a:ext uri="{FF2B5EF4-FFF2-40B4-BE49-F238E27FC236}">
                <a16:creationId xmlns:a16="http://schemas.microsoft.com/office/drawing/2014/main" id="{A4BE3A1F-0ED6-284A-A11D-34F1854F0B15}"/>
              </a:ext>
            </a:extLst>
          </p:cNvPr>
          <p:cNvPicPr>
            <a:picLocks noChangeAspect="1"/>
          </p:cNvPicPr>
          <p:nvPr/>
        </p:nvPicPr>
        <p:blipFill>
          <a:blip r:embed="rId4"/>
          <a:stretch>
            <a:fillRect/>
          </a:stretch>
        </p:blipFill>
        <p:spPr>
          <a:xfrm>
            <a:off x="449632" y="2038545"/>
            <a:ext cx="5630337" cy="856394"/>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 name="Footer Placeholder 2">
            <a:extLst>
              <a:ext uri="{FF2B5EF4-FFF2-40B4-BE49-F238E27FC236}">
                <a16:creationId xmlns:a16="http://schemas.microsoft.com/office/drawing/2014/main" id="{3085055F-4462-244F-88E5-F9D088854A98}"/>
              </a:ext>
            </a:extLst>
          </p:cNvPr>
          <p:cNvSpPr>
            <a:spLocks noGrp="1"/>
          </p:cNvSpPr>
          <p:nvPr>
            <p:ph type="ftr" idx="11"/>
          </p:nvPr>
        </p:nvSpPr>
        <p:spPr/>
        <p:txBody>
          <a:bodyPr/>
          <a:lstStyle/>
          <a:p>
            <a:r>
              <a:rPr lang="en-US"/>
              <a:t>rd-alliance.org                                 @resdatall | @rda_europe | @rda_us</a:t>
            </a:r>
          </a:p>
        </p:txBody>
      </p:sp>
      <p:sp>
        <p:nvSpPr>
          <p:cNvPr id="4" name="Slide Number Placeholder 3">
            <a:extLst>
              <a:ext uri="{FF2B5EF4-FFF2-40B4-BE49-F238E27FC236}">
                <a16:creationId xmlns:a16="http://schemas.microsoft.com/office/drawing/2014/main" id="{8E14EDB4-323F-7C4D-AC79-C056910C47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i-FI" smtClean="0"/>
              <a:pPr marL="0" lvl="0" indent="0" algn="r" rtl="0">
                <a:spcBef>
                  <a:spcPts val="0"/>
                </a:spcBef>
                <a:spcAft>
                  <a:spcPts val="0"/>
                </a:spcAft>
                <a:buNone/>
              </a:pPr>
              <a:t>25</a:t>
            </a:fld>
            <a:endParaRPr lang="fi-FI"/>
          </a:p>
        </p:txBody>
      </p:sp>
      <p:pic>
        <p:nvPicPr>
          <p:cNvPr id="15" name="Google Shape;108;p2">
            <a:extLst>
              <a:ext uri="{FF2B5EF4-FFF2-40B4-BE49-F238E27FC236}">
                <a16:creationId xmlns:a16="http://schemas.microsoft.com/office/drawing/2014/main" id="{8EA6C6FA-F1DC-8043-BF7E-609616B23D9B}"/>
              </a:ext>
            </a:extLst>
          </p:cNvPr>
          <p:cNvPicPr preferRelativeResize="0"/>
          <p:nvPr/>
        </p:nvPicPr>
        <p:blipFill rotWithShape="1">
          <a:blip r:embed="rId3">
            <a:alphaModFix/>
          </a:blip>
          <a:srcRect/>
          <a:stretch/>
        </p:blipFill>
        <p:spPr>
          <a:xfrm>
            <a:off x="389559" y="157371"/>
            <a:ext cx="1289889" cy="727338"/>
          </a:xfrm>
          <a:prstGeom prst="rect">
            <a:avLst/>
          </a:prstGeom>
          <a:noFill/>
          <a:ln>
            <a:noFill/>
          </a:ln>
        </p:spPr>
      </p:pic>
      <p:pic>
        <p:nvPicPr>
          <p:cNvPr id="2" name="Picture 1">
            <a:extLst>
              <a:ext uri="{FF2B5EF4-FFF2-40B4-BE49-F238E27FC236}">
                <a16:creationId xmlns:a16="http://schemas.microsoft.com/office/drawing/2014/main" id="{5125B35D-C556-B64A-82E1-93281E20C1A3}"/>
              </a:ext>
            </a:extLst>
          </p:cNvPr>
          <p:cNvPicPr>
            <a:picLocks noChangeAspect="1"/>
          </p:cNvPicPr>
          <p:nvPr/>
        </p:nvPicPr>
        <p:blipFill>
          <a:blip r:embed="rId4"/>
          <a:stretch>
            <a:fillRect/>
          </a:stretch>
        </p:blipFill>
        <p:spPr>
          <a:xfrm>
            <a:off x="0" y="1452"/>
            <a:ext cx="12192000" cy="6855095"/>
          </a:xfrm>
          <a:prstGeom prst="rect">
            <a:avLst/>
          </a:prstGeom>
        </p:spPr>
      </p:pic>
      <p:sp>
        <p:nvSpPr>
          <p:cNvPr id="8" name="Title 1">
            <a:extLst>
              <a:ext uri="{FF2B5EF4-FFF2-40B4-BE49-F238E27FC236}">
                <a16:creationId xmlns:a16="http://schemas.microsoft.com/office/drawing/2014/main" id="{134772B2-A3B9-1946-9E02-B4B189D6BDCE}"/>
              </a:ext>
            </a:extLst>
          </p:cNvPr>
          <p:cNvSpPr>
            <a:spLocks noGrp="1"/>
          </p:cNvSpPr>
          <p:nvPr>
            <p:ph type="title"/>
          </p:nvPr>
        </p:nvSpPr>
        <p:spPr>
          <a:xfrm>
            <a:off x="5036046" y="4121470"/>
            <a:ext cx="6465287" cy="1324235"/>
          </a:xfrm>
        </p:spPr>
        <p:txBody>
          <a:bodyPr vert="horz" lIns="91440" tIns="45720" rIns="91440" bIns="45720" rtlCol="0" anchor="b">
            <a:normAutofit/>
          </a:bodyPr>
          <a:lstStyle/>
          <a:p>
            <a:r>
              <a:rPr lang="en-US" sz="3200" b="1" dirty="0">
                <a:solidFill>
                  <a:schemeClr val="bg2"/>
                </a:solidFill>
              </a:rPr>
              <a:t>Research Data </a:t>
            </a:r>
            <a:r>
              <a:rPr lang="en-US" sz="2800" b="1" dirty="0">
                <a:solidFill>
                  <a:schemeClr val="bg2"/>
                </a:solidFill>
              </a:rPr>
              <a:t>Alliance</a:t>
            </a:r>
            <a:r>
              <a:rPr lang="en-US" sz="3200" b="1" dirty="0">
                <a:solidFill>
                  <a:schemeClr val="bg2"/>
                </a:solidFill>
              </a:rPr>
              <a:t> 10th Anniversary Plenary meeting</a:t>
            </a:r>
            <a:endParaRPr lang="en-US" sz="3200" dirty="0">
              <a:solidFill>
                <a:schemeClr val="bg2"/>
              </a:solidFill>
            </a:endParaRPr>
          </a:p>
        </p:txBody>
      </p:sp>
      <p:sp>
        <p:nvSpPr>
          <p:cNvPr id="9" name="Content Placeholder 2">
            <a:extLst>
              <a:ext uri="{FF2B5EF4-FFF2-40B4-BE49-F238E27FC236}">
                <a16:creationId xmlns:a16="http://schemas.microsoft.com/office/drawing/2014/main" id="{6D4D7A45-90E7-A448-A2F0-B84783C8DD40}"/>
              </a:ext>
            </a:extLst>
          </p:cNvPr>
          <p:cNvSpPr txBox="1">
            <a:spLocks/>
          </p:cNvSpPr>
          <p:nvPr/>
        </p:nvSpPr>
        <p:spPr>
          <a:xfrm>
            <a:off x="5021821" y="5379920"/>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b="1" dirty="0">
                <a:solidFill>
                  <a:schemeClr val="bg2"/>
                </a:solidFill>
              </a:rPr>
              <a:t>Gothenburg, Sweden, March 21-23, 2023</a:t>
            </a:r>
          </a:p>
        </p:txBody>
      </p:sp>
      <p:sp>
        <p:nvSpPr>
          <p:cNvPr id="11" name="TextBox 10">
            <a:extLst>
              <a:ext uri="{FF2B5EF4-FFF2-40B4-BE49-F238E27FC236}">
                <a16:creationId xmlns:a16="http://schemas.microsoft.com/office/drawing/2014/main" id="{F8869E3E-5E72-4E40-B0A4-31EF8658EB70}"/>
              </a:ext>
            </a:extLst>
          </p:cNvPr>
          <p:cNvSpPr txBox="1"/>
          <p:nvPr/>
        </p:nvSpPr>
        <p:spPr>
          <a:xfrm>
            <a:off x="10456984" y="6233173"/>
            <a:ext cx="1658815" cy="400110"/>
          </a:xfrm>
          <a:prstGeom prst="rect">
            <a:avLst/>
          </a:prstGeom>
          <a:solidFill>
            <a:schemeClr val="bg2"/>
          </a:solidFill>
          <a:ln w="76200">
            <a:noFill/>
          </a:ln>
        </p:spPr>
        <p:txBody>
          <a:bodyPr wrap="square" lIns="72000" rtlCol="0">
            <a:spAutoFit/>
          </a:bodyPr>
          <a:lstStyle/>
          <a:p>
            <a:pPr lvl="0" algn="r">
              <a:defRPr/>
            </a:pPr>
            <a:r>
              <a:rPr kumimoji="0" lang="en-GB" sz="2000" b="1" u="sng" strike="noStrike" kern="0" cap="none" spc="0" normalizeH="0" baseline="0" noProof="0" dirty="0">
                <a:ln>
                  <a:noFill/>
                </a:ln>
                <a:solidFill>
                  <a:schemeClr val="accent1">
                    <a:lumMod val="75000"/>
                  </a:schemeClr>
                </a:solidFill>
                <a:effectLst/>
                <a:uLnTx/>
                <a:uFillTx/>
                <a:hlinkClick r:id="rId5">
                  <a:extLst>
                    <a:ext uri="{A12FA001-AC4F-418D-AE19-62706E023703}">
                      <ahyp:hlinkClr xmlns:ahyp="http://schemas.microsoft.com/office/drawing/2018/hyperlinkcolor" val="tx"/>
                    </a:ext>
                  </a:extLst>
                </a:hlinkClick>
              </a:rPr>
              <a:t>LEARN MORE</a:t>
            </a:r>
            <a:endParaRPr kumimoji="0" lang="it-IT" sz="2000" b="1" u="sng" strike="noStrike" kern="0" cap="none" spc="0" normalizeH="0" baseline="0" noProof="0" dirty="0">
              <a:ln>
                <a:noFill/>
              </a:ln>
              <a:solidFill>
                <a:schemeClr val="accent1">
                  <a:lumMod val="75000"/>
                </a:schemeClr>
              </a:solidFill>
              <a:effectLst/>
              <a:uLnTx/>
              <a:uFillTx/>
            </a:endParaRPr>
          </a:p>
        </p:txBody>
      </p:sp>
      <p:sp>
        <p:nvSpPr>
          <p:cNvPr id="13" name="Content Placeholder 2">
            <a:extLst>
              <a:ext uri="{FF2B5EF4-FFF2-40B4-BE49-F238E27FC236}">
                <a16:creationId xmlns:a16="http://schemas.microsoft.com/office/drawing/2014/main" id="{43C27239-7863-2548-8164-221BB4B8702C}"/>
              </a:ext>
            </a:extLst>
          </p:cNvPr>
          <p:cNvSpPr txBox="1">
            <a:spLocks/>
          </p:cNvSpPr>
          <p:nvPr/>
        </p:nvSpPr>
        <p:spPr>
          <a:xfrm>
            <a:off x="5050272" y="3694844"/>
            <a:ext cx="6465286"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400" b="1" dirty="0">
                <a:solidFill>
                  <a:schemeClr val="bg2"/>
                </a:solidFill>
              </a:rPr>
              <a:t>RDA Plenary 20</a:t>
            </a:r>
          </a:p>
        </p:txBody>
      </p:sp>
    </p:spTree>
    <p:extLst>
      <p:ext uri="{BB962C8B-B14F-4D97-AF65-F5344CB8AC3E}">
        <p14:creationId xmlns:p14="http://schemas.microsoft.com/office/powerpoint/2010/main" val="174510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833A74F-EF03-FA4D-A4B6-47D90361B1E3}"/>
              </a:ext>
            </a:extLst>
          </p:cNvPr>
          <p:cNvSpPr txBox="1"/>
          <p:nvPr/>
        </p:nvSpPr>
        <p:spPr>
          <a:xfrm>
            <a:off x="-73724" y="-15246"/>
            <a:ext cx="12265724" cy="3971790"/>
          </a:xfrm>
          <a:prstGeom prst="rect">
            <a:avLst/>
          </a:prstGeom>
          <a:solidFill>
            <a:srgbClr val="0070C0"/>
          </a:solidFill>
        </p:spPr>
        <p:txBody>
          <a:bodyPr wrap="square" anchor="ctr" anchorCtr="0">
            <a:normAutofit/>
          </a:bodyPr>
          <a:lstStyle/>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a:p>
            <a:pPr algn="ctr"/>
            <a:endParaRPr lang="en-US" sz="3200" b="1" dirty="0">
              <a:solidFill>
                <a:schemeClr val="bg1"/>
              </a:solidFill>
            </a:endParaRPr>
          </a:p>
          <a:p>
            <a:pPr algn="ctr"/>
            <a:endParaRPr lang="en-US" sz="3200" b="1" i="0" u="none" strike="noStrike" dirty="0">
              <a:solidFill>
                <a:schemeClr val="bg1"/>
              </a:solidFill>
              <a:effectLst/>
            </a:endParaRPr>
          </a:p>
        </p:txBody>
      </p:sp>
      <p:sp>
        <p:nvSpPr>
          <p:cNvPr id="9" name="Slide Number Placeholder 8">
            <a:extLst>
              <a:ext uri="{FF2B5EF4-FFF2-40B4-BE49-F238E27FC236}">
                <a16:creationId xmlns:a16="http://schemas.microsoft.com/office/drawing/2014/main" id="{68169ECB-38EB-4674-A5C8-CC6EA379EA7D}"/>
              </a:ext>
            </a:extLst>
          </p:cNvPr>
          <p:cNvSpPr>
            <a:spLocks noGrp="1"/>
          </p:cNvSpPr>
          <p:nvPr>
            <p:ph type="sldNum" sz="quarter" idx="4"/>
          </p:nvPr>
        </p:nvSpPr>
        <p:spPr/>
        <p:txBody>
          <a:bodyPr/>
          <a:lstStyle/>
          <a:p>
            <a:fld id="{D4FA74F0-3561-6E4B-9323-54D0640DAE41}" type="slidenum">
              <a:rPr lang="en-GB" smtClean="0"/>
              <a:pPr/>
              <a:t>26</a:t>
            </a:fld>
            <a:endParaRPr lang="en-GB" dirty="0"/>
          </a:p>
        </p:txBody>
      </p:sp>
      <p:sp>
        <p:nvSpPr>
          <p:cNvPr id="10" name="Footer Placeholder 2">
            <a:extLst>
              <a:ext uri="{FF2B5EF4-FFF2-40B4-BE49-F238E27FC236}">
                <a16:creationId xmlns:a16="http://schemas.microsoft.com/office/drawing/2014/main" id="{B27DB3F9-0AC1-9C4B-ADE3-396F1301FCC0}"/>
              </a:ext>
            </a:extLst>
          </p:cNvPr>
          <p:cNvSpPr>
            <a:spLocks noGrp="1"/>
          </p:cNvSpPr>
          <p:nvPr>
            <p:ph type="ftr" sz="quarter" idx="3"/>
          </p:nvPr>
        </p:nvSpPr>
        <p:spPr>
          <a:xfrm>
            <a:off x="3055662" y="6425625"/>
            <a:ext cx="7215679" cy="365125"/>
          </a:xfrm>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11" name="Picture 2">
            <a:extLst>
              <a:ext uri="{FF2B5EF4-FFF2-40B4-BE49-F238E27FC236}">
                <a16:creationId xmlns:a16="http://schemas.microsoft.com/office/drawing/2014/main" id="{C669CCED-435F-E040-B913-7BC82D7F9F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19" b="54057"/>
          <a:stretch/>
        </p:blipFill>
        <p:spPr bwMode="auto">
          <a:xfrm>
            <a:off x="-45966" y="2268355"/>
            <a:ext cx="12233075" cy="25363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3.jpg">
            <a:extLst>
              <a:ext uri="{FF2B5EF4-FFF2-40B4-BE49-F238E27FC236}">
                <a16:creationId xmlns:a16="http://schemas.microsoft.com/office/drawing/2014/main" id="{454210C7-082F-FA4F-9997-236622BFC181}"/>
              </a:ext>
            </a:extLst>
          </p:cNvPr>
          <p:cNvPicPr/>
          <p:nvPr/>
        </p:nvPicPr>
        <p:blipFill>
          <a:blip r:embed="rId3"/>
          <a:srcRect/>
          <a:stretch>
            <a:fillRect/>
          </a:stretch>
        </p:blipFill>
        <p:spPr>
          <a:xfrm>
            <a:off x="83519" y="5377706"/>
            <a:ext cx="2019935" cy="899795"/>
          </a:xfrm>
          <a:prstGeom prst="rect">
            <a:avLst/>
          </a:prstGeom>
          <a:solidFill>
            <a:schemeClr val="bg1"/>
          </a:solidFill>
          <a:ln/>
        </p:spPr>
      </p:pic>
      <p:pic>
        <p:nvPicPr>
          <p:cNvPr id="16" name="Picture 2">
            <a:extLst>
              <a:ext uri="{FF2B5EF4-FFF2-40B4-BE49-F238E27FC236}">
                <a16:creationId xmlns:a16="http://schemas.microsoft.com/office/drawing/2014/main" id="{A845066D-B90D-8648-8149-B85A3CEF3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466" y="5320556"/>
            <a:ext cx="1543050" cy="1009650"/>
          </a:xfrm>
          <a:prstGeom prst="rect">
            <a:avLst/>
          </a:prstGeom>
          <a:solidFill>
            <a:schemeClr val="bg1"/>
          </a:solidFill>
        </p:spPr>
      </p:pic>
      <p:grpSp>
        <p:nvGrpSpPr>
          <p:cNvPr id="2" name="Group 1">
            <a:extLst>
              <a:ext uri="{FF2B5EF4-FFF2-40B4-BE49-F238E27FC236}">
                <a16:creationId xmlns:a16="http://schemas.microsoft.com/office/drawing/2014/main" id="{9FC1885F-E9C9-7648-9AD3-6EED5BCB438C}"/>
              </a:ext>
            </a:extLst>
          </p:cNvPr>
          <p:cNvGrpSpPr/>
          <p:nvPr/>
        </p:nvGrpSpPr>
        <p:grpSpPr>
          <a:xfrm>
            <a:off x="-400966" y="4850279"/>
            <a:ext cx="12402053" cy="523220"/>
            <a:chOff x="-400966" y="4424395"/>
            <a:chExt cx="12402053" cy="523220"/>
          </a:xfrm>
        </p:grpSpPr>
        <p:sp>
          <p:nvSpPr>
            <p:cNvPr id="13" name="TextBox 12">
              <a:extLst>
                <a:ext uri="{FF2B5EF4-FFF2-40B4-BE49-F238E27FC236}">
                  <a16:creationId xmlns:a16="http://schemas.microsoft.com/office/drawing/2014/main" id="{D74DBCA2-0DEC-D049-81D7-EF4F93704DE2}"/>
                </a:ext>
              </a:extLst>
            </p:cNvPr>
            <p:cNvSpPr txBox="1"/>
            <p:nvPr/>
          </p:nvSpPr>
          <p:spPr>
            <a:xfrm>
              <a:off x="-400966" y="4424395"/>
              <a:ext cx="6069287" cy="523220"/>
            </a:xfrm>
            <a:prstGeom prst="rect">
              <a:avLst/>
            </a:prstGeom>
            <a:noFill/>
          </p:spPr>
          <p:txBody>
            <a:bodyPr wrap="square">
              <a:spAutoFit/>
            </a:bodyPr>
            <a:lstStyle/>
            <a:p>
              <a:pPr algn="ctr"/>
              <a:r>
                <a:rPr lang="en-GB" sz="2400" b="1" dirty="0">
                  <a:solidFill>
                    <a:srgbClr val="0070C0"/>
                  </a:solidFill>
                </a:rPr>
                <a:t>O</a:t>
              </a:r>
              <a:r>
                <a:rPr lang="en-GB" sz="2400" b="1" i="0" u="none" strike="noStrike" dirty="0">
                  <a:solidFill>
                    <a:srgbClr val="0070C0"/>
                  </a:solidFill>
                  <a:effectLst/>
                </a:rPr>
                <a:t>rganised</a:t>
              </a:r>
              <a:r>
                <a:rPr lang="en-US" sz="2400" b="1" i="0" u="none" strike="noStrike" dirty="0">
                  <a:solidFill>
                    <a:srgbClr val="0070C0"/>
                  </a:solidFill>
                  <a:effectLst/>
                </a:rPr>
                <a:t> by</a:t>
              </a:r>
            </a:p>
          </p:txBody>
        </p:sp>
        <p:sp>
          <p:nvSpPr>
            <p:cNvPr id="17" name="TextBox 16">
              <a:extLst>
                <a:ext uri="{FF2B5EF4-FFF2-40B4-BE49-F238E27FC236}">
                  <a16:creationId xmlns:a16="http://schemas.microsoft.com/office/drawing/2014/main" id="{D73059DD-0EC6-7444-A56B-45490274B5BE}"/>
                </a:ext>
              </a:extLst>
            </p:cNvPr>
            <p:cNvSpPr txBox="1"/>
            <p:nvPr/>
          </p:nvSpPr>
          <p:spPr>
            <a:xfrm>
              <a:off x="6096000" y="4445113"/>
              <a:ext cx="5905087" cy="475655"/>
            </a:xfrm>
            <a:prstGeom prst="rect">
              <a:avLst/>
            </a:prstGeom>
            <a:noFill/>
          </p:spPr>
          <p:txBody>
            <a:bodyPr wrap="square">
              <a:spAutoFit/>
            </a:bodyPr>
            <a:lstStyle/>
            <a:p>
              <a:pPr algn="ctr"/>
              <a:r>
                <a:rPr lang="en-US" sz="2400" b="1" dirty="0">
                  <a:solidFill>
                    <a:srgbClr val="0070C0"/>
                  </a:solidFill>
                </a:rPr>
                <a:t>Hosted </a:t>
              </a:r>
              <a:r>
                <a:rPr lang="en-US" sz="2400" b="1" i="0" u="none" strike="noStrike" dirty="0">
                  <a:solidFill>
                    <a:srgbClr val="0070C0"/>
                  </a:solidFill>
                  <a:effectLst/>
                </a:rPr>
                <a:t>by:</a:t>
              </a:r>
            </a:p>
          </p:txBody>
        </p:sp>
      </p:grpSp>
      <p:pic>
        <p:nvPicPr>
          <p:cNvPr id="18" name="Picture 4">
            <a:extLst>
              <a:ext uri="{FF2B5EF4-FFF2-40B4-BE49-F238E27FC236}">
                <a16:creationId xmlns:a16="http://schemas.microsoft.com/office/drawing/2014/main" id="{E7C245DC-55CC-C04E-8637-2D3A552DA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2" y="5336713"/>
            <a:ext cx="981075" cy="895350"/>
          </a:xfrm>
          <a:prstGeom prst="rect">
            <a:avLst/>
          </a:prstGeom>
          <a:solidFill>
            <a:schemeClr val="bg1"/>
          </a:solidFill>
        </p:spPr>
      </p:pic>
      <p:pic>
        <p:nvPicPr>
          <p:cNvPr id="19" name="image6.png">
            <a:extLst>
              <a:ext uri="{FF2B5EF4-FFF2-40B4-BE49-F238E27FC236}">
                <a16:creationId xmlns:a16="http://schemas.microsoft.com/office/drawing/2014/main" id="{C46CA734-23AE-0047-8BD0-54742B6BF549}"/>
              </a:ext>
            </a:extLst>
          </p:cNvPr>
          <p:cNvPicPr/>
          <p:nvPr/>
        </p:nvPicPr>
        <p:blipFill>
          <a:blip r:embed="rId6"/>
          <a:srcRect/>
          <a:stretch>
            <a:fillRect/>
          </a:stretch>
        </p:blipFill>
        <p:spPr>
          <a:xfrm>
            <a:off x="6523680" y="5320556"/>
            <a:ext cx="1704975" cy="899795"/>
          </a:xfrm>
          <a:prstGeom prst="rect">
            <a:avLst/>
          </a:prstGeom>
          <a:solidFill>
            <a:schemeClr val="bg1"/>
          </a:solidFill>
          <a:ln/>
        </p:spPr>
      </p:pic>
      <p:pic>
        <p:nvPicPr>
          <p:cNvPr id="20" name="Picture 6">
            <a:extLst>
              <a:ext uri="{FF2B5EF4-FFF2-40B4-BE49-F238E27FC236}">
                <a16:creationId xmlns:a16="http://schemas.microsoft.com/office/drawing/2014/main" id="{C5050377-7280-9F4E-BF4E-38FC862CB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3258" y="5289899"/>
            <a:ext cx="2076450" cy="1095375"/>
          </a:xfrm>
          <a:prstGeom prst="rect">
            <a:avLst/>
          </a:prstGeom>
          <a:solidFill>
            <a:schemeClr val="bg1"/>
          </a:solidFill>
        </p:spPr>
      </p:pic>
      <p:pic>
        <p:nvPicPr>
          <p:cNvPr id="21" name="image5.jpg">
            <a:extLst>
              <a:ext uri="{FF2B5EF4-FFF2-40B4-BE49-F238E27FC236}">
                <a16:creationId xmlns:a16="http://schemas.microsoft.com/office/drawing/2014/main" id="{1C758A43-2855-B443-9997-0E6567EE9CC6}"/>
              </a:ext>
            </a:extLst>
          </p:cNvPr>
          <p:cNvPicPr/>
          <p:nvPr/>
        </p:nvPicPr>
        <p:blipFill>
          <a:blip r:embed="rId8"/>
          <a:srcRect/>
          <a:stretch>
            <a:fillRect/>
          </a:stretch>
        </p:blipFill>
        <p:spPr>
          <a:xfrm>
            <a:off x="10494311" y="5460279"/>
            <a:ext cx="1614170" cy="802640"/>
          </a:xfrm>
          <a:prstGeom prst="rect">
            <a:avLst/>
          </a:prstGeom>
          <a:solidFill>
            <a:schemeClr val="bg1"/>
          </a:solidFill>
          <a:ln/>
        </p:spPr>
      </p:pic>
      <p:sp>
        <p:nvSpPr>
          <p:cNvPr id="22" name="TextBox 21">
            <a:extLst>
              <a:ext uri="{FF2B5EF4-FFF2-40B4-BE49-F238E27FC236}">
                <a16:creationId xmlns:a16="http://schemas.microsoft.com/office/drawing/2014/main" id="{EBD43C65-67F1-3E4F-AA27-6403D38B71B1}"/>
              </a:ext>
            </a:extLst>
          </p:cNvPr>
          <p:cNvSpPr txBox="1"/>
          <p:nvPr/>
        </p:nvSpPr>
        <p:spPr>
          <a:xfrm>
            <a:off x="-17884" y="4183455"/>
            <a:ext cx="12204993" cy="400110"/>
          </a:xfrm>
          <a:prstGeom prst="rect">
            <a:avLst/>
          </a:prstGeom>
          <a:solidFill>
            <a:srgbClr val="0070C0"/>
          </a:solidFill>
        </p:spPr>
        <p:txBody>
          <a:bodyPr wrap="square" lIns="72000" rtlCol="0">
            <a:spAutoFit/>
          </a:bodyPr>
          <a:lstStyle/>
          <a:p>
            <a:pPr lvl="0" algn="ctr">
              <a:defRPr/>
            </a:pPr>
            <a:r>
              <a:rPr lang="en-GB" sz="2000" b="1" i="1" dirty="0">
                <a:solidFill>
                  <a:schemeClr val="bg1"/>
                </a:solidFill>
                <a:hlinkClick r:id="rId9">
                  <a:extLst>
                    <a:ext uri="{A12FA001-AC4F-418D-AE19-62706E023703}">
                      <ahyp:hlinkClr xmlns:ahyp="http://schemas.microsoft.com/office/drawing/2018/hyperlinkcolor" val="tx"/>
                    </a:ext>
                  </a:extLst>
                </a:hlinkClick>
              </a:rPr>
              <a:t>https://</a:t>
            </a:r>
            <a:r>
              <a:rPr lang="en-GB" sz="2000" b="1" i="1" dirty="0" err="1">
                <a:solidFill>
                  <a:schemeClr val="bg1"/>
                </a:solidFill>
                <a:hlinkClick r:id="rId9">
                  <a:extLst>
                    <a:ext uri="{A12FA001-AC4F-418D-AE19-62706E023703}">
                      <ahyp:hlinkClr xmlns:ahyp="http://schemas.microsoft.com/office/drawing/2018/hyperlinkcolor" val="tx"/>
                    </a:ext>
                  </a:extLst>
                </a:hlinkClick>
              </a:rPr>
              <a:t>www.rd-alliance.org</a:t>
            </a:r>
            <a:r>
              <a:rPr lang="en-GB" sz="2000" b="1" i="1" dirty="0">
                <a:solidFill>
                  <a:schemeClr val="bg1"/>
                </a:solidFill>
                <a:hlinkClick r:id="rId9">
                  <a:extLst>
                    <a:ext uri="{A12FA001-AC4F-418D-AE19-62706E023703}">
                      <ahyp:hlinkClr xmlns:ahyp="http://schemas.microsoft.com/office/drawing/2018/hyperlinkcolor" val="tx"/>
                    </a:ext>
                  </a:extLst>
                </a:hlinkClick>
              </a:rPr>
              <a:t>/plenaries/international-data-week-2023-salzburg</a:t>
            </a:r>
            <a:endParaRPr kumimoji="0" lang="it-IT" sz="2000" b="1" i="1" u="none" strike="noStrike" kern="0" cap="none" spc="0" normalizeH="0" baseline="0" noProof="0" dirty="0">
              <a:ln>
                <a:noFill/>
              </a:ln>
              <a:solidFill>
                <a:schemeClr val="bg1"/>
              </a:solidFill>
              <a:effectLst/>
              <a:uLnTx/>
              <a:uFillTx/>
            </a:endParaRPr>
          </a:p>
        </p:txBody>
      </p:sp>
      <p:pic>
        <p:nvPicPr>
          <p:cNvPr id="23" name="Picture 22">
            <a:extLst>
              <a:ext uri="{FF2B5EF4-FFF2-40B4-BE49-F238E27FC236}">
                <a16:creationId xmlns:a16="http://schemas.microsoft.com/office/drawing/2014/main" id="{A000C7F3-551F-7A4B-8F75-E77E035044E5}"/>
              </a:ext>
            </a:extLst>
          </p:cNvPr>
          <p:cNvPicPr>
            <a:picLocks noChangeAspect="1"/>
          </p:cNvPicPr>
          <p:nvPr/>
        </p:nvPicPr>
        <p:blipFill rotWithShape="1">
          <a:blip r:embed="rId10"/>
          <a:srcRect l="-8182" r="-1"/>
          <a:stretch/>
        </p:blipFill>
        <p:spPr>
          <a:xfrm>
            <a:off x="1734781" y="238812"/>
            <a:ext cx="8887290" cy="1866837"/>
          </a:xfrm>
          <a:prstGeom prst="rect">
            <a:avLst/>
          </a:prstGeom>
        </p:spPr>
      </p:pic>
    </p:spTree>
    <p:extLst>
      <p:ext uri="{BB962C8B-B14F-4D97-AF65-F5344CB8AC3E}">
        <p14:creationId xmlns:p14="http://schemas.microsoft.com/office/powerpoint/2010/main" val="1790776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28</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29</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59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88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33 </a:t>
            </a:r>
            <a:r>
              <a:rPr lang="it-IT" sz="1400" b="1" dirty="0" err="1">
                <a:solidFill>
                  <a:schemeClr val="bg1"/>
                </a:solidFill>
                <a:ea typeface="BatangChe" panose="02030609000101010101" pitchFamily="49" charset="-127"/>
              </a:rPr>
              <a:t>Working</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r>
              <a:rPr lang="it-IT" sz="1400" b="1" dirty="0">
                <a:solidFill>
                  <a:schemeClr val="bg1"/>
                </a:solidFill>
                <a:ea typeface="BatangChe" panose="02030609000101010101" pitchFamily="49" charset="-127"/>
              </a:rPr>
              <a:t> </a:t>
            </a:r>
          </a:p>
          <a:p>
            <a:pPr algn="ctr">
              <a:lnSpc>
                <a:spcPts val="1360"/>
              </a:lnSpc>
            </a:pPr>
            <a:r>
              <a:rPr lang="it-IT" sz="1400" b="1" dirty="0">
                <a:solidFill>
                  <a:schemeClr val="bg1"/>
                </a:solidFill>
                <a:ea typeface="BatangChe" panose="02030609000101010101" pitchFamily="49" charset="-127"/>
              </a:rPr>
              <a:t>54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a:t>
            </a:r>
            <a:r>
              <a:rPr lang="it-IT" sz="1400" b="1" dirty="0" err="1">
                <a:solidFill>
                  <a:schemeClr val="bg1"/>
                </a:solidFill>
                <a:ea typeface="BatangChe" panose="02030609000101010101" pitchFamily="49" charset="-127"/>
              </a:rPr>
              <a:t>Groups</a:t>
            </a:r>
            <a:endParaRPr lang="it-IT" sz="1400" b="1" dirty="0">
              <a:solidFill>
                <a:schemeClr val="bg1"/>
              </a:solidFill>
              <a:ea typeface="BatangChe" panose="02030609000101010101" pitchFamily="49" charset="-127"/>
            </a:endParaRP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12,934</a:t>
            </a:r>
            <a:r>
              <a:rPr lang="it-IT" sz="1600" b="1" dirty="0"/>
              <a:t> INDIVIDUAL MEMBERS FROM 148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61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12K members globally representing 148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3" name="Picture 2">
            <a:extLst>
              <a:ext uri="{FF2B5EF4-FFF2-40B4-BE49-F238E27FC236}">
                <a16:creationId xmlns:a16="http://schemas.microsoft.com/office/drawing/2014/main" id="{25920DDF-8240-1B44-91F9-44E70410CD88}"/>
              </a:ext>
            </a:extLst>
          </p:cNvPr>
          <p:cNvPicPr>
            <a:picLocks noChangeAspect="1"/>
          </p:cNvPicPr>
          <p:nvPr/>
        </p:nvPicPr>
        <p:blipFill>
          <a:blip r:embed="rId3"/>
          <a:stretch>
            <a:fillRect/>
          </a:stretch>
        </p:blipFill>
        <p:spPr>
          <a:xfrm>
            <a:off x="679939" y="1572720"/>
            <a:ext cx="11289323" cy="4188111"/>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3" name="Picture 2">
            <a:extLst>
              <a:ext uri="{FF2B5EF4-FFF2-40B4-BE49-F238E27FC236}">
                <a16:creationId xmlns:a16="http://schemas.microsoft.com/office/drawing/2014/main" id="{EAD8F1B0-BE43-CF4F-B13B-AF1560B6AE43}"/>
              </a:ext>
            </a:extLst>
          </p:cNvPr>
          <p:cNvPicPr>
            <a:picLocks noChangeAspect="1"/>
          </p:cNvPicPr>
          <p:nvPr/>
        </p:nvPicPr>
        <p:blipFill>
          <a:blip r:embed="rId3"/>
          <a:stretch>
            <a:fillRect/>
          </a:stretch>
        </p:blipFill>
        <p:spPr>
          <a:xfrm>
            <a:off x="284285" y="1559169"/>
            <a:ext cx="7144585" cy="4237404"/>
          </a:xfrm>
          <a:prstGeom prst="rect">
            <a:avLst/>
          </a:prstGeom>
        </p:spPr>
      </p:pic>
      <p:pic>
        <p:nvPicPr>
          <p:cNvPr id="4" name="Picture 3">
            <a:extLst>
              <a:ext uri="{FF2B5EF4-FFF2-40B4-BE49-F238E27FC236}">
                <a16:creationId xmlns:a16="http://schemas.microsoft.com/office/drawing/2014/main" id="{13FA4942-CC41-FB4B-A399-955F2B2CDB74}"/>
              </a:ext>
            </a:extLst>
          </p:cNvPr>
          <p:cNvPicPr>
            <a:picLocks noChangeAspect="1"/>
          </p:cNvPicPr>
          <p:nvPr/>
        </p:nvPicPr>
        <p:blipFill>
          <a:blip r:embed="rId4"/>
          <a:stretch>
            <a:fillRect/>
          </a:stretch>
        </p:blipFill>
        <p:spPr>
          <a:xfrm>
            <a:off x="7428870" y="1489894"/>
            <a:ext cx="4178300" cy="3937000"/>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25669</TotalTime>
  <Words>2863</Words>
  <Application>Microsoft Macintosh PowerPoint</Application>
  <PresentationFormat>Widescreen</PresentationFormat>
  <Paragraphs>319</Paragraphs>
  <Slides>29</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What are Plenary Meetings?</vt:lpstr>
      <vt:lpstr>Plenary Meetings: Benefits of Attending</vt:lpstr>
      <vt:lpstr>Plenary 19 as a Part of International Data Week 2022</vt:lpstr>
      <vt:lpstr>Research Data Alliance 10th Anniversary Plenary meeting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Meghan Underwood</cp:lastModifiedBy>
  <cp:revision>156</cp:revision>
  <dcterms:created xsi:type="dcterms:W3CDTF">2021-01-04T19:52:21Z</dcterms:created>
  <dcterms:modified xsi:type="dcterms:W3CDTF">2022-11-04T16:11:04Z</dcterms:modified>
</cp:coreProperties>
</file>