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73"/>
  </p:notesMasterIdLst>
  <p:handoutMasterIdLst>
    <p:handoutMasterId r:id="rId74"/>
  </p:handoutMasterIdLst>
  <p:sldIdLst>
    <p:sldId id="256" r:id="rId3"/>
    <p:sldId id="257" r:id="rId4"/>
    <p:sldId id="258" r:id="rId5"/>
    <p:sldId id="264" r:id="rId6"/>
    <p:sldId id="265" r:id="rId7"/>
    <p:sldId id="266" r:id="rId8"/>
    <p:sldId id="267" r:id="rId9"/>
    <p:sldId id="268" r:id="rId10"/>
    <p:sldId id="269" r:id="rId11"/>
    <p:sldId id="471" r:id="rId12"/>
    <p:sldId id="271" r:id="rId13"/>
    <p:sldId id="297" r:id="rId14"/>
    <p:sldId id="298" r:id="rId15"/>
    <p:sldId id="273" r:id="rId16"/>
    <p:sldId id="274" r:id="rId17"/>
    <p:sldId id="275" r:id="rId18"/>
    <p:sldId id="276" r:id="rId19"/>
    <p:sldId id="277" r:id="rId20"/>
    <p:sldId id="278" r:id="rId21"/>
    <p:sldId id="401" r:id="rId22"/>
    <p:sldId id="419" r:id="rId23"/>
    <p:sldId id="472" r:id="rId24"/>
    <p:sldId id="402" r:id="rId25"/>
    <p:sldId id="403" r:id="rId26"/>
    <p:sldId id="420" r:id="rId27"/>
    <p:sldId id="417" r:id="rId28"/>
    <p:sldId id="424" r:id="rId29"/>
    <p:sldId id="427" r:id="rId30"/>
    <p:sldId id="404" r:id="rId31"/>
    <p:sldId id="429" r:id="rId32"/>
    <p:sldId id="581" r:id="rId33"/>
    <p:sldId id="405" r:id="rId34"/>
    <p:sldId id="418" r:id="rId35"/>
    <p:sldId id="430" r:id="rId36"/>
    <p:sldId id="406" r:id="rId37"/>
    <p:sldId id="407" r:id="rId38"/>
    <p:sldId id="431" r:id="rId39"/>
    <p:sldId id="432" r:id="rId40"/>
    <p:sldId id="408" r:id="rId41"/>
    <p:sldId id="426" r:id="rId42"/>
    <p:sldId id="473" r:id="rId43"/>
    <p:sldId id="409" r:id="rId44"/>
    <p:sldId id="410" r:id="rId45"/>
    <p:sldId id="433" r:id="rId46"/>
    <p:sldId id="434" r:id="rId47"/>
    <p:sldId id="411" r:id="rId48"/>
    <p:sldId id="421" r:id="rId49"/>
    <p:sldId id="474" r:id="rId50"/>
    <p:sldId id="412" r:id="rId51"/>
    <p:sldId id="435" r:id="rId52"/>
    <p:sldId id="413" r:id="rId53"/>
    <p:sldId id="422" r:id="rId54"/>
    <p:sldId id="436" r:id="rId55"/>
    <p:sldId id="416" r:id="rId56"/>
    <p:sldId id="475" r:id="rId57"/>
    <p:sldId id="582" r:id="rId58"/>
    <p:sldId id="437" r:id="rId59"/>
    <p:sldId id="438" r:id="rId60"/>
    <p:sldId id="423" r:id="rId61"/>
    <p:sldId id="288" r:id="rId62"/>
    <p:sldId id="289" r:id="rId63"/>
    <p:sldId id="290" r:id="rId64"/>
    <p:sldId id="291" r:id="rId65"/>
    <p:sldId id="295" r:id="rId66"/>
    <p:sldId id="470" r:id="rId67"/>
    <p:sldId id="399" r:id="rId68"/>
    <p:sldId id="400" r:id="rId69"/>
    <p:sldId id="425" r:id="rId70"/>
    <p:sldId id="580" r:id="rId71"/>
    <p:sldId id="259" r:id="rId7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B94E"/>
    <a:srgbClr val="5F68CD"/>
    <a:srgbClr val="84442E"/>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66"/>
    <p:restoredTop sz="91701"/>
  </p:normalViewPr>
  <p:slideViewPr>
    <p:cSldViewPr snapToGrid="0" snapToObjects="1">
      <p:cViewPr varScale="1">
        <p:scale>
          <a:sx n="117" d="100"/>
          <a:sy n="117" d="100"/>
        </p:scale>
        <p:origin x="124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21/10/2020</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21/10/2020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5</a:t>
            </a:fld>
            <a:endParaRPr lang="en-GB"/>
          </a:p>
        </p:txBody>
      </p:sp>
    </p:spTree>
    <p:extLst>
      <p:ext uri="{BB962C8B-B14F-4D97-AF65-F5344CB8AC3E}">
        <p14:creationId xmlns:p14="http://schemas.microsoft.com/office/powerpoint/2010/main" val="4216714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1838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214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7</a:t>
            </a:fld>
            <a:endParaRPr lang="en-GB"/>
          </a:p>
        </p:txBody>
      </p:sp>
    </p:spTree>
    <p:extLst>
      <p:ext uri="{BB962C8B-B14F-4D97-AF65-F5344CB8AC3E}">
        <p14:creationId xmlns:p14="http://schemas.microsoft.com/office/powerpoint/2010/main" val="364824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a:t>
            </a:fld>
            <a:endParaRPr lang="en-GB"/>
          </a:p>
        </p:txBody>
      </p:sp>
    </p:spTree>
    <p:extLst>
      <p:ext uri="{BB962C8B-B14F-4D97-AF65-F5344CB8AC3E}">
        <p14:creationId xmlns:p14="http://schemas.microsoft.com/office/powerpoint/2010/main" val="1934849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14</a:t>
            </a:fld>
            <a:endParaRPr lang="en-GB"/>
          </a:p>
        </p:txBody>
      </p:sp>
    </p:spTree>
    <p:extLst>
      <p:ext uri="{BB962C8B-B14F-4D97-AF65-F5344CB8AC3E}">
        <p14:creationId xmlns:p14="http://schemas.microsoft.com/office/powerpoint/2010/main" val="3323582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15</a:t>
            </a:fld>
            <a:endParaRPr lang="en-GB"/>
          </a:p>
        </p:txBody>
      </p:sp>
    </p:spTree>
    <p:extLst>
      <p:ext uri="{BB962C8B-B14F-4D97-AF65-F5344CB8AC3E}">
        <p14:creationId xmlns:p14="http://schemas.microsoft.com/office/powerpoint/2010/main" val="1259327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47</a:t>
            </a:fld>
            <a:endParaRPr lang="en-GB"/>
          </a:p>
        </p:txBody>
      </p:sp>
    </p:spTree>
    <p:extLst>
      <p:ext uri="{BB962C8B-B14F-4D97-AF65-F5344CB8AC3E}">
        <p14:creationId xmlns:p14="http://schemas.microsoft.com/office/powerpoint/2010/main" val="641850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48</a:t>
            </a:fld>
            <a:endParaRPr lang="en-GB"/>
          </a:p>
        </p:txBody>
      </p:sp>
    </p:spTree>
    <p:extLst>
      <p:ext uri="{BB962C8B-B14F-4D97-AF65-F5344CB8AC3E}">
        <p14:creationId xmlns:p14="http://schemas.microsoft.com/office/powerpoint/2010/main" val="4289377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0">
              <a:lnSpc>
                <a:spcPct val="110000"/>
              </a:lnSpc>
              <a:spcBef>
                <a:spcPts val="0"/>
              </a:spcBef>
              <a:spcAft>
                <a:spcPts val="1200"/>
              </a:spcAft>
            </a:pPr>
            <a:r>
              <a:rPr lang="it-IT" altLang="en-US" sz="1200" dirty="0">
                <a:solidFill>
                  <a:sysClr val="windowText" lastClr="000000">
                    <a:lumMod val="75000"/>
                    <a:lumOff val="25000"/>
                  </a:sysClr>
                </a:solidFill>
                <a:latin typeface="+mn-lt"/>
              </a:rPr>
              <a:t>TS1 Basic </a:t>
            </a:r>
            <a:r>
              <a:rPr lang="it-IT" altLang="en-US" sz="1200" dirty="0" err="1">
                <a:solidFill>
                  <a:sysClr val="windowText" lastClr="000000">
                    <a:lumMod val="75000"/>
                    <a:lumOff val="25000"/>
                  </a:sysClr>
                </a:solidFill>
                <a:latin typeface="+mn-lt"/>
              </a:rPr>
              <a:t>Vocabulary</a:t>
            </a:r>
            <a:r>
              <a:rPr lang="it-IT" altLang="en-US" sz="1200" dirty="0">
                <a:solidFill>
                  <a:sysClr val="windowText" lastClr="000000">
                    <a:lumMod val="75000"/>
                    <a:lumOff val="25000"/>
                  </a:sysClr>
                </a:solidFill>
                <a:latin typeface="+mn-lt"/>
              </a:rPr>
              <a:t> of </a:t>
            </a:r>
            <a:r>
              <a:rPr lang="it-IT" altLang="en-US" sz="1200" dirty="0" err="1">
                <a:solidFill>
                  <a:sysClr val="windowText" lastClr="000000">
                    <a:lumMod val="75000"/>
                    <a:lumOff val="25000"/>
                  </a:sysClr>
                </a:solidFill>
                <a:latin typeface="+mn-lt"/>
              </a:rPr>
              <a:t>Foundational</a:t>
            </a:r>
            <a:r>
              <a:rPr lang="it-IT" altLang="en-US" sz="1200" dirty="0">
                <a:solidFill>
                  <a:sysClr val="windowText" lastClr="000000">
                    <a:lumMod val="75000"/>
                    <a:lumOff val="25000"/>
                  </a:sysClr>
                </a:solidFill>
                <a:latin typeface="+mn-lt"/>
              </a:rPr>
              <a:t> </a:t>
            </a:r>
            <a:r>
              <a:rPr lang="it-IT" altLang="en-US" sz="1200" dirty="0" err="1">
                <a:solidFill>
                  <a:sysClr val="windowText" lastClr="000000">
                    <a:lumMod val="75000"/>
                    <a:lumOff val="25000"/>
                  </a:sysClr>
                </a:solidFill>
                <a:latin typeface="+mn-lt"/>
              </a:rPr>
              <a:t>Terminology</a:t>
            </a:r>
            <a:r>
              <a:rPr lang="it-IT" altLang="en-US" sz="1200" dirty="0">
                <a:solidFill>
                  <a:sysClr val="windowText" lastClr="000000">
                    <a:lumMod val="75000"/>
                    <a:lumOff val="25000"/>
                  </a:sysClr>
                </a:solidFill>
                <a:latin typeface="+mn-lt"/>
              </a:rPr>
              <a:t> Query </a:t>
            </a:r>
            <a:r>
              <a:rPr lang="it-IT" altLang="en-US" sz="1200" dirty="0" err="1">
                <a:solidFill>
                  <a:sysClr val="windowText" lastClr="000000">
                    <a:lumMod val="75000"/>
                    <a:lumOff val="25000"/>
                  </a:sysClr>
                </a:solidFill>
                <a:latin typeface="+mn-lt"/>
              </a:rPr>
              <a:t>Tool</a:t>
            </a:r>
            <a:r>
              <a:rPr lang="it-IT" altLang="en-US" sz="1200" dirty="0">
                <a:solidFill>
                  <a:sysClr val="windowText" lastClr="000000">
                    <a:lumMod val="75000"/>
                    <a:lumOff val="25000"/>
                  </a:sysClr>
                </a:solidFill>
                <a:latin typeface="+mn-lt"/>
              </a:rPr>
              <a:t> -</a:t>
            </a:r>
          </a:p>
          <a:p>
            <a:pPr lvl="0">
              <a:lnSpc>
                <a:spcPct val="110000"/>
              </a:lnSpc>
              <a:spcBef>
                <a:spcPts val="0"/>
              </a:spcBef>
              <a:spcAft>
                <a:spcPts val="1200"/>
              </a:spcAft>
            </a:pPr>
            <a:r>
              <a:rPr lang="it-IT" altLang="en-US" sz="1200" dirty="0">
                <a:solidFill>
                  <a:sysClr val="windowText" lastClr="000000">
                    <a:lumMod val="75000"/>
                    <a:lumOff val="25000"/>
                  </a:sysClr>
                </a:solidFill>
                <a:latin typeface="+mn-lt"/>
              </a:rPr>
              <a:t>TS2 PID Information </a:t>
            </a:r>
            <a:r>
              <a:rPr lang="it-IT" altLang="en-US" sz="1200" dirty="0" err="1">
                <a:solidFill>
                  <a:sysClr val="windowText" lastClr="000000">
                    <a:lumMod val="75000"/>
                    <a:lumOff val="25000"/>
                  </a:sysClr>
                </a:solidFill>
                <a:latin typeface="+mn-lt"/>
              </a:rPr>
              <a:t>Types</a:t>
            </a:r>
            <a:r>
              <a:rPr lang="it-IT" altLang="en-US" sz="1200" dirty="0">
                <a:solidFill>
                  <a:sysClr val="windowText" lastClr="000000">
                    <a:lumMod val="75000"/>
                    <a:lumOff val="25000"/>
                  </a:sysClr>
                </a:solidFill>
                <a:latin typeface="+mn-lt"/>
              </a:rPr>
              <a:t> (PIT) WG </a:t>
            </a:r>
            <a:r>
              <a:rPr lang="it-IT" altLang="en-US" sz="1200" dirty="0" err="1">
                <a:solidFill>
                  <a:sysClr val="windowText" lastClr="000000">
                    <a:lumMod val="75000"/>
                    <a:lumOff val="25000"/>
                  </a:sysClr>
                </a:solidFill>
                <a:latin typeface="+mn-lt"/>
              </a:rPr>
              <a:t>Recommendations</a:t>
            </a:r>
            <a:endParaRPr lang="it-IT" altLang="en-US" sz="1200" dirty="0">
              <a:solidFill>
                <a:sysClr val="windowText" lastClr="000000">
                  <a:lumMod val="75000"/>
                  <a:lumOff val="25000"/>
                </a:sysClr>
              </a:solidFill>
              <a:latin typeface="+mn-lt"/>
            </a:endParaRPr>
          </a:p>
          <a:p>
            <a:pPr lvl="0">
              <a:lnSpc>
                <a:spcPct val="110000"/>
              </a:lnSpc>
              <a:spcBef>
                <a:spcPts val="0"/>
              </a:spcBef>
              <a:spcAft>
                <a:spcPts val="1200"/>
              </a:spcAft>
            </a:pPr>
            <a:r>
              <a:rPr lang="en-US" altLang="en-US" sz="1200" dirty="0">
                <a:solidFill>
                  <a:sysClr val="windowText" lastClr="000000">
                    <a:lumMod val="75000"/>
                    <a:lumOff val="25000"/>
                  </a:sysClr>
                </a:solidFill>
                <a:latin typeface="+mn-lt"/>
              </a:rPr>
              <a:t>TS3 Data Type Model and Registry - Data Type Registries (DTR) WG Recommendations</a:t>
            </a:r>
            <a:endParaRPr lang="it-IT" altLang="en-US" sz="1200" dirty="0">
              <a:solidFill>
                <a:sysClr val="windowText" lastClr="000000">
                  <a:lumMod val="75000"/>
                  <a:lumOff val="25000"/>
                </a:sysClr>
              </a:solidFill>
              <a:latin typeface="+mn-lt"/>
            </a:endParaRPr>
          </a:p>
          <a:p>
            <a:pPr lvl="0">
              <a:lnSpc>
                <a:spcPct val="110000"/>
              </a:lnSpc>
              <a:spcBef>
                <a:spcPts val="0"/>
              </a:spcBef>
              <a:spcAft>
                <a:spcPts val="1200"/>
              </a:spcAft>
            </a:pPr>
            <a:r>
              <a:rPr lang="it-IT" altLang="en-US" sz="1200" dirty="0">
                <a:solidFill>
                  <a:sysClr val="windowText" lastClr="000000">
                    <a:lumMod val="75000"/>
                    <a:lumOff val="25000"/>
                  </a:sysClr>
                </a:solidFill>
                <a:latin typeface="+mn-lt"/>
              </a:rPr>
              <a:t>TS4 Machine </a:t>
            </a:r>
            <a:r>
              <a:rPr lang="it-IT" altLang="en-US" sz="1200" dirty="0" err="1">
                <a:solidFill>
                  <a:sysClr val="windowText" lastClr="000000">
                    <a:lumMod val="75000"/>
                    <a:lumOff val="25000"/>
                  </a:sysClr>
                </a:solidFill>
                <a:latin typeface="+mn-lt"/>
              </a:rPr>
              <a:t>Actionable</a:t>
            </a:r>
            <a:r>
              <a:rPr lang="it-IT" altLang="en-US" sz="1200" dirty="0">
                <a:solidFill>
                  <a:sysClr val="windowText" lastClr="000000">
                    <a:lumMod val="75000"/>
                    <a:lumOff val="25000"/>
                  </a:sysClr>
                </a:solidFill>
                <a:latin typeface="+mn-lt"/>
              </a:rPr>
              <a:t> Policy Templates - </a:t>
            </a:r>
            <a:r>
              <a:rPr lang="it-IT" altLang="en-US" sz="1200" dirty="0" err="1">
                <a:solidFill>
                  <a:sysClr val="windowText" lastClr="000000">
                    <a:lumMod val="75000"/>
                    <a:lumOff val="25000"/>
                  </a:sysClr>
                </a:solidFill>
                <a:latin typeface="+mn-lt"/>
              </a:rPr>
              <a:t>Practical</a:t>
            </a:r>
            <a:r>
              <a:rPr lang="it-IT" altLang="en-US" sz="1200" dirty="0">
                <a:solidFill>
                  <a:sysClr val="windowText" lastClr="000000">
                    <a:lumMod val="75000"/>
                    <a:lumOff val="25000"/>
                  </a:sysClr>
                </a:solidFill>
                <a:latin typeface="+mn-lt"/>
              </a:rPr>
              <a:t> Policy WG </a:t>
            </a:r>
            <a:r>
              <a:rPr lang="it-IT" altLang="en-US" sz="1200" dirty="0" err="1">
                <a:solidFill>
                  <a:sysClr val="windowText" lastClr="000000">
                    <a:lumMod val="75000"/>
                    <a:lumOff val="25000"/>
                  </a:sysClr>
                </a:solidFill>
                <a:latin typeface="+mn-lt"/>
              </a:rPr>
              <a:t>Recommendations</a:t>
            </a:r>
            <a:endParaRPr lang="it-IT" altLang="en-US" sz="1200" dirty="0">
              <a:solidFill>
                <a:sysClr val="windowText" lastClr="000000">
                  <a:lumMod val="75000"/>
                  <a:lumOff val="25000"/>
                </a:sysClr>
              </a:solidFill>
              <a:latin typeface="+mn-lt"/>
            </a:endParaRPr>
          </a:p>
          <a:p>
            <a:pPr lvl="0">
              <a:lnSpc>
                <a:spcPct val="110000"/>
              </a:lnSpc>
              <a:spcBef>
                <a:spcPts val="0"/>
              </a:spcBef>
              <a:spcAft>
                <a:spcPts val="1200"/>
              </a:spcAft>
            </a:pPr>
            <a:r>
              <a:rPr lang="en-US" altLang="en-US" sz="1200" dirty="0">
                <a:solidFill>
                  <a:sysClr val="windowText" lastClr="000000">
                    <a:lumMod val="75000"/>
                    <a:lumOff val="25000"/>
                  </a:sysClr>
                </a:solidFill>
                <a:latin typeface="+mn-lt"/>
              </a:rPr>
              <a:t>TS5 Scalable Dynamic Data Citation Methodology</a:t>
            </a:r>
            <a:endParaRPr lang="it-IT" altLang="en-US" sz="1200" dirty="0">
              <a:solidFill>
                <a:sysClr val="windowText" lastClr="000000">
                  <a:lumMod val="75000"/>
                  <a:lumOff val="25000"/>
                </a:sysClr>
              </a:solidFill>
              <a:latin typeface="+mn-lt"/>
            </a:endParaRPr>
          </a:p>
          <a:p>
            <a:pPr lvl="0">
              <a:lnSpc>
                <a:spcPct val="110000"/>
              </a:lnSpc>
              <a:spcBef>
                <a:spcPts val="0"/>
              </a:spcBef>
              <a:spcAft>
                <a:spcPts val="1200"/>
              </a:spcAft>
            </a:pPr>
            <a:r>
              <a:rPr lang="it-IT" altLang="en-US" sz="1200" dirty="0">
                <a:solidFill>
                  <a:sysClr val="windowText" lastClr="000000">
                    <a:lumMod val="75000"/>
                    <a:lumOff val="25000"/>
                  </a:sysClr>
                </a:solidFill>
                <a:latin typeface="+mn-lt"/>
              </a:rPr>
              <a:t>TS6 Data </a:t>
            </a:r>
            <a:r>
              <a:rPr lang="it-IT" altLang="en-US" sz="1200" dirty="0" err="1">
                <a:solidFill>
                  <a:sysClr val="windowText" lastClr="000000">
                    <a:lumMod val="75000"/>
                    <a:lumOff val="25000"/>
                  </a:sysClr>
                </a:solidFill>
                <a:latin typeface="+mn-lt"/>
              </a:rPr>
              <a:t>Description</a:t>
            </a:r>
            <a:r>
              <a:rPr lang="it-IT" altLang="en-US" sz="1200" dirty="0">
                <a:solidFill>
                  <a:sysClr val="windowText" lastClr="000000">
                    <a:lumMod val="75000"/>
                    <a:lumOff val="25000"/>
                  </a:sysClr>
                </a:solidFill>
                <a:latin typeface="+mn-lt"/>
              </a:rPr>
              <a:t> </a:t>
            </a:r>
            <a:r>
              <a:rPr lang="it-IT" altLang="en-US" sz="1200" dirty="0" err="1">
                <a:solidFill>
                  <a:sysClr val="windowText" lastClr="000000">
                    <a:lumMod val="75000"/>
                    <a:lumOff val="25000"/>
                  </a:sysClr>
                </a:solidFill>
                <a:latin typeface="+mn-lt"/>
              </a:rPr>
              <a:t>Registry</a:t>
            </a:r>
            <a:r>
              <a:rPr lang="it-IT" altLang="en-US" sz="1200" dirty="0">
                <a:solidFill>
                  <a:sysClr val="windowText" lastClr="000000">
                    <a:lumMod val="75000"/>
                    <a:lumOff val="25000"/>
                  </a:sysClr>
                </a:solidFill>
                <a:latin typeface="+mn-lt"/>
              </a:rPr>
              <a:t> </a:t>
            </a:r>
            <a:r>
              <a:rPr lang="it-IT" altLang="en-US" sz="1200" dirty="0" err="1">
                <a:solidFill>
                  <a:sysClr val="windowText" lastClr="000000">
                    <a:lumMod val="75000"/>
                    <a:lumOff val="25000"/>
                  </a:sysClr>
                </a:solidFill>
                <a:latin typeface="+mn-lt"/>
              </a:rPr>
              <a:t>Interoperability</a:t>
            </a:r>
            <a:r>
              <a:rPr lang="it-IT" altLang="en-US" sz="1200" dirty="0">
                <a:solidFill>
                  <a:sysClr val="windowText" lastClr="000000">
                    <a:lumMod val="75000"/>
                    <a:lumOff val="25000"/>
                  </a:sysClr>
                </a:solidFill>
                <a:latin typeface="+mn-lt"/>
              </a:rPr>
              <a:t> Model</a:t>
            </a:r>
          </a:p>
          <a:p>
            <a:pPr lvl="0">
              <a:lnSpc>
                <a:spcPct val="110000"/>
              </a:lnSpc>
              <a:spcBef>
                <a:spcPts val="0"/>
              </a:spcBef>
              <a:spcAft>
                <a:spcPts val="1200"/>
              </a:spcAft>
            </a:pPr>
            <a:r>
              <a:rPr lang="en-US" altLang="en-US" sz="1200" dirty="0">
                <a:solidFill>
                  <a:sysClr val="windowText" lastClr="000000">
                    <a:lumMod val="75000"/>
                    <a:lumOff val="25000"/>
                  </a:sysClr>
                </a:solidFill>
                <a:latin typeface="+mn-lt"/>
              </a:rPr>
              <a:t>TS7 Repository Audit and Certification DSA–WDS Partnership WG Recommendations:</a:t>
            </a:r>
            <a:endParaRPr lang="it-IT" altLang="en-US" sz="1200" dirty="0">
              <a:solidFill>
                <a:sysClr val="windowText" lastClr="000000">
                  <a:lumMod val="75000"/>
                  <a:lumOff val="25000"/>
                </a:sysClr>
              </a:solidFill>
              <a:latin typeface="+mn-lt"/>
            </a:endParaRPr>
          </a:p>
          <a:p>
            <a:pPr lvl="0">
              <a:lnSpc>
                <a:spcPct val="110000"/>
              </a:lnSpc>
              <a:spcBef>
                <a:spcPts val="0"/>
              </a:spcBef>
              <a:spcAft>
                <a:spcPts val="1200"/>
              </a:spcAft>
            </a:pPr>
            <a:r>
              <a:rPr lang="en-US" altLang="en-US" sz="1200" dirty="0">
                <a:solidFill>
                  <a:sysClr val="windowText" lastClr="000000">
                    <a:lumMod val="75000"/>
                    <a:lumOff val="25000"/>
                  </a:sysClr>
                </a:solidFill>
                <a:latin typeface="+mn-lt"/>
              </a:rPr>
              <a:t>TS8 RDA/WDS Publishing Data Workflows WG Recommendations</a:t>
            </a:r>
            <a:endParaRPr lang="it-IT" altLang="en-US" sz="1200" dirty="0">
              <a:solidFill>
                <a:sysClr val="windowText" lastClr="000000">
                  <a:lumMod val="75000"/>
                  <a:lumOff val="25000"/>
                </a:sysClr>
              </a:solidFill>
              <a:latin typeface="+mn-lt"/>
            </a:endParaRPr>
          </a:p>
          <a:p>
            <a:endParaRPr lang="en-GB" dirty="0"/>
          </a:p>
        </p:txBody>
      </p:sp>
      <p:sp>
        <p:nvSpPr>
          <p:cNvPr id="4" name="Segnaposto piè di pagina 3"/>
          <p:cNvSpPr>
            <a:spLocks noGrp="1"/>
          </p:cNvSpPr>
          <p:nvPr>
            <p:ph type="ftr" sz="quarter" idx="4"/>
          </p:nvPr>
        </p:nvSpPr>
        <p:spPr/>
        <p:txBody>
          <a:bodyPr/>
          <a:lstStyle/>
          <a:p>
            <a:endParaRPr lang="en-GB"/>
          </a:p>
        </p:txBody>
      </p:sp>
      <p:sp>
        <p:nvSpPr>
          <p:cNvPr id="5" name="Segnaposto numero diapositiva 4"/>
          <p:cNvSpPr>
            <a:spLocks noGrp="1"/>
          </p:cNvSpPr>
          <p:nvPr>
            <p:ph type="sldNum" sz="quarter" idx="5"/>
          </p:nvPr>
        </p:nvSpPr>
        <p:spPr/>
        <p:txBody>
          <a:bodyPr/>
          <a:lstStyle/>
          <a:p>
            <a:fld id="{68107FB1-2CFF-EC4E-AFB4-BFB6D71EA4B2}" type="slidenum">
              <a:rPr lang="en-GB" smtClean="0"/>
              <a:pPr/>
              <a:t>59</a:t>
            </a:fld>
            <a:endParaRPr lang="en-GB"/>
          </a:p>
        </p:txBody>
      </p:sp>
    </p:spTree>
    <p:extLst>
      <p:ext uri="{BB962C8B-B14F-4D97-AF65-F5344CB8AC3E}">
        <p14:creationId xmlns:p14="http://schemas.microsoft.com/office/powerpoint/2010/main" val="3256703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b60237622cb4c7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b60237622cb4c7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434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C11F0501-22EC-9A4F-9EF2-CBB42C6F6E66}" type="datetime5">
              <a:rPr lang="en-US" smtClean="0"/>
              <a:t>21-Oct-20</a:t>
            </a:fld>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27C8DCCD-F985-8B4C-A053-92E4D939EB76}" type="datetime5">
              <a:rPr lang="en-US" smtClean="0"/>
              <a:t>21-Oct-20</a:t>
            </a:fld>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6362468A-DDBD-0644-9A5A-359D6869A924}" type="datetime5">
              <a:rPr lang="en-US" smtClean="0"/>
              <a:t>21-Oct-20</a:t>
            </a:fld>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194F4DF8-486B-EF4C-AA54-FC5A972E87DF}" type="datetime5">
              <a:rPr lang="en-US" smtClean="0"/>
              <a:t>21-Oct-20</a:t>
            </a:fld>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4035DD1F-6835-8743-A3EE-E37CBF304F26}" type="datetime5">
              <a:rPr lang="en-US" smtClean="0"/>
              <a:t>21-Oct-20</a:t>
            </a:fld>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CC8B649C-84C5-264E-AD3B-D64D669E3C8C}" type="datetime5">
              <a:rPr lang="en-US" smtClean="0"/>
              <a:t>21-Oct-20</a:t>
            </a:fld>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85DF4FF7-41DA-7C4D-9FFC-88FD68BCA73C}" type="datetime5">
              <a:rPr lang="en-US" smtClean="0"/>
              <a:t>21-Oct-20</a:t>
            </a:fld>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40847450-2BFE-464B-AA17-BE5D5616DD0D}" type="datetime5">
              <a:rPr lang="en-US" smtClean="0"/>
              <a:t>21-Oct-20</a:t>
            </a:fld>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2AEB9E3E-6EC6-C74B-87E1-45496580B322}" type="datetime5">
              <a:rPr lang="en-US" smtClean="0"/>
              <a:t>21-Oct-20</a:t>
            </a:fld>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DA2AEC79-79AB-A34A-A659-C90528CF35E0}" type="datetime5">
              <a:rPr lang="en-US" smtClean="0"/>
              <a:t>21-Oct-20</a:t>
            </a:fld>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E802CED0-A1CB-EA48-A1E9-D6F1FF92B563}" type="datetime5">
              <a:rPr lang="en-US" smtClean="0"/>
              <a:t>21-Oct-20</a:t>
            </a:fld>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BD4C8BEB-4622-2A41-AAAD-D91FCD473BEA}" type="datetime5">
              <a:rPr lang="en-US" smtClean="0"/>
              <a:t>21-Oct-20</a:t>
            </a:fld>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0904408B-8BB1-F64E-87F8-D847199B9544}" type="datetime5">
              <a:rPr lang="en-US" smtClean="0"/>
              <a:t>21-Oct-20</a:t>
            </a:fld>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31A596E3-44FB-AB4D-9F85-B749B7E89FA5}" type="datetime5">
              <a:rPr lang="en-US" smtClean="0"/>
              <a:t>21-Oct-20</a:t>
            </a:fld>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2A464359-B8B9-024C-8C5B-A3BA5A12C21D}" type="datetime5">
              <a:rPr lang="en-US" smtClean="0"/>
              <a:t>21-Oct-20</a:t>
            </a:fld>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765A82FB-9459-BC4E-8E8F-E33154148747}" type="datetime5">
              <a:rPr lang="en-US" smtClean="0"/>
              <a:t>21-Oct-20</a:t>
            </a:fld>
            <a:endParaRPr/>
          </a:p>
        </p:txBody>
      </p:sp>
      <p:sp>
        <p:nvSpPr>
          <p:cNvPr id="19" name="Google Shape;1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rd-alliance.org                         @resdatall | @rda_europe</a:t>
            </a:r>
            <a:endParaRPr/>
          </a:p>
        </p:txBody>
      </p:sp>
      <p:sp>
        <p:nvSpPr>
          <p:cNvPr id="20" name="Google Shape;2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pPr marL="0" lvl="0" indent="0" algn="r" rtl="0">
                <a:spcBef>
                  <a:spcPts val="0"/>
                </a:spcBef>
                <a:spcAft>
                  <a:spcPts val="0"/>
                </a:spcAft>
                <a:buNone/>
              </a:pPr>
              <a:t>‹#›</a:t>
            </a:fld>
            <a:endParaRPr/>
          </a:p>
        </p:txBody>
      </p:sp>
    </p:spTree>
    <p:extLst>
      <p:ext uri="{BB962C8B-B14F-4D97-AF65-F5344CB8AC3E}">
        <p14:creationId xmlns:p14="http://schemas.microsoft.com/office/powerpoint/2010/main" val="3704645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2BF726C6-A97A-D644-AC14-044EA37104B1}" type="datetime5">
              <a:rPr lang="en-US" smtClean="0"/>
              <a:t>21-Oct-20</a:t>
            </a:fld>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8998AF7B-0350-5145-880C-D90FE7F350DF}" type="datetime5">
              <a:rPr lang="en-US" smtClean="0"/>
              <a:t>21-Oct-20</a:t>
            </a:fld>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715091A0-0B8F-A24C-8190-EB7AEAC3D3AA}" type="datetime5">
              <a:rPr lang="en-US" smtClean="0"/>
              <a:t>21-Oct-20</a:t>
            </a:fld>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6E1652BD-DE62-8F4A-B4BE-216CFC1D8047}" type="datetime5">
              <a:rPr lang="en-US" smtClean="0"/>
              <a:t>21-Oct-20</a:t>
            </a:fld>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B0E1F7DB-4AA8-FE45-A4E7-7F3F3E802DEA}" type="datetime5">
              <a:rPr lang="en-US" smtClean="0"/>
              <a:t>21-Oct-20</a:t>
            </a:fld>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5CA6E932-A995-A547-AD4D-B2233838A91C}" type="datetime5">
              <a:rPr lang="en-US" smtClean="0"/>
              <a:t>21-Oct-20</a:t>
            </a:fld>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2652CC47-EE0D-DA45-8718-1211BADAB11C}" type="datetime5">
              <a:rPr lang="en-US" smtClean="0"/>
              <a:t>21-Oct-20</a:t>
            </a:fld>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Lst>
  <p:hf hdr="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membership-application"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3" Type="http://schemas.openxmlformats.org/officeDocument/2006/relationships/hyperlink" Target="https://www.rd-alliance.org/groups/rda-covid19-community-participation" TargetMode="External"/><Relationship Id="rId18" Type="http://schemas.openxmlformats.org/officeDocument/2006/relationships/hyperlink" Target="https://www.rd-alliance.org/groups/raising-fairness-health-data-and-health-research-performing-organisations-hrpos-wg" TargetMode="External"/><Relationship Id="rId26" Type="http://schemas.openxmlformats.org/officeDocument/2006/relationships/hyperlink" Target="https://www.rd-alliance.org/groups/global-water-information-interest-group.html-0" TargetMode="External"/><Relationship Id="rId21" Type="http://schemas.openxmlformats.org/officeDocument/2006/relationships/hyperlink" Target="https://www.rd-alliance.org/groups/biodiversity-data-integration-ig.html" TargetMode="External"/><Relationship Id="rId34" Type="http://schemas.openxmlformats.org/officeDocument/2006/relationships/hyperlink" Target="https://www.rd-alliance.org/groups/rda-sustainable-development-goals" TargetMode="External"/><Relationship Id="rId7" Type="http://schemas.openxmlformats.org/officeDocument/2006/relationships/hyperlink" Target="https://www.rd-alliance.org/groups/preserving-scientific-annotation-wg" TargetMode="External"/><Relationship Id="rId12" Type="http://schemas.openxmlformats.org/officeDocument/2006/relationships/hyperlink" Target="https://www.rd-alliance.org/groups/rda-covid19-clinical" TargetMode="External"/><Relationship Id="rId17" Type="http://schemas.openxmlformats.org/officeDocument/2006/relationships/hyperlink" Target="https://www.rd-alliance.org/groups/rda-covid19" TargetMode="External"/><Relationship Id="rId25" Type="http://schemas.openxmlformats.org/officeDocument/2006/relationships/hyperlink" Target="https://www.rd-alliance.org/groups/geospatial-ig.html" TargetMode="External"/><Relationship Id="rId33" Type="http://schemas.openxmlformats.org/officeDocument/2006/relationships/hyperlink" Target="https://www.rd-alliance.org/groups/research-data-management-engineering-ig" TargetMode="External"/><Relationship Id="rId38" Type="http://schemas.openxmlformats.org/officeDocument/2006/relationships/hyperlink" Target="https://www.rd-alliance.org/groups/rdaniso-privacy-implications-research-data-sets-wg.html" TargetMode="External"/><Relationship Id="rId2" Type="http://schemas.openxmlformats.org/officeDocument/2006/relationships/notesSlide" Target="../notesSlides/notesSlide4.xml"/><Relationship Id="rId16" Type="http://schemas.openxmlformats.org/officeDocument/2006/relationships/hyperlink" Target="https://www.rd-alliance.org/groups/rda-covid19-social-sciences" TargetMode="External"/><Relationship Id="rId20" Type="http://schemas.openxmlformats.org/officeDocument/2006/relationships/hyperlink" Target="https://www.rd-alliance.org/groups/agriculture-data-interest-group-igad.html" TargetMode="External"/><Relationship Id="rId29" Type="http://schemas.openxmlformats.org/officeDocument/2006/relationships/hyperlink" Target="https://www.rd-alliance.org/groups/rdacodata-materials-data-infrastructure-interoperability-ig.html" TargetMode="External"/><Relationship Id="rId1" Type="http://schemas.openxmlformats.org/officeDocument/2006/relationships/slideLayout" Target="../slideLayouts/slideLayout3.xml"/><Relationship Id="rId6" Type="http://schemas.openxmlformats.org/officeDocument/2006/relationships/hyperlink" Target="https://www.rd-alliance.org/groups/reproducible-health-data-services-wg" TargetMode="External"/><Relationship Id="rId11" Type="http://schemas.openxmlformats.org/officeDocument/2006/relationships/hyperlink" Target="https://www.rd-alliance.org/groups/rda-covid19-software" TargetMode="External"/><Relationship Id="rId24" Type="http://schemas.openxmlformats.org/officeDocument/2006/relationships/hyperlink" Target="https://www.rd-alliance.org/groups/esiprda-earth-space-and-environmental-sciences-ig" TargetMode="External"/><Relationship Id="rId32" Type="http://schemas.openxmlformats.org/officeDocument/2006/relationships/hyperlink" Target="https://www.rd-alliance.org/groups/social-science-research-data-ig" TargetMode="External"/><Relationship Id="rId37" Type="http://schemas.openxmlformats.org/officeDocument/2006/relationships/hyperlink" Target="https://www.rd-alliance.org/groups/elixir-bridging-force-ig.html" TargetMode="External"/><Relationship Id="rId5" Type="http://schemas.openxmlformats.org/officeDocument/2006/relationships/hyperlink" Target="https://www.rd-alliance.org/groups/rice-data-interoperability-wg.html" TargetMode="External"/><Relationship Id="rId15" Type="http://schemas.openxmlformats.org/officeDocument/2006/relationships/hyperlink" Target="https://www.rd-alliance.org/groups/rda-covid19-omics" TargetMode="External"/><Relationship Id="rId23" Type="http://schemas.openxmlformats.org/officeDocument/2006/relationships/hyperlink" Target="https://www.rd-alliance.org/groups/digital-practices-history-and-ethnography-ig.html" TargetMode="External"/><Relationship Id="rId28" Type="http://schemas.openxmlformats.org/officeDocument/2006/relationships/hyperlink" Target="https://www.rd-alliance.org/groups/linguistics-data-ig" TargetMode="External"/><Relationship Id="rId36" Type="http://schemas.openxmlformats.org/officeDocument/2006/relationships/hyperlink" Target="https://www.rd-alliance.org/groups/rdawds-scholarly-link-exchange-scholix-wg" TargetMode="External"/><Relationship Id="rId10" Type="http://schemas.openxmlformats.org/officeDocument/2006/relationships/hyperlink" Target="https://www.rd-alliance.org/groups/rda-covid19-legal-ethical" TargetMode="External"/><Relationship Id="rId19" Type="http://schemas.openxmlformats.org/officeDocument/2006/relationships/hyperlink" Target="https://www.rd-alliance.org/groups/empirical-humanities-metadata-working-group.html" TargetMode="External"/><Relationship Id="rId31" Type="http://schemas.openxmlformats.org/officeDocument/2006/relationships/hyperlink" Target="https://www.rd-alliance.org/groups/small-unmanned-aircraft-systems%E2%80%99-data-ig" TargetMode="External"/><Relationship Id="rId4" Type="http://schemas.openxmlformats.org/officeDocument/2006/relationships/hyperlink" Target="https://www.rd-alliance.org/groups/capacity-development-agriculture-data-wg" TargetMode="External"/><Relationship Id="rId9" Type="http://schemas.openxmlformats.org/officeDocument/2006/relationships/hyperlink" Target="https://www.rd-alliance.org/groups/interoperable-descriptions-observable-property-terminology-wg-i-adopt-wg" TargetMode="External"/><Relationship Id="rId14" Type="http://schemas.openxmlformats.org/officeDocument/2006/relationships/hyperlink" Target="https://www.rd-alliance.org/groups/rda-covid19-epidemiology" TargetMode="External"/><Relationship Id="rId22" Type="http://schemas.openxmlformats.org/officeDocument/2006/relationships/hyperlink" Target="https://www.rd-alliance.org/groups/chemistry-research-data-interest-group.html" TargetMode="External"/><Relationship Id="rId27" Type="http://schemas.openxmlformats.org/officeDocument/2006/relationships/hyperlink" Target="https://www.rd-alliance.org/groups/health-data.html" TargetMode="External"/><Relationship Id="rId30" Type="http://schemas.openxmlformats.org/officeDocument/2006/relationships/hyperlink" Target="https://www.rd-alliance.org/groups/research-data-needs-photon-and-neutron-science-community.html" TargetMode="External"/><Relationship Id="rId35" Type="http://schemas.openxmlformats.org/officeDocument/2006/relationships/hyperlink" Target="https://www.rd-alliance.org/groups/metadata-standards-attribution-physical-and-digital-collections-stewardship.html" TargetMode="External"/><Relationship Id="rId8" Type="http://schemas.openxmlformats.org/officeDocument/2006/relationships/hyperlink" Target="https://www.rd-alliance.org/groups/blockchain-applications-health-wg" TargetMode="External"/><Relationship Id="rId3" Type="http://schemas.openxmlformats.org/officeDocument/2006/relationships/hyperlink" Target="https://www.rd-alliance.org/groups/agrisemantics-wg.html"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rd-alliance.org/groups/national-data-services.html" TargetMode="External"/><Relationship Id="rId13" Type="http://schemas.openxmlformats.org/officeDocument/2006/relationships/hyperlink" Target="https://www.rd-alliance.org/groups/early-career-and-engagement-ig" TargetMode="External"/><Relationship Id="rId18" Type="http://schemas.openxmlformats.org/officeDocument/2006/relationships/hyperlink" Target="https://www.rd-alliance.org/groups/data-development.html" TargetMode="External"/><Relationship Id="rId3" Type="http://schemas.openxmlformats.org/officeDocument/2006/relationships/hyperlink" Target="https://www.rd-alliance.org/groups/working-group-international-materials-resource-registries.html" TargetMode="External"/><Relationship Id="rId7" Type="http://schemas.openxmlformats.org/officeDocument/2006/relationships/hyperlink" Target="https://www.rd-alliance.org/groups/data-discovery-paradigms-ig" TargetMode="External"/><Relationship Id="rId12" Type="http://schemas.openxmlformats.org/officeDocument/2006/relationships/hyperlink" Target="https://www.rd-alliance.org/groups/archives-records-professionals-for-research-data.html" TargetMode="External"/><Relationship Id="rId17" Type="http://schemas.openxmlformats.org/officeDocument/2006/relationships/hyperlink" Target="https://www.rd-alliance.org/groups/ig-surveying-open-data-practices" TargetMode="External"/><Relationship Id="rId2" Type="http://schemas.openxmlformats.org/officeDocument/2006/relationships/notesSlide" Target="../notesSlides/notesSlide5.xml"/><Relationship Id="rId16" Type="http://schemas.openxmlformats.org/officeDocument/2006/relationships/hyperlink" Target="https://www.rd-alliance.org/groups/international-indigenous-data-sovereignty-ig" TargetMode="External"/><Relationship Id="rId20" Type="http://schemas.openxmlformats.org/officeDocument/2006/relationships/hyperlink" Target="https://www.rd-alliance.org/groups/global-open-research-commons-ig" TargetMode="External"/><Relationship Id="rId1" Type="http://schemas.openxmlformats.org/officeDocument/2006/relationships/slideLayout" Target="../slideLayouts/slideLayout3.xml"/><Relationship Id="rId6" Type="http://schemas.openxmlformats.org/officeDocument/2006/relationships/hyperlink" Target="https://www.rd-alliance.org/groups/data-usage-metrics-wg" TargetMode="External"/><Relationship Id="rId11" Type="http://schemas.openxmlformats.org/officeDocument/2006/relationships/hyperlink" Target="https://www.rd-alliance.org/groups/codatarda-research-data-science-schools-low-and-middle-income-countries" TargetMode="External"/><Relationship Id="rId5" Type="http://schemas.openxmlformats.org/officeDocument/2006/relationships/hyperlink" Target="https://www.rd-alliance.org/groups/research-data-repository-interoperability-wg.html" TargetMode="External"/><Relationship Id="rId15" Type="http://schemas.openxmlformats.org/officeDocument/2006/relationships/hyperlink" Target="https://www.rd-alliance.org/groups/ethics-and-social-aspects-data.html" TargetMode="External"/><Relationship Id="rId10" Type="http://schemas.openxmlformats.org/officeDocument/2006/relationships/hyperlink" Target="https://www.rd-alliance.org/groups/sharing-rewards-and-credit-sharc-ig" TargetMode="External"/><Relationship Id="rId19" Type="http://schemas.openxmlformats.org/officeDocument/2006/relationships/hyperlink" Target="https://www.rd-alliance.org/groups/research-funders-and-stakeholders-open-research-and-data-management-policies-and-practices-ig" TargetMode="External"/><Relationship Id="rId4" Type="http://schemas.openxmlformats.org/officeDocument/2006/relationships/hyperlink" Target="https://www.rd-alliance.org/groups/research-data-collections-wg.html" TargetMode="External"/><Relationship Id="rId9" Type="http://schemas.openxmlformats.org/officeDocument/2006/relationships/hyperlink" Target="https://www.rd-alliance.org/groups/rdacodata-legal-interoperability-ig.html" TargetMode="External"/><Relationship Id="rId14" Type="http://schemas.openxmlformats.org/officeDocument/2006/relationships/hyperlink" Target="https://www.rd-alliance.org/groups/education-and-training-handling-research-data.html" TargetMode="External"/></Relationships>
</file>

<file path=ppt/slides/_rels/slide16.xml.rels><?xml version="1.0" encoding="UTF-8" standalone="yes"?>
<Relationships xmlns="http://schemas.openxmlformats.org/package/2006/relationships"><Relationship Id="rId13" Type="http://schemas.openxmlformats.org/officeDocument/2006/relationships/hyperlink" Target="https://www.rd-alliance.org/groups/pid-interest-group.html" TargetMode="External"/><Relationship Id="rId18" Type="http://schemas.openxmlformats.org/officeDocument/2006/relationships/hyperlink" Target="https://www.rd-alliance.org/groups/social-dynamics-data-interoperability-ig" TargetMode="External"/><Relationship Id="rId26" Type="http://schemas.openxmlformats.org/officeDocument/2006/relationships/hyperlink" Target="https://www.rd-alliance.org/groups/discipline-specific-guidance-data-management-plans-wg" TargetMode="External"/><Relationship Id="rId39" Type="http://schemas.openxmlformats.org/officeDocument/2006/relationships/hyperlink" Target="https://www.rd-alliance.org/groups/open-science-graphs-fair-data-ig" TargetMode="External"/><Relationship Id="rId21" Type="http://schemas.openxmlformats.org/officeDocument/2006/relationships/hyperlink" Target="https://www.rd-alliance.org/groups/data-versioning-wg" TargetMode="External"/><Relationship Id="rId34" Type="http://schemas.openxmlformats.org/officeDocument/2006/relationships/hyperlink" Target="https://www.rd-alliance.org/groups/rdawds-certification-digital-repositories-ig.html" TargetMode="External"/><Relationship Id="rId7" Type="http://schemas.openxmlformats.org/officeDocument/2006/relationships/hyperlink" Target="https://www.rd-alliance.org/groups/persistent-identification-instruments-wg" TargetMode="External"/><Relationship Id="rId2" Type="http://schemas.openxmlformats.org/officeDocument/2006/relationships/hyperlink" Target="https://www.rd-alliance.org/groups/data-type-registries-wg.html" TargetMode="External"/><Relationship Id="rId16" Type="http://schemas.openxmlformats.org/officeDocument/2006/relationships/hyperlink" Target="https://www.rd-alliance.org/groups/federated-identity-management" TargetMode="External"/><Relationship Id="rId20" Type="http://schemas.openxmlformats.org/officeDocument/2006/relationships/hyperlink" Target="https://www.rd-alliance.org/groups/assessment-data-fitness-use" TargetMode="External"/><Relationship Id="rId29" Type="http://schemas.openxmlformats.org/officeDocument/2006/relationships/hyperlink" Target="https://www.rd-alliance.org/groups/domain-repositories-ig.html" TargetMode="External"/><Relationship Id="rId41" Type="http://schemas.openxmlformats.org/officeDocument/2006/relationships/hyperlink" Target="https://www.rd-alliance.org/groups/professionalising-data-stewardship-ig" TargetMode="External"/><Relationship Id="rId1" Type="http://schemas.openxmlformats.org/officeDocument/2006/relationships/slideLayout" Target="../slideLayouts/slideLayout3.xml"/><Relationship Id="rId6" Type="http://schemas.openxmlformats.org/officeDocument/2006/relationships/hyperlink" Target="https://www.rd-alliance.org/groups/rdaforce11-software-source-code-identification-wg" TargetMode="External"/><Relationship Id="rId11" Type="http://schemas.openxmlformats.org/officeDocument/2006/relationships/hyperlink" Target="https://www.rd-alliance.org/groups/big-data-analytics-ig.html" TargetMode="External"/><Relationship Id="rId24" Type="http://schemas.openxmlformats.org/officeDocument/2006/relationships/hyperlink" Target="https://www.rd-alliance.org/groups/exposing-data-management-plans-wg" TargetMode="External"/><Relationship Id="rId32" Type="http://schemas.openxmlformats.org/officeDocument/2006/relationships/hyperlink" Target="https://www.rd-alliance.org/groups/physical-samples-and-collections-research-data-ecosystem-ig" TargetMode="External"/><Relationship Id="rId37" Type="http://schemas.openxmlformats.org/officeDocument/2006/relationships/hyperlink" Target="https://www.rd-alliance.org/groups/data-policy-standardisation-and-implementation-ig" TargetMode="External"/><Relationship Id="rId40" Type="http://schemas.openxmlformats.org/officeDocument/2006/relationships/hyperlink" Target="https://www.rd-alliance.org/groups/engaging-researchers-data-ig" TargetMode="External"/><Relationship Id="rId5" Type="http://schemas.openxmlformats.org/officeDocument/2006/relationships/hyperlink" Target="https://www.rd-alliance.org/groups/fair-4-research-software-fair4rs-wg" TargetMode="External"/><Relationship Id="rId15" Type="http://schemas.openxmlformats.org/officeDocument/2006/relationships/hyperlink" Target="https://www.rd-alliance.org/groups/vocabulary-services-interest-group.html" TargetMode="External"/><Relationship Id="rId23" Type="http://schemas.openxmlformats.org/officeDocument/2006/relationships/hyperlink" Target="https://www.rd-alliance.org/groups/dmp-common-standards-wg" TargetMode="External"/><Relationship Id="rId28" Type="http://schemas.openxmlformats.org/officeDocument/2006/relationships/hyperlink" Target="https://www.rd-alliance.org/groups/data-context-ig.html" TargetMode="External"/><Relationship Id="rId36" Type="http://schemas.openxmlformats.org/officeDocument/2006/relationships/hyperlink" Target="https://www.rd-alliance.org/groups/research-data-architectures-research-institutions-ig" TargetMode="External"/><Relationship Id="rId10" Type="http://schemas.openxmlformats.org/officeDocument/2006/relationships/hyperlink" Target="https://www.rd-alliance.org/groups/disciplinary-collaboration-framework-ig" TargetMode="External"/><Relationship Id="rId19" Type="http://schemas.openxmlformats.org/officeDocument/2006/relationships/hyperlink" Target="https://www.rd-alliance.org/groups/brokering-framework-working-group.html" TargetMode="External"/><Relationship Id="rId31" Type="http://schemas.openxmlformats.org/officeDocument/2006/relationships/hyperlink" Target="https://www.rd-alliance.org/groups/libraries-research-data.html" TargetMode="External"/><Relationship Id="rId4" Type="http://schemas.openxmlformats.org/officeDocument/2006/relationships/hyperlink" Target="https://www.rd-alliance.org/groups/research-metadata-schemas-wg" TargetMode="External"/><Relationship Id="rId9" Type="http://schemas.openxmlformats.org/officeDocument/2006/relationships/hyperlink" Target="https://www.rd-alliance.org/groups/data-foundations-and-terminology-ig.html" TargetMode="External"/><Relationship Id="rId14" Type="http://schemas.openxmlformats.org/officeDocument/2006/relationships/hyperlink" Target="https://www.rd-alliance.org/groups/software-source-code-ig" TargetMode="External"/><Relationship Id="rId22" Type="http://schemas.openxmlformats.org/officeDocument/2006/relationships/hyperlink" Target="https://www.rd-alliance.org/groups/fair-data-maturity-model-wg" TargetMode="External"/><Relationship Id="rId27" Type="http://schemas.openxmlformats.org/officeDocument/2006/relationships/hyperlink" Target="https://www.rd-alliance.org/groups/active-data-management-plans.html" TargetMode="External"/><Relationship Id="rId30" Type="http://schemas.openxmlformats.org/officeDocument/2006/relationships/hyperlink" Target="https://www.rd-alliance.org/groups/vre-ig.html" TargetMode="External"/><Relationship Id="rId35" Type="http://schemas.openxmlformats.org/officeDocument/2006/relationships/hyperlink" Target="https://www.rd-alliance.org/groups/repository-platforms-research-data.html" TargetMode="External"/><Relationship Id="rId8" Type="http://schemas.openxmlformats.org/officeDocument/2006/relationships/hyperlink" Target="https://www.rd-alliance.org/group/data-fabric-ig.html" TargetMode="External"/><Relationship Id="rId3" Type="http://schemas.openxmlformats.org/officeDocument/2006/relationships/hyperlink" Target="https://www.rd-alliance.org/groups/pid-kernel-information-profile-management-wg" TargetMode="External"/><Relationship Id="rId12" Type="http://schemas.openxmlformats.org/officeDocument/2006/relationships/hyperlink" Target="https://www.rd-alliance.org/groups/metadata-ig.html" TargetMode="External"/><Relationship Id="rId17" Type="http://schemas.openxmlformats.org/officeDocument/2006/relationships/hyperlink" Target="https://www.rd-alliance.org/groups/data-economics-ig" TargetMode="External"/><Relationship Id="rId25" Type="http://schemas.openxmlformats.org/officeDocument/2006/relationships/hyperlink" Target="https://www.rd-alliance.org/groups/cure-fair-wg" TargetMode="External"/><Relationship Id="rId33" Type="http://schemas.openxmlformats.org/officeDocument/2006/relationships/hyperlink" Target="https://www.rd-alliance.org/groups/preservation-tools-techniques-and-policies" TargetMode="External"/><Relationship Id="rId38" Type="http://schemas.openxmlformats.org/officeDocument/2006/relationships/hyperlink" Target="https://www.rd-alliance.org/groups/go-fair-i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group/practical-policy-wg/outcomes/practical-policy" TargetMode="External"/><Relationship Id="rId2" Type="http://schemas.openxmlformats.org/officeDocument/2006/relationships/hyperlink" Target="https://www.rd-alliance.org/group/data-type-registries-wg/outcomes/data-type-registries" TargetMode="Externa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s://www.rd-alliance.org/group/pid-information-types-wg/outcomes/pid-information-typ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www.rd-alliance.org/group/fairsharing-registry-connecting-data-policies-standards-databases-wg/outcomes/fairsharing" TargetMode="External"/><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hyperlink" Target="https://www.rd-alliance.org/group/research-data-repository-interoperability-wg/outcomes/research-data-repository-0" TargetMode="External"/><Relationship Id="rId5" Type="http://schemas.openxmlformats.org/officeDocument/2006/relationships/hyperlink" Target="https://www.rd-alliance.org/group/pid-kernel-information-profile-management-wg/outcomes/recommendation-pid-kernel-information" TargetMode="External"/><Relationship Id="rId4" Type="http://schemas.openxmlformats.org/officeDocument/2006/relationships/hyperlink" Target="https://www.rd-alliance.org/group/research-data-collections-wg/outcomes/rda-research-data-collections-wg-recommendation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hyperlink" Target="https://www.rd-alliance.org/group/rda-covid19-rda-covid19-omics-rda-covid19-epidemiology-rda-covid19-clinical-rda-covid19-1"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rd-alliance.org/group/dmp-common-standards-wg/outcomes/rda-dmp-common-standard-machine-actionable-data-management" TargetMode="External"/><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hyperlink" Target="https://www.rd-alliance.org/group/capacity-development-agriculture-data-wg/outcomes/recommendations-and-capacity-development" TargetMode="External"/><Relationship Id="rId4" Type="http://schemas.openxmlformats.org/officeDocument/2006/relationships/hyperlink" Target="https://www.rd-alliance.org/group/fair-data-maturity-model-wg/outcomes/fair-data-maturity-model-specification-and-guidelines-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hyperlink" Target="https://www.rd-alliance.org/group/data-fabric-ig/outcomes/persistent-identifiers-consolidated-assertions" TargetMode="External"/><Relationship Id="rId4" Type="http://schemas.openxmlformats.org/officeDocument/2006/relationships/hyperlink" Target="https://www.rd-alliance.org/group/repository-platforms-research-data-ig/outcomes/matrix-use-cases-and-functional-requirement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hyperlink" Target="https://www.rd-alliance.org/group/libraries-research-data-ig/outcomes/engaging-researchers-data-management-cookbook" TargetMode="External"/><Relationship Id="rId5" Type="http://schemas.openxmlformats.org/officeDocument/2006/relationships/hyperlink" Target="https://www.rd-alliance.org/group/data-fabric-ig/outcomes/summary-virtual-layer-recommendations-0" TargetMode="External"/><Relationship Id="rId4" Type="http://schemas.openxmlformats.org/officeDocument/2006/relationships/hyperlink" Target="https://www.rd-alliance.org/group/fair-data-maturity-model-wg/outcomes/results-analysis-existing-fair-assessment-tool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rd-alliance.org/group/long-tail-research-data-ig/outcomes/addressing-gaps-recommendations-supporting-long-tail-0" TargetMode="External"/><Relationship Id="rId2" Type="http://schemas.openxmlformats.org/officeDocument/2006/relationships/hyperlink" Target="https://www.rd-alliance.org/group/libraries-research-data-ig/outcomes/23-things-libraries-research-data-supporting-output" TargetMode="Externa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hyperlink" Target="https://www.rd-alliance.org/group/data-discovery-paradigms-ig/outcomes/data-discovery-paradigms-user-requirements-and"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rd-alliance.org/group/data-versioning-wg/outcomes/compilation-data-versioning-use-cases-rda-data-versioning-working" TargetMode="External"/><Relationship Id="rId2" Type="http://schemas.openxmlformats.org/officeDocument/2006/relationships/hyperlink" Target="https://www.rd-alliance.org/group/linguistics-data-ig/outcomes/troms%C3%B8-recommendations-citation-research-data-linguistics" TargetMode="Externa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s://www.rd-alliance.org/group/rda-covid19/outcomes/rda-covid19-wg-zotero-library"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rd-alliance.org/group/data-versioning-wg/outcomes/principles-and-best-practices-data-versioning-all-data-sets-big" TargetMode="External"/><Relationship Id="rId2" Type="http://schemas.openxmlformats.org/officeDocument/2006/relationships/hyperlink" Target="https://www.rd-alliance.org/group/rda-covid19-epidemiology/outcomes/data-sharing-epidemiology" TargetMode="Externa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hyperlink" Target="https://www.rd-alliance.org/group/persistent-identification-instruments-wg/outcomes/persistent-identification-instrument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hyperlink" Target="https://www.rd-alliance.org/group/rda-covid19/outcomes/rda-covid19-wg-zotero-library" TargetMode="External"/><Relationship Id="rId5" Type="http://schemas.openxmlformats.org/officeDocument/2006/relationships/hyperlink" Target="https://www.rd-alliance.org/group/rda-covid19-epidemiology/outcomes/data-sharing-epidemiology" TargetMode="External"/><Relationship Id="rId4" Type="http://schemas.openxmlformats.org/officeDocument/2006/relationships/hyperlink" Target="https://www.rd-alliance.org/group/repository-platforms-research-data-ig/outcomes/matrix-use-cases-and-functional-requirement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hyperlink" Target="https://www.rd-alliance.org/group/rda-covid19-rda-covid19-omics-rda-covid19-epidemiology-rda-covid19-clinical-rda-covid19-1" TargetMode="External"/><Relationship Id="rId4" Type="http://schemas.openxmlformats.org/officeDocument/2006/relationships/hyperlink" Target="https://www.rd-alliance.org/group/fairsharing-registry-connecting-data-policies-standards-databases-wg/outcomes/fairshari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hyperlink" Target="https://www.rd-alliance.org/group/capacity-development-agriculture-data-wg/outcomes/recommendations-and-capacity-developmen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hyperlink" Target="https://www.rd-alliance.org/group/working-and-interest-group-chairs-wheat-data-interoperability-wg/outcomes/wheat-data" TargetMode="External"/><Relationship Id="rId5" Type="http://schemas.openxmlformats.org/officeDocument/2006/relationships/hyperlink" Target="https://www.rd-alliance.org/group/research-data-repository-interoperability-wg/outcomes/research-data-repository-0" TargetMode="External"/><Relationship Id="rId4" Type="http://schemas.openxmlformats.org/officeDocument/2006/relationships/hyperlink" Target="https://www.rd-alliance.org/group/repository-audit-and-certification-dsa%E2%80%93wds-partnership-wg/outcomes/dsa-wds-partnership"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rd-alliance.org/group/data-description-registry-interoperability-ddri-wg/outcomes/data-description-registry-interoperability" TargetMode="External"/><Relationship Id="rId2" Type="http://schemas.openxmlformats.org/officeDocument/2006/relationships/hyperlink" Target="https://www.rd-alliance.org/group/data-foundation-and-terminology-wg/outcomes/data-foundation-and-terminology" TargetMode="Externa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hyperlink" Target="https://www.rd-alliance.org/group/rda-covid19-rda-covid19-omics-rda-covid19-epidemiology-rda-covid19-clinical-rda-covid19-1"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rd-alliance.org/group/fairsharing-registry-connecting-data-policies-standards-databases-wg/outcomes/fairsharing" TargetMode="External"/><Relationship Id="rId2" Type="http://schemas.openxmlformats.org/officeDocument/2006/relationships/hyperlink" Target="https://www.rd-alliance.org/group/rda-tdwg-metadata-standards-attribution-physical-and-digital-collections-stewardship/outcomes" TargetMode="Externa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hyperlink" Target="https://www.rd-alliance.org/group/capacity-development-agriculture-data-wg/outcomes/recommendations-and-capacity-development" TargetMode="External"/><Relationship Id="rId2" Type="http://schemas.openxmlformats.org/officeDocument/2006/relationships/hyperlink" Target="https://www.rd-alliance.org/group/metadata-standards-catalog-wg/outcomes/metadata-standards-directory-wg-recommedations.html" TargetMode="Externa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hyperlink" Target="https://www.rd-alliance.org/group/data-discovery-paradigms-ig/outcomes/eleven-quick-tips-finding-research-data" TargetMode="External"/><Relationship Id="rId7" Type="http://schemas.openxmlformats.org/officeDocument/2006/relationships/image" Target="../media/image3.png"/><Relationship Id="rId2" Type="http://schemas.openxmlformats.org/officeDocument/2006/relationships/hyperlink" Target="https://www.rd-alliance.org/group/data-discovery-paradigms-ig/outcomes/data-discovery-paradigms-user-requirements-and" TargetMode="Externa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hyperlink" Target="https://www.rd-alliance.org/group/research-data-repository-interoperability-wg/outcomes/research-data-repository" TargetMode="External"/><Relationship Id="rId4" Type="http://schemas.openxmlformats.org/officeDocument/2006/relationships/hyperlink" Target="https://www.rd-alliance.org/group/repository-platforms-research-data-ig/outcomes/matrix-use-cases-and-functional-requirement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rd-alliance.org/group/rda-covid19-epidemiology/outcomes/data-sharing-epidemiology" TargetMode="External"/><Relationship Id="rId2" Type="http://schemas.openxmlformats.org/officeDocument/2006/relationships/hyperlink" Target="https://www.rd-alliance.org/group/data-versioning-wg/outcomes/compilation-data-versioning-use-cases-rda-data-versioning-working" TargetMode="Externa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hyperlink" Target="https://www.rd-alliance.org/group/rda-covid19/outcomes/rda-covid19-wg-zotero-library"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rd-alliance.org/group/linguistics-data-ig/outcomes/troms%C3%B8-recommendations-citation-research-data-linguistics" TargetMode="External"/><Relationship Id="rId2" Type="http://schemas.openxmlformats.org/officeDocument/2006/relationships/hyperlink" Target="https://www.rd-alliance.org/group/data-versioning-wg/outcomes/principles-and-best-practices-data-versioning-all-data-sets-big" TargetMode="Externa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hyperlink" Target="https://www.rd-alliance.org/group/persistent-identification-instruments-wg/outcomes/persistent-identification-instrument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rd-alliance.org/group/practical-policy-wg/outcomes/practical-policy" TargetMode="External"/><Relationship Id="rId2" Type="http://schemas.openxmlformats.org/officeDocument/2006/relationships/hyperlink" Target="https://www.rd-alliance.org/group/data-citation-wg/outcomes/data-citation-recommendation.html" TargetMode="Externa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hyperlink" Target="https://www.rd-alliance.org/group/fairsharing-registry-connecting-data-policies-standards-databases-wg/outcomes/fairshari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rd-alliance.org/group/agrisemantics-wg/outcomes/39-hints-facilitate-use-semantics-data-agriculture-and-nutrition" TargetMode="External"/><Relationship Id="rId2" Type="http://schemas.openxmlformats.org/officeDocument/2006/relationships/hyperlink" Target="https://www.rd-alliance.org/group/repository-audit-and-certification-dsa%E2%80%93wds-partnership-wg/outcomes/dsa-wds-partnership" TargetMode="Externa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rd-alliance.org/group/rda-covid19-rda-covid19-omics-rda-covid19-epidemiology-rda-covid19-clinical-rda-covid19-1"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rd-alliance.org/group/capacity-development-agriculture-data-wg/outcomes/recommendations-and-capacity-development" TargetMode="External"/><Relationship Id="rId2" Type="http://schemas.openxmlformats.org/officeDocument/2006/relationships/hyperlink" Target="https://www.rd-alliance.org/group/rdaforce11-software-source-code-identification-wg/outcomes/scid-wg-output-use-cases-and" TargetMode="Externa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hyperlink" Target="https://www.rd-alliance.org/group/repository-platforms-research-data-ig/outcomes/matrix-use-cases-and-functional-requirements" TargetMode="External"/><Relationship Id="rId2" Type="http://schemas.openxmlformats.org/officeDocument/2006/relationships/hyperlink" Target="https://www.rd-alliance.org/group/federated-identity-management/outcomes/federated-identity-management-research-collaborations" TargetMode="Externa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hyperlink" Target="https://www.rd-alliance.org/group/data-versioning-wg/outcomes/compilation-data-versioning-use-cases-rda-data-versioning-working"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rd-alliance.org/group/data-versioning-wg/outcomes/principles-and-best-practices-data-versioning-all-data-sets-big" TargetMode="External"/><Relationship Id="rId2" Type="http://schemas.openxmlformats.org/officeDocument/2006/relationships/hyperlink" Target="https://www.rd-alliance.org/group/rda-covid19-epidemiology/outcomes/data-sharing-epidemiology" TargetMode="Externa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hyperlink" Target="https://www.rd-alliance.org/group/wdsrda-assessment-data-fitness-use-wg/outcomes/wdsrda-assessment-data-fitness-use-wg-outputs" TargetMode="External"/><Relationship Id="rId2" Type="http://schemas.openxmlformats.org/officeDocument/2006/relationships/hyperlink" Target="https://www.rd-alliance.org/group/rda-covid19/outcomes/rda-covid19-wg-zotero-library" TargetMode="Externa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hyperlink" Target="https://www.rd-alliance.org/group/rdaforce11-software-source-code-identification-wg/outcomes/use-cases-and-identifier-schemes"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rd-alliance.org/group/data-description-registry-interoperability-ddri-wg/outcomes/data-description-registry-interoperability" TargetMode="External"/><Relationship Id="rId2" Type="http://schemas.openxmlformats.org/officeDocument/2006/relationships/hyperlink" Target="https://www.rd-alliance.org/group/rdawds-publishing-data-services-wg/outcomes/open-universal-literature-data-cross-linking" TargetMode="Externa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hyperlink" Target="https://www.rd-alliance.org/group/rdacodata-summer-schools-data-science-and-cloud-computing-developing-world-wg/outcome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rd-alliance.org/group/rdawds-publishing-data-workflows-wg/outcomes/rdawds-publishing-data-workflows-wg"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hyperlink" Target="https://www.rd-alliance.org/group/fairsharing-registry-connecting-data-policies-standards-databases-wg/outcomes/fairsharing" TargetMode="External"/><Relationship Id="rId4" Type="http://schemas.openxmlformats.org/officeDocument/2006/relationships/hyperlink" Target="https://www.rd-alliance.org/group/repository-audit-and-certification-dsa%E2%80%93wds-partnership-wg/outcomes/dsa-wds-partnership"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rd-alliance.org/group/rda-covid19-rda-covid19-omics-rda-covid19-epidemiology-rda-covid19-clinical-rda-covid19-1"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hyperlink" Target="https://www.rd-alliance.org/group/rdawds-scholarly-link-exchange-scholix-wg/outcomes/scholix-metadata-schema-exchange-scholarly" TargetMode="External"/><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hyperlink" Target="https://www.rd-alliance.org/group/capacity-development-agriculture-data-wg/outcomes/recommendations-and-capacity-development" TargetMode="External"/><Relationship Id="rId4" Type="http://schemas.openxmlformats.org/officeDocument/2006/relationships/hyperlink" Target="https://www.rd-alliance.org/group/fair-data-maturity-model-wg/outcomes/fair-data-maturity-model-specification-and-guidelines-0"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rd-alliance.org/group/brokering-governance-wg/outcomes/sustainable-business-models-brokering-middleware-support" TargetMode="External"/><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www.rd-alliance.org/group/data-discovery-paradigms-ig/outcomes/survey-current-practices-data-search-services" TargetMode="External"/><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hyperlink" Target="https://www.rd-alliance.org/group/linguistics-data-ig/outcomes/troms%C3%B8-recommendations-citation-research-data-linguistics" TargetMode="External"/><Relationship Id="rId4" Type="http://schemas.openxmlformats.org/officeDocument/2006/relationships/hyperlink" Target="https://www.rd-alliance.org/group/data-discovery-paradigms-ig/outcomes/data-discovery-paradigms-user-requirements-and"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rd-alliance.org/group/data-discovery-paradigms-ig/outcomes/eleven-quick-tips-finding-research-data" TargetMode="External"/><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hyperlink" Target="https://www.rd-alliance.org/group/research-data-repository-interoperability-wg/outcomes/research-data-repository" TargetMode="External"/><Relationship Id="rId4" Type="http://schemas.openxmlformats.org/officeDocument/2006/relationships/hyperlink" Target="https://www.rd-alliance.org/group/repository-platforms-research-data-ig/outcomes/matrix-use-cases-and-functional-requirement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rd-alliance.org/group/rda-covid19/outcomes/rda-covid19-wg-zotero-library" TargetMode="External"/><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hyperlink" Target="https://www.rd-alliance.org/group/data-versioning-wg/outcomes/principles-and-best-practices-data-versioning-all-data-sets-big" TargetMode="External"/><Relationship Id="rId4" Type="http://schemas.openxmlformats.org/officeDocument/2006/relationships/hyperlink" Target="https://www.rd-alliance.org/group/rda-covid19-epidemiology/outcomes/data-sharing-epidemiology"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rd-alliance.org/group/fairsharing-registry-connecting-data-policies-standards-databases-wg/outcomes/fairsharing" TargetMode="External"/><Relationship Id="rId2" Type="http://schemas.openxmlformats.org/officeDocument/2006/relationships/hyperlink" Target="https://www.rd-alliance.org/group/rdacodata-summer-schools-data-science-and-cloud-computing-developing-world-wg/outcomes-0" TargetMode="Externa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https://www.rd-alliance.org/group/repository-audit-and-certification-dsa%E2%80%93wds-partnership-wg/outcomes/dsa-wds-partnership"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rd-alliance.org/group/rda-covid19-rda-covid19-omics-rda-covid19-epidemiology-rda-covid19-clinical-rda-covid19-1" TargetMode="Externa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rd-alliance.org/group/capacity-development-agriculture-data-wg/outcomes/recommendations-and-capacity-development" TargetMode="Externa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https://www.rd-alliance.org/group/rdawds-publishing-data-cost-recovery-data-centres-ig/outcomes/income-streams-data-repositories" TargetMode="External"/><Relationship Id="rId2" Type="http://schemas.openxmlformats.org/officeDocument/2006/relationships/hyperlink" Target="https://www.rd-alliance.org/group/repository-platforms-research-data-ig/outcomes/matrix-use-cases-and-functional-requirements" TargetMode="Externa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https://www.rd-alliance.org/group/rda-covid19/outcomes/rda-covid19-wg-zotero-library"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rd-alliance.org/group/rdacodata-legal-interoperability-ig/outcomes/rda-codata-legal-interoperability-research-data" TargetMode="External"/><Relationship Id="rId2" Type="http://schemas.openxmlformats.org/officeDocument/2006/relationships/hyperlink" Target="https://www.rd-alliance.org/group/rda-covid19-epidemiology/outcomes/data-sharing-epidemiology" TargetMode="Externa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package" Target="../embeddings/Microsoft_Word_Document.docx"/><Relationship Id="rId7"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29.png"/><Relationship Id="rId5" Type="http://schemas.openxmlformats.org/officeDocument/2006/relationships/hyperlink" Target="https://www.rd-alliance.org/enabling-fair-data-earth-space-and-environmental-sciences" TargetMode="External"/><Relationship Id="rId4" Type="http://schemas.openxmlformats.org/officeDocument/2006/relationships/image" Target="../media/image28.emf"/></Relationships>
</file>

<file path=ppt/slides/_rels/slide61.xml.rels><?xml version="1.0" encoding="UTF-8" standalone="yes"?>
<Relationships xmlns="http://schemas.openxmlformats.org/package/2006/relationships"><Relationship Id="rId3" Type="http://schemas.openxmlformats.org/officeDocument/2006/relationships/hyperlink" Target="mailto:enquiries@rd-alliance.org" TargetMode="External"/><Relationship Id="rId2" Type="http://schemas.openxmlformats.org/officeDocument/2006/relationships/hyperlink" Target="https://www.rd-alliance.org/interest-rda-recommendations" TargetMode="Externa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6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hyperlink" Target="https://www.rd-alliance.org/plenaries/rda-15th-plenary-meeting-australia" TargetMode="Externa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hyperlink" Target="https://www.rd-alliance.org/plenaries/rda-16th-plenary-meeting-costa-rica"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hyperlink" Target="https://attendee-rda2020.streampoint.com/" TargetMode="External"/><Relationship Id="rId4" Type="http://schemas.openxmlformats.org/officeDocument/2006/relationships/image" Target="../media/image39.tiff"/></Relationships>
</file>

<file path=ppt/slides/_rels/slide67.xml.rels><?xml version="1.0" encoding="UTF-8" standalone="yes"?>
<Relationships xmlns="http://schemas.openxmlformats.org/package/2006/relationships"><Relationship Id="rId3" Type="http://schemas.openxmlformats.org/officeDocument/2006/relationships/hyperlink" Target="https://www.rd-alliance.org/plenaries/rda-17th-plenary-meeting"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40.tiff"/></Relationships>
</file>

<file path=ppt/slides/_rels/slide6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hyperlink" Target="https://www.rd-alliance.org/plenaries/rda-18th-plenary-meeting-part-international-data-week-2021-8%E2%80%9311-november-2021-seoul-south" TargetMode="External"/><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hyperlink" Target="https://www.rd-alliance.org/plenaries/international-data-week-2023-salzbu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2041906" y="5487710"/>
            <a:ext cx="9144000" cy="719659"/>
          </a:xfrm>
        </p:spPr>
        <p:txBody>
          <a:bodyPr>
            <a:normAutofit/>
          </a:bodyPr>
          <a:lstStyle/>
          <a:p>
            <a:pPr algn="r"/>
            <a:r>
              <a:rPr lang="en-GB" sz="3600" dirty="0"/>
              <a:t>October 2020</a:t>
            </a:r>
          </a:p>
        </p:txBody>
      </p:sp>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1424354" y="2104860"/>
            <a:ext cx="9761552" cy="2231842"/>
          </a:xfrm>
        </p:spPr>
        <p:txBody>
          <a:bodyPr>
            <a:normAutofit fontScale="90000"/>
          </a:bodyPr>
          <a:lstStyle/>
          <a:p>
            <a:r>
              <a:rPr lang="en-GB" sz="8000" spc="-150" dirty="0"/>
              <a:t>The Research Data Alliance</a:t>
            </a:r>
            <a:br>
              <a:rPr lang="en-GB" sz="8000" spc="-150" dirty="0"/>
            </a:br>
            <a:r>
              <a:rPr lang="en-GB" sz="6000" spc="-150" dirty="0"/>
              <a:t>in a nutshell</a:t>
            </a:r>
          </a:p>
        </p:txBody>
      </p:sp>
    </p:spTree>
    <p:extLst>
      <p:ext uri="{BB962C8B-B14F-4D97-AF65-F5344CB8AC3E}">
        <p14:creationId xmlns:p14="http://schemas.microsoft.com/office/powerpoint/2010/main" val="521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1DF8-C7C0-CE4D-AA51-C8C1183374D3}"/>
              </a:ext>
            </a:extLst>
          </p:cNvPr>
          <p:cNvSpPr>
            <a:spLocks noGrp="1"/>
          </p:cNvSpPr>
          <p:nvPr>
            <p:ph type="title"/>
          </p:nvPr>
        </p:nvSpPr>
        <p:spPr/>
        <p:txBody>
          <a:bodyPr/>
          <a:lstStyle/>
          <a:p>
            <a:r>
              <a:rPr lang="en-GB" dirty="0"/>
              <a:t>Who is RDA – Geographical Distribution</a:t>
            </a:r>
          </a:p>
        </p:txBody>
      </p:sp>
      <p:sp>
        <p:nvSpPr>
          <p:cNvPr id="6" name="Slide Number Placeholder 5">
            <a:extLst>
              <a:ext uri="{FF2B5EF4-FFF2-40B4-BE49-F238E27FC236}">
                <a16:creationId xmlns:a16="http://schemas.microsoft.com/office/drawing/2014/main" id="{F9AF40ED-F7DF-FD41-8997-B8BECF6EA76C}"/>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11" name="Footer Placeholder 4">
            <a:extLst>
              <a:ext uri="{FF2B5EF4-FFF2-40B4-BE49-F238E27FC236}">
                <a16:creationId xmlns:a16="http://schemas.microsoft.com/office/drawing/2014/main" id="{1726AB4E-A49A-BB49-BB7A-AC5965A697B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
        <p:nvSpPr>
          <p:cNvPr id="13" name="TextBox 12">
            <a:extLst>
              <a:ext uri="{FF2B5EF4-FFF2-40B4-BE49-F238E27FC236}">
                <a16:creationId xmlns:a16="http://schemas.microsoft.com/office/drawing/2014/main" id="{55A5796B-59D0-AB4A-AC6F-269945C371C8}"/>
              </a:ext>
            </a:extLst>
          </p:cNvPr>
          <p:cNvSpPr txBox="1"/>
          <p:nvPr/>
        </p:nvSpPr>
        <p:spPr>
          <a:xfrm>
            <a:off x="3633783" y="5688065"/>
            <a:ext cx="5072222" cy="369332"/>
          </a:xfrm>
          <a:prstGeom prst="rect">
            <a:avLst/>
          </a:prstGeom>
          <a:solidFill>
            <a:srgbClr val="99CB38">
              <a:lumMod val="60000"/>
              <a:lumOff val="40000"/>
            </a:srgbClr>
          </a:solidFill>
        </p:spPr>
        <p:txBody>
          <a:bodyPr wrap="none" rtlCol="0" anchor="ctr" anchorCtr="0">
            <a:spAutoFit/>
          </a:bodyPr>
          <a:lstStyle/>
          <a:p>
            <a:pPr lvl="0" algn="ctr">
              <a:defRPr/>
            </a:pPr>
            <a:r>
              <a:rPr lang="en-US" b="1" dirty="0"/>
              <a:t>11,154</a:t>
            </a:r>
            <a:r>
              <a:rPr kumimoji="0" lang="it-IT" sz="1800" b="1" i="0" u="none" strike="noStrike" kern="0" cap="none" spc="0" normalizeH="0" baseline="0" noProof="0" dirty="0">
                <a:ln>
                  <a:noFill/>
                </a:ln>
                <a:solidFill>
                  <a:prstClr val="black"/>
                </a:solidFill>
                <a:effectLst/>
                <a:uLnTx/>
                <a:uFillTx/>
              </a:rPr>
              <a:t>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from 146 </a:t>
            </a:r>
            <a:r>
              <a:rPr kumimoji="0" lang="it-IT" sz="1800" b="1" i="0" u="none" strike="noStrike" kern="0" cap="none" spc="0" normalizeH="0" baseline="0" noProof="0" dirty="0" err="1">
                <a:ln>
                  <a:noFill/>
                </a:ln>
                <a:solidFill>
                  <a:prstClr val="black"/>
                </a:solidFill>
                <a:effectLst/>
                <a:uLnTx/>
                <a:uFillTx/>
              </a:rPr>
              <a:t>different</a:t>
            </a:r>
            <a:r>
              <a:rPr kumimoji="0" lang="it-IT" sz="1800" b="1" i="0" u="none" strike="noStrike" kern="0" cap="none" spc="0" normalizeH="0" baseline="0" noProof="0" dirty="0">
                <a:ln>
                  <a:noFill/>
                </a:ln>
                <a:solidFill>
                  <a:prstClr val="black"/>
                </a:solidFill>
                <a:effectLst/>
                <a:uLnTx/>
                <a:uFillTx/>
              </a:rPr>
              <a:t> </a:t>
            </a:r>
            <a:r>
              <a:rPr kumimoji="0" lang="it-IT" sz="1800" b="1" i="0" u="none" strike="noStrike" kern="0" cap="none" spc="0" normalizeH="0" baseline="0" noProof="0" dirty="0" err="1">
                <a:ln>
                  <a:noFill/>
                </a:ln>
                <a:solidFill>
                  <a:prstClr val="black"/>
                </a:solidFill>
                <a:effectLst/>
                <a:uLnTx/>
                <a:uFillTx/>
              </a:rPr>
              <a:t>countries</a:t>
            </a:r>
            <a:endParaRPr kumimoji="0" lang="it-IT" sz="1800" b="1" i="0" u="none" strike="noStrike" kern="0" cap="none" spc="0" normalizeH="0" baseline="0" noProof="0" dirty="0">
              <a:ln>
                <a:noFill/>
              </a:ln>
              <a:solidFill>
                <a:prstClr val="black"/>
              </a:solidFill>
              <a:effectLst/>
              <a:uLnTx/>
              <a:uFillTx/>
            </a:endParaRPr>
          </a:p>
        </p:txBody>
      </p:sp>
      <p:sp>
        <p:nvSpPr>
          <p:cNvPr id="8" name="Date Placeholder 3">
            <a:extLst>
              <a:ext uri="{FF2B5EF4-FFF2-40B4-BE49-F238E27FC236}">
                <a16:creationId xmlns:a16="http://schemas.microsoft.com/office/drawing/2014/main" id="{54D475F1-03D8-4648-9880-F27AC94F6002}"/>
              </a:ext>
            </a:extLst>
          </p:cNvPr>
          <p:cNvSpPr>
            <a:spLocks noGrp="1"/>
          </p:cNvSpPr>
          <p:nvPr>
            <p:ph type="dt" sz="half" idx="2"/>
          </p:nvPr>
        </p:nvSpPr>
        <p:spPr>
          <a:xfrm>
            <a:off x="838200" y="6425625"/>
            <a:ext cx="1426029" cy="365125"/>
          </a:xfrm>
        </p:spPr>
        <p:txBody>
          <a:bodyPr/>
          <a:lstStyle/>
          <a:p>
            <a:fld id="{4DBB68AD-A671-8540-90FB-A3049BDF1FF3}" type="datetime5">
              <a:rPr lang="en-US" smtClean="0"/>
              <a:t>21-Oct-20</a:t>
            </a:fld>
            <a:endParaRPr lang="en-GB" dirty="0"/>
          </a:p>
        </p:txBody>
      </p:sp>
      <p:pic>
        <p:nvPicPr>
          <p:cNvPr id="7" name="Picture 6" descr="Chart&#10;&#10;Description automatically generated">
            <a:extLst>
              <a:ext uri="{FF2B5EF4-FFF2-40B4-BE49-F238E27FC236}">
                <a16:creationId xmlns:a16="http://schemas.microsoft.com/office/drawing/2014/main" id="{E4845F28-4335-6F4B-9DDE-69B97539B31D}"/>
              </a:ext>
            </a:extLst>
          </p:cNvPr>
          <p:cNvPicPr>
            <a:picLocks noChangeAspect="1"/>
          </p:cNvPicPr>
          <p:nvPr/>
        </p:nvPicPr>
        <p:blipFill>
          <a:blip r:embed="rId2"/>
          <a:stretch>
            <a:fillRect/>
          </a:stretch>
        </p:blipFill>
        <p:spPr>
          <a:xfrm>
            <a:off x="0" y="1422953"/>
            <a:ext cx="12192000" cy="4012093"/>
          </a:xfrm>
          <a:prstGeom prst="rect">
            <a:avLst/>
          </a:prstGeom>
        </p:spPr>
      </p:pic>
    </p:spTree>
    <p:extLst>
      <p:ext uri="{BB962C8B-B14F-4D97-AF65-F5344CB8AC3E}">
        <p14:creationId xmlns:p14="http://schemas.microsoft.com/office/powerpoint/2010/main" val="1405229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8E53-D0C2-C54B-99CC-8C74D1A2FE80}"/>
              </a:ext>
            </a:extLst>
          </p:cNvPr>
          <p:cNvSpPr>
            <a:spLocks noGrp="1"/>
          </p:cNvSpPr>
          <p:nvPr>
            <p:ph type="title"/>
          </p:nvPr>
        </p:nvSpPr>
        <p:spPr/>
        <p:txBody>
          <a:bodyPr>
            <a:normAutofit fontScale="90000"/>
          </a:bodyPr>
          <a:lstStyle/>
          <a:p>
            <a:r>
              <a:rPr lang="en-GB" dirty="0"/>
              <a:t>Why Join RDA as an Organisational Member?</a:t>
            </a:r>
          </a:p>
        </p:txBody>
      </p:sp>
      <p:sp>
        <p:nvSpPr>
          <p:cNvPr id="6" name="Slide Number Placeholder 5">
            <a:extLst>
              <a:ext uri="{FF2B5EF4-FFF2-40B4-BE49-F238E27FC236}">
                <a16:creationId xmlns:a16="http://schemas.microsoft.com/office/drawing/2014/main" id="{25A90604-1E73-104E-A2EF-51CDD82C0BDC}"/>
              </a:ext>
            </a:extLst>
          </p:cNvPr>
          <p:cNvSpPr>
            <a:spLocks noGrp="1"/>
          </p:cNvSpPr>
          <p:nvPr>
            <p:ph type="sldNum" sz="quarter" idx="4"/>
          </p:nvPr>
        </p:nvSpPr>
        <p:spPr/>
        <p:txBody>
          <a:bodyPr/>
          <a:lstStyle/>
          <a:p>
            <a:fld id="{D4FA74F0-3561-6E4B-9323-54D0640DAE41}" type="slidenum">
              <a:rPr lang="en-GB" smtClean="0"/>
              <a:pPr/>
              <a:t>11</a:t>
            </a:fld>
            <a:endParaRPr lang="en-GB" dirty="0"/>
          </a:p>
        </p:txBody>
      </p:sp>
      <p:sp>
        <p:nvSpPr>
          <p:cNvPr id="10" name="Content Placeholder 6">
            <a:extLst>
              <a:ext uri="{FF2B5EF4-FFF2-40B4-BE49-F238E27FC236}">
                <a16:creationId xmlns:a16="http://schemas.microsoft.com/office/drawing/2014/main" id="{1F6D1C01-6A8B-EB45-8395-466DF192896D}"/>
              </a:ext>
            </a:extLst>
          </p:cNvPr>
          <p:cNvSpPr txBox="1">
            <a:spLocks/>
          </p:cNvSpPr>
          <p:nvPr/>
        </p:nvSpPr>
        <p:spPr>
          <a:xfrm>
            <a:off x="737631" y="1587236"/>
            <a:ext cx="10963832" cy="434823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Organisational</a:t>
            </a: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 Benefits</a:t>
            </a: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an </a:t>
            </a:r>
            <a:r>
              <a:rPr kumimoji="0" lang="en-US" sz="2000" b="1" i="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perspective </a:t>
            </a: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on the work of RDA and ability to influence RDA’s direction </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Assist in </a:t>
            </a:r>
            <a:r>
              <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implementation &amp; adoption </a:t>
            </a: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of RDA Recommendations &amp; Outputs</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Participate in all RDA </a:t>
            </a:r>
            <a:r>
              <a:rPr kumimoji="0" lang="en-US" sz="2000" b="0" i="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Forums</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Receive regular </a:t>
            </a:r>
            <a:r>
              <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updates</a:t>
            </a: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on the work of the RDA</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Attend </a:t>
            </a:r>
            <a:r>
              <a:rPr kumimoji="0" lang="en-US" sz="2000" b="0" i="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Assembly meetings and vote on </a:t>
            </a:r>
            <a:r>
              <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proposed policies </a:t>
            </a: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for consideration by the RDA Council and for members of the </a:t>
            </a:r>
            <a:r>
              <a:rPr kumimoji="0" lang="en-US" sz="2000" b="0" i="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t>
            </a:r>
            <a:r>
              <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advice to RDA Council </a:t>
            </a: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through the </a:t>
            </a:r>
            <a:r>
              <a:rPr kumimoji="0" lang="en-US" sz="2000" b="0" i="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r>
              <a:rPr kumimoji="0" lang="en-US" sz="20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Be recognized on the RDA Website and at RDA Meetings as a </a:t>
            </a:r>
            <a:r>
              <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supporter of data interoperability</a:t>
            </a:r>
          </a:p>
          <a:p>
            <a:pPr lvl="2">
              <a:buClr>
                <a:srgbClr val="99CB38"/>
              </a:buClr>
              <a:tabLst>
                <a:tab pos="297656" algn="l"/>
              </a:tabLst>
              <a:defRPr/>
            </a:pPr>
            <a:r>
              <a:rPr lang="en-US" sz="2000" i="1" dirty="0">
                <a:solidFill>
                  <a:sysClr val="windowText" lastClr="000000">
                    <a:lumMod val="75000"/>
                    <a:lumOff val="25000"/>
                  </a:sysClr>
                </a:solidFill>
              </a:rPr>
              <a:t>Communicate open job positions in your organisation to entire RDA community (</a:t>
            </a:r>
            <a:r>
              <a:rPr lang="en-US" sz="2000" b="1" i="1" dirty="0">
                <a:solidFill>
                  <a:sysClr val="windowText" lastClr="000000">
                    <a:lumMod val="75000"/>
                    <a:lumOff val="25000"/>
                  </a:sysClr>
                </a:solidFill>
              </a:rPr>
              <a:t>Exclusive to </a:t>
            </a:r>
            <a:r>
              <a:rPr lang="en-US" sz="2000" b="1" i="1" dirty="0" err="1">
                <a:solidFill>
                  <a:sysClr val="windowText" lastClr="000000">
                    <a:lumMod val="75000"/>
                    <a:lumOff val="25000"/>
                  </a:sysClr>
                </a:solidFill>
              </a:rPr>
              <a:t>Organisational</a:t>
            </a:r>
            <a:r>
              <a:rPr lang="en-US" sz="2000" b="1" i="1" dirty="0">
                <a:solidFill>
                  <a:sysClr val="windowText" lastClr="000000">
                    <a:lumMod val="75000"/>
                    <a:lumOff val="25000"/>
                  </a:sysClr>
                </a:solidFill>
              </a:rPr>
              <a:t> Members</a:t>
            </a:r>
            <a:r>
              <a:rPr lang="en-US" sz="2000" i="1" dirty="0">
                <a:solidFill>
                  <a:sysClr val="windowText" lastClr="000000">
                    <a:lumMod val="75000"/>
                    <a:lumOff val="25000"/>
                  </a:sysClr>
                </a:solidFill>
              </a:rPr>
              <a:t>)</a:t>
            </a:r>
          </a:p>
          <a:p>
            <a:pPr lvl="2">
              <a:buClr>
                <a:srgbClr val="99CB38"/>
              </a:buClr>
              <a:tabLst>
                <a:tab pos="297656" algn="l"/>
              </a:tabLst>
              <a:defRPr/>
            </a:pPr>
            <a:r>
              <a:rPr lang="en-US" sz="2000" i="1" dirty="0">
                <a:solidFill>
                  <a:sysClr val="windowText" lastClr="000000">
                    <a:lumMod val="75000"/>
                    <a:lumOff val="25000"/>
                  </a:sysClr>
                </a:solidFill>
              </a:rPr>
              <a:t>Reduced RDA Plenary meeting registration fee (</a:t>
            </a:r>
            <a:r>
              <a:rPr lang="en-US" sz="2000" b="1" i="1" dirty="0">
                <a:solidFill>
                  <a:sysClr val="windowText" lastClr="000000">
                    <a:lumMod val="75000"/>
                    <a:lumOff val="25000"/>
                  </a:sysClr>
                </a:solidFill>
              </a:rPr>
              <a:t>Exclusive to </a:t>
            </a:r>
            <a:r>
              <a:rPr lang="en-US" sz="2000" b="1" i="1" dirty="0" err="1">
                <a:solidFill>
                  <a:sysClr val="windowText" lastClr="000000">
                    <a:lumMod val="75000"/>
                    <a:lumOff val="25000"/>
                  </a:sysClr>
                </a:solidFill>
              </a:rPr>
              <a:t>Organisational</a:t>
            </a:r>
            <a:r>
              <a:rPr lang="en-US" sz="2000" b="1" i="1" dirty="0">
                <a:solidFill>
                  <a:sysClr val="windowText" lastClr="000000">
                    <a:lumMod val="75000"/>
                    <a:lumOff val="25000"/>
                  </a:sysClr>
                </a:solidFill>
              </a:rPr>
              <a:t> Members</a:t>
            </a:r>
            <a:r>
              <a:rPr lang="en-US" sz="2000" i="1" dirty="0">
                <a:solidFill>
                  <a:sysClr val="windowText" lastClr="000000">
                    <a:lumMod val="75000"/>
                    <a:lumOff val="25000"/>
                  </a:sysClr>
                </a:solidFill>
              </a:rPr>
              <a:t>)</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endPar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206D186-EBA4-6946-8E09-6D7C784AC943}"/>
              </a:ext>
            </a:extLst>
          </p:cNvPr>
          <p:cNvSpPr txBox="1"/>
          <p:nvPr/>
        </p:nvSpPr>
        <p:spPr>
          <a:xfrm>
            <a:off x="6698896" y="1649504"/>
            <a:ext cx="4662566" cy="400110"/>
          </a:xfrm>
          <a:prstGeom prst="rect">
            <a:avLst/>
          </a:prstGeom>
          <a:solidFill>
            <a:srgbClr val="84442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rPr>
              <a:t>53</a:t>
            </a:r>
            <a:r>
              <a:rPr kumimoji="0" lang="it-IT" sz="2000" b="1" i="0" u="none" strike="noStrike" kern="0" cap="none" spc="0" normalizeH="0" baseline="0" noProof="0" dirty="0">
                <a:ln>
                  <a:noFill/>
                </a:ln>
                <a:solidFill>
                  <a:schemeClr val="bg1"/>
                </a:solidFill>
                <a:effectLst/>
                <a:uLnTx/>
                <a:uFillTx/>
              </a:rPr>
              <a:t> Organisational &amp; 11 Affiliate Members</a:t>
            </a:r>
          </a:p>
        </p:txBody>
      </p:sp>
      <p:sp>
        <p:nvSpPr>
          <p:cNvPr id="8" name="Footer Placeholder 4">
            <a:extLst>
              <a:ext uri="{FF2B5EF4-FFF2-40B4-BE49-F238E27FC236}">
                <a16:creationId xmlns:a16="http://schemas.microsoft.com/office/drawing/2014/main" id="{D5ECC941-9204-3F40-957B-1F9BD29DF9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
        <p:nvSpPr>
          <p:cNvPr id="9" name="TextBox 8">
            <a:extLst>
              <a:ext uri="{FF2B5EF4-FFF2-40B4-BE49-F238E27FC236}">
                <a16:creationId xmlns:a16="http://schemas.microsoft.com/office/drawing/2014/main" id="{F08DE14C-D033-F145-96E2-AB875273E452}"/>
              </a:ext>
            </a:extLst>
          </p:cNvPr>
          <p:cNvSpPr txBox="1"/>
          <p:nvPr/>
        </p:nvSpPr>
        <p:spPr>
          <a:xfrm>
            <a:off x="6698896" y="5743268"/>
            <a:ext cx="4662566"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hlinkClick r:id="rId2">
                  <a:extLst>
                    <a:ext uri="{A12FA001-AC4F-418D-AE19-62706E023703}">
                      <ahyp:hlinkClr xmlns:ahyp="http://schemas.microsoft.com/office/drawing/2018/hyperlinkcolor" val="tx"/>
                    </a:ext>
                  </a:extLst>
                </a:hlinkClick>
              </a:rPr>
              <a:t>Join as an Organisational Member! →</a:t>
            </a:r>
            <a:endParaRPr kumimoji="0" lang="it-IT" sz="2000" b="1" i="0" u="none" strike="noStrike" kern="0" cap="none" spc="0" normalizeH="0" baseline="0" noProof="0" dirty="0">
              <a:ln>
                <a:noFill/>
              </a:ln>
              <a:solidFill>
                <a:schemeClr val="bg1"/>
              </a:solidFill>
              <a:effectLst/>
              <a:uLnTx/>
              <a:uFillTx/>
            </a:endParaRPr>
          </a:p>
        </p:txBody>
      </p:sp>
      <p:sp>
        <p:nvSpPr>
          <p:cNvPr id="12" name="Date Placeholder 3">
            <a:extLst>
              <a:ext uri="{FF2B5EF4-FFF2-40B4-BE49-F238E27FC236}">
                <a16:creationId xmlns:a16="http://schemas.microsoft.com/office/drawing/2014/main" id="{E6D3E0A4-E7BB-FB44-8D0C-7995AC591CD2}"/>
              </a:ext>
            </a:extLst>
          </p:cNvPr>
          <p:cNvSpPr>
            <a:spLocks noGrp="1"/>
          </p:cNvSpPr>
          <p:nvPr>
            <p:ph type="dt" sz="half" idx="2"/>
          </p:nvPr>
        </p:nvSpPr>
        <p:spPr>
          <a:xfrm>
            <a:off x="838200" y="6425625"/>
            <a:ext cx="1426029" cy="365125"/>
          </a:xfrm>
        </p:spPr>
        <p:txBody>
          <a:bodyPr/>
          <a:lstStyle/>
          <a:p>
            <a:fld id="{803F4E8D-2639-6C4D-B93E-4E65177C53A0}" type="datetime5">
              <a:rPr lang="en-US" smtClean="0"/>
              <a:t>21-Oct-20</a:t>
            </a:fld>
            <a:endParaRPr lang="en-GB" dirty="0"/>
          </a:p>
        </p:txBody>
      </p:sp>
    </p:spTree>
    <p:extLst>
      <p:ext uri="{BB962C8B-B14F-4D97-AF65-F5344CB8AC3E}">
        <p14:creationId xmlns:p14="http://schemas.microsoft.com/office/powerpoint/2010/main" val="2454253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p:txBody>
          <a:bodyPr/>
          <a:lstStyle/>
          <a:p>
            <a:r>
              <a:rPr lang="en-GB" dirty="0"/>
              <a:t>RDA Organisational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307301"/>
            <a:ext cx="11844997" cy="4646199"/>
          </a:xfrm>
        </p:spPr>
        <p:txBody>
          <a:bodyPr lIns="90000" numCol="3" spcCol="108000">
            <a:normAutofit/>
          </a:bodyPr>
          <a:lstStyle/>
          <a:p>
            <a:pPr marL="180975" indent="-168275" fontAlgn="b">
              <a:lnSpc>
                <a:spcPts val="1500"/>
              </a:lnSpc>
              <a:spcBef>
                <a:spcPts val="0"/>
              </a:spcBef>
            </a:pPr>
            <a:r>
              <a:rPr lang="it-IT" sz="1200" dirty="0" err="1"/>
              <a:t>AARNet</a:t>
            </a:r>
            <a:r>
              <a:rPr lang="it-IT" sz="1200" dirty="0"/>
              <a:t> </a:t>
            </a:r>
            <a:r>
              <a:rPr lang="it-IT" sz="1200" dirty="0" err="1"/>
              <a:t>Pty</a:t>
            </a:r>
            <a:r>
              <a:rPr lang="it-IT" sz="1200" dirty="0"/>
              <a:t> Ltd (APL), Australia</a:t>
            </a:r>
          </a:p>
          <a:p>
            <a:pPr marL="180975" indent="-168275" fontAlgn="b">
              <a:lnSpc>
                <a:spcPts val="1500"/>
              </a:lnSpc>
              <a:spcBef>
                <a:spcPts val="0"/>
              </a:spcBef>
            </a:pPr>
            <a:r>
              <a:rPr lang="it-IT" sz="1200" dirty="0"/>
              <a:t>American </a:t>
            </a:r>
            <a:r>
              <a:rPr lang="it-IT" sz="1200" dirty="0" err="1"/>
              <a:t>Geophysical</a:t>
            </a:r>
            <a:r>
              <a:rPr lang="it-IT" sz="1200" dirty="0"/>
              <a:t> Union (AGU), USA</a:t>
            </a:r>
          </a:p>
          <a:p>
            <a:pPr marL="180975" indent="-168275" fontAlgn="b">
              <a:lnSpc>
                <a:spcPts val="1500"/>
              </a:lnSpc>
              <a:spcBef>
                <a:spcPts val="0"/>
              </a:spcBef>
            </a:pPr>
            <a:r>
              <a:rPr lang="it-IT" sz="1200" dirty="0"/>
              <a:t>American </a:t>
            </a:r>
            <a:r>
              <a:rPr lang="it-IT" sz="1200" dirty="0" err="1"/>
              <a:t>University</a:t>
            </a:r>
            <a:r>
              <a:rPr lang="it-IT" sz="1200" dirty="0"/>
              <a:t> Library, USA</a:t>
            </a:r>
          </a:p>
          <a:p>
            <a:pPr marL="180975" indent="-168275" fontAlgn="b">
              <a:lnSpc>
                <a:spcPts val="1500"/>
              </a:lnSpc>
              <a:spcBef>
                <a:spcPts val="0"/>
              </a:spcBef>
            </a:pPr>
            <a:r>
              <a:rPr lang="it-IT" sz="1200" dirty="0" err="1"/>
              <a:t>Australian</a:t>
            </a:r>
            <a:r>
              <a:rPr lang="it-IT" sz="1200" dirty="0"/>
              <a:t> </a:t>
            </a:r>
            <a:r>
              <a:rPr lang="it-IT" sz="1200" dirty="0" err="1"/>
              <a:t>Research</a:t>
            </a:r>
            <a:r>
              <a:rPr lang="it-IT" sz="1200" dirty="0"/>
              <a:t> Data Commons (ARDC), Australia</a:t>
            </a:r>
          </a:p>
          <a:p>
            <a:pPr marL="180975" indent="-168275" fontAlgn="b">
              <a:lnSpc>
                <a:spcPts val="1500"/>
              </a:lnSpc>
              <a:spcBef>
                <a:spcPts val="0"/>
              </a:spcBef>
            </a:pPr>
            <a:r>
              <a:rPr lang="it-IT" sz="1200" dirty="0" err="1"/>
              <a:t>Battelle</a:t>
            </a:r>
            <a:r>
              <a:rPr lang="it-IT" sz="1200" dirty="0"/>
              <a:t> - National </a:t>
            </a:r>
            <a:r>
              <a:rPr lang="it-IT" sz="1200" dirty="0" err="1"/>
              <a:t>Ecological</a:t>
            </a:r>
            <a:r>
              <a:rPr lang="it-IT" sz="1200" dirty="0"/>
              <a:t> </a:t>
            </a:r>
            <a:r>
              <a:rPr lang="it-IT" sz="1200" dirty="0" err="1"/>
              <a:t>Observatory</a:t>
            </a:r>
            <a:r>
              <a:rPr lang="it-IT" sz="1200" dirty="0"/>
              <a:t> Network (NEON), USA</a:t>
            </a:r>
          </a:p>
          <a:p>
            <a:pPr marL="180975" indent="-168275" fontAlgn="b">
              <a:lnSpc>
                <a:spcPts val="1500"/>
              </a:lnSpc>
              <a:spcBef>
                <a:spcPts val="0"/>
              </a:spcBef>
            </a:pPr>
            <a:r>
              <a:rPr lang="it-IT" sz="1200" dirty="0" err="1"/>
              <a:t>Blackfynn</a:t>
            </a:r>
            <a:r>
              <a:rPr lang="it-IT" sz="1200" dirty="0"/>
              <a:t> </a:t>
            </a:r>
            <a:r>
              <a:rPr lang="it-IT" sz="1200" dirty="0" err="1"/>
              <a:t>Inc</a:t>
            </a:r>
            <a:r>
              <a:rPr lang="it-IT" sz="1200" dirty="0"/>
              <a:t>., USA</a:t>
            </a:r>
          </a:p>
          <a:p>
            <a:pPr marL="180975" indent="-168275" fontAlgn="b">
              <a:lnSpc>
                <a:spcPts val="1500"/>
              </a:lnSpc>
              <a:spcBef>
                <a:spcPts val="0"/>
              </a:spcBef>
            </a:pPr>
            <a:r>
              <a:rPr lang="it-IT" sz="1200" dirty="0"/>
              <a:t>California </a:t>
            </a:r>
            <a:r>
              <a:rPr lang="it-IT" sz="1200" dirty="0" err="1"/>
              <a:t>Institute</a:t>
            </a:r>
            <a:r>
              <a:rPr lang="it-IT" sz="1200" dirty="0"/>
              <a:t> of Technology, USA</a:t>
            </a:r>
          </a:p>
          <a:p>
            <a:pPr marL="180975" indent="-168275" fontAlgn="b">
              <a:lnSpc>
                <a:spcPts val="1500"/>
              </a:lnSpc>
              <a:spcBef>
                <a:spcPts val="0"/>
              </a:spcBef>
            </a:pPr>
            <a:r>
              <a:rPr lang="it-IT" sz="1200" dirty="0"/>
              <a:t>CANARIE, Canada</a:t>
            </a:r>
          </a:p>
          <a:p>
            <a:pPr marL="180975" indent="-168275" fontAlgn="b">
              <a:lnSpc>
                <a:spcPts val="1500"/>
              </a:lnSpc>
              <a:spcBef>
                <a:spcPts val="0"/>
              </a:spcBef>
            </a:pPr>
            <a:r>
              <a:rPr lang="it-IT" sz="1200" dirty="0"/>
              <a:t>CAP Digital, France</a:t>
            </a:r>
          </a:p>
          <a:p>
            <a:pPr marL="180975" indent="-168275" fontAlgn="b">
              <a:lnSpc>
                <a:spcPts val="1500"/>
              </a:lnSpc>
              <a:spcBef>
                <a:spcPts val="0"/>
              </a:spcBef>
            </a:pPr>
            <a:r>
              <a:rPr lang="it-IT" sz="1200" dirty="0"/>
              <a:t>Carnegie Mellon </a:t>
            </a:r>
            <a:r>
              <a:rPr lang="it-IT" sz="1200" dirty="0" err="1"/>
              <a:t>University</a:t>
            </a:r>
            <a:r>
              <a:rPr lang="it-IT" sz="1200" dirty="0"/>
              <a:t>, USA</a:t>
            </a:r>
          </a:p>
          <a:p>
            <a:pPr marL="180975" indent="-168275" fontAlgn="b">
              <a:lnSpc>
                <a:spcPts val="1500"/>
              </a:lnSpc>
              <a:spcBef>
                <a:spcPts val="0"/>
              </a:spcBef>
            </a:pPr>
            <a:r>
              <a:rPr lang="it-IT" sz="1200" dirty="0" err="1"/>
              <a:t>Consortium</a:t>
            </a:r>
            <a:r>
              <a:rPr lang="it-IT" sz="1200" dirty="0"/>
              <a:t> of </a:t>
            </a:r>
            <a:r>
              <a:rPr lang="it-IT" sz="1200" dirty="0" err="1"/>
              <a:t>European</a:t>
            </a:r>
            <a:r>
              <a:rPr lang="it-IT" sz="1200" dirty="0"/>
              <a:t> Social Science Data Archives (CESSDA)</a:t>
            </a:r>
          </a:p>
          <a:p>
            <a:pPr marL="180975" indent="-168275" fontAlgn="b">
              <a:lnSpc>
                <a:spcPts val="1500"/>
              </a:lnSpc>
              <a:spcBef>
                <a:spcPts val="0"/>
              </a:spcBef>
            </a:pPr>
            <a:r>
              <a:rPr lang="it-IT" sz="1200" dirty="0"/>
              <a:t>Columbia </a:t>
            </a:r>
            <a:r>
              <a:rPr lang="it-IT" sz="1200" dirty="0" err="1"/>
              <a:t>University</a:t>
            </a:r>
            <a:r>
              <a:rPr lang="it-IT" sz="1200" dirty="0"/>
              <a:t> Libraries/Information Services, USA</a:t>
            </a:r>
          </a:p>
          <a:p>
            <a:pPr marL="180975" indent="-168275" fontAlgn="b">
              <a:lnSpc>
                <a:spcPts val="1500"/>
              </a:lnSpc>
              <a:spcBef>
                <a:spcPts val="0"/>
              </a:spcBef>
            </a:pPr>
            <a:r>
              <a:rPr lang="it-IT" sz="1200" dirty="0"/>
              <a:t>Corporation for National </a:t>
            </a:r>
            <a:r>
              <a:rPr lang="it-IT" sz="1200" dirty="0" err="1"/>
              <a:t>Research</a:t>
            </a:r>
            <a:r>
              <a:rPr lang="it-IT" sz="1200" dirty="0"/>
              <a:t> </a:t>
            </a:r>
            <a:r>
              <a:rPr lang="it-IT" sz="1200" dirty="0" err="1"/>
              <a:t>Initiatives</a:t>
            </a:r>
            <a:r>
              <a:rPr lang="it-IT" sz="1200" dirty="0"/>
              <a:t> (CNRI)</a:t>
            </a:r>
          </a:p>
          <a:p>
            <a:pPr marL="180975" indent="-168275" fontAlgn="b">
              <a:lnSpc>
                <a:spcPts val="1500"/>
              </a:lnSpc>
              <a:spcBef>
                <a:spcPts val="0"/>
              </a:spcBef>
            </a:pPr>
            <a:r>
              <a:rPr lang="it-IT" sz="1200" dirty="0" err="1"/>
              <a:t>Danish</a:t>
            </a:r>
            <a:r>
              <a:rPr lang="it-IT" sz="1200" dirty="0"/>
              <a:t> e-</a:t>
            </a:r>
            <a:r>
              <a:rPr lang="it-IT" sz="1200" dirty="0" err="1"/>
              <a:t>Infrastructure</a:t>
            </a:r>
            <a:r>
              <a:rPr lang="it-IT" sz="1200" dirty="0"/>
              <a:t> </a:t>
            </a:r>
            <a:r>
              <a:rPr lang="it-IT" sz="1200" dirty="0" err="1"/>
              <a:t>Cooperation</a:t>
            </a:r>
            <a:endParaRPr lang="it-IT" sz="1200" dirty="0"/>
          </a:p>
          <a:p>
            <a:pPr marL="180975" indent="-168275" fontAlgn="b">
              <a:lnSpc>
                <a:spcPts val="1500"/>
              </a:lnSpc>
              <a:spcBef>
                <a:spcPts val="0"/>
              </a:spcBef>
            </a:pPr>
            <a:r>
              <a:rPr lang="it-IT" sz="1200" dirty="0"/>
              <a:t>DANS, Data </a:t>
            </a:r>
            <a:r>
              <a:rPr lang="it-IT" sz="1200" dirty="0" err="1"/>
              <a:t>Archiving</a:t>
            </a:r>
            <a:r>
              <a:rPr lang="it-IT" sz="1200" dirty="0"/>
              <a:t> and </a:t>
            </a:r>
            <a:r>
              <a:rPr lang="it-IT" sz="1200" dirty="0" err="1"/>
              <a:t>Networked</a:t>
            </a:r>
            <a:r>
              <a:rPr lang="it-IT" sz="1200" dirty="0"/>
              <a:t> Services, The Netherlands</a:t>
            </a:r>
          </a:p>
          <a:p>
            <a:pPr marL="180975" indent="-168275" fontAlgn="b">
              <a:lnSpc>
                <a:spcPts val="1500"/>
              </a:lnSpc>
              <a:spcBef>
                <a:spcPts val="0"/>
              </a:spcBef>
            </a:pPr>
            <a:r>
              <a:rPr lang="it-IT" sz="1200" dirty="0"/>
              <a:t>Data </a:t>
            </a:r>
            <a:r>
              <a:rPr lang="it-IT" sz="1200" dirty="0" err="1"/>
              <a:t>Observation</a:t>
            </a:r>
            <a:r>
              <a:rPr lang="it-IT" sz="1200" dirty="0"/>
              <a:t> Network for Earth - </a:t>
            </a:r>
            <a:r>
              <a:rPr lang="it-IT" sz="1200" dirty="0" err="1"/>
              <a:t>DataONE</a:t>
            </a:r>
            <a:endParaRPr lang="it-IT" sz="1200" dirty="0"/>
          </a:p>
          <a:p>
            <a:pPr marL="180975" indent="-168275" fontAlgn="b">
              <a:lnSpc>
                <a:spcPts val="1500"/>
              </a:lnSpc>
              <a:spcBef>
                <a:spcPts val="0"/>
              </a:spcBef>
            </a:pPr>
            <a:r>
              <a:rPr lang="it-IT" sz="1200" dirty="0"/>
              <a:t>Digital </a:t>
            </a:r>
            <a:r>
              <a:rPr lang="it-IT" sz="1200" dirty="0" err="1"/>
              <a:t>Curation</a:t>
            </a:r>
            <a:r>
              <a:rPr lang="it-IT" sz="1200" dirty="0"/>
              <a:t> Centre (DCC), UK</a:t>
            </a:r>
          </a:p>
          <a:p>
            <a:pPr marL="180975" indent="-168275" fontAlgn="b">
              <a:lnSpc>
                <a:spcPts val="1500"/>
              </a:lnSpc>
              <a:spcBef>
                <a:spcPts val="0"/>
              </a:spcBef>
            </a:pPr>
            <a:r>
              <a:rPr lang="it-IT" sz="1200" dirty="0"/>
              <a:t>Digital Repository of </a:t>
            </a:r>
            <a:r>
              <a:rPr lang="it-IT" sz="1200" dirty="0" err="1"/>
              <a:t>Ireland</a:t>
            </a:r>
            <a:r>
              <a:rPr lang="it-IT" sz="1200" dirty="0"/>
              <a:t> (DRI), </a:t>
            </a:r>
            <a:r>
              <a:rPr lang="it-IT" sz="1200" dirty="0" err="1"/>
              <a:t>Ireland</a:t>
            </a:r>
            <a:endParaRPr lang="it-IT" sz="1200" dirty="0"/>
          </a:p>
          <a:p>
            <a:pPr marL="180975" indent="-168275" fontAlgn="b">
              <a:lnSpc>
                <a:spcPts val="1500"/>
              </a:lnSpc>
              <a:spcBef>
                <a:spcPts val="0"/>
              </a:spcBef>
            </a:pPr>
            <a:r>
              <a:rPr lang="en-US" sz="1200" dirty="0"/>
              <a:t>Earth Science Information Partners (ESIP)</a:t>
            </a:r>
            <a:endParaRPr lang="it-IT" sz="1200" dirty="0"/>
          </a:p>
          <a:p>
            <a:pPr marL="180975" indent="-168275" fontAlgn="b">
              <a:lnSpc>
                <a:spcPts val="1500"/>
              </a:lnSpc>
              <a:spcBef>
                <a:spcPts val="0"/>
              </a:spcBef>
            </a:pPr>
            <a:r>
              <a:rPr lang="it-IT" sz="1200" dirty="0"/>
              <a:t>EGI Foundation</a:t>
            </a:r>
          </a:p>
          <a:p>
            <a:pPr marL="180975" indent="-168275" fontAlgn="b">
              <a:lnSpc>
                <a:spcPts val="1500"/>
              </a:lnSpc>
              <a:spcBef>
                <a:spcPts val="0"/>
              </a:spcBef>
            </a:pPr>
            <a:r>
              <a:rPr lang="it-IT" sz="1200" dirty="0"/>
              <a:t>ELSEVIER, The Netherlands</a:t>
            </a:r>
          </a:p>
          <a:p>
            <a:pPr marL="180975" indent="-168275" fontAlgn="b">
              <a:lnSpc>
                <a:spcPts val="1500"/>
              </a:lnSpc>
              <a:spcBef>
                <a:spcPts val="0"/>
              </a:spcBef>
            </a:pPr>
            <a:r>
              <a:rPr lang="it-IT" sz="1200" dirty="0" err="1"/>
              <a:t>European</a:t>
            </a:r>
            <a:r>
              <a:rPr lang="it-IT" sz="1200" dirty="0"/>
              <a:t> </a:t>
            </a:r>
            <a:r>
              <a:rPr lang="it-IT" sz="1200" dirty="0" err="1"/>
              <a:t>Parliamentary</a:t>
            </a:r>
            <a:r>
              <a:rPr lang="it-IT" sz="1200" dirty="0"/>
              <a:t> </a:t>
            </a:r>
            <a:r>
              <a:rPr lang="it-IT" sz="1200" dirty="0" err="1"/>
              <a:t>Research</a:t>
            </a:r>
            <a:r>
              <a:rPr lang="it-IT" sz="1200" dirty="0"/>
              <a:t> Service (EPRS)</a:t>
            </a:r>
          </a:p>
          <a:p>
            <a:pPr marL="180975" indent="-168275" fontAlgn="b">
              <a:lnSpc>
                <a:spcPts val="1500"/>
              </a:lnSpc>
              <a:spcBef>
                <a:spcPts val="0"/>
              </a:spcBef>
            </a:pPr>
            <a:r>
              <a:rPr lang="it-IT" sz="1200" dirty="0" err="1"/>
              <a:t>European</a:t>
            </a:r>
            <a:r>
              <a:rPr lang="it-IT" sz="1200" dirty="0"/>
              <a:t> Data </a:t>
            </a:r>
            <a:r>
              <a:rPr lang="it-IT" sz="1200" dirty="0" err="1"/>
              <a:t>Infrastructure</a:t>
            </a:r>
            <a:r>
              <a:rPr lang="it-IT" sz="1200" dirty="0"/>
              <a:t> (EUDAT </a:t>
            </a:r>
            <a:r>
              <a:rPr lang="it-IT" sz="1200" dirty="0" err="1"/>
              <a:t>project</a:t>
            </a:r>
            <a:r>
              <a:rPr lang="it-IT" sz="1200" dirty="0"/>
              <a:t>)</a:t>
            </a:r>
          </a:p>
          <a:p>
            <a:pPr marL="180975" indent="-168275" fontAlgn="b">
              <a:lnSpc>
                <a:spcPts val="1500"/>
              </a:lnSpc>
              <a:spcBef>
                <a:spcPts val="0"/>
              </a:spcBef>
            </a:pPr>
            <a:r>
              <a:rPr lang="it-IT" sz="1200" dirty="0" err="1"/>
              <a:t>German</a:t>
            </a:r>
            <a:r>
              <a:rPr lang="it-IT" sz="1200" dirty="0"/>
              <a:t> Data Forum, Germany</a:t>
            </a:r>
          </a:p>
          <a:p>
            <a:pPr marL="180975" indent="-168275" fontAlgn="b">
              <a:lnSpc>
                <a:spcPts val="1500"/>
              </a:lnSpc>
              <a:spcBef>
                <a:spcPts val="0"/>
              </a:spcBef>
            </a:pPr>
            <a:r>
              <a:rPr lang="it-IT" sz="1200" dirty="0"/>
              <a:t>Global </a:t>
            </a:r>
            <a:r>
              <a:rPr lang="it-IT" sz="1200" dirty="0" err="1"/>
              <a:t>Biosocial</a:t>
            </a:r>
            <a:r>
              <a:rPr lang="it-IT" sz="1200" dirty="0"/>
              <a:t> </a:t>
            </a:r>
            <a:r>
              <a:rPr lang="it-IT" sz="1200" dirty="0" err="1"/>
              <a:t>Complexity</a:t>
            </a:r>
            <a:r>
              <a:rPr lang="it-IT" sz="1200" dirty="0"/>
              <a:t> </a:t>
            </a:r>
            <a:r>
              <a:rPr lang="it-IT" sz="1200" dirty="0" err="1"/>
              <a:t>Initiative</a:t>
            </a:r>
            <a:r>
              <a:rPr lang="it-IT" sz="1200" dirty="0"/>
              <a:t>, Arizona State </a:t>
            </a:r>
            <a:r>
              <a:rPr lang="it-IT" sz="1200" dirty="0" err="1"/>
              <a:t>University</a:t>
            </a:r>
            <a:r>
              <a:rPr lang="it-IT" sz="1200" dirty="0"/>
              <a:t>, USA</a:t>
            </a:r>
          </a:p>
          <a:p>
            <a:pPr marL="180975" indent="-168275" fontAlgn="b">
              <a:lnSpc>
                <a:spcPts val="1500"/>
              </a:lnSpc>
              <a:spcBef>
                <a:spcPts val="0"/>
              </a:spcBef>
            </a:pPr>
            <a:r>
              <a:rPr lang="it-IT" sz="1200" dirty="0" err="1"/>
              <a:t>Helmholtz</a:t>
            </a:r>
            <a:r>
              <a:rPr lang="it-IT" sz="1200" dirty="0"/>
              <a:t> </a:t>
            </a:r>
            <a:r>
              <a:rPr lang="it-IT" sz="1200" dirty="0" err="1"/>
              <a:t>Association</a:t>
            </a:r>
            <a:r>
              <a:rPr lang="it-IT" sz="1200" dirty="0"/>
              <a:t>, Germany</a:t>
            </a:r>
          </a:p>
          <a:p>
            <a:pPr marL="180975" indent="-168275" fontAlgn="b">
              <a:lnSpc>
                <a:spcPts val="1500"/>
              </a:lnSpc>
              <a:spcBef>
                <a:spcPts val="0"/>
              </a:spcBef>
            </a:pPr>
            <a:r>
              <a:rPr lang="it-IT" sz="1200" dirty="0"/>
              <a:t>IASSIST - International </a:t>
            </a:r>
            <a:r>
              <a:rPr lang="it-IT" sz="1200" dirty="0" err="1"/>
              <a:t>Association</a:t>
            </a:r>
            <a:r>
              <a:rPr lang="it-IT" sz="1200" dirty="0"/>
              <a:t> for Social Science Information Services </a:t>
            </a:r>
            <a:br>
              <a:rPr lang="it-IT" sz="1200" dirty="0"/>
            </a:br>
            <a:r>
              <a:rPr lang="it-IT" sz="1200" dirty="0"/>
              <a:t>and Technology</a:t>
            </a:r>
          </a:p>
          <a:p>
            <a:pPr marL="180975" indent="-168275" fontAlgn="b">
              <a:lnSpc>
                <a:spcPts val="1500"/>
              </a:lnSpc>
              <a:spcBef>
                <a:spcPts val="0"/>
              </a:spcBef>
            </a:pPr>
            <a:r>
              <a:rPr lang="it-IT" sz="1200" dirty="0"/>
              <a:t>Indiana </a:t>
            </a:r>
            <a:r>
              <a:rPr lang="it-IT" sz="1200" dirty="0" err="1"/>
              <a:t>University</a:t>
            </a:r>
            <a:r>
              <a:rPr lang="it-IT" sz="1200" dirty="0"/>
              <a:t> Pervasive Technology </a:t>
            </a:r>
            <a:r>
              <a:rPr lang="it-IT" sz="1200" dirty="0" err="1"/>
              <a:t>Institute</a:t>
            </a:r>
            <a:r>
              <a:rPr lang="it-IT" sz="1200" dirty="0"/>
              <a:t>, USA</a:t>
            </a:r>
          </a:p>
          <a:p>
            <a:pPr marL="180975" indent="-168275" fontAlgn="b">
              <a:lnSpc>
                <a:spcPts val="1500"/>
              </a:lnSpc>
              <a:spcBef>
                <a:spcPts val="0"/>
              </a:spcBef>
            </a:pPr>
            <a:r>
              <a:rPr lang="it-IT" sz="1200" dirty="0"/>
              <a:t>Information Technology </a:t>
            </a:r>
            <a:r>
              <a:rPr lang="it-IT" sz="1200" dirty="0" err="1"/>
              <a:t>Research</a:t>
            </a:r>
            <a:r>
              <a:rPr lang="it-IT" sz="1200" dirty="0"/>
              <a:t> </a:t>
            </a:r>
            <a:r>
              <a:rPr lang="it-IT" sz="1200" dirty="0" err="1"/>
              <a:t>Insititute</a:t>
            </a:r>
            <a:r>
              <a:rPr lang="it-IT" sz="1200" dirty="0"/>
              <a:t> (ITRI)- National </a:t>
            </a:r>
            <a:r>
              <a:rPr lang="it-IT" sz="1200" dirty="0" err="1"/>
              <a:t>Institute</a:t>
            </a:r>
            <a:r>
              <a:rPr lang="it-IT" sz="1200" dirty="0"/>
              <a:t> of </a:t>
            </a:r>
            <a:br>
              <a:rPr lang="it-IT" sz="1200" dirty="0"/>
            </a:br>
            <a:r>
              <a:rPr lang="it-IT" sz="1200" dirty="0"/>
              <a:t>Advanced Industrial Science and Technology (AIST), Japan</a:t>
            </a:r>
          </a:p>
          <a:p>
            <a:pPr marL="180975" indent="-168275" fontAlgn="b">
              <a:lnSpc>
                <a:spcPts val="1500"/>
              </a:lnSpc>
              <a:spcBef>
                <a:spcPts val="0"/>
              </a:spcBef>
            </a:pPr>
            <a:r>
              <a:rPr lang="it-IT" sz="1200" dirty="0" err="1"/>
              <a:t>Integrated</a:t>
            </a:r>
            <a:r>
              <a:rPr lang="it-IT" sz="1200" dirty="0"/>
              <a:t> </a:t>
            </a:r>
            <a:r>
              <a:rPr lang="it-IT" sz="1200" dirty="0" err="1"/>
              <a:t>Digitized</a:t>
            </a:r>
            <a:r>
              <a:rPr lang="it-IT" sz="1200" dirty="0"/>
              <a:t> </a:t>
            </a:r>
            <a:r>
              <a:rPr lang="it-IT" sz="1200" dirty="0" err="1"/>
              <a:t>Biocollections</a:t>
            </a:r>
            <a:r>
              <a:rPr lang="it-IT" sz="1200" dirty="0"/>
              <a:t> (</a:t>
            </a:r>
            <a:r>
              <a:rPr lang="it-IT" sz="1200" dirty="0" err="1"/>
              <a:t>iDigBio</a:t>
            </a:r>
            <a:r>
              <a:rPr lang="it-IT" sz="1200" dirty="0"/>
              <a:t>)</a:t>
            </a:r>
          </a:p>
          <a:p>
            <a:pPr marL="180975" indent="-168275" fontAlgn="b">
              <a:lnSpc>
                <a:spcPts val="1500"/>
              </a:lnSpc>
              <a:spcBef>
                <a:spcPts val="0"/>
              </a:spcBef>
            </a:pPr>
            <a:r>
              <a:rPr lang="it-IT" sz="1200" dirty="0" err="1"/>
              <a:t>Interdisciplinary</a:t>
            </a:r>
            <a:r>
              <a:rPr lang="it-IT" sz="1200" dirty="0"/>
              <a:t> Centre for Mathematical and </a:t>
            </a:r>
            <a:r>
              <a:rPr lang="it-IT" sz="1200" dirty="0" err="1"/>
              <a:t>Computational</a:t>
            </a:r>
            <a:r>
              <a:rPr lang="it-IT" sz="1200" dirty="0"/>
              <a:t> </a:t>
            </a:r>
            <a:r>
              <a:rPr lang="it-IT" sz="1200" dirty="0" err="1"/>
              <a:t>Modelling</a:t>
            </a:r>
            <a:r>
              <a:rPr lang="it-IT" sz="1200" dirty="0"/>
              <a:t> (ICM), University of </a:t>
            </a:r>
            <a:r>
              <a:rPr lang="it-IT" sz="1200" dirty="0" err="1"/>
              <a:t>Warsaw</a:t>
            </a:r>
            <a:r>
              <a:rPr lang="it-IT" sz="1200" dirty="0"/>
              <a:t>, Poland</a:t>
            </a:r>
          </a:p>
          <a:p>
            <a:pPr marL="180975" indent="-168275" fontAlgn="b">
              <a:lnSpc>
                <a:spcPts val="1500"/>
              </a:lnSpc>
              <a:spcBef>
                <a:spcPts val="0"/>
              </a:spcBef>
            </a:pPr>
            <a:r>
              <a:rPr lang="it-IT" sz="1200" dirty="0"/>
              <a:t>International </a:t>
            </a:r>
            <a:r>
              <a:rPr lang="it-IT" sz="1200" dirty="0" err="1"/>
              <a:t>Association</a:t>
            </a:r>
            <a:r>
              <a:rPr lang="it-IT" sz="1200" dirty="0"/>
              <a:t> of STM </a:t>
            </a:r>
            <a:r>
              <a:rPr lang="it-IT" sz="1200" dirty="0" err="1"/>
              <a:t>Publishers</a:t>
            </a:r>
            <a:endParaRPr lang="it-IT" sz="1200" dirty="0"/>
          </a:p>
          <a:p>
            <a:pPr marL="180975" indent="-168275" fontAlgn="b">
              <a:lnSpc>
                <a:spcPts val="1500"/>
              </a:lnSpc>
              <a:spcBef>
                <a:spcPts val="0"/>
              </a:spcBef>
            </a:pPr>
            <a:r>
              <a:rPr lang="it-IT" sz="1200" dirty="0"/>
              <a:t>International </a:t>
            </a:r>
            <a:r>
              <a:rPr lang="it-IT" sz="1200" dirty="0" err="1"/>
              <a:t>Federation</a:t>
            </a:r>
            <a:r>
              <a:rPr lang="it-IT" sz="1200" dirty="0"/>
              <a:t> of Data </a:t>
            </a:r>
            <a:r>
              <a:rPr lang="it-IT" sz="1200" dirty="0" err="1"/>
              <a:t>Organizations</a:t>
            </a:r>
            <a:r>
              <a:rPr lang="it-IT" sz="1200" dirty="0"/>
              <a:t> for Social </a:t>
            </a:r>
            <a:r>
              <a:rPr lang="it-IT" sz="1200" dirty="0" err="1"/>
              <a:t>Sciences</a:t>
            </a:r>
            <a:endParaRPr lang="it-IT" sz="1200" dirty="0"/>
          </a:p>
          <a:p>
            <a:pPr marL="180975" indent="-168275" fontAlgn="b">
              <a:lnSpc>
                <a:spcPts val="1500"/>
              </a:lnSpc>
              <a:spcBef>
                <a:spcPts val="0"/>
              </a:spcBef>
            </a:pPr>
            <a:r>
              <a:rPr lang="it-IT" sz="1200" dirty="0"/>
              <a:t>KAUST - King Abdullah University of Science and Technology, </a:t>
            </a:r>
            <a:r>
              <a:rPr lang="it-IT" sz="1200" dirty="0" err="1"/>
              <a:t>Saudia</a:t>
            </a:r>
            <a:r>
              <a:rPr lang="it-IT" sz="1200" dirty="0"/>
              <a:t> Arabia</a:t>
            </a:r>
          </a:p>
          <a:p>
            <a:pPr marL="180975" indent="-168275" fontAlgn="b">
              <a:lnSpc>
                <a:spcPts val="1500"/>
              </a:lnSpc>
              <a:spcBef>
                <a:spcPts val="0"/>
              </a:spcBef>
            </a:pPr>
            <a:r>
              <a:rPr lang="it-IT" sz="1200" dirty="0"/>
              <a:t>LIBER - </a:t>
            </a:r>
            <a:r>
              <a:rPr lang="it-IT" sz="1200" dirty="0" err="1"/>
              <a:t>Association</a:t>
            </a:r>
            <a:r>
              <a:rPr lang="it-IT" sz="1200" dirty="0"/>
              <a:t> of </a:t>
            </a:r>
            <a:r>
              <a:rPr lang="it-IT" sz="1200" dirty="0" err="1"/>
              <a:t>European</a:t>
            </a:r>
            <a:r>
              <a:rPr lang="it-IT" sz="1200" dirty="0"/>
              <a:t> </a:t>
            </a:r>
            <a:r>
              <a:rPr lang="it-IT" sz="1200" dirty="0" err="1"/>
              <a:t>Research</a:t>
            </a:r>
            <a:r>
              <a:rPr lang="it-IT" sz="1200" dirty="0"/>
              <a:t> Libraries</a:t>
            </a:r>
          </a:p>
          <a:p>
            <a:pPr marL="180975" indent="-168275" fontAlgn="b">
              <a:lnSpc>
                <a:spcPts val="1500"/>
              </a:lnSpc>
              <a:spcBef>
                <a:spcPts val="0"/>
              </a:spcBef>
            </a:pPr>
            <a:r>
              <a:rPr lang="it-IT" sz="1200" dirty="0"/>
              <a:t>Max </a:t>
            </a:r>
            <a:r>
              <a:rPr lang="it-IT" sz="1200" dirty="0" err="1"/>
              <a:t>Planck</a:t>
            </a:r>
            <a:r>
              <a:rPr lang="it-IT" sz="1200" dirty="0"/>
              <a:t> Computing and Data </a:t>
            </a:r>
            <a:r>
              <a:rPr lang="it-IT" sz="1200" dirty="0" err="1"/>
              <a:t>Facility</a:t>
            </a:r>
            <a:r>
              <a:rPr lang="it-IT" sz="1200" dirty="0"/>
              <a:t> (MPCDF), Germany</a:t>
            </a:r>
          </a:p>
          <a:p>
            <a:pPr marL="180975" indent="-168275" fontAlgn="b">
              <a:lnSpc>
                <a:spcPts val="1500"/>
              </a:lnSpc>
              <a:spcBef>
                <a:spcPts val="0"/>
              </a:spcBef>
            </a:pPr>
            <a:r>
              <a:rPr lang="it-IT" sz="1200" dirty="0"/>
              <a:t>Massachusetts </a:t>
            </a:r>
            <a:r>
              <a:rPr lang="it-IT" sz="1200" dirty="0" err="1"/>
              <a:t>Institute</a:t>
            </a:r>
            <a:r>
              <a:rPr lang="it-IT" sz="1200" dirty="0"/>
              <a:t> of Technology Libraries (MIT Libraries), USA</a:t>
            </a:r>
          </a:p>
          <a:p>
            <a:pPr marL="180975" indent="-168275" fontAlgn="b">
              <a:lnSpc>
                <a:spcPts val="1500"/>
              </a:lnSpc>
              <a:spcBef>
                <a:spcPts val="0"/>
              </a:spcBef>
            </a:pPr>
            <a:r>
              <a:rPr lang="it-IT" sz="1200" dirty="0"/>
              <a:t>National Center for </a:t>
            </a:r>
            <a:r>
              <a:rPr lang="it-IT" sz="1200" dirty="0" err="1"/>
              <a:t>Supercomputing</a:t>
            </a:r>
            <a:r>
              <a:rPr lang="it-IT" sz="1200" dirty="0"/>
              <a:t> Applications, University of Illinois </a:t>
            </a:r>
            <a:r>
              <a:rPr lang="it-IT" sz="1200" dirty="0" err="1"/>
              <a:t>at</a:t>
            </a:r>
            <a:r>
              <a:rPr lang="it-IT" sz="1200" dirty="0"/>
              <a:t> Urbana-Champaign, USA</a:t>
            </a:r>
          </a:p>
          <a:p>
            <a:pPr marL="180975" indent="-168275" fontAlgn="b">
              <a:lnSpc>
                <a:spcPts val="1500"/>
              </a:lnSpc>
              <a:spcBef>
                <a:spcPts val="0"/>
              </a:spcBef>
            </a:pPr>
            <a:r>
              <a:rPr lang="it-IT" sz="1200" dirty="0"/>
              <a:t>National Library of </a:t>
            </a:r>
            <a:r>
              <a:rPr lang="it-IT" sz="1200" dirty="0" err="1"/>
              <a:t>Ireland</a:t>
            </a:r>
            <a:r>
              <a:rPr lang="it-IT" sz="1200" dirty="0"/>
              <a:t>, </a:t>
            </a:r>
            <a:r>
              <a:rPr lang="it-IT" sz="1200" dirty="0" err="1"/>
              <a:t>Ireland</a:t>
            </a:r>
            <a:endParaRPr lang="it-IT" sz="1200" dirty="0"/>
          </a:p>
          <a:p>
            <a:pPr marL="180975" indent="-168275" fontAlgn="b">
              <a:lnSpc>
                <a:spcPts val="1500"/>
              </a:lnSpc>
              <a:spcBef>
                <a:spcPts val="0"/>
              </a:spcBef>
            </a:pPr>
            <a:r>
              <a:rPr lang="it-IT" sz="1200" dirty="0"/>
              <a:t>Netherlands e-Science Center</a:t>
            </a:r>
          </a:p>
          <a:p>
            <a:pPr marL="180975" indent="-168275" fontAlgn="b">
              <a:lnSpc>
                <a:spcPts val="1500"/>
              </a:lnSpc>
              <a:spcBef>
                <a:spcPts val="0"/>
              </a:spcBef>
            </a:pPr>
            <a:r>
              <a:rPr lang="it-IT" sz="1200" dirty="0"/>
              <a:t>NSD - </a:t>
            </a:r>
            <a:r>
              <a:rPr lang="it-IT" sz="1200" dirty="0" err="1"/>
              <a:t>Norwegian</a:t>
            </a:r>
            <a:r>
              <a:rPr lang="it-IT" sz="1200" dirty="0"/>
              <a:t> Centre for </a:t>
            </a:r>
            <a:r>
              <a:rPr lang="it-IT" sz="1200" dirty="0" err="1"/>
              <a:t>Research</a:t>
            </a:r>
            <a:r>
              <a:rPr lang="it-IT" sz="1200" dirty="0"/>
              <a:t> Data</a:t>
            </a:r>
          </a:p>
          <a:p>
            <a:pPr marL="180975" indent="-168275" fontAlgn="b">
              <a:lnSpc>
                <a:spcPts val="1500"/>
              </a:lnSpc>
              <a:spcBef>
                <a:spcPts val="0"/>
              </a:spcBef>
            </a:pPr>
            <a:r>
              <a:rPr lang="it-IT" sz="1200" dirty="0"/>
              <a:t>NZ </a:t>
            </a:r>
            <a:r>
              <a:rPr lang="it-IT" sz="1200" dirty="0" err="1"/>
              <a:t>eScience</a:t>
            </a:r>
            <a:r>
              <a:rPr lang="it-IT" sz="1200" dirty="0"/>
              <a:t> </a:t>
            </a:r>
            <a:r>
              <a:rPr lang="it-IT" sz="1200" dirty="0" err="1"/>
              <a:t>Infrastructure</a:t>
            </a:r>
            <a:r>
              <a:rPr lang="it-IT" sz="1200" dirty="0"/>
              <a:t>, New Zealand</a:t>
            </a:r>
          </a:p>
          <a:p>
            <a:pPr marL="180975" indent="-168275" fontAlgn="b">
              <a:lnSpc>
                <a:spcPts val="1500"/>
              </a:lnSpc>
              <a:spcBef>
                <a:spcPts val="0"/>
              </a:spcBef>
            </a:pPr>
            <a:r>
              <a:rPr lang="it-IT" sz="1200" dirty="0" err="1"/>
              <a:t>Purdue</a:t>
            </a:r>
            <a:r>
              <a:rPr lang="it-IT" sz="1200" dirty="0"/>
              <a:t> </a:t>
            </a:r>
            <a:r>
              <a:rPr lang="it-IT" sz="1200" dirty="0" err="1"/>
              <a:t>University</a:t>
            </a:r>
            <a:r>
              <a:rPr lang="it-IT" sz="1200" dirty="0"/>
              <a:t> Libraries, USA</a:t>
            </a:r>
          </a:p>
          <a:p>
            <a:pPr marL="180975" indent="-168275" fontAlgn="b">
              <a:lnSpc>
                <a:spcPts val="1500"/>
              </a:lnSpc>
              <a:spcBef>
                <a:spcPts val="0"/>
              </a:spcBef>
            </a:pPr>
            <a:r>
              <a:rPr lang="it-IT" sz="1200" dirty="0" err="1"/>
              <a:t>Research</a:t>
            </a:r>
            <a:r>
              <a:rPr lang="it-IT" sz="1200" dirty="0"/>
              <a:t> Data Canada, Canada</a:t>
            </a:r>
          </a:p>
          <a:p>
            <a:pPr marL="180975" indent="-168275" fontAlgn="b">
              <a:lnSpc>
                <a:spcPts val="1500"/>
              </a:lnSpc>
              <a:spcBef>
                <a:spcPts val="0"/>
              </a:spcBef>
            </a:pPr>
            <a:r>
              <a:rPr lang="it-IT" sz="1200" dirty="0" err="1"/>
              <a:t>Scholarly</a:t>
            </a:r>
            <a:r>
              <a:rPr lang="it-IT" sz="1200" dirty="0"/>
              <a:t> Publishing and </a:t>
            </a:r>
            <a:r>
              <a:rPr lang="it-IT" sz="1200" dirty="0" err="1"/>
              <a:t>Academic</a:t>
            </a:r>
            <a:r>
              <a:rPr lang="it-IT" sz="1200" dirty="0"/>
              <a:t> </a:t>
            </a:r>
            <a:r>
              <a:rPr lang="it-IT" sz="1200" dirty="0" err="1"/>
              <a:t>Resources</a:t>
            </a:r>
            <a:r>
              <a:rPr lang="it-IT" sz="1200" dirty="0"/>
              <a:t> </a:t>
            </a:r>
            <a:r>
              <a:rPr lang="it-IT" sz="1200" dirty="0" err="1"/>
              <a:t>Coalition</a:t>
            </a:r>
            <a:r>
              <a:rPr lang="it-IT" sz="1200" dirty="0"/>
              <a:t> (SPARC), USA</a:t>
            </a:r>
          </a:p>
          <a:p>
            <a:pPr marL="180975" indent="-168275" fontAlgn="b">
              <a:lnSpc>
                <a:spcPts val="1500"/>
              </a:lnSpc>
              <a:spcBef>
                <a:spcPts val="0"/>
              </a:spcBef>
            </a:pPr>
            <a:r>
              <a:rPr lang="it-IT" sz="1200" dirty="0"/>
              <a:t>Science &amp; Technology </a:t>
            </a:r>
            <a:r>
              <a:rPr lang="it-IT" sz="1200" dirty="0" err="1"/>
              <a:t>Facilities</a:t>
            </a:r>
            <a:r>
              <a:rPr lang="it-IT" sz="1200" dirty="0"/>
              <a:t> </a:t>
            </a:r>
            <a:r>
              <a:rPr lang="it-IT" sz="1200" dirty="0" err="1"/>
              <a:t>Council</a:t>
            </a:r>
            <a:r>
              <a:rPr lang="it-IT" sz="1200" dirty="0"/>
              <a:t> (STFC), UK</a:t>
            </a:r>
          </a:p>
          <a:p>
            <a:pPr marL="180975" indent="-168275" fontAlgn="b">
              <a:lnSpc>
                <a:spcPts val="1500"/>
              </a:lnSpc>
              <a:spcBef>
                <a:spcPts val="0"/>
              </a:spcBef>
            </a:pPr>
            <a:r>
              <a:rPr lang="it-IT" sz="1200" dirty="0"/>
              <a:t>The Alan </a:t>
            </a:r>
            <a:r>
              <a:rPr lang="it-IT" sz="1200" dirty="0" err="1"/>
              <a:t>Turing</a:t>
            </a:r>
            <a:r>
              <a:rPr lang="it-IT" sz="1200" dirty="0"/>
              <a:t> </a:t>
            </a:r>
            <a:r>
              <a:rPr lang="it-IT" sz="1200" dirty="0" err="1"/>
              <a:t>institute</a:t>
            </a:r>
            <a:r>
              <a:rPr lang="it-IT" sz="1200" dirty="0"/>
              <a:t>, UK</a:t>
            </a:r>
          </a:p>
          <a:p>
            <a:pPr marL="180975" indent="-168275" fontAlgn="b">
              <a:lnSpc>
                <a:spcPts val="1500"/>
              </a:lnSpc>
              <a:spcBef>
                <a:spcPts val="0"/>
              </a:spcBef>
            </a:pPr>
            <a:r>
              <a:rPr lang="it-IT" sz="1200" dirty="0"/>
              <a:t>TMF – Technology, </a:t>
            </a:r>
            <a:r>
              <a:rPr lang="it-IT" sz="1200" dirty="0" err="1"/>
              <a:t>Methods</a:t>
            </a:r>
            <a:r>
              <a:rPr lang="it-IT" sz="1200" dirty="0"/>
              <a:t>, and </a:t>
            </a:r>
            <a:r>
              <a:rPr lang="it-IT" sz="1200" dirty="0" err="1"/>
              <a:t>Infrastructure</a:t>
            </a:r>
            <a:r>
              <a:rPr lang="it-IT" sz="1200" dirty="0"/>
              <a:t> for </a:t>
            </a:r>
            <a:r>
              <a:rPr lang="it-IT" sz="1200" dirty="0" err="1"/>
              <a:t>Networked</a:t>
            </a:r>
            <a:r>
              <a:rPr lang="it-IT" sz="1200" dirty="0"/>
              <a:t> </a:t>
            </a:r>
            <a:r>
              <a:rPr lang="it-IT" sz="1200" dirty="0" err="1"/>
              <a:t>Medical</a:t>
            </a:r>
            <a:r>
              <a:rPr lang="it-IT" sz="1200" dirty="0"/>
              <a:t> </a:t>
            </a:r>
            <a:r>
              <a:rPr lang="it-IT" sz="1200" dirty="0" err="1"/>
              <a:t>Research</a:t>
            </a:r>
            <a:r>
              <a:rPr lang="it-IT" sz="1200" dirty="0"/>
              <a:t>, Germany</a:t>
            </a:r>
          </a:p>
          <a:p>
            <a:pPr marL="180975" indent="-168275" fontAlgn="b">
              <a:lnSpc>
                <a:spcPts val="1500"/>
              </a:lnSpc>
              <a:spcBef>
                <a:spcPts val="0"/>
              </a:spcBef>
            </a:pPr>
            <a:r>
              <a:rPr lang="it-IT" sz="1200" dirty="0" err="1"/>
              <a:t>Université</a:t>
            </a:r>
            <a:r>
              <a:rPr lang="it-IT" sz="1200" dirty="0"/>
              <a:t> de </a:t>
            </a:r>
            <a:r>
              <a:rPr lang="it-IT" sz="1200" dirty="0" err="1"/>
              <a:t>Lorraine</a:t>
            </a:r>
            <a:r>
              <a:rPr lang="it-IT" sz="1200" dirty="0"/>
              <a:t>, France</a:t>
            </a:r>
          </a:p>
          <a:p>
            <a:pPr marL="180975" indent="-168275" fontAlgn="b">
              <a:lnSpc>
                <a:spcPts val="1500"/>
              </a:lnSpc>
              <a:spcBef>
                <a:spcPts val="0"/>
              </a:spcBef>
            </a:pPr>
            <a:r>
              <a:rPr lang="it-IT" sz="1200" dirty="0" err="1"/>
              <a:t>University</a:t>
            </a:r>
            <a:r>
              <a:rPr lang="it-IT" sz="1200" dirty="0"/>
              <a:t> of Strasbourg, France</a:t>
            </a:r>
          </a:p>
          <a:p>
            <a:pPr marL="180975" indent="-168275" fontAlgn="b">
              <a:lnSpc>
                <a:spcPts val="1500"/>
              </a:lnSpc>
              <a:spcBef>
                <a:spcPts val="0"/>
              </a:spcBef>
            </a:pPr>
            <a:r>
              <a:rPr lang="it-IT" sz="1200" dirty="0"/>
              <a:t>Washington </a:t>
            </a:r>
            <a:r>
              <a:rPr lang="it-IT" sz="1200" dirty="0" err="1"/>
              <a:t>University</a:t>
            </a:r>
            <a:r>
              <a:rPr lang="it-IT" sz="1200" dirty="0"/>
              <a:t> in St. Louis Libraries, USA</a:t>
            </a:r>
          </a:p>
          <a:p>
            <a:pPr marL="180975" indent="-168275" fontAlgn="b">
              <a:lnSpc>
                <a:spcPts val="1500"/>
              </a:lnSpc>
              <a:spcBef>
                <a:spcPts val="0"/>
              </a:spcBef>
            </a:pPr>
            <a:r>
              <a:rPr lang="it-IT" sz="1200" dirty="0"/>
              <a:t>Web Science Trust, UK</a:t>
            </a:r>
          </a:p>
          <a:p>
            <a:pPr marL="180975" indent="-168275" fontAlgn="b">
              <a:lnSpc>
                <a:spcPts val="1500"/>
              </a:lnSpc>
              <a:spcBef>
                <a:spcPts val="0"/>
              </a:spcBef>
            </a:pPr>
            <a:r>
              <a:rPr lang="it-IT" sz="1200" dirty="0"/>
              <a:t>John </a:t>
            </a:r>
            <a:r>
              <a:rPr lang="it-IT" sz="1200" dirty="0" err="1"/>
              <a:t>Wiley</a:t>
            </a:r>
            <a:r>
              <a:rPr lang="it-IT" sz="1200" dirty="0"/>
              <a:t> &amp; </a:t>
            </a:r>
            <a:r>
              <a:rPr lang="it-IT" sz="1200" dirty="0" err="1"/>
              <a:t>Sons</a:t>
            </a:r>
            <a:r>
              <a:rPr lang="it-IT" sz="1200" dirty="0"/>
              <a:t> Ltd., UK</a:t>
            </a:r>
          </a:p>
          <a:p>
            <a:pPr marL="12700" indent="0">
              <a:lnSpc>
                <a:spcPts val="1500"/>
              </a:lnSpc>
              <a:spcBef>
                <a:spcPts val="0"/>
              </a:spcBef>
              <a:buNone/>
            </a:pPr>
            <a:endParaRPr lang="en-GB" sz="1200" dirty="0"/>
          </a:p>
        </p:txBody>
      </p:sp>
      <p:sp>
        <p:nvSpPr>
          <p:cNvPr id="4" name="Date Placeholder 3">
            <a:extLst>
              <a:ext uri="{FF2B5EF4-FFF2-40B4-BE49-F238E27FC236}">
                <a16:creationId xmlns:a16="http://schemas.microsoft.com/office/drawing/2014/main" id="{9921731C-FB42-6343-96C3-5A397E0BEE73}"/>
              </a:ext>
            </a:extLst>
          </p:cNvPr>
          <p:cNvSpPr>
            <a:spLocks noGrp="1"/>
          </p:cNvSpPr>
          <p:nvPr>
            <p:ph type="dt" sz="half" idx="2"/>
          </p:nvPr>
        </p:nvSpPr>
        <p:spPr/>
        <p:txBody>
          <a:bodyPr/>
          <a:lstStyle/>
          <a:p>
            <a:fld id="{5951801F-129F-1747-9AA1-67D76DA5641F}" type="datetime5">
              <a:rPr lang="en-US" smtClean="0"/>
              <a:t>21-Oct-20</a:t>
            </a:fld>
            <a:endParaRPr lang="en-GB" dirty="0"/>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12</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a:t>
            </a:r>
            <a:endParaRPr lang="en-GB" dirty="0"/>
          </a:p>
        </p:txBody>
      </p:sp>
      <p:sp>
        <p:nvSpPr>
          <p:cNvPr id="7" name="Rectangle: Folded Corner 6">
            <a:extLst>
              <a:ext uri="{FF2B5EF4-FFF2-40B4-BE49-F238E27FC236}">
                <a16:creationId xmlns:a16="http://schemas.microsoft.com/office/drawing/2014/main" id="{5458B5D7-DCE9-43ED-A0A3-1275AA1FF141}"/>
              </a:ext>
            </a:extLst>
          </p:cNvPr>
          <p:cNvSpPr/>
          <p:nvPr/>
        </p:nvSpPr>
        <p:spPr>
          <a:xfrm>
            <a:off x="9061220" y="468123"/>
            <a:ext cx="2656968" cy="762722"/>
          </a:xfrm>
          <a:prstGeom prst="foldedCorne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53 RDA </a:t>
            </a:r>
            <a:r>
              <a:rPr lang="en-US" sz="2000" b="1" dirty="0" err="1"/>
              <a:t>Organisational</a:t>
            </a:r>
            <a:r>
              <a:rPr lang="en-US" sz="2000" b="1" dirty="0"/>
              <a:t> Members</a:t>
            </a:r>
            <a:endParaRPr lang="x-none" sz="2000" b="1" dirty="0"/>
          </a:p>
        </p:txBody>
      </p:sp>
      <p:sp>
        <p:nvSpPr>
          <p:cNvPr id="8" name="TextBox 7">
            <a:extLst>
              <a:ext uri="{FF2B5EF4-FFF2-40B4-BE49-F238E27FC236}">
                <a16:creationId xmlns:a16="http://schemas.microsoft.com/office/drawing/2014/main" id="{456B3600-26CC-4EF7-A421-2163518A20F8}"/>
              </a:ext>
            </a:extLst>
          </p:cNvPr>
          <p:cNvSpPr txBox="1"/>
          <p:nvPr/>
        </p:nvSpPr>
        <p:spPr>
          <a:xfrm>
            <a:off x="13375" y="5990844"/>
            <a:ext cx="12178626" cy="338554"/>
          </a:xfrm>
          <a:prstGeom prst="rect">
            <a:avLst/>
          </a:prstGeom>
          <a:solidFill>
            <a:schemeClr val="accent6"/>
          </a:solidFill>
        </p:spPr>
        <p:txBody>
          <a:bodyPr wrap="square" rtlCol="0">
            <a:spAutoFit/>
          </a:bodyPr>
          <a:lstStyle/>
          <a:p>
            <a:r>
              <a:rPr lang="en-US" sz="1600" b="1" dirty="0">
                <a:solidFill>
                  <a:schemeClr val="bg1"/>
                </a:solidFill>
              </a:rPr>
              <a:t>RDA </a:t>
            </a:r>
            <a:r>
              <a:rPr lang="en-US" sz="1600" b="1" dirty="0" err="1">
                <a:solidFill>
                  <a:schemeClr val="bg1"/>
                </a:solidFill>
              </a:rPr>
              <a:t>Organisational</a:t>
            </a:r>
            <a:r>
              <a:rPr lang="en-US" sz="1600" b="1" dirty="0">
                <a:solidFill>
                  <a:schemeClr val="bg1"/>
                </a:solidFill>
              </a:rPr>
              <a:t> Member details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Tree>
    <p:extLst>
      <p:ext uri="{BB962C8B-B14F-4D97-AF65-F5344CB8AC3E}">
        <p14:creationId xmlns:p14="http://schemas.microsoft.com/office/powerpoint/2010/main" val="424116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p:txBody>
          <a:bodyPr/>
          <a:lstStyle/>
          <a:p>
            <a:r>
              <a:rPr lang="en-GB" dirty="0"/>
              <a:t>RDA Affiliate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627993"/>
            <a:ext cx="11844997" cy="4224168"/>
          </a:xfrm>
        </p:spPr>
        <p:txBody>
          <a:bodyPr lIns="90000" numCol="2" spcCol="108000">
            <a:normAutofit fontScale="92500"/>
          </a:bodyPr>
          <a:lstStyle/>
          <a:p>
            <a:pPr marL="446088" indent="-446088" fontAlgn="b"/>
            <a:r>
              <a:rPr lang="it-IT" dirty="0"/>
              <a:t>The </a:t>
            </a:r>
            <a:r>
              <a:rPr lang="it-IT" dirty="0" err="1"/>
              <a:t>Consortia</a:t>
            </a:r>
            <a:r>
              <a:rPr lang="it-IT" dirty="0"/>
              <a:t> </a:t>
            </a:r>
            <a:r>
              <a:rPr lang="it-IT" dirty="0" err="1"/>
              <a:t>Advancing</a:t>
            </a:r>
            <a:r>
              <a:rPr lang="it-IT" dirty="0"/>
              <a:t> </a:t>
            </a:r>
            <a:r>
              <a:rPr lang="it-IT" dirty="0" err="1"/>
              <a:t>Standards</a:t>
            </a:r>
            <a:r>
              <a:rPr lang="it-IT" dirty="0"/>
              <a:t> in </a:t>
            </a:r>
            <a:r>
              <a:rPr lang="it-IT" dirty="0" err="1"/>
              <a:t>Research</a:t>
            </a:r>
            <a:r>
              <a:rPr lang="it-IT" dirty="0"/>
              <a:t> Administration Information - </a:t>
            </a:r>
            <a:br>
              <a:rPr lang="it-IT" dirty="0"/>
            </a:br>
            <a:r>
              <a:rPr lang="it-IT" dirty="0"/>
              <a:t>CASRAI</a:t>
            </a:r>
          </a:p>
          <a:p>
            <a:pPr marL="446088" indent="-446088" fontAlgn="b"/>
            <a:r>
              <a:rPr lang="it-IT" dirty="0" err="1"/>
              <a:t>Confederation</a:t>
            </a:r>
            <a:r>
              <a:rPr lang="it-IT" dirty="0"/>
              <a:t> of Open Access </a:t>
            </a:r>
            <a:r>
              <a:rPr lang="it-IT" dirty="0" err="1"/>
              <a:t>Repositories</a:t>
            </a:r>
            <a:r>
              <a:rPr lang="it-IT" dirty="0"/>
              <a:t> (COAR)</a:t>
            </a:r>
          </a:p>
          <a:p>
            <a:pPr marL="446088" indent="-446088" fontAlgn="b"/>
            <a:r>
              <a:rPr lang="it-IT" dirty="0" err="1"/>
              <a:t>Committee</a:t>
            </a:r>
            <a:r>
              <a:rPr lang="it-IT" dirty="0"/>
              <a:t> on Data for Science and Technology (CODATA)</a:t>
            </a:r>
          </a:p>
          <a:p>
            <a:pPr marL="446088" indent="-446088" fontAlgn="b"/>
            <a:r>
              <a:rPr lang="it-IT" dirty="0" err="1"/>
              <a:t>DataCite</a:t>
            </a:r>
            <a:endParaRPr lang="it-IT" dirty="0"/>
          </a:p>
          <a:p>
            <a:pPr marL="446088" indent="-446088" fontAlgn="b"/>
            <a:r>
              <a:rPr lang="it-IT" dirty="0"/>
              <a:t>GIDA - The Global </a:t>
            </a:r>
            <a:r>
              <a:rPr lang="it-IT" dirty="0" err="1"/>
              <a:t>Indigenous</a:t>
            </a:r>
            <a:r>
              <a:rPr lang="it-IT" dirty="0"/>
              <a:t> Data </a:t>
            </a:r>
            <a:r>
              <a:rPr lang="it-IT" dirty="0" err="1"/>
              <a:t>Alliance</a:t>
            </a:r>
            <a:endParaRPr lang="it-IT" dirty="0"/>
          </a:p>
          <a:p>
            <a:pPr marL="446088" indent="-446088" fontAlgn="b"/>
            <a:r>
              <a:rPr lang="it-IT" dirty="0"/>
              <a:t>Group on Earth </a:t>
            </a:r>
            <a:r>
              <a:rPr lang="it-IT" dirty="0" err="1"/>
              <a:t>Observations</a:t>
            </a:r>
            <a:r>
              <a:rPr lang="it-IT" dirty="0"/>
              <a:t> (GEO)</a:t>
            </a:r>
          </a:p>
          <a:p>
            <a:pPr marL="446088" indent="-446088" fontAlgn="b"/>
            <a:r>
              <a:rPr lang="it-IT" dirty="0"/>
              <a:t>Global Open Data for </a:t>
            </a:r>
            <a:r>
              <a:rPr lang="it-IT" dirty="0" err="1"/>
              <a:t>Agriculture</a:t>
            </a:r>
            <a:r>
              <a:rPr lang="it-IT" dirty="0"/>
              <a:t> &amp; </a:t>
            </a:r>
            <a:r>
              <a:rPr lang="it-IT" dirty="0" err="1"/>
              <a:t>Nutrition</a:t>
            </a:r>
            <a:r>
              <a:rPr lang="it-IT" dirty="0"/>
              <a:t> (GODAN)</a:t>
            </a:r>
          </a:p>
          <a:p>
            <a:pPr marL="446088" indent="-446088" fontAlgn="b"/>
            <a:r>
              <a:rPr lang="it-IT" dirty="0"/>
              <a:t>International </a:t>
            </a:r>
            <a:r>
              <a:rPr lang="it-IT" dirty="0" err="1"/>
              <a:t>Council</a:t>
            </a:r>
            <a:r>
              <a:rPr lang="it-IT" dirty="0"/>
              <a:t> for </a:t>
            </a:r>
            <a:r>
              <a:rPr lang="it-IT" dirty="0" err="1"/>
              <a:t>Scientific</a:t>
            </a:r>
            <a:r>
              <a:rPr lang="it-IT" dirty="0"/>
              <a:t> and Technical Information (ICSTI)</a:t>
            </a:r>
          </a:p>
          <a:p>
            <a:pPr marL="446088" indent="-446088" fontAlgn="b"/>
            <a:r>
              <a:rPr lang="it-IT" dirty="0" err="1"/>
              <a:t>Connecting</a:t>
            </a:r>
            <a:r>
              <a:rPr lang="it-IT" dirty="0"/>
              <a:t> </a:t>
            </a:r>
            <a:r>
              <a:rPr lang="it-IT" dirty="0" err="1"/>
              <a:t>Research</a:t>
            </a:r>
            <a:r>
              <a:rPr lang="it-IT" dirty="0"/>
              <a:t> and </a:t>
            </a:r>
            <a:r>
              <a:rPr lang="it-IT" dirty="0" err="1"/>
              <a:t>Researchers</a:t>
            </a:r>
            <a:r>
              <a:rPr lang="it-IT" dirty="0"/>
              <a:t> (ORCID)</a:t>
            </a:r>
          </a:p>
          <a:p>
            <a:pPr marL="446088" indent="-446088" fontAlgn="b"/>
            <a:r>
              <a:rPr lang="it-IT" dirty="0" err="1"/>
              <a:t>Research</a:t>
            </a:r>
            <a:r>
              <a:rPr lang="it-IT" dirty="0"/>
              <a:t> Software </a:t>
            </a:r>
            <a:r>
              <a:rPr lang="it-IT" dirty="0" err="1"/>
              <a:t>Alliance</a:t>
            </a:r>
            <a:r>
              <a:rPr lang="it-IT" dirty="0"/>
              <a:t> (</a:t>
            </a:r>
            <a:r>
              <a:rPr lang="it-IT" dirty="0" err="1"/>
              <a:t>ReSA</a:t>
            </a:r>
            <a:r>
              <a:rPr lang="it-IT" dirty="0"/>
              <a:t>)</a:t>
            </a:r>
          </a:p>
          <a:p>
            <a:pPr marL="446088" indent="-446088" fontAlgn="b"/>
            <a:r>
              <a:rPr lang="it-IT" dirty="0"/>
              <a:t>World Data System (WDS)</a:t>
            </a:r>
          </a:p>
        </p:txBody>
      </p:sp>
      <p:sp>
        <p:nvSpPr>
          <p:cNvPr id="4" name="Date Placeholder 3">
            <a:extLst>
              <a:ext uri="{FF2B5EF4-FFF2-40B4-BE49-F238E27FC236}">
                <a16:creationId xmlns:a16="http://schemas.microsoft.com/office/drawing/2014/main" id="{9921731C-FB42-6343-96C3-5A397E0BEE73}"/>
              </a:ext>
            </a:extLst>
          </p:cNvPr>
          <p:cNvSpPr>
            <a:spLocks noGrp="1"/>
          </p:cNvSpPr>
          <p:nvPr>
            <p:ph type="dt" sz="half" idx="2"/>
          </p:nvPr>
        </p:nvSpPr>
        <p:spPr/>
        <p:txBody>
          <a:bodyPr/>
          <a:lstStyle/>
          <a:p>
            <a:fld id="{3CB78FC5-1B1B-A64C-89D4-9BAD11DB173E}" type="datetime5">
              <a:rPr lang="en-US" smtClean="0"/>
              <a:t>21-Oct-20</a:t>
            </a:fld>
            <a:endParaRPr lang="en-GB" dirty="0"/>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a:t>
            </a:r>
            <a:endParaRPr lang="en-GB" dirty="0"/>
          </a:p>
        </p:txBody>
      </p:sp>
      <p:sp>
        <p:nvSpPr>
          <p:cNvPr id="7" name="Rectangle: Folded Corner 6">
            <a:extLst>
              <a:ext uri="{FF2B5EF4-FFF2-40B4-BE49-F238E27FC236}">
                <a16:creationId xmlns:a16="http://schemas.microsoft.com/office/drawing/2014/main" id="{DD8E7D1F-287E-4844-AB01-368EFC5D4012}"/>
              </a:ext>
            </a:extLst>
          </p:cNvPr>
          <p:cNvSpPr/>
          <p:nvPr/>
        </p:nvSpPr>
        <p:spPr>
          <a:xfrm>
            <a:off x="9061220" y="468123"/>
            <a:ext cx="2500516" cy="762722"/>
          </a:xfrm>
          <a:prstGeom prst="foldedCorne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11 RDA Affiliate Members</a:t>
            </a:r>
            <a:endParaRPr lang="x-none" sz="2000" b="1" dirty="0"/>
          </a:p>
        </p:txBody>
      </p:sp>
      <p:sp>
        <p:nvSpPr>
          <p:cNvPr id="8" name="TextBox 7">
            <a:extLst>
              <a:ext uri="{FF2B5EF4-FFF2-40B4-BE49-F238E27FC236}">
                <a16:creationId xmlns:a16="http://schemas.microsoft.com/office/drawing/2014/main" id="{7BA0893C-6D87-4ECD-9609-FAB6C375DFE9}"/>
              </a:ext>
            </a:extLst>
          </p:cNvPr>
          <p:cNvSpPr txBox="1"/>
          <p:nvPr/>
        </p:nvSpPr>
        <p:spPr>
          <a:xfrm>
            <a:off x="295075" y="5852161"/>
            <a:ext cx="11733148" cy="338554"/>
          </a:xfrm>
          <a:prstGeom prst="rect">
            <a:avLst/>
          </a:prstGeom>
          <a:solidFill>
            <a:schemeClr val="accent6"/>
          </a:solidFill>
        </p:spPr>
        <p:txBody>
          <a:bodyPr wrap="none" rtlCol="0">
            <a:spAutoFit/>
          </a:bodyPr>
          <a:lstStyle/>
          <a:p>
            <a:r>
              <a:rPr lang="en-US" sz="1600" b="1" dirty="0">
                <a:solidFill>
                  <a:schemeClr val="bg1"/>
                </a:solidFill>
              </a:rPr>
              <a:t>RDA Affiliate Member details -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Tree>
    <p:extLst>
      <p:ext uri="{BB962C8B-B14F-4D97-AF65-F5344CB8AC3E}">
        <p14:creationId xmlns:p14="http://schemas.microsoft.com/office/powerpoint/2010/main" val="2580163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EB81F-C86B-0449-84BB-5C8273C7D149}"/>
              </a:ext>
            </a:extLst>
          </p:cNvPr>
          <p:cNvSpPr>
            <a:spLocks noGrp="1"/>
          </p:cNvSpPr>
          <p:nvPr>
            <p:ph type="title"/>
          </p:nvPr>
        </p:nvSpPr>
        <p:spPr>
          <a:xfrm>
            <a:off x="2185524" y="187776"/>
            <a:ext cx="10384428" cy="1094450"/>
          </a:xfrm>
        </p:spPr>
        <p:txBody>
          <a:bodyPr>
            <a:normAutofit fontScale="90000"/>
          </a:bodyPr>
          <a:lstStyle/>
          <a:p>
            <a:r>
              <a:rPr lang="en-GB" sz="4000" dirty="0"/>
              <a:t>RDA </a:t>
            </a:r>
            <a:r>
              <a:rPr lang="en-GB" sz="3600" dirty="0"/>
              <a:t>active</a:t>
            </a:r>
            <a:r>
              <a:rPr lang="en-GB" sz="4000" dirty="0"/>
              <a:t> Interest Groups </a:t>
            </a:r>
            <a:r>
              <a:rPr lang="en-GB" sz="3100" dirty="0"/>
              <a:t>(IG) </a:t>
            </a:r>
            <a:r>
              <a:rPr lang="en-GB" sz="3600" b="0" dirty="0"/>
              <a:t>&amp;</a:t>
            </a:r>
            <a:r>
              <a:rPr lang="en-GB" sz="4000" dirty="0"/>
              <a:t> Working Groups </a:t>
            </a:r>
            <a:r>
              <a:rPr lang="en-GB" sz="3100" dirty="0"/>
              <a:t>(WG)</a:t>
            </a:r>
            <a:r>
              <a:rPr lang="en-GB" sz="4000" dirty="0"/>
              <a:t>:</a:t>
            </a:r>
            <a:br>
              <a:rPr lang="en-GB" dirty="0"/>
            </a:br>
            <a:r>
              <a:rPr lang="en-GB" sz="2700" dirty="0"/>
              <a:t>Discipline-focused and Partnerships</a:t>
            </a:r>
            <a:endParaRPr lang="en-GB" dirty="0"/>
          </a:p>
        </p:txBody>
      </p:sp>
      <p:sp>
        <p:nvSpPr>
          <p:cNvPr id="4" name="Date Placeholder 3">
            <a:extLst>
              <a:ext uri="{FF2B5EF4-FFF2-40B4-BE49-F238E27FC236}">
                <a16:creationId xmlns:a16="http://schemas.microsoft.com/office/drawing/2014/main" id="{CC9D06D8-7A47-5A45-9CEB-7ABA8602C99B}"/>
              </a:ext>
            </a:extLst>
          </p:cNvPr>
          <p:cNvSpPr>
            <a:spLocks noGrp="1"/>
          </p:cNvSpPr>
          <p:nvPr>
            <p:ph type="dt" sz="half" idx="2"/>
          </p:nvPr>
        </p:nvSpPr>
        <p:spPr/>
        <p:txBody>
          <a:bodyPr/>
          <a:lstStyle/>
          <a:p>
            <a:fld id="{91CCB167-6D3A-BF44-AA82-38DF3A593C65}" type="datetime5">
              <a:rPr lang="en-US" smtClean="0"/>
              <a:t>21-Oct-20</a:t>
            </a:fld>
            <a:endParaRPr lang="en-GB" dirty="0"/>
          </a:p>
        </p:txBody>
      </p:sp>
      <p:sp>
        <p:nvSpPr>
          <p:cNvPr id="6" name="Slide Number Placeholder 5">
            <a:extLst>
              <a:ext uri="{FF2B5EF4-FFF2-40B4-BE49-F238E27FC236}">
                <a16:creationId xmlns:a16="http://schemas.microsoft.com/office/drawing/2014/main" id="{B669B236-CDF8-CB44-88A3-9F0340743EC6}"/>
              </a:ext>
            </a:extLst>
          </p:cNvPr>
          <p:cNvSpPr>
            <a:spLocks noGrp="1"/>
          </p:cNvSpPr>
          <p:nvPr>
            <p:ph type="sldNum" sz="quarter" idx="4"/>
          </p:nvPr>
        </p:nvSpPr>
        <p:spPr/>
        <p:txBody>
          <a:bodyPr/>
          <a:lstStyle/>
          <a:p>
            <a:fld id="{D4FA74F0-3561-6E4B-9323-54D0640DAE41}" type="slidenum">
              <a:rPr lang="en-GB" smtClean="0"/>
              <a:pPr/>
              <a:t>14</a:t>
            </a:fld>
            <a:endParaRPr lang="en-GB" dirty="0"/>
          </a:p>
        </p:txBody>
      </p:sp>
      <p:sp>
        <p:nvSpPr>
          <p:cNvPr id="12" name="Content Placeholder 1">
            <a:extLst>
              <a:ext uri="{FF2B5EF4-FFF2-40B4-BE49-F238E27FC236}">
                <a16:creationId xmlns:a16="http://schemas.microsoft.com/office/drawing/2014/main" id="{E694ADD9-6114-0341-A770-4EF2995B0173}"/>
              </a:ext>
            </a:extLst>
          </p:cNvPr>
          <p:cNvSpPr txBox="1">
            <a:spLocks/>
          </p:cNvSpPr>
          <p:nvPr/>
        </p:nvSpPr>
        <p:spPr>
          <a:xfrm>
            <a:off x="0" y="1312505"/>
            <a:ext cx="12192000" cy="3832519"/>
          </a:xfrm>
          <a:prstGeom prst="rect">
            <a:avLst/>
          </a:prstGeom>
          <a:solidFill>
            <a:srgbClr val="44C1A3">
              <a:lumMod val="60000"/>
              <a:lumOff val="40000"/>
            </a:srgbClr>
          </a:solidFill>
          <a:ln w="12700">
            <a:noFill/>
          </a:ln>
          <a:effectLst/>
        </p:spPr>
        <p:txBody>
          <a:bodyPr vert="horz" lIns="180000" tIns="108000" rIns="0" bIns="45720" numCol="2"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80000"/>
              </a:lnSpc>
              <a:spcBef>
                <a:spcPts val="0"/>
              </a:spcBef>
              <a:spcAft>
                <a:spcPts val="200"/>
              </a:spcAft>
              <a:buClr>
                <a:srgbClr val="99CB38"/>
              </a:buClr>
              <a:buSzPct val="100000"/>
              <a:buFont typeface="Calibri" panose="020F0502020204030204" pitchFamily="34" charset="0"/>
              <a:buNone/>
              <a:tabLst/>
              <a:defRPr/>
            </a:pPr>
            <a:r>
              <a:rPr kumimoji="0" lang="en-US" sz="1400" b="1" i="0" u="none" strike="noStrike" kern="1200" cap="none" spc="0" normalizeH="0" baseline="0" noProof="0" dirty="0">
                <a:ln>
                  <a:noFill/>
                </a:ln>
                <a:solidFill>
                  <a:sysClr val="windowText" lastClr="000000"/>
                </a:solidFill>
                <a:effectLst/>
                <a:uLnTx/>
                <a:uFillTx/>
                <a:latin typeface="Gisha" panose="020B0502040204020203" pitchFamily="34" charset="-79"/>
                <a:ea typeface="+mn-ea"/>
                <a:cs typeface="Gisha" panose="020B0502040204020203" pitchFamily="34" charset="-79"/>
              </a:rPr>
              <a:t>Discipline focus</a:t>
            </a:r>
          </a:p>
          <a:p>
            <a:pPr marL="0" marR="0" lvl="0" indent="0" algn="l" defTabSz="914400" rtl="0" eaLnBrk="1" fontAlgn="auto" latinLnBrk="0" hangingPunct="1">
              <a:lnSpc>
                <a:spcPct val="80000"/>
              </a:lnSpc>
              <a:spcBef>
                <a:spcPts val="0"/>
              </a:spcBef>
              <a:spcAft>
                <a:spcPts val="200"/>
              </a:spcAft>
              <a:buClr>
                <a:srgbClr val="99CB38"/>
              </a:buClr>
              <a:buSzPct val="100000"/>
              <a:buFont typeface="Calibri" panose="020F0502020204030204" pitchFamily="34" charset="0"/>
              <a:buNone/>
              <a:tabLst/>
              <a:defRPr/>
            </a:pPr>
            <a:endParaRPr kumimoji="0" lang="en-US" sz="700" b="1" i="0" u="none" strike="noStrike" kern="1200" cap="none" spc="0" normalizeH="0" baseline="0" noProof="0" dirty="0">
              <a:ln>
                <a:noFill/>
              </a:ln>
              <a:solidFill>
                <a:sysClr val="windowText" lastClr="000000"/>
              </a:solidFill>
              <a:effectLst/>
              <a:uLnTx/>
              <a:uFillTx/>
              <a:latin typeface="Gisha" panose="020B0502040204020203" pitchFamily="34" charset="-79"/>
              <a:ea typeface="+mn-ea"/>
              <a:cs typeface="Gisha" panose="020B0502040204020203" pitchFamily="34" charset="-79"/>
            </a:endParaRPr>
          </a:p>
          <a:p>
            <a:pPr marL="0" marR="0" lvl="0" indent="0" algn="l" defTabSz="914400" rtl="0" eaLnBrk="1" fontAlgn="auto" latinLnBrk="0" hangingPunct="1">
              <a:lnSpc>
                <a:spcPct val="80000"/>
              </a:lnSpc>
              <a:spcBef>
                <a:spcPts val="450"/>
              </a:spcBef>
              <a:spcAft>
                <a:spcPts val="200"/>
              </a:spcAft>
              <a:buClr>
                <a:srgbClr val="99CB38"/>
              </a:buClr>
              <a:buSzPct val="100000"/>
              <a:buNone/>
              <a:tabLst/>
              <a:defRPr/>
            </a:pPr>
            <a:r>
              <a:rPr kumimoji="0" lang="en-US" sz="1200" i="0" u="sng" strike="noStrike" kern="1200" cap="none" spc="0" normalizeH="0" baseline="0" noProof="0" dirty="0">
                <a:ln>
                  <a:noFill/>
                </a:ln>
                <a:solidFill>
                  <a:sysClr val="windowText" lastClr="000000"/>
                </a:solidFill>
                <a:effectLst/>
                <a:uLnTx/>
                <a:uFillTx/>
                <a:latin typeface="Gisha" panose="020B0502040204020203" pitchFamily="34" charset="-79"/>
                <a:ea typeface="+mn-ea"/>
                <a:cs typeface="Gisha" panose="020B0502040204020203" pitchFamily="34" charset="-79"/>
              </a:rPr>
              <a:t>Working Groups</a:t>
            </a:r>
          </a:p>
          <a:p>
            <a:pPr marL="0">
              <a:lnSpc>
                <a:spcPct val="100000"/>
              </a:lnSpc>
              <a:spcBef>
                <a:spcPts val="0"/>
              </a:spcBef>
              <a:spcAft>
                <a:spcPts val="0"/>
              </a:spcAft>
              <a:buClr>
                <a:srgbClr val="99CB38"/>
              </a:buClr>
              <a:buFont typeface="Wingdings" pitchFamily="2" charset="2"/>
              <a:buChar char="q"/>
              <a:defRPr/>
            </a:pPr>
            <a:endParaRPr lang="en-US" sz="1050" dirty="0">
              <a:solidFill>
                <a:sysClr val="windowText" lastClr="000000"/>
              </a:solidFill>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3">
                  <a:extLst>
                    <a:ext uri="{A12FA001-AC4F-418D-AE19-62706E023703}">
                      <ahyp:hlinkClr xmlns:ahyp="http://schemas.microsoft.com/office/drawing/2018/hyperlinkcolor" val="tx"/>
                    </a:ext>
                  </a:extLst>
                </a:hlinkClick>
              </a:rPr>
              <a:t>Agrisemantics WG</a:t>
            </a:r>
            <a:endParaRPr lang="en-US"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4">
                  <a:extLst>
                    <a:ext uri="{A12FA001-AC4F-418D-AE19-62706E023703}">
                      <ahyp:hlinkClr xmlns:ahyp="http://schemas.microsoft.com/office/drawing/2018/hyperlinkcolor" val="tx"/>
                    </a:ext>
                  </a:extLst>
                </a:hlinkClick>
              </a:rPr>
              <a:t>Capacity Development for Agriculture Data WG</a:t>
            </a:r>
            <a:endParaRPr lang="en-US"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5">
                  <a:extLst>
                    <a:ext uri="{A12FA001-AC4F-418D-AE19-62706E023703}">
                      <ahyp:hlinkClr xmlns:ahyp="http://schemas.microsoft.com/office/drawing/2018/hyperlinkcolor" val="tx"/>
                    </a:ext>
                  </a:extLst>
                </a:hlinkClick>
              </a:rPr>
              <a:t>Rice Data </a:t>
            </a:r>
            <a:r>
              <a:rPr lang="it-IT" sz="1050" kern="0" dirty="0" err="1">
                <a:solidFill>
                  <a:schemeClr val="tx1"/>
                </a:solidFill>
                <a:latin typeface="Arial" pitchFamily="34" charset="0"/>
                <a:ea typeface="ＭＳ Ｐゴシック" charset="0"/>
                <a:cs typeface="Gisha" panose="020B0502040204020203" pitchFamily="34" charset="-79"/>
                <a:hlinkClick r:id="rId5">
                  <a:extLst>
                    <a:ext uri="{A12FA001-AC4F-418D-AE19-62706E023703}">
                      <ahyp:hlinkClr xmlns:ahyp="http://schemas.microsoft.com/office/drawing/2018/hyperlinkcolor" val="tx"/>
                    </a:ext>
                  </a:extLst>
                </a:hlinkClick>
              </a:rPr>
              <a:t>Interoperability</a:t>
            </a:r>
            <a:r>
              <a:rPr lang="it-IT" sz="1050" kern="0" dirty="0">
                <a:solidFill>
                  <a:schemeClr val="tx1"/>
                </a:solidFill>
                <a:latin typeface="Arial" pitchFamily="34" charset="0"/>
                <a:ea typeface="ＭＳ Ｐゴシック" charset="0"/>
                <a:cs typeface="Gisha" panose="020B0502040204020203" pitchFamily="34" charset="-79"/>
                <a:hlinkClick r:id="rId5">
                  <a:extLst>
                    <a:ext uri="{A12FA001-AC4F-418D-AE19-62706E023703}">
                      <ahyp:hlinkClr xmlns:ahyp="http://schemas.microsoft.com/office/drawing/2018/hyperlinkcolor" val="tx"/>
                    </a:ext>
                  </a:extLst>
                </a:hlinkClick>
              </a:rPr>
              <a:t>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err="1">
                <a:solidFill>
                  <a:schemeClr val="tx1"/>
                </a:solidFill>
                <a:latin typeface="Arial" pitchFamily="34" charset="0"/>
                <a:ea typeface="ＭＳ Ｐゴシック" charset="0"/>
                <a:cs typeface="Gisha" panose="020B0502040204020203" pitchFamily="34" charset="-79"/>
                <a:hlinkClick r:id="rId6">
                  <a:extLst>
                    <a:ext uri="{A12FA001-AC4F-418D-AE19-62706E023703}">
                      <ahyp:hlinkClr xmlns:ahyp="http://schemas.microsoft.com/office/drawing/2018/hyperlinkcolor" val="tx"/>
                    </a:ext>
                  </a:extLst>
                </a:hlinkClick>
              </a:rPr>
              <a:t>Reproducible</a:t>
            </a:r>
            <a:r>
              <a:rPr lang="it-IT" sz="1050" kern="0" dirty="0">
                <a:solidFill>
                  <a:schemeClr val="tx1"/>
                </a:solidFill>
                <a:latin typeface="Arial" pitchFamily="34" charset="0"/>
                <a:ea typeface="ＭＳ Ｐゴシック" charset="0"/>
                <a:cs typeface="Gisha" panose="020B0502040204020203" pitchFamily="34" charset="-79"/>
                <a:hlinkClick r:id="rId6">
                  <a:extLst>
                    <a:ext uri="{A12FA001-AC4F-418D-AE19-62706E023703}">
                      <ahyp:hlinkClr xmlns:ahyp="http://schemas.microsoft.com/office/drawing/2018/hyperlinkcolor" val="tx"/>
                    </a:ext>
                  </a:extLst>
                </a:hlinkClick>
              </a:rPr>
              <a:t> </a:t>
            </a:r>
            <a:r>
              <a:rPr lang="it-IT" sz="1050" kern="0" dirty="0" err="1">
                <a:solidFill>
                  <a:schemeClr val="tx1"/>
                </a:solidFill>
                <a:latin typeface="Arial" pitchFamily="34" charset="0"/>
                <a:ea typeface="ＭＳ Ｐゴシック" charset="0"/>
                <a:cs typeface="Gisha" panose="020B0502040204020203" pitchFamily="34" charset="-79"/>
                <a:hlinkClick r:id="rId6">
                  <a:extLst>
                    <a:ext uri="{A12FA001-AC4F-418D-AE19-62706E023703}">
                      <ahyp:hlinkClr xmlns:ahyp="http://schemas.microsoft.com/office/drawing/2018/hyperlinkcolor" val="tx"/>
                    </a:ext>
                  </a:extLst>
                </a:hlinkClick>
              </a:rPr>
              <a:t>Health</a:t>
            </a:r>
            <a:r>
              <a:rPr lang="it-IT" sz="1050" kern="0" dirty="0">
                <a:solidFill>
                  <a:schemeClr val="tx1"/>
                </a:solidFill>
                <a:latin typeface="Arial" pitchFamily="34" charset="0"/>
                <a:ea typeface="ＭＳ Ｐゴシック" charset="0"/>
                <a:cs typeface="Gisha" panose="020B0502040204020203" pitchFamily="34" charset="-79"/>
                <a:hlinkClick r:id="rId6">
                  <a:extLst>
                    <a:ext uri="{A12FA001-AC4F-418D-AE19-62706E023703}">
                      <ahyp:hlinkClr xmlns:ahyp="http://schemas.microsoft.com/office/drawing/2018/hyperlinkcolor" val="tx"/>
                    </a:ext>
                  </a:extLst>
                </a:hlinkClick>
              </a:rPr>
              <a:t> Data Services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err="1">
                <a:solidFill>
                  <a:schemeClr val="tx1"/>
                </a:solidFill>
                <a:latin typeface="Arial" pitchFamily="34" charset="0"/>
                <a:ea typeface="ＭＳ Ｐゴシック" charset="0"/>
                <a:cs typeface="Gisha" panose="020B0502040204020203" pitchFamily="34" charset="-79"/>
                <a:hlinkClick r:id="rId7">
                  <a:extLst>
                    <a:ext uri="{A12FA001-AC4F-418D-AE19-62706E023703}">
                      <ahyp:hlinkClr xmlns:ahyp="http://schemas.microsoft.com/office/drawing/2018/hyperlinkcolor" val="tx"/>
                    </a:ext>
                  </a:extLst>
                </a:hlinkClick>
              </a:rPr>
              <a:t>Preserving</a:t>
            </a:r>
            <a:r>
              <a:rPr lang="it-IT" sz="1050" kern="0" dirty="0">
                <a:solidFill>
                  <a:schemeClr val="tx1"/>
                </a:solidFill>
                <a:latin typeface="Arial" pitchFamily="34" charset="0"/>
                <a:ea typeface="ＭＳ Ｐゴシック" charset="0"/>
                <a:cs typeface="Gisha" panose="020B0502040204020203" pitchFamily="34" charset="-79"/>
                <a:hlinkClick r:id="rId7">
                  <a:extLst>
                    <a:ext uri="{A12FA001-AC4F-418D-AE19-62706E023703}">
                      <ahyp:hlinkClr xmlns:ahyp="http://schemas.microsoft.com/office/drawing/2018/hyperlinkcolor" val="tx"/>
                    </a:ext>
                  </a:extLst>
                </a:hlinkClick>
              </a:rPr>
              <a:t> </a:t>
            </a:r>
            <a:r>
              <a:rPr lang="it-IT" sz="1050" kern="0" dirty="0" err="1">
                <a:solidFill>
                  <a:schemeClr val="tx1"/>
                </a:solidFill>
                <a:latin typeface="Arial" pitchFamily="34" charset="0"/>
                <a:ea typeface="ＭＳ Ｐゴシック" charset="0"/>
                <a:cs typeface="Gisha" panose="020B0502040204020203" pitchFamily="34" charset="-79"/>
                <a:hlinkClick r:id="rId7">
                  <a:extLst>
                    <a:ext uri="{A12FA001-AC4F-418D-AE19-62706E023703}">
                      <ahyp:hlinkClr xmlns:ahyp="http://schemas.microsoft.com/office/drawing/2018/hyperlinkcolor" val="tx"/>
                    </a:ext>
                  </a:extLst>
                </a:hlinkClick>
              </a:rPr>
              <a:t>Scientific</a:t>
            </a:r>
            <a:r>
              <a:rPr lang="it-IT" sz="1050" kern="0" dirty="0">
                <a:solidFill>
                  <a:schemeClr val="tx1"/>
                </a:solidFill>
                <a:latin typeface="Arial" pitchFamily="34" charset="0"/>
                <a:ea typeface="ＭＳ Ｐゴシック" charset="0"/>
                <a:cs typeface="Gisha" panose="020B0502040204020203" pitchFamily="34" charset="-79"/>
                <a:hlinkClick r:id="rId7">
                  <a:extLst>
                    <a:ext uri="{A12FA001-AC4F-418D-AE19-62706E023703}">
                      <ahyp:hlinkClr xmlns:ahyp="http://schemas.microsoft.com/office/drawing/2018/hyperlinkcolor" val="tx"/>
                    </a:ext>
                  </a:extLst>
                </a:hlinkClick>
              </a:rPr>
              <a:t> </a:t>
            </a:r>
            <a:r>
              <a:rPr lang="it-IT" sz="1050" kern="0" dirty="0" err="1">
                <a:solidFill>
                  <a:schemeClr val="tx1"/>
                </a:solidFill>
                <a:latin typeface="Arial" pitchFamily="34" charset="0"/>
                <a:ea typeface="ＭＳ Ｐゴシック" charset="0"/>
                <a:cs typeface="Gisha" panose="020B0502040204020203" pitchFamily="34" charset="-79"/>
                <a:hlinkClick r:id="rId7">
                  <a:extLst>
                    <a:ext uri="{A12FA001-AC4F-418D-AE19-62706E023703}">
                      <ahyp:hlinkClr xmlns:ahyp="http://schemas.microsoft.com/office/drawing/2018/hyperlinkcolor" val="tx"/>
                    </a:ext>
                  </a:extLst>
                </a:hlinkClick>
              </a:rPr>
              <a:t>Annotation</a:t>
            </a:r>
            <a:r>
              <a:rPr lang="it-IT" sz="1050" kern="0" dirty="0">
                <a:solidFill>
                  <a:schemeClr val="tx1"/>
                </a:solidFill>
                <a:latin typeface="Arial" pitchFamily="34" charset="0"/>
                <a:ea typeface="ＭＳ Ｐゴシック" charset="0"/>
                <a:cs typeface="Gisha" panose="020B0502040204020203" pitchFamily="34" charset="-79"/>
                <a:hlinkClick r:id="rId7">
                  <a:extLst>
                    <a:ext uri="{A12FA001-AC4F-418D-AE19-62706E023703}">
                      <ahyp:hlinkClr xmlns:ahyp="http://schemas.microsoft.com/office/drawing/2018/hyperlinkcolor" val="tx"/>
                    </a:ext>
                  </a:extLst>
                </a:hlinkClick>
              </a:rPr>
              <a:t>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err="1">
                <a:solidFill>
                  <a:schemeClr val="tx1"/>
                </a:solidFill>
                <a:latin typeface="Arial" pitchFamily="34" charset="0"/>
                <a:ea typeface="ＭＳ Ｐゴシック" charset="0"/>
                <a:cs typeface="Gisha" panose="020B0502040204020203" pitchFamily="34" charset="-79"/>
                <a:hlinkClick r:id="rId8">
                  <a:extLst>
                    <a:ext uri="{A12FA001-AC4F-418D-AE19-62706E023703}">
                      <ahyp:hlinkClr xmlns:ahyp="http://schemas.microsoft.com/office/drawing/2018/hyperlinkcolor" val="tx"/>
                    </a:ext>
                  </a:extLst>
                </a:hlinkClick>
              </a:rPr>
              <a:t>Blockchain</a:t>
            </a:r>
            <a:r>
              <a:rPr lang="it-IT" sz="1050" kern="0" dirty="0">
                <a:solidFill>
                  <a:schemeClr val="tx1"/>
                </a:solidFill>
                <a:latin typeface="Arial" pitchFamily="34" charset="0"/>
                <a:ea typeface="ＭＳ Ｐゴシック" charset="0"/>
                <a:cs typeface="Gisha" panose="020B0502040204020203" pitchFamily="34" charset="-79"/>
                <a:hlinkClick r:id="rId8">
                  <a:extLst>
                    <a:ext uri="{A12FA001-AC4F-418D-AE19-62706E023703}">
                      <ahyp:hlinkClr xmlns:ahyp="http://schemas.microsoft.com/office/drawing/2018/hyperlinkcolor" val="tx"/>
                    </a:ext>
                  </a:extLst>
                </a:hlinkClick>
              </a:rPr>
              <a:t> Applications in </a:t>
            </a:r>
            <a:r>
              <a:rPr lang="it-IT" sz="1050" kern="0" dirty="0" err="1">
                <a:solidFill>
                  <a:schemeClr val="tx1"/>
                </a:solidFill>
                <a:latin typeface="Arial" pitchFamily="34" charset="0"/>
                <a:ea typeface="ＭＳ Ｐゴシック" charset="0"/>
                <a:cs typeface="Gisha" panose="020B0502040204020203" pitchFamily="34" charset="-79"/>
                <a:hlinkClick r:id="rId8">
                  <a:extLst>
                    <a:ext uri="{A12FA001-AC4F-418D-AE19-62706E023703}">
                      <ahyp:hlinkClr xmlns:ahyp="http://schemas.microsoft.com/office/drawing/2018/hyperlinkcolor" val="tx"/>
                    </a:ext>
                  </a:extLst>
                </a:hlinkClick>
              </a:rPr>
              <a:t>Health</a:t>
            </a:r>
            <a:r>
              <a:rPr lang="it-IT" sz="1050" kern="0" dirty="0">
                <a:solidFill>
                  <a:schemeClr val="tx1"/>
                </a:solidFill>
                <a:latin typeface="Arial" pitchFamily="34" charset="0"/>
                <a:ea typeface="ＭＳ Ｐゴシック" charset="0"/>
                <a:cs typeface="Gisha" panose="020B0502040204020203" pitchFamily="34" charset="-79"/>
                <a:hlinkClick r:id="rId8">
                  <a:extLst>
                    <a:ext uri="{A12FA001-AC4F-418D-AE19-62706E023703}">
                      <ahyp:hlinkClr xmlns:ahyp="http://schemas.microsoft.com/office/drawing/2018/hyperlinkcolor" val="tx"/>
                    </a:ext>
                  </a:extLst>
                </a:hlinkClick>
              </a:rPr>
              <a:t>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err="1">
                <a:solidFill>
                  <a:schemeClr val="tx1"/>
                </a:solidFill>
                <a:latin typeface="Arial" pitchFamily="34" charset="0"/>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InteroperAble</a:t>
            </a:r>
            <a:r>
              <a:rPr lang="it-IT" sz="1050" kern="0" dirty="0">
                <a:solidFill>
                  <a:schemeClr val="tx1"/>
                </a:solidFill>
                <a:latin typeface="Arial" pitchFamily="34" charset="0"/>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 </a:t>
            </a:r>
            <a:r>
              <a:rPr lang="it-IT" sz="1050" kern="0" dirty="0" err="1">
                <a:solidFill>
                  <a:schemeClr val="tx1"/>
                </a:solidFill>
                <a:latin typeface="Arial" pitchFamily="34" charset="0"/>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Descriptions</a:t>
            </a:r>
            <a:r>
              <a:rPr lang="it-IT" sz="1050" kern="0" dirty="0">
                <a:solidFill>
                  <a:schemeClr val="tx1"/>
                </a:solidFill>
                <a:latin typeface="Arial" pitchFamily="34" charset="0"/>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 of </a:t>
            </a:r>
            <a:r>
              <a:rPr lang="it-IT" sz="1050" kern="0" dirty="0" err="1">
                <a:solidFill>
                  <a:schemeClr val="tx1"/>
                </a:solidFill>
                <a:latin typeface="Arial" pitchFamily="34" charset="0"/>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Observable</a:t>
            </a:r>
            <a:r>
              <a:rPr lang="it-IT" sz="1050" kern="0" dirty="0">
                <a:solidFill>
                  <a:schemeClr val="tx1"/>
                </a:solidFill>
                <a:latin typeface="Arial" pitchFamily="34" charset="0"/>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 </a:t>
            </a:r>
            <a:r>
              <a:rPr lang="it-IT" sz="1050" kern="0" dirty="0" err="1">
                <a:solidFill>
                  <a:schemeClr val="tx1"/>
                </a:solidFill>
                <a:latin typeface="Arial" pitchFamily="34" charset="0"/>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Property</a:t>
            </a:r>
            <a:r>
              <a:rPr lang="it-IT" sz="1050" kern="0" dirty="0">
                <a:solidFill>
                  <a:schemeClr val="tx1"/>
                </a:solidFill>
                <a:latin typeface="Arial" pitchFamily="34" charset="0"/>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 </a:t>
            </a:r>
            <a:r>
              <a:rPr lang="it-IT" sz="1050" kern="0" dirty="0" err="1">
                <a:solidFill>
                  <a:schemeClr val="tx1"/>
                </a:solidFill>
                <a:latin typeface="Arial" pitchFamily="34" charset="0"/>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Terminology</a:t>
            </a:r>
            <a:r>
              <a:rPr lang="it-IT" sz="1050" kern="0" dirty="0">
                <a:solidFill>
                  <a:schemeClr val="tx1"/>
                </a:solidFill>
                <a:latin typeface="Arial" pitchFamily="34" charset="0"/>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 WG (I-ADOPT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10">
                  <a:extLst>
                    <a:ext uri="{A12FA001-AC4F-418D-AE19-62706E023703}">
                      <ahyp:hlinkClr xmlns:ahyp="http://schemas.microsoft.com/office/drawing/2018/hyperlinkcolor" val="tx"/>
                    </a:ext>
                  </a:extLst>
                </a:hlinkClick>
              </a:rPr>
              <a:t>RDA-COVID19-Legal-Ethical</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11">
                  <a:extLst>
                    <a:ext uri="{A12FA001-AC4F-418D-AE19-62706E023703}">
                      <ahyp:hlinkClr xmlns:ahyp="http://schemas.microsoft.com/office/drawing/2018/hyperlinkcolor" val="tx"/>
                    </a:ext>
                  </a:extLst>
                </a:hlinkClick>
              </a:rPr>
              <a:t>RDA-COVID19-Software</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12">
                  <a:extLst>
                    <a:ext uri="{A12FA001-AC4F-418D-AE19-62706E023703}">
                      <ahyp:hlinkClr xmlns:ahyp="http://schemas.microsoft.com/office/drawing/2018/hyperlinkcolor" val="tx"/>
                    </a:ext>
                  </a:extLst>
                </a:hlinkClick>
              </a:rPr>
              <a:t>RDA-COVID19-Clinical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13">
                  <a:extLst>
                    <a:ext uri="{A12FA001-AC4F-418D-AE19-62706E023703}">
                      <ahyp:hlinkClr xmlns:ahyp="http://schemas.microsoft.com/office/drawing/2018/hyperlinkcolor" val="tx"/>
                    </a:ext>
                  </a:extLst>
                </a:hlinkClick>
              </a:rPr>
              <a:t>RDA-COVID19-Community-participation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14">
                  <a:extLst>
                    <a:ext uri="{A12FA001-AC4F-418D-AE19-62706E023703}">
                      <ahyp:hlinkClr xmlns:ahyp="http://schemas.microsoft.com/office/drawing/2018/hyperlinkcolor" val="tx"/>
                    </a:ext>
                  </a:extLst>
                </a:hlinkClick>
              </a:rPr>
              <a:t>RDA-COVID19-Epidemiology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15">
                  <a:extLst>
                    <a:ext uri="{A12FA001-AC4F-418D-AE19-62706E023703}">
                      <ahyp:hlinkClr xmlns:ahyp="http://schemas.microsoft.com/office/drawing/2018/hyperlinkcolor" val="tx"/>
                    </a:ext>
                  </a:extLst>
                </a:hlinkClick>
              </a:rPr>
              <a:t>RDA-COVID19-Omics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16">
                  <a:extLst>
                    <a:ext uri="{A12FA001-AC4F-418D-AE19-62706E023703}">
                      <ahyp:hlinkClr xmlns:ahyp="http://schemas.microsoft.com/office/drawing/2018/hyperlinkcolor" val="tx"/>
                    </a:ext>
                  </a:extLst>
                </a:hlinkClick>
              </a:rPr>
              <a:t>RDA-COVID19-Social-Sciences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17">
                  <a:extLst>
                    <a:ext uri="{A12FA001-AC4F-418D-AE19-62706E023703}">
                      <ahyp:hlinkClr xmlns:ahyp="http://schemas.microsoft.com/office/drawing/2018/hyperlinkcolor" val="tx"/>
                    </a:ext>
                  </a:extLst>
                </a:hlinkClick>
              </a:rPr>
              <a:t>RDA-COVID19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18">
                  <a:extLst>
                    <a:ext uri="{A12FA001-AC4F-418D-AE19-62706E023703}">
                      <ahyp:hlinkClr xmlns:ahyp="http://schemas.microsoft.com/office/drawing/2018/hyperlinkcolor" val="tx"/>
                    </a:ext>
                  </a:extLst>
                </a:hlinkClick>
              </a:rPr>
              <a:t>Raising FAIRness in health data and health research performing organisations (HRPOs) WG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19">
                  <a:extLst>
                    <a:ext uri="{A12FA001-AC4F-418D-AE19-62706E023703}">
                      <ahyp:hlinkClr xmlns:ahyp="http://schemas.microsoft.com/office/drawing/2018/hyperlinkcolor" val="tx"/>
                    </a:ext>
                  </a:extLst>
                </a:hlinkClick>
              </a:rPr>
              <a:t>Empirical Humanities Metadata Working Group</a:t>
            </a:r>
            <a:endParaRPr lang="it-IT" sz="1050" kern="0" dirty="0">
              <a:solidFill>
                <a:schemeClr val="tx1"/>
              </a:solidFill>
              <a:latin typeface="Arial" pitchFamily="34" charset="0"/>
              <a:ea typeface="ＭＳ Ｐゴシック" charset="0"/>
              <a:cs typeface="Gisha" panose="020B0502040204020203" pitchFamily="34" charset="-79"/>
            </a:endParaRPr>
          </a:p>
          <a:p>
            <a:pPr marL="0" indent="0" eaLnBrk="0" fontAlgn="base" hangingPunct="0">
              <a:spcBef>
                <a:spcPts val="0"/>
              </a:spcBef>
              <a:spcAft>
                <a:spcPts val="0"/>
              </a:spcAft>
              <a:buClr>
                <a:srgbClr val="58A618"/>
              </a:buClr>
              <a:buNone/>
              <a:defRPr/>
            </a:pPr>
            <a:endParaRPr lang="it-IT" sz="1050" kern="0" dirty="0">
              <a:solidFill>
                <a:schemeClr val="tx1"/>
              </a:solidFill>
              <a:latin typeface="Arial" pitchFamily="34" charset="0"/>
              <a:ea typeface="ＭＳ Ｐゴシック" charset="0"/>
              <a:cs typeface="Gisha" panose="020B0502040204020203" pitchFamily="34" charset="-79"/>
            </a:endParaRPr>
          </a:p>
          <a:p>
            <a:pPr marL="96838" indent="-187325">
              <a:lnSpc>
                <a:spcPct val="100000"/>
              </a:lnSpc>
              <a:spcBef>
                <a:spcPts val="0"/>
              </a:spcBef>
              <a:spcAft>
                <a:spcPts val="0"/>
              </a:spcAft>
              <a:buClr>
                <a:srgbClr val="99CB38"/>
              </a:buClr>
              <a:buFont typeface="Wingdings" pitchFamily="2" charset="2"/>
              <a:buChar char="q"/>
              <a:defRPr/>
            </a:pPr>
            <a:endParaRPr lang="it-IT" sz="1050" dirty="0">
              <a:solidFill>
                <a:sysClr val="windowText" lastClr="000000"/>
              </a:solidFill>
              <a:latin typeface="Gisha" panose="020B0502040204020203" pitchFamily="34" charset="-79"/>
              <a:cs typeface="Gisha" panose="020B0502040204020203" pitchFamily="34" charset="-79"/>
            </a:endParaRPr>
          </a:p>
          <a:p>
            <a:pPr marL="0" indent="0">
              <a:lnSpc>
                <a:spcPts val="1000"/>
              </a:lnSpc>
              <a:spcBef>
                <a:spcPts val="450"/>
              </a:spcBef>
              <a:buClr>
                <a:srgbClr val="99CB38"/>
              </a:buClr>
              <a:buNone/>
              <a:defRPr/>
            </a:pPr>
            <a:endParaRPr lang="it-IT" sz="1050" dirty="0">
              <a:solidFill>
                <a:sysClr val="windowText" lastClr="000000"/>
              </a:solidFill>
              <a:latin typeface="Gisha" panose="020B0502040204020203" pitchFamily="34" charset="-79"/>
              <a:cs typeface="Gisha" panose="020B0502040204020203" pitchFamily="34" charset="-79"/>
            </a:endParaRPr>
          </a:p>
          <a:p>
            <a:pPr marL="0" indent="0">
              <a:lnSpc>
                <a:spcPts val="1000"/>
              </a:lnSpc>
              <a:spcBef>
                <a:spcPts val="450"/>
              </a:spcBef>
              <a:buClr>
                <a:srgbClr val="99CB38"/>
              </a:buClr>
              <a:buNone/>
              <a:defRPr/>
            </a:pPr>
            <a:endParaRPr lang="it-IT" sz="1050" dirty="0">
              <a:solidFill>
                <a:sysClr val="windowText" lastClr="000000"/>
              </a:solidFill>
              <a:latin typeface="Gisha" panose="020B0502040204020203" pitchFamily="34" charset="-79"/>
              <a:cs typeface="Gisha" panose="020B0502040204020203" pitchFamily="34" charset="-79"/>
            </a:endParaRPr>
          </a:p>
          <a:p>
            <a:pPr marL="0" indent="0">
              <a:lnSpc>
                <a:spcPts val="1000"/>
              </a:lnSpc>
              <a:spcBef>
                <a:spcPts val="450"/>
              </a:spcBef>
              <a:buClr>
                <a:srgbClr val="99CB38"/>
              </a:buClr>
              <a:buNone/>
              <a:defRPr/>
            </a:pPr>
            <a:endParaRPr kumimoji="0" lang="it-IT" sz="1200" i="0" u="none" strike="noStrike" kern="1200" cap="none" spc="0" normalizeH="0" baseline="0" noProof="0" dirty="0">
              <a:ln>
                <a:noFill/>
              </a:ln>
              <a:solidFill>
                <a:sysClr val="windowText" lastClr="000000"/>
              </a:solidFill>
              <a:effectLst/>
              <a:uLnTx/>
              <a:uFillTx/>
              <a:latin typeface="Gisha" panose="020B0502040204020203" pitchFamily="34" charset="-79"/>
              <a:ea typeface="+mn-ea"/>
              <a:cs typeface="Gisha" panose="020B0502040204020203" pitchFamily="34" charset="-79"/>
            </a:endParaRPr>
          </a:p>
          <a:p>
            <a:pPr marL="0" marR="0" lvl="0" indent="0" algn="l" defTabSz="914400" rtl="0" eaLnBrk="1" fontAlgn="auto" latinLnBrk="0" hangingPunct="1">
              <a:lnSpc>
                <a:spcPct val="80000"/>
              </a:lnSpc>
              <a:spcBef>
                <a:spcPts val="450"/>
              </a:spcBef>
              <a:spcAft>
                <a:spcPts val="200"/>
              </a:spcAft>
              <a:buClr>
                <a:srgbClr val="99CB38"/>
              </a:buClr>
              <a:buSzPct val="100000"/>
              <a:buNone/>
              <a:tabLst/>
              <a:defRPr/>
            </a:pPr>
            <a:r>
              <a:rPr kumimoji="0" lang="it-IT" sz="1200" i="0" u="sng" strike="noStrike" kern="1200" cap="none" spc="0" normalizeH="0" baseline="0" noProof="0" dirty="0" err="1">
                <a:ln>
                  <a:noFill/>
                </a:ln>
                <a:solidFill>
                  <a:sysClr val="windowText" lastClr="000000"/>
                </a:solidFill>
                <a:effectLst/>
                <a:uLnTx/>
                <a:uFillTx/>
                <a:latin typeface="Gisha" panose="020B0502040204020203" pitchFamily="34" charset="-79"/>
                <a:ea typeface="+mn-ea"/>
                <a:cs typeface="Gisha" panose="020B0502040204020203" pitchFamily="34" charset="-79"/>
              </a:rPr>
              <a:t>Interest</a:t>
            </a:r>
            <a:r>
              <a:rPr kumimoji="0" lang="it-IT" sz="1200" i="0" u="sng" strike="noStrike" kern="1200" cap="none" spc="0" normalizeH="0" baseline="0" noProof="0" dirty="0">
                <a:ln>
                  <a:noFill/>
                </a:ln>
                <a:solidFill>
                  <a:sysClr val="windowText" lastClr="000000"/>
                </a:solidFill>
                <a:effectLst/>
                <a:uLnTx/>
                <a:uFillTx/>
                <a:latin typeface="Gisha" panose="020B0502040204020203" pitchFamily="34" charset="-79"/>
                <a:ea typeface="+mn-ea"/>
                <a:cs typeface="Gisha" panose="020B0502040204020203" pitchFamily="34" charset="-79"/>
              </a:rPr>
              <a:t> </a:t>
            </a:r>
            <a:r>
              <a:rPr kumimoji="0" lang="it-IT" sz="1200" i="0" u="sng" strike="noStrike" kern="1200" cap="none" spc="0" normalizeH="0" baseline="0" noProof="0" dirty="0" err="1">
                <a:ln>
                  <a:noFill/>
                </a:ln>
                <a:solidFill>
                  <a:sysClr val="windowText" lastClr="000000"/>
                </a:solidFill>
                <a:effectLst/>
                <a:uLnTx/>
                <a:uFillTx/>
                <a:latin typeface="Gisha" panose="020B0502040204020203" pitchFamily="34" charset="-79"/>
                <a:ea typeface="+mn-ea"/>
                <a:cs typeface="Gisha" panose="020B0502040204020203" pitchFamily="34" charset="-79"/>
              </a:rPr>
              <a:t>Groups</a:t>
            </a:r>
            <a:endParaRPr kumimoji="0" lang="it-IT" sz="1200" i="0" u="sng" strike="noStrike" kern="1200" cap="none" spc="0" normalizeH="0" baseline="0" noProof="0" dirty="0">
              <a:ln>
                <a:noFill/>
              </a:ln>
              <a:solidFill>
                <a:sysClr val="windowText" lastClr="000000"/>
              </a:solidFill>
              <a:effectLst/>
              <a:uLnTx/>
              <a:uFillTx/>
              <a:latin typeface="Gisha" panose="020B0502040204020203" pitchFamily="34" charset="-79"/>
              <a:ea typeface="+mn-ea"/>
              <a:cs typeface="Gisha" panose="020B0502040204020203" pitchFamily="34" charset="-79"/>
            </a:endParaRPr>
          </a:p>
          <a:p>
            <a:pPr marL="0" marR="0" lvl="0" indent="-91440" algn="l" defTabSz="914400" rtl="0" eaLnBrk="1" fontAlgn="auto" latinLnBrk="0" hangingPunct="1">
              <a:lnSpc>
                <a:spcPct val="100000"/>
              </a:lnSpc>
              <a:spcBef>
                <a:spcPts val="0"/>
              </a:spcBef>
              <a:spcAft>
                <a:spcPts val="0"/>
              </a:spcAft>
              <a:buClr>
                <a:srgbClr val="99CB38"/>
              </a:buClr>
              <a:buSzPct val="100000"/>
              <a:buFont typeface="Wingdings" pitchFamily="2" charset="2"/>
              <a:buChar char="q"/>
              <a:tabLst/>
              <a:defRPr/>
            </a:pPr>
            <a:endParaRPr kumimoji="0" lang="en-US" sz="900" i="0" u="none" strike="noStrike" kern="1200" cap="none" spc="0" normalizeH="0" baseline="0" noProof="0" dirty="0">
              <a:ln>
                <a:noFill/>
              </a:ln>
              <a:solidFill>
                <a:sysClr val="windowText" lastClr="000000"/>
              </a:solidFill>
              <a:effectLst/>
              <a:uLnTx/>
              <a:uFillTx/>
              <a:latin typeface="Gisha" panose="020B0502040204020203" pitchFamily="34" charset="-79"/>
              <a:ea typeface="+mn-ea"/>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20">
                  <a:extLst>
                    <a:ext uri="{A12FA001-AC4F-418D-AE19-62706E023703}">
                      <ahyp:hlinkClr xmlns:ahyp="http://schemas.microsoft.com/office/drawing/2018/hyperlinkcolor" val="tx"/>
                    </a:ext>
                  </a:extLst>
                </a:hlinkClick>
              </a:rPr>
              <a:t>Agricultural Data IG (IGAD)</a:t>
            </a:r>
            <a:endParaRPr lang="en-US"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21">
                  <a:extLst>
                    <a:ext uri="{A12FA001-AC4F-418D-AE19-62706E023703}">
                      <ahyp:hlinkClr xmlns:ahyp="http://schemas.microsoft.com/office/drawing/2018/hyperlinkcolor" val="tx"/>
                    </a:ext>
                  </a:extLst>
                </a:hlinkClick>
              </a:rPr>
              <a:t>Biodiversity Data Integration IG</a:t>
            </a:r>
            <a:endParaRPr lang="en-US"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22">
                  <a:extLst>
                    <a:ext uri="{A12FA001-AC4F-418D-AE19-62706E023703}">
                      <ahyp:hlinkClr xmlns:ahyp="http://schemas.microsoft.com/office/drawing/2018/hyperlinkcolor" val="tx"/>
                    </a:ext>
                  </a:extLst>
                </a:hlinkClick>
              </a:rPr>
              <a:t>Chemistry Research Data IG</a:t>
            </a:r>
            <a:endParaRPr lang="en-US"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23">
                  <a:extLst>
                    <a:ext uri="{A12FA001-AC4F-418D-AE19-62706E023703}">
                      <ahyp:hlinkClr xmlns:ahyp="http://schemas.microsoft.com/office/drawing/2018/hyperlinkcolor" val="tx"/>
                    </a:ext>
                  </a:extLst>
                </a:hlinkClick>
              </a:rPr>
              <a:t>Digital Practices in History and Ethnography IG</a:t>
            </a:r>
            <a:endParaRPr lang="it-IT"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24">
                  <a:extLst>
                    <a:ext uri="{A12FA001-AC4F-418D-AE19-62706E023703}">
                      <ahyp:hlinkClr xmlns:ahyp="http://schemas.microsoft.com/office/drawing/2018/hyperlinkcolor" val="tx"/>
                    </a:ext>
                  </a:extLst>
                </a:hlinkClick>
              </a:rPr>
              <a:t>ESIP/RDA Earth, Space, and </a:t>
            </a:r>
            <a:r>
              <a:rPr lang="it-IT" sz="1050" kern="0" dirty="0" err="1">
                <a:solidFill>
                  <a:schemeClr val="tx1"/>
                </a:solidFill>
                <a:latin typeface="Arial" pitchFamily="34" charset="0"/>
                <a:ea typeface="ＭＳ Ｐゴシック" charset="0"/>
                <a:cs typeface="Gisha" panose="020B0502040204020203" pitchFamily="34" charset="-79"/>
                <a:hlinkClick r:id="rId24">
                  <a:extLst>
                    <a:ext uri="{A12FA001-AC4F-418D-AE19-62706E023703}">
                      <ahyp:hlinkClr xmlns:ahyp="http://schemas.microsoft.com/office/drawing/2018/hyperlinkcolor" val="tx"/>
                    </a:ext>
                  </a:extLst>
                </a:hlinkClick>
              </a:rPr>
              <a:t>Environmental</a:t>
            </a:r>
            <a:r>
              <a:rPr lang="it-IT" sz="1050" kern="0" dirty="0">
                <a:solidFill>
                  <a:schemeClr val="tx1"/>
                </a:solidFill>
                <a:latin typeface="Arial" pitchFamily="34" charset="0"/>
                <a:ea typeface="ＭＳ Ｐゴシック" charset="0"/>
                <a:cs typeface="Gisha" panose="020B0502040204020203" pitchFamily="34" charset="-79"/>
                <a:hlinkClick r:id="rId24">
                  <a:extLst>
                    <a:ext uri="{A12FA001-AC4F-418D-AE19-62706E023703}">
                      <ahyp:hlinkClr xmlns:ahyp="http://schemas.microsoft.com/office/drawing/2018/hyperlinkcolor" val="tx"/>
                    </a:ext>
                  </a:extLst>
                </a:hlinkClick>
              </a:rPr>
              <a:t> </a:t>
            </a:r>
            <a:r>
              <a:rPr lang="it-IT" sz="1050" kern="0" dirty="0" err="1">
                <a:solidFill>
                  <a:schemeClr val="tx1"/>
                </a:solidFill>
                <a:latin typeface="Arial" pitchFamily="34" charset="0"/>
                <a:ea typeface="ＭＳ Ｐゴシック" charset="0"/>
                <a:cs typeface="Gisha" panose="020B0502040204020203" pitchFamily="34" charset="-79"/>
                <a:hlinkClick r:id="rId24">
                  <a:extLst>
                    <a:ext uri="{A12FA001-AC4F-418D-AE19-62706E023703}">
                      <ahyp:hlinkClr xmlns:ahyp="http://schemas.microsoft.com/office/drawing/2018/hyperlinkcolor" val="tx"/>
                    </a:ext>
                  </a:extLst>
                </a:hlinkClick>
              </a:rPr>
              <a:t>Sciences</a:t>
            </a:r>
            <a:r>
              <a:rPr lang="it-IT" sz="1050" kern="0" dirty="0">
                <a:solidFill>
                  <a:schemeClr val="tx1"/>
                </a:solidFill>
                <a:latin typeface="Arial" pitchFamily="34" charset="0"/>
                <a:ea typeface="ＭＳ Ｐゴシック" charset="0"/>
                <a:cs typeface="Gisha" panose="020B0502040204020203" pitchFamily="34" charset="-79"/>
                <a:hlinkClick r:id="rId24">
                  <a:extLst>
                    <a:ext uri="{A12FA001-AC4F-418D-AE19-62706E023703}">
                      <ahyp:hlinkClr xmlns:ahyp="http://schemas.microsoft.com/office/drawing/2018/hyperlinkcolor" val="tx"/>
                    </a:ext>
                  </a:extLst>
                </a:hlinkClick>
              </a:rPr>
              <a:t> IG</a:t>
            </a:r>
            <a:endParaRPr lang="it-IT"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25">
                  <a:extLst>
                    <a:ext uri="{A12FA001-AC4F-418D-AE19-62706E023703}">
                      <ahyp:hlinkClr xmlns:ahyp="http://schemas.microsoft.com/office/drawing/2018/hyperlinkcolor" val="tx"/>
                    </a:ext>
                  </a:extLst>
                </a:hlinkClick>
              </a:rPr>
              <a:t>Geospatial IG</a:t>
            </a:r>
            <a:endParaRPr lang="en-US"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26">
                  <a:extLst>
                    <a:ext uri="{A12FA001-AC4F-418D-AE19-62706E023703}">
                      <ahyp:hlinkClr xmlns:ahyp="http://schemas.microsoft.com/office/drawing/2018/hyperlinkcolor" val="tx"/>
                    </a:ext>
                  </a:extLst>
                </a:hlinkClick>
              </a:rPr>
              <a:t>Global Water Information IG</a:t>
            </a:r>
            <a:endParaRPr lang="en-US"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27">
                  <a:extLst>
                    <a:ext uri="{A12FA001-AC4F-418D-AE19-62706E023703}">
                      <ahyp:hlinkClr xmlns:ahyp="http://schemas.microsoft.com/office/drawing/2018/hyperlinkcolor" val="tx"/>
                    </a:ext>
                  </a:extLst>
                </a:hlinkClick>
              </a:rPr>
              <a:t>Health Data IG</a:t>
            </a:r>
            <a:endParaRPr lang="en-US"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28">
                  <a:extLst>
                    <a:ext uri="{A12FA001-AC4F-418D-AE19-62706E023703}">
                      <ahyp:hlinkClr xmlns:ahyp="http://schemas.microsoft.com/office/drawing/2018/hyperlinkcolor" val="tx"/>
                    </a:ext>
                  </a:extLst>
                </a:hlinkClick>
              </a:rPr>
              <a:t>Linguistics Data IG</a:t>
            </a:r>
            <a:endParaRPr lang="en-US"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29">
                  <a:extLst>
                    <a:ext uri="{A12FA001-AC4F-418D-AE19-62706E023703}">
                      <ahyp:hlinkClr xmlns:ahyp="http://schemas.microsoft.com/office/drawing/2018/hyperlinkcolor" val="tx"/>
                    </a:ext>
                  </a:extLst>
                </a:hlinkClick>
              </a:rPr>
              <a:t>RDA/CODATA </a:t>
            </a:r>
            <a:r>
              <a:rPr lang="it-IT" sz="1050" kern="0" dirty="0" err="1">
                <a:solidFill>
                  <a:schemeClr val="tx1"/>
                </a:solidFill>
                <a:latin typeface="Arial" pitchFamily="34" charset="0"/>
                <a:ea typeface="ＭＳ Ｐゴシック" charset="0"/>
                <a:cs typeface="Gisha" panose="020B0502040204020203" pitchFamily="34" charset="-79"/>
                <a:hlinkClick r:id="rId29">
                  <a:extLst>
                    <a:ext uri="{A12FA001-AC4F-418D-AE19-62706E023703}">
                      <ahyp:hlinkClr xmlns:ahyp="http://schemas.microsoft.com/office/drawing/2018/hyperlinkcolor" val="tx"/>
                    </a:ext>
                  </a:extLst>
                </a:hlinkClick>
              </a:rPr>
              <a:t>Materials</a:t>
            </a:r>
            <a:r>
              <a:rPr lang="it-IT" sz="1050" kern="0" dirty="0">
                <a:solidFill>
                  <a:schemeClr val="tx1"/>
                </a:solidFill>
                <a:latin typeface="Arial" pitchFamily="34" charset="0"/>
                <a:ea typeface="ＭＳ Ｐゴシック" charset="0"/>
                <a:cs typeface="Gisha" panose="020B0502040204020203" pitchFamily="34" charset="-79"/>
                <a:hlinkClick r:id="rId29">
                  <a:extLst>
                    <a:ext uri="{A12FA001-AC4F-418D-AE19-62706E023703}">
                      <ahyp:hlinkClr xmlns:ahyp="http://schemas.microsoft.com/office/drawing/2018/hyperlinkcolor" val="tx"/>
                    </a:ext>
                  </a:extLst>
                </a:hlinkClick>
              </a:rPr>
              <a:t> Data, </a:t>
            </a:r>
            <a:r>
              <a:rPr lang="it-IT" sz="1050" kern="0" dirty="0" err="1">
                <a:solidFill>
                  <a:schemeClr val="tx1"/>
                </a:solidFill>
                <a:latin typeface="Arial" pitchFamily="34" charset="0"/>
                <a:ea typeface="ＭＳ Ｐゴシック" charset="0"/>
                <a:cs typeface="Gisha" panose="020B0502040204020203" pitchFamily="34" charset="-79"/>
                <a:hlinkClick r:id="rId29">
                  <a:extLst>
                    <a:ext uri="{A12FA001-AC4F-418D-AE19-62706E023703}">
                      <ahyp:hlinkClr xmlns:ahyp="http://schemas.microsoft.com/office/drawing/2018/hyperlinkcolor" val="tx"/>
                    </a:ext>
                  </a:extLst>
                </a:hlinkClick>
              </a:rPr>
              <a:t>Infrastructure</a:t>
            </a:r>
            <a:r>
              <a:rPr lang="it-IT" sz="1050" kern="0" dirty="0">
                <a:solidFill>
                  <a:schemeClr val="tx1"/>
                </a:solidFill>
                <a:latin typeface="Arial" pitchFamily="34" charset="0"/>
                <a:ea typeface="ＭＳ Ｐゴシック" charset="0"/>
                <a:cs typeface="Gisha" panose="020B0502040204020203" pitchFamily="34" charset="-79"/>
                <a:hlinkClick r:id="rId29">
                  <a:extLst>
                    <a:ext uri="{A12FA001-AC4F-418D-AE19-62706E023703}">
                      <ahyp:hlinkClr xmlns:ahyp="http://schemas.microsoft.com/office/drawing/2018/hyperlinkcolor" val="tx"/>
                    </a:ext>
                  </a:extLst>
                </a:hlinkClick>
              </a:rPr>
              <a:t> &amp; </a:t>
            </a:r>
            <a:r>
              <a:rPr lang="it-IT" sz="1050" kern="0" dirty="0" err="1">
                <a:solidFill>
                  <a:schemeClr val="tx1"/>
                </a:solidFill>
                <a:latin typeface="Arial" pitchFamily="34" charset="0"/>
                <a:ea typeface="ＭＳ Ｐゴシック" charset="0"/>
                <a:cs typeface="Gisha" panose="020B0502040204020203" pitchFamily="34" charset="-79"/>
                <a:hlinkClick r:id="rId29">
                  <a:extLst>
                    <a:ext uri="{A12FA001-AC4F-418D-AE19-62706E023703}">
                      <ahyp:hlinkClr xmlns:ahyp="http://schemas.microsoft.com/office/drawing/2018/hyperlinkcolor" val="tx"/>
                    </a:ext>
                  </a:extLst>
                </a:hlinkClick>
              </a:rPr>
              <a:t>Interoperability</a:t>
            </a:r>
            <a:r>
              <a:rPr lang="it-IT" sz="1050" kern="0" dirty="0">
                <a:solidFill>
                  <a:schemeClr val="tx1"/>
                </a:solidFill>
                <a:latin typeface="Arial" pitchFamily="34" charset="0"/>
                <a:ea typeface="ＭＳ Ｐゴシック" charset="0"/>
                <a:cs typeface="Gisha" panose="020B0502040204020203" pitchFamily="34" charset="-79"/>
                <a:hlinkClick r:id="rId29">
                  <a:extLst>
                    <a:ext uri="{A12FA001-AC4F-418D-AE19-62706E023703}">
                      <ahyp:hlinkClr xmlns:ahyp="http://schemas.microsoft.com/office/drawing/2018/hyperlinkcolor" val="tx"/>
                    </a:ext>
                  </a:extLst>
                </a:hlinkClick>
              </a:rPr>
              <a:t>  IG</a:t>
            </a:r>
            <a:endParaRPr lang="it-IT"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30">
                  <a:extLst>
                    <a:ext uri="{A12FA001-AC4F-418D-AE19-62706E023703}">
                      <ahyp:hlinkClr xmlns:ahyp="http://schemas.microsoft.com/office/drawing/2018/hyperlinkcolor" val="tx"/>
                    </a:ext>
                  </a:extLst>
                </a:hlinkClick>
              </a:rPr>
              <a:t>Research data needs of the Photon and Neutron Science community IG</a:t>
            </a:r>
            <a:endParaRPr lang="en-US"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31">
                  <a:extLst>
                    <a:ext uri="{A12FA001-AC4F-418D-AE19-62706E023703}">
                      <ahyp:hlinkClr xmlns:ahyp="http://schemas.microsoft.com/office/drawing/2018/hyperlinkcolor" val="tx"/>
                    </a:ext>
                  </a:extLst>
                </a:hlinkClick>
              </a:rPr>
              <a:t>Small Unmanned Aircraft Systems’ Data IG</a:t>
            </a:r>
            <a:endParaRPr lang="it-IT"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it-IT" sz="1050" kern="0" dirty="0">
                <a:solidFill>
                  <a:schemeClr val="tx1"/>
                </a:solidFill>
                <a:latin typeface="Arial" pitchFamily="34" charset="0"/>
                <a:ea typeface="ＭＳ Ｐゴシック" charset="0"/>
                <a:cs typeface="Gisha" panose="020B0502040204020203" pitchFamily="34" charset="-79"/>
                <a:hlinkClick r:id="rId32">
                  <a:extLst>
                    <a:ext uri="{A12FA001-AC4F-418D-AE19-62706E023703}">
                      <ahyp:hlinkClr xmlns:ahyp="http://schemas.microsoft.com/office/drawing/2018/hyperlinkcolor" val="tx"/>
                    </a:ext>
                  </a:extLst>
                </a:hlinkClick>
              </a:rPr>
              <a:t>Social </a:t>
            </a:r>
            <a:r>
              <a:rPr lang="it-IT" sz="1050" kern="0" dirty="0" err="1">
                <a:solidFill>
                  <a:schemeClr val="tx1"/>
                </a:solidFill>
                <a:latin typeface="Arial" pitchFamily="34" charset="0"/>
                <a:ea typeface="ＭＳ Ｐゴシック" charset="0"/>
                <a:cs typeface="Gisha" panose="020B0502040204020203" pitchFamily="34" charset="-79"/>
                <a:hlinkClick r:id="rId32">
                  <a:extLst>
                    <a:ext uri="{A12FA001-AC4F-418D-AE19-62706E023703}">
                      <ahyp:hlinkClr xmlns:ahyp="http://schemas.microsoft.com/office/drawing/2018/hyperlinkcolor" val="tx"/>
                    </a:ext>
                  </a:extLst>
                </a:hlinkClick>
              </a:rPr>
              <a:t>Sciences</a:t>
            </a:r>
            <a:r>
              <a:rPr lang="it-IT" sz="1050" kern="0" dirty="0">
                <a:solidFill>
                  <a:schemeClr val="tx1"/>
                </a:solidFill>
                <a:latin typeface="Arial" pitchFamily="34" charset="0"/>
                <a:ea typeface="ＭＳ Ｐゴシック" charset="0"/>
                <a:cs typeface="Gisha" panose="020B0502040204020203" pitchFamily="34" charset="-79"/>
                <a:hlinkClick r:id="rId32">
                  <a:extLst>
                    <a:ext uri="{A12FA001-AC4F-418D-AE19-62706E023703}">
                      <ahyp:hlinkClr xmlns:ahyp="http://schemas.microsoft.com/office/drawing/2018/hyperlinkcolor" val="tx"/>
                    </a:ext>
                  </a:extLst>
                </a:hlinkClick>
              </a:rPr>
              <a:t> </a:t>
            </a:r>
            <a:r>
              <a:rPr lang="it-IT" sz="1050" kern="0" dirty="0" err="1">
                <a:solidFill>
                  <a:schemeClr val="tx1"/>
                </a:solidFill>
                <a:latin typeface="Arial" pitchFamily="34" charset="0"/>
                <a:ea typeface="ＭＳ Ｐゴシック" charset="0"/>
                <a:cs typeface="Gisha" panose="020B0502040204020203" pitchFamily="34" charset="-79"/>
                <a:hlinkClick r:id="rId32">
                  <a:extLst>
                    <a:ext uri="{A12FA001-AC4F-418D-AE19-62706E023703}">
                      <ahyp:hlinkClr xmlns:ahyp="http://schemas.microsoft.com/office/drawing/2018/hyperlinkcolor" val="tx"/>
                    </a:ext>
                  </a:extLst>
                </a:hlinkClick>
              </a:rPr>
              <a:t>Research</a:t>
            </a:r>
            <a:r>
              <a:rPr lang="it-IT" sz="1050" kern="0" dirty="0">
                <a:solidFill>
                  <a:schemeClr val="tx1"/>
                </a:solidFill>
                <a:latin typeface="Arial" pitchFamily="34" charset="0"/>
                <a:ea typeface="ＭＳ Ｐゴシック" charset="0"/>
                <a:cs typeface="Gisha" panose="020B0502040204020203" pitchFamily="34" charset="-79"/>
                <a:hlinkClick r:id="rId32">
                  <a:extLst>
                    <a:ext uri="{A12FA001-AC4F-418D-AE19-62706E023703}">
                      <ahyp:hlinkClr xmlns:ahyp="http://schemas.microsoft.com/office/drawing/2018/hyperlinkcolor" val="tx"/>
                    </a:ext>
                  </a:extLst>
                </a:hlinkClick>
              </a:rPr>
              <a:t> Data IG</a:t>
            </a:r>
            <a:endParaRPr lang="it-IT" sz="1050" kern="0" dirty="0">
              <a:solidFill>
                <a:schemeClr val="tx1"/>
              </a:solidFill>
              <a:latin typeface="Arial" pitchFamily="34" charset="0"/>
              <a:ea typeface="ＭＳ Ｐゴシック" charset="0"/>
              <a:cs typeface="Gisha" panose="020B0502040204020203" pitchFamily="34" charset="-79"/>
            </a:endParaRPr>
          </a:p>
          <a:p>
            <a:pPr marL="0" marR="0" lvl="0" indent="-342900" eaLnBrk="0" fontAlgn="base" hangingPunct="0">
              <a:spcBef>
                <a:spcPts val="0"/>
              </a:spcBef>
              <a:spcAft>
                <a:spcPts val="0"/>
              </a:spcAft>
              <a:buClr>
                <a:srgbClr val="58A618"/>
              </a:buClr>
              <a:buSzPct val="100000"/>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33">
                  <a:extLst>
                    <a:ext uri="{A12FA001-AC4F-418D-AE19-62706E023703}">
                      <ahyp:hlinkClr xmlns:ahyp="http://schemas.microsoft.com/office/drawing/2018/hyperlinkcolor" val="tx"/>
                    </a:ext>
                  </a:extLst>
                </a:hlinkClick>
              </a:rPr>
              <a:t>Research Data Management in Engineering IG</a:t>
            </a:r>
            <a:endParaRPr lang="en-US" sz="1050" kern="0" dirty="0">
              <a:solidFill>
                <a:schemeClr val="tx1"/>
              </a:solidFill>
              <a:latin typeface="Arial" pitchFamily="34" charset="0"/>
              <a:ea typeface="ＭＳ Ｐゴシック" charset="0"/>
              <a:cs typeface="Gisha" panose="020B0502040204020203" pitchFamily="34" charset="-79"/>
            </a:endParaRPr>
          </a:p>
          <a:p>
            <a:pPr marL="0" indent="-342900" eaLnBrk="0" fontAlgn="base" hangingPunct="0">
              <a:spcBef>
                <a:spcPts val="0"/>
              </a:spcBef>
              <a:spcAft>
                <a:spcPts val="0"/>
              </a:spcAft>
              <a:buClr>
                <a:srgbClr val="58A618"/>
              </a:buClr>
              <a:buFont typeface="Wingdings" pitchFamily="2" charset="2"/>
              <a:buChar char="q"/>
              <a:defRPr/>
            </a:pPr>
            <a:r>
              <a:rPr lang="en-US" sz="1050" kern="0" dirty="0">
                <a:solidFill>
                  <a:schemeClr val="tx1"/>
                </a:solidFill>
                <a:latin typeface="Arial" pitchFamily="34" charset="0"/>
                <a:ea typeface="ＭＳ Ｐゴシック" charset="0"/>
                <a:cs typeface="Gisha" panose="020B0502040204020203" pitchFamily="34" charset="-79"/>
                <a:hlinkClick r:id="rId34">
                  <a:extLst>
                    <a:ext uri="{A12FA001-AC4F-418D-AE19-62706E023703}">
                      <ahyp:hlinkClr xmlns:ahyp="http://schemas.microsoft.com/office/drawing/2018/hyperlinkcolor" val="tx"/>
                    </a:ext>
                  </a:extLst>
                </a:hlinkClick>
              </a:rPr>
              <a:t>RDA for the Sustainable Development Goals IG</a:t>
            </a:r>
            <a:endParaRPr lang="en-US" sz="1050" kern="0" dirty="0">
              <a:solidFill>
                <a:schemeClr val="tx1"/>
              </a:solidFill>
              <a:latin typeface="Arial" pitchFamily="34" charset="0"/>
              <a:ea typeface="ＭＳ Ｐゴシック" charset="0"/>
              <a:cs typeface="Gisha" panose="020B0502040204020203" pitchFamily="34" charset="-79"/>
            </a:endParaRPr>
          </a:p>
          <a:p>
            <a:pPr marL="0" marR="0" lvl="0" indent="-91440" algn="l" defTabSz="914400" rtl="0" eaLnBrk="1" fontAlgn="auto" latinLnBrk="0" hangingPunct="1">
              <a:lnSpc>
                <a:spcPct val="100000"/>
              </a:lnSpc>
              <a:spcBef>
                <a:spcPts val="0"/>
              </a:spcBef>
              <a:spcAft>
                <a:spcPts val="0"/>
              </a:spcAft>
              <a:buClr>
                <a:srgbClr val="99CB38"/>
              </a:buClr>
              <a:buSzPct val="100000"/>
              <a:buFont typeface="Wingdings" pitchFamily="2" charset="2"/>
              <a:buChar char="q"/>
              <a:tabLst/>
              <a:defRPr/>
            </a:pPr>
            <a:endParaRPr kumimoji="0" lang="en-US" sz="900" i="0" u="none" strike="noStrike" kern="1200" cap="none" spc="0" normalizeH="0" baseline="0" noProof="0" dirty="0">
              <a:ln>
                <a:noFill/>
              </a:ln>
              <a:solidFill>
                <a:sysClr val="windowText" lastClr="000000"/>
              </a:solidFill>
              <a:effectLst/>
              <a:uLnTx/>
              <a:uFillTx/>
              <a:latin typeface="Gisha" panose="020B0502040204020203" pitchFamily="34" charset="-79"/>
              <a:ea typeface="+mn-ea"/>
              <a:cs typeface="Gisha" panose="020B0502040204020203" pitchFamily="34" charset="-79"/>
            </a:endParaRPr>
          </a:p>
        </p:txBody>
      </p:sp>
      <p:sp>
        <p:nvSpPr>
          <p:cNvPr id="15" name="Rounded Rectangle 14">
            <a:extLst>
              <a:ext uri="{FF2B5EF4-FFF2-40B4-BE49-F238E27FC236}">
                <a16:creationId xmlns:a16="http://schemas.microsoft.com/office/drawing/2014/main" id="{01DAC9E0-233C-8E4F-B35D-F7A71D32FD6C}"/>
              </a:ext>
            </a:extLst>
          </p:cNvPr>
          <p:cNvSpPr/>
          <p:nvPr/>
        </p:nvSpPr>
        <p:spPr>
          <a:xfrm>
            <a:off x="7669204" y="1051758"/>
            <a:ext cx="4522796" cy="655144"/>
          </a:xfrm>
          <a:prstGeom prst="roundRect">
            <a:avLst/>
          </a:prstGeom>
          <a:solidFill>
            <a:srgbClr val="63A537">
              <a:lumMod val="75000"/>
            </a:srgbClr>
          </a:solidFill>
          <a:ln w="15875" cap="flat" cmpd="sng" algn="ctr">
            <a:solidFill>
              <a:srgbClr val="99CB3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n-ea"/>
                <a:cs typeface="+mn-cs"/>
              </a:rPr>
              <a:t>Total </a:t>
            </a:r>
            <a:r>
              <a:rPr lang="en-GB" kern="0" dirty="0">
                <a:solidFill>
                  <a:prstClr val="white"/>
                </a:solidFill>
                <a:latin typeface="Calibri"/>
              </a:rPr>
              <a:t>94</a:t>
            </a:r>
            <a:r>
              <a:rPr kumimoji="0" lang="en-GB" sz="1800" b="0" i="0" u="none" strike="noStrike" kern="0" cap="none" spc="0" normalizeH="0" baseline="0" noProof="0" dirty="0">
                <a:ln>
                  <a:noFill/>
                </a:ln>
                <a:solidFill>
                  <a:prstClr val="white"/>
                </a:solidFill>
                <a:effectLst/>
                <a:uLnTx/>
                <a:uFillTx/>
                <a:latin typeface="Calibri"/>
                <a:ea typeface="+mn-ea"/>
                <a:cs typeface="+mn-cs"/>
              </a:rPr>
              <a:t> groups:  </a:t>
            </a:r>
          </a:p>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a:solidFill>
                  <a:prstClr val="white"/>
                </a:solidFill>
                <a:latin typeface="Calibri"/>
              </a:rPr>
              <a:t>37</a:t>
            </a:r>
            <a:r>
              <a:rPr kumimoji="0" lang="en-GB" sz="1800" b="0" i="0" u="none" strike="noStrike" kern="0" cap="none" spc="0" normalizeH="0" baseline="0" noProof="0" dirty="0">
                <a:ln>
                  <a:noFill/>
                </a:ln>
                <a:solidFill>
                  <a:prstClr val="white"/>
                </a:solidFill>
                <a:effectLst/>
                <a:uLnTx/>
                <a:uFillTx/>
                <a:latin typeface="Calibri"/>
                <a:ea typeface="+mn-ea"/>
                <a:cs typeface="+mn-cs"/>
              </a:rPr>
              <a:t> Working Groups &amp; 57 Interest Groups</a:t>
            </a:r>
          </a:p>
        </p:txBody>
      </p:sp>
      <p:sp>
        <p:nvSpPr>
          <p:cNvPr id="16" name="Content Placeholder 1">
            <a:extLst>
              <a:ext uri="{FF2B5EF4-FFF2-40B4-BE49-F238E27FC236}">
                <a16:creationId xmlns:a16="http://schemas.microsoft.com/office/drawing/2014/main" id="{3B417388-77BD-F84E-AE89-478BBFED495D}"/>
              </a:ext>
            </a:extLst>
          </p:cNvPr>
          <p:cNvSpPr txBox="1">
            <a:spLocks/>
          </p:cNvSpPr>
          <p:nvPr/>
        </p:nvSpPr>
        <p:spPr>
          <a:xfrm>
            <a:off x="0" y="4994453"/>
            <a:ext cx="12326470" cy="1345387"/>
          </a:xfrm>
          <a:prstGeom prst="rect">
            <a:avLst/>
          </a:prstGeom>
          <a:solidFill>
            <a:srgbClr val="37A76F">
              <a:lumMod val="60000"/>
              <a:lumOff val="40000"/>
            </a:srgbClr>
          </a:solidFill>
          <a:ln w="12700">
            <a:noFill/>
          </a:ln>
          <a:effectLst/>
        </p:spPr>
        <p:txBody>
          <a:bodyPr lIns="180000" tIns="108000" bIns="36000" numCol="2"/>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marL="0" marR="0" lvl="0" indent="0" algn="l" defTabSz="914400" rtl="0" eaLnBrk="0" fontAlgn="base" latinLnBrk="0" hangingPunct="0">
              <a:lnSpc>
                <a:spcPct val="80000"/>
              </a:lnSpc>
              <a:spcBef>
                <a:spcPts val="450"/>
              </a:spcBef>
              <a:spcAft>
                <a:spcPts val="0"/>
              </a:spcAft>
              <a:buClr>
                <a:srgbClr val="58A618"/>
              </a:buClr>
              <a:buSzTx/>
              <a:buFont typeface="Wingdings" charset="2"/>
              <a:buNone/>
              <a:tabLst/>
              <a:defRPr/>
            </a:pPr>
            <a:r>
              <a:rPr kumimoji="0" lang="en-US" sz="1400" b="1"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rPr>
              <a:t>Partnerships</a:t>
            </a:r>
          </a:p>
          <a:p>
            <a:pPr marL="0" marR="0" lvl="0" indent="0" algn="l" defTabSz="914400" rtl="0" eaLnBrk="0" fontAlgn="base" latinLnBrk="0" hangingPunct="0">
              <a:lnSpc>
                <a:spcPct val="80000"/>
              </a:lnSpc>
              <a:spcBef>
                <a:spcPts val="450"/>
              </a:spcBef>
              <a:spcAft>
                <a:spcPts val="0"/>
              </a:spcAft>
              <a:buClr>
                <a:srgbClr val="58A618"/>
              </a:buClr>
              <a:buSzTx/>
              <a:buFont typeface="Wingdings" charset="2"/>
              <a:buNone/>
              <a:tabLst/>
              <a:defRPr/>
            </a:pPr>
            <a:endParaRPr kumimoji="0" lang="en-US" sz="400"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endParaRPr>
          </a:p>
          <a:p>
            <a:pPr marL="7938" indent="0" eaLnBrk="1" fontAlgn="auto" hangingPunct="1">
              <a:lnSpc>
                <a:spcPct val="80000"/>
              </a:lnSpc>
              <a:spcBef>
                <a:spcPts val="450"/>
              </a:spcBef>
              <a:spcAft>
                <a:spcPts val="200"/>
              </a:spcAft>
              <a:buClr>
                <a:srgbClr val="99CB38"/>
              </a:buClr>
              <a:buSzPct val="100000"/>
              <a:buNone/>
              <a:defRPr/>
            </a:pPr>
            <a:r>
              <a:rPr lang="en-US" sz="1200" u="sng" dirty="0">
                <a:solidFill>
                  <a:sysClr val="windowText" lastClr="000000"/>
                </a:solidFill>
                <a:ea typeface="+mn-ea"/>
                <a:cs typeface="Gisha" panose="020B0502040204020203" pitchFamily="34" charset="-79"/>
              </a:rPr>
              <a:t>Working Groups</a:t>
            </a:r>
          </a:p>
          <a:p>
            <a:pPr marL="0" marR="0" lvl="0" indent="-91440" eaLnBrk="1" fontAlgn="base" hangingPunct="1">
              <a:spcBef>
                <a:spcPts val="0"/>
              </a:spcBef>
              <a:spcAft>
                <a:spcPts val="0"/>
              </a:spcAft>
              <a:buClr>
                <a:srgbClr val="99CB38"/>
              </a:buClr>
              <a:buSzPct val="100000"/>
              <a:buFont typeface="Wingdings" pitchFamily="2" charset="2"/>
              <a:buChar char="q"/>
              <a:tabLst/>
              <a:defRPr/>
            </a:pPr>
            <a:endParaRPr lang="en-US" sz="900" dirty="0">
              <a:solidFill>
                <a:sysClr val="windowText" lastClr="000000"/>
              </a:solidFill>
              <a:latin typeface="+mn-lt"/>
              <a:ea typeface="+mn-ea"/>
              <a:cs typeface="Gisha" panose="020B0502040204020203" pitchFamily="34" charset="-79"/>
            </a:endParaRPr>
          </a:p>
          <a:p>
            <a:pPr marL="347663" marR="0" lvl="0" indent="-339725">
              <a:lnSpc>
                <a:spcPct val="90000"/>
              </a:lnSpc>
              <a:spcBef>
                <a:spcPts val="0"/>
              </a:spcBef>
              <a:spcAft>
                <a:spcPts val="0"/>
              </a:spcAft>
              <a:buSzPct val="100000"/>
              <a:buFont typeface="Wingdings" pitchFamily="2" charset="2"/>
              <a:buChar char="q"/>
              <a:defRPr/>
            </a:pPr>
            <a:r>
              <a:rPr lang="en-US" sz="1050" kern="0" dirty="0">
                <a:solidFill>
                  <a:schemeClr val="tx1"/>
                </a:solidFill>
                <a:latin typeface="Arial" pitchFamily="34" charset="0"/>
                <a:cs typeface="Gisha" panose="020B0502040204020203" pitchFamily="34" charset="-79"/>
                <a:hlinkClick r:id="rId35">
                  <a:extLst>
                    <a:ext uri="{A12FA001-AC4F-418D-AE19-62706E023703}">
                      <ahyp:hlinkClr xmlns:ahyp="http://schemas.microsoft.com/office/drawing/2018/hyperlinkcolor" val="tx"/>
                    </a:ext>
                  </a:extLst>
                </a:hlinkClick>
              </a:rPr>
              <a:t>RDA/TDWG Metadata Standards for attribution of physical and digital collections stewardship WG</a:t>
            </a:r>
            <a:endParaRPr lang="en-US" sz="1050" kern="0" dirty="0">
              <a:solidFill>
                <a:schemeClr val="tx1"/>
              </a:solidFill>
              <a:latin typeface="Arial" pitchFamily="34" charset="0"/>
              <a:cs typeface="Gisha" panose="020B0502040204020203" pitchFamily="34" charset="-79"/>
            </a:endParaRPr>
          </a:p>
          <a:p>
            <a:pPr marL="347663" indent="-339725">
              <a:lnSpc>
                <a:spcPct val="90000"/>
              </a:lnSpc>
              <a:spcBef>
                <a:spcPts val="0"/>
              </a:spcBef>
              <a:spcAft>
                <a:spcPts val="0"/>
              </a:spcAft>
              <a:buSzPct val="100000"/>
              <a:buFont typeface="Wingdings" pitchFamily="2" charset="2"/>
              <a:buChar char="q"/>
              <a:defRPr/>
            </a:pPr>
            <a:r>
              <a:rPr lang="en-US" sz="1050" kern="0" dirty="0">
                <a:solidFill>
                  <a:schemeClr val="tx1"/>
                </a:solidFill>
                <a:latin typeface="Arial" pitchFamily="34" charset="0"/>
                <a:cs typeface="Gisha" panose="020B0502040204020203" pitchFamily="34" charset="-79"/>
                <a:hlinkClick r:id="rId36">
                  <a:extLst>
                    <a:ext uri="{A12FA001-AC4F-418D-AE19-62706E023703}">
                      <ahyp:hlinkClr xmlns:ahyp="http://schemas.microsoft.com/office/drawing/2018/hyperlinkcolor" val="tx"/>
                    </a:ext>
                  </a:extLst>
                </a:hlinkClick>
              </a:rPr>
              <a:t>RDA/World Data System (WDS) Scholarly Link Exchange WG</a:t>
            </a:r>
            <a:endParaRPr lang="en-US" sz="1050" kern="0" dirty="0">
              <a:solidFill>
                <a:schemeClr val="tx1"/>
              </a:solidFill>
              <a:latin typeface="Arial" pitchFamily="34" charset="0"/>
              <a:cs typeface="Gisha" panose="020B0502040204020203" pitchFamily="34" charset="-79"/>
            </a:endParaRPr>
          </a:p>
          <a:p>
            <a:pPr marL="0" indent="0">
              <a:lnSpc>
                <a:spcPct val="80000"/>
              </a:lnSpc>
              <a:spcBef>
                <a:spcPts val="450"/>
              </a:spcBef>
              <a:spcAft>
                <a:spcPts val="0"/>
              </a:spcAft>
              <a:buNone/>
              <a:defRPr/>
            </a:pPr>
            <a:endParaRPr lang="en-US" sz="1050" u="sng" dirty="0">
              <a:solidFill>
                <a:sysClr val="windowText" lastClr="000000"/>
              </a:solidFill>
              <a:ea typeface="+mn-ea"/>
              <a:cs typeface="Gisha" panose="020B0502040204020203" pitchFamily="34" charset="-79"/>
            </a:endParaRPr>
          </a:p>
          <a:p>
            <a:pPr marL="0" indent="0">
              <a:lnSpc>
                <a:spcPct val="80000"/>
              </a:lnSpc>
              <a:spcBef>
                <a:spcPts val="450"/>
              </a:spcBef>
              <a:spcAft>
                <a:spcPts val="0"/>
              </a:spcAft>
              <a:buNone/>
              <a:defRPr/>
            </a:pPr>
            <a:endParaRPr lang="en-US" sz="1050" u="sng" dirty="0">
              <a:solidFill>
                <a:sysClr val="windowText" lastClr="000000"/>
              </a:solidFill>
              <a:ea typeface="+mn-ea"/>
              <a:cs typeface="Gisha" panose="020B0502040204020203" pitchFamily="34" charset="-79"/>
            </a:endParaRPr>
          </a:p>
          <a:p>
            <a:pPr marL="0" indent="0">
              <a:lnSpc>
                <a:spcPct val="80000"/>
              </a:lnSpc>
              <a:spcBef>
                <a:spcPts val="450"/>
              </a:spcBef>
              <a:spcAft>
                <a:spcPts val="0"/>
              </a:spcAft>
              <a:buNone/>
              <a:defRPr/>
            </a:pPr>
            <a:endParaRPr lang="en-US" sz="1050" u="sng" dirty="0">
              <a:solidFill>
                <a:sysClr val="windowText" lastClr="000000"/>
              </a:solidFill>
              <a:ea typeface="+mn-ea"/>
              <a:cs typeface="Gisha" panose="020B0502040204020203" pitchFamily="34" charset="-79"/>
            </a:endParaRPr>
          </a:p>
          <a:p>
            <a:pPr marL="0" indent="0">
              <a:lnSpc>
                <a:spcPct val="80000"/>
              </a:lnSpc>
              <a:spcBef>
                <a:spcPts val="450"/>
              </a:spcBef>
              <a:spcAft>
                <a:spcPts val="0"/>
              </a:spcAft>
              <a:buNone/>
              <a:defRPr/>
            </a:pPr>
            <a:r>
              <a:rPr lang="en-US" sz="1200" u="sng" dirty="0">
                <a:solidFill>
                  <a:sysClr val="windowText" lastClr="000000"/>
                </a:solidFill>
                <a:ea typeface="+mn-ea"/>
                <a:cs typeface="Gisha" panose="020B0502040204020203" pitchFamily="34" charset="-79"/>
              </a:rPr>
              <a:t>Interest Groups</a:t>
            </a:r>
            <a:endParaRPr kumimoji="0" lang="en-US" sz="1100"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endParaRPr>
          </a:p>
          <a:p>
            <a:pPr marL="347663" marR="0" lvl="0" indent="-347663" algn="l" defTabSz="914400" rtl="0" eaLnBrk="0" fontAlgn="base" latinLnBrk="0" hangingPunct="0">
              <a:lnSpc>
                <a:spcPct val="80000"/>
              </a:lnSpc>
              <a:spcBef>
                <a:spcPts val="0"/>
              </a:spcBef>
              <a:spcAft>
                <a:spcPts val="0"/>
              </a:spcAft>
              <a:buClr>
                <a:srgbClr val="58A618"/>
              </a:buClr>
              <a:buSzTx/>
              <a:buFont typeface="Wingdings" pitchFamily="2" charset="2"/>
              <a:buChar char="q"/>
              <a:defRPr/>
            </a:pPr>
            <a:endParaRPr lang="en-US" sz="900" dirty="0">
              <a:solidFill>
                <a:sysClr val="windowText" lastClr="000000"/>
              </a:solidFill>
              <a:latin typeface="+mn-lt"/>
              <a:ea typeface="+mn-ea"/>
              <a:cs typeface="Gisha" panose="020B0502040204020203" pitchFamily="34" charset="-79"/>
            </a:endParaRPr>
          </a:p>
          <a:p>
            <a:pPr marL="347663" marR="0" lvl="0" indent="-347663">
              <a:lnSpc>
                <a:spcPct val="90000"/>
              </a:lnSpc>
              <a:spcBef>
                <a:spcPts val="0"/>
              </a:spcBef>
              <a:spcAft>
                <a:spcPts val="0"/>
              </a:spcAft>
              <a:buSzPct val="100000"/>
              <a:buFont typeface="Wingdings" pitchFamily="2" charset="2"/>
              <a:buChar char="q"/>
              <a:defRPr/>
            </a:pPr>
            <a:r>
              <a:rPr lang="en-US" sz="1050" kern="0" dirty="0">
                <a:solidFill>
                  <a:schemeClr val="tx1"/>
                </a:solidFill>
                <a:latin typeface="Arial" pitchFamily="34" charset="0"/>
                <a:cs typeface="Gisha" panose="020B0502040204020203" pitchFamily="34" charset="-79"/>
                <a:hlinkClick r:id="rId37">
                  <a:extLst>
                    <a:ext uri="{A12FA001-AC4F-418D-AE19-62706E023703}">
                      <ahyp:hlinkClr xmlns:ahyp="http://schemas.microsoft.com/office/drawing/2018/hyperlinkcolor" val="tx"/>
                    </a:ext>
                  </a:extLst>
                </a:hlinkClick>
              </a:rPr>
              <a:t>ELIXIR Bridging Force IG</a:t>
            </a:r>
            <a:endParaRPr lang="en-US" sz="1050" kern="0" dirty="0">
              <a:solidFill>
                <a:schemeClr val="tx1"/>
              </a:solidFill>
              <a:latin typeface="Arial" pitchFamily="34" charset="0"/>
              <a:cs typeface="Gisha" panose="020B0502040204020203" pitchFamily="34" charset="-79"/>
            </a:endParaRPr>
          </a:p>
          <a:p>
            <a:pPr marL="347663" indent="-347663">
              <a:lnSpc>
                <a:spcPct val="90000"/>
              </a:lnSpc>
              <a:spcBef>
                <a:spcPts val="0"/>
              </a:spcBef>
              <a:spcAft>
                <a:spcPts val="0"/>
              </a:spcAft>
              <a:buSzPct val="100000"/>
              <a:buFont typeface="Wingdings" pitchFamily="2" charset="2"/>
              <a:buChar char="q"/>
              <a:defRPr/>
            </a:pPr>
            <a:r>
              <a:rPr lang="en-US" sz="1050" kern="0" dirty="0">
                <a:solidFill>
                  <a:schemeClr val="tx1"/>
                </a:solidFill>
                <a:latin typeface="Arial" pitchFamily="34" charset="0"/>
                <a:cs typeface="Gisha" panose="020B0502040204020203" pitchFamily="34" charset="-79"/>
                <a:hlinkClick r:id="rId38">
                  <a:extLst>
                    <a:ext uri="{A12FA001-AC4F-418D-AE19-62706E023703}">
                      <ahyp:hlinkClr xmlns:ahyp="http://schemas.microsoft.com/office/drawing/2018/hyperlinkcolor" val="tx"/>
                    </a:ext>
                  </a:extLst>
                </a:hlinkClick>
              </a:rPr>
              <a:t>RDA/National Information Standards Organization (NISO) Privacy Implications of Research Data Sets IG</a:t>
            </a:r>
            <a:endParaRPr lang="en-US" sz="1050" kern="0" dirty="0">
              <a:solidFill>
                <a:schemeClr val="tx1"/>
              </a:solidFill>
              <a:latin typeface="Arial" pitchFamily="34" charset="0"/>
              <a:cs typeface="Gisha" panose="020B0502040204020203" pitchFamily="34" charset="-79"/>
            </a:endParaRPr>
          </a:p>
        </p:txBody>
      </p:sp>
      <p:sp>
        <p:nvSpPr>
          <p:cNvPr id="9" name="Footer Placeholder 4">
            <a:extLst>
              <a:ext uri="{FF2B5EF4-FFF2-40B4-BE49-F238E27FC236}">
                <a16:creationId xmlns:a16="http://schemas.microsoft.com/office/drawing/2014/main" id="{9286C732-75AB-8942-A028-D3F672DC71C7}"/>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3535174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C9D06D8-7A47-5A45-9CEB-7ABA8602C99B}"/>
              </a:ext>
            </a:extLst>
          </p:cNvPr>
          <p:cNvSpPr>
            <a:spLocks noGrp="1"/>
          </p:cNvSpPr>
          <p:nvPr>
            <p:ph type="dt" sz="half" idx="2"/>
          </p:nvPr>
        </p:nvSpPr>
        <p:spPr/>
        <p:txBody>
          <a:bodyPr/>
          <a:lstStyle/>
          <a:p>
            <a:fld id="{86D2FF83-0014-FE4F-8D7B-FE8E60D6942D}" type="datetime5">
              <a:rPr lang="en-US" smtClean="0"/>
              <a:t>21-Oct-20</a:t>
            </a:fld>
            <a:endParaRPr lang="en-GB" dirty="0"/>
          </a:p>
        </p:txBody>
      </p:sp>
      <p:sp>
        <p:nvSpPr>
          <p:cNvPr id="6" name="Slide Number Placeholder 5">
            <a:extLst>
              <a:ext uri="{FF2B5EF4-FFF2-40B4-BE49-F238E27FC236}">
                <a16:creationId xmlns:a16="http://schemas.microsoft.com/office/drawing/2014/main" id="{B669B236-CDF8-CB44-88A3-9F0340743EC6}"/>
              </a:ext>
            </a:extLst>
          </p:cNvPr>
          <p:cNvSpPr>
            <a:spLocks noGrp="1"/>
          </p:cNvSpPr>
          <p:nvPr>
            <p:ph type="sldNum" sz="quarter" idx="4"/>
          </p:nvPr>
        </p:nvSpPr>
        <p:spPr/>
        <p:txBody>
          <a:bodyPr/>
          <a:lstStyle/>
          <a:p>
            <a:fld id="{D4FA74F0-3561-6E4B-9323-54D0640DAE41}" type="slidenum">
              <a:rPr lang="en-GB" smtClean="0"/>
              <a:pPr/>
              <a:t>15</a:t>
            </a:fld>
            <a:endParaRPr lang="en-GB" dirty="0"/>
          </a:p>
        </p:txBody>
      </p:sp>
      <p:sp>
        <p:nvSpPr>
          <p:cNvPr id="15" name="Rounded Rectangle 14">
            <a:extLst>
              <a:ext uri="{FF2B5EF4-FFF2-40B4-BE49-F238E27FC236}">
                <a16:creationId xmlns:a16="http://schemas.microsoft.com/office/drawing/2014/main" id="{01DAC9E0-233C-8E4F-B35D-F7A71D32FD6C}"/>
              </a:ext>
            </a:extLst>
          </p:cNvPr>
          <p:cNvSpPr/>
          <p:nvPr/>
        </p:nvSpPr>
        <p:spPr>
          <a:xfrm>
            <a:off x="7669204" y="1278002"/>
            <a:ext cx="4522796" cy="655144"/>
          </a:xfrm>
          <a:prstGeom prst="roundRect">
            <a:avLst/>
          </a:prstGeom>
          <a:solidFill>
            <a:srgbClr val="63A537">
              <a:lumMod val="75000"/>
            </a:srgbClr>
          </a:solidFill>
          <a:ln w="15875" cap="flat" cmpd="sng" algn="ctr">
            <a:solidFill>
              <a:srgbClr val="99CB3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n-ea"/>
                <a:cs typeface="+mn-cs"/>
              </a:rPr>
              <a:t>Total </a:t>
            </a:r>
            <a:r>
              <a:rPr lang="en-GB" kern="0" dirty="0">
                <a:solidFill>
                  <a:prstClr val="white"/>
                </a:solidFill>
                <a:latin typeface="Calibri"/>
              </a:rPr>
              <a:t>94</a:t>
            </a:r>
            <a:r>
              <a:rPr kumimoji="0" lang="en-GB" sz="1800" b="0" i="0" u="none" strike="noStrike" kern="0" cap="none" spc="0" normalizeH="0" baseline="0" noProof="0" dirty="0">
                <a:ln>
                  <a:noFill/>
                </a:ln>
                <a:solidFill>
                  <a:prstClr val="white"/>
                </a:solidFill>
                <a:effectLst/>
                <a:uLnTx/>
                <a:uFillTx/>
                <a:latin typeface="Calibri"/>
                <a:ea typeface="+mn-ea"/>
                <a:cs typeface="+mn-cs"/>
              </a:rPr>
              <a:t> groups: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n-ea"/>
                <a:cs typeface="+mn-cs"/>
              </a:rPr>
              <a:t>37 Working Groups &amp; 57 Interest Groups</a:t>
            </a:r>
          </a:p>
        </p:txBody>
      </p:sp>
      <p:sp>
        <p:nvSpPr>
          <p:cNvPr id="11" name="Content Placeholder 1">
            <a:extLst>
              <a:ext uri="{FF2B5EF4-FFF2-40B4-BE49-F238E27FC236}">
                <a16:creationId xmlns:a16="http://schemas.microsoft.com/office/drawing/2014/main" id="{5E2E52D8-28F5-CB49-9D96-7718A68F780E}"/>
              </a:ext>
            </a:extLst>
          </p:cNvPr>
          <p:cNvSpPr txBox="1">
            <a:spLocks/>
          </p:cNvSpPr>
          <p:nvPr/>
        </p:nvSpPr>
        <p:spPr>
          <a:xfrm>
            <a:off x="0" y="1977551"/>
            <a:ext cx="12191999" cy="1949872"/>
          </a:xfrm>
          <a:prstGeom prst="rect">
            <a:avLst/>
          </a:prstGeom>
          <a:solidFill>
            <a:srgbClr val="63A537">
              <a:lumMod val="60000"/>
              <a:lumOff val="40000"/>
            </a:srgbClr>
          </a:solidFill>
          <a:ln w="12700">
            <a:noFill/>
          </a:ln>
          <a:effectLst/>
        </p:spPr>
        <p:txBody>
          <a:bodyPr lIns="180000" tIns="108000" numCol="2"/>
          <a:lstStyle>
            <a:lvl1pPr eaLnBrk="0" hangingPunct="0">
              <a:defRPr sz="2800" b="1">
                <a:solidFill>
                  <a:schemeClr val="bg1"/>
                </a:solidFill>
                <a:latin typeface="Arial" pitchFamily="34" charset="0"/>
                <a:ea typeface="ＭＳ Ｐゴシック" pitchFamily="34" charset="-128"/>
              </a:defRPr>
            </a:lvl1pPr>
            <a:lvl2pPr marL="37931725" indent="-37474525" eaLnBrk="0" hangingPunct="0">
              <a:defRPr sz="2800" b="1">
                <a:solidFill>
                  <a:schemeClr val="bg1"/>
                </a:solidFill>
                <a:latin typeface="Arial" pitchFamily="34" charset="0"/>
                <a:ea typeface="ＭＳ Ｐゴシック" pitchFamily="34" charset="-128"/>
              </a:defRPr>
            </a:lvl2pPr>
            <a:lvl3pPr eaLnBrk="0" hangingPunct="0">
              <a:defRPr sz="2800" b="1">
                <a:solidFill>
                  <a:schemeClr val="bg1"/>
                </a:solidFill>
                <a:latin typeface="Arial" pitchFamily="34" charset="0"/>
                <a:ea typeface="ＭＳ Ｐゴシック" pitchFamily="34" charset="-128"/>
              </a:defRPr>
            </a:lvl3pPr>
            <a:lvl4pPr eaLnBrk="0" hangingPunct="0">
              <a:defRPr sz="2800" b="1">
                <a:solidFill>
                  <a:schemeClr val="bg1"/>
                </a:solidFill>
                <a:latin typeface="Arial" pitchFamily="34" charset="0"/>
                <a:ea typeface="ＭＳ Ｐゴシック" pitchFamily="34" charset="-128"/>
              </a:defRPr>
            </a:lvl4pPr>
            <a:lvl5pPr eaLnBrk="0" hangingPunct="0">
              <a:defRPr sz="2800" b="1">
                <a:solidFill>
                  <a:schemeClr val="bg1"/>
                </a:solidFill>
                <a:latin typeface="Arial" pitchFamily="34" charset="0"/>
                <a:ea typeface="ＭＳ Ｐゴシック" pitchFamily="34" charset="-128"/>
              </a:defRPr>
            </a:lvl5pPr>
            <a:lvl6pPr marL="457200" eaLnBrk="0" fontAlgn="base" hangingPunct="0">
              <a:spcBef>
                <a:spcPct val="0"/>
              </a:spcBef>
              <a:spcAft>
                <a:spcPct val="0"/>
              </a:spcAft>
              <a:defRPr sz="2800" b="1">
                <a:solidFill>
                  <a:schemeClr val="bg1"/>
                </a:solidFill>
                <a:latin typeface="Arial" pitchFamily="34" charset="0"/>
                <a:ea typeface="ＭＳ Ｐゴシック" pitchFamily="34" charset="-128"/>
              </a:defRPr>
            </a:lvl6pPr>
            <a:lvl7pPr marL="914400" eaLnBrk="0" fontAlgn="base" hangingPunct="0">
              <a:spcBef>
                <a:spcPct val="0"/>
              </a:spcBef>
              <a:spcAft>
                <a:spcPct val="0"/>
              </a:spcAft>
              <a:defRPr sz="2800" b="1">
                <a:solidFill>
                  <a:schemeClr val="bg1"/>
                </a:solidFill>
                <a:latin typeface="Arial" pitchFamily="34" charset="0"/>
                <a:ea typeface="ＭＳ Ｐゴシック" pitchFamily="34" charset="-128"/>
              </a:defRPr>
            </a:lvl7pPr>
            <a:lvl8pPr marL="1371600" eaLnBrk="0" fontAlgn="base" hangingPunct="0">
              <a:spcBef>
                <a:spcPct val="0"/>
              </a:spcBef>
              <a:spcAft>
                <a:spcPct val="0"/>
              </a:spcAft>
              <a:defRPr sz="2800" b="1">
                <a:solidFill>
                  <a:schemeClr val="bg1"/>
                </a:solidFill>
                <a:latin typeface="Arial" pitchFamily="34" charset="0"/>
                <a:ea typeface="ＭＳ Ｐゴシック" pitchFamily="34" charset="-128"/>
              </a:defRPr>
            </a:lvl8pPr>
            <a:lvl9pPr marL="1828800" eaLnBrk="0" fontAlgn="base" hangingPunct="0">
              <a:spcBef>
                <a:spcPct val="0"/>
              </a:spcBef>
              <a:spcAft>
                <a:spcPct val="0"/>
              </a:spcAft>
              <a:defRPr sz="2800" b="1">
                <a:solidFill>
                  <a:schemeClr val="bg1"/>
                </a:solidFill>
                <a:latin typeface="Arial" pitchFamily="34" charset="0"/>
                <a:ea typeface="ＭＳ Ｐゴシック" pitchFamily="34" charset="-128"/>
              </a:defRPr>
            </a:lvl9pPr>
          </a:lstStyle>
          <a:p>
            <a:pPr marL="0" marR="0" lvl="0" indent="0" defTabSz="914400" eaLnBrk="0" fontAlgn="auto" latinLnBrk="0" hangingPunct="0">
              <a:lnSpc>
                <a:spcPct val="80000"/>
              </a:lnSpc>
              <a:spcBef>
                <a:spcPts val="225"/>
              </a:spcBef>
              <a:spcAft>
                <a:spcPts val="0"/>
              </a:spcAft>
              <a:buClr>
                <a:srgbClr val="58A618"/>
              </a:buClr>
              <a:buSzTx/>
              <a:buFontTx/>
              <a:buNone/>
              <a:tabLst/>
              <a:defRPr/>
            </a:pPr>
            <a:r>
              <a:rPr kumimoji="0" lang="en-US" altLang="en-US" sz="1600" b="1" i="0" u="none" strike="noStrike" kern="0" cap="none" spc="0" normalizeH="0" baseline="0" noProof="0" dirty="0">
                <a:ln>
                  <a:noFill/>
                </a:ln>
                <a:solidFill>
                  <a:prstClr val="black"/>
                </a:solidFill>
                <a:effectLst/>
                <a:uLnTx/>
                <a:uFillTx/>
                <a:latin typeface="Gisha" pitchFamily="34" charset="-79"/>
                <a:ea typeface="ＭＳ Ｐゴシック" pitchFamily="34" charset="-128"/>
                <a:cs typeface="Gisha" pitchFamily="34" charset="-79"/>
              </a:rPr>
              <a:t>Reference and Sharing</a:t>
            </a:r>
          </a:p>
          <a:p>
            <a:pPr marL="0" marR="0" lvl="0" indent="0" defTabSz="914400" eaLnBrk="0" fontAlgn="auto" latinLnBrk="0" hangingPunct="0">
              <a:lnSpc>
                <a:spcPct val="80000"/>
              </a:lnSpc>
              <a:spcBef>
                <a:spcPts val="225"/>
              </a:spcBef>
              <a:spcAft>
                <a:spcPts val="0"/>
              </a:spcAft>
              <a:buClr>
                <a:srgbClr val="58A618"/>
              </a:buClr>
              <a:buSzTx/>
              <a:buFontTx/>
              <a:buNone/>
              <a:tabLst/>
              <a:defRPr/>
            </a:pPr>
            <a:endParaRPr kumimoji="0" lang="en-US" altLang="en-US" sz="1200" b="0" i="0" u="none" strike="noStrike" kern="0" cap="none" spc="0" normalizeH="0" baseline="0" noProof="0" dirty="0">
              <a:ln>
                <a:noFill/>
              </a:ln>
              <a:solidFill>
                <a:prstClr val="black"/>
              </a:solidFill>
              <a:effectLst/>
              <a:uLnTx/>
              <a:uFillTx/>
              <a:latin typeface="Gisha" pitchFamily="34" charset="-79"/>
              <a:ea typeface="ＭＳ Ｐゴシック" pitchFamily="34" charset="-128"/>
              <a:cs typeface="Gisha" pitchFamily="34" charset="-79"/>
            </a:endParaRPr>
          </a:p>
          <a:p>
            <a:pPr marL="0" marR="0" lvl="0" indent="0" defTabSz="914400" eaLnBrk="0" fontAlgn="auto" latinLnBrk="0" hangingPunct="0">
              <a:lnSpc>
                <a:spcPct val="80000"/>
              </a:lnSpc>
              <a:spcBef>
                <a:spcPts val="225"/>
              </a:spcBef>
              <a:spcAft>
                <a:spcPts val="0"/>
              </a:spcAft>
              <a:buClr>
                <a:srgbClr val="58A618"/>
              </a:buClr>
              <a:buSzTx/>
              <a:buFontTx/>
              <a:buNone/>
              <a:tabLst/>
              <a:defRPr/>
            </a:pPr>
            <a:r>
              <a:rPr lang="en-US" altLang="en-US" sz="1400" b="0" u="sng" dirty="0">
                <a:solidFill>
                  <a:sysClr val="windowText" lastClr="000000"/>
                </a:solidFill>
                <a:ea typeface="+mn-ea"/>
                <a:cs typeface="Gisha" panose="020B0502040204020203" pitchFamily="34" charset="-79"/>
              </a:rPr>
              <a:t>Working Groups</a:t>
            </a: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00" b="0" kern="0" dirty="0">
              <a:solidFill>
                <a:prstClr val="black"/>
              </a:solidFill>
              <a:latin typeface="Gisha" pitchFamily="34" charset="-79"/>
              <a:cs typeface="Gisha" pitchFamily="34" charset="-79"/>
            </a:endParaRPr>
          </a:p>
          <a:p>
            <a:pPr marR="0" lvl="0" indent="-171450" defTabSz="914400" eaLnBrk="0" fontAlgn="auto" latinLnBrk="0" hangingPunct="0">
              <a:lnSpc>
                <a:spcPct val="90000"/>
              </a:lnSpc>
              <a:spcAft>
                <a:spcPts val="0"/>
              </a:spcAft>
              <a:buClr>
                <a:srgbClr val="58A618"/>
              </a:buClr>
              <a:buSzTx/>
              <a:buFont typeface="Wingdings" pitchFamily="2" charset="2"/>
              <a:buChar char="q"/>
              <a:tabLst/>
              <a:defRPr/>
            </a:pPr>
            <a:r>
              <a:rPr lang="en-US" altLang="en-US" sz="1050" b="0" kern="0" dirty="0">
                <a:solidFill>
                  <a:schemeClr val="tx1"/>
                </a:solidFill>
                <a:ea typeface="ＭＳ Ｐゴシック" charset="0"/>
                <a:cs typeface="Gisha" panose="020B0502040204020203" pitchFamily="34" charset="-79"/>
                <a:hlinkClick r:id="rId3">
                  <a:extLst>
                    <a:ext uri="{A12FA001-AC4F-418D-AE19-62706E023703}">
                      <ahyp:hlinkClr xmlns:ahyp="http://schemas.microsoft.com/office/drawing/2018/hyperlinkcolor" val="tx"/>
                    </a:ext>
                  </a:extLst>
                </a:hlinkClick>
              </a:rPr>
              <a:t>International Materials Resource Registries WG</a:t>
            </a:r>
            <a:endParaRPr lang="en-US" altLang="en-US" sz="1050" b="0" kern="0" dirty="0">
              <a:solidFill>
                <a:schemeClr val="tx1"/>
              </a:solidFill>
              <a:ea typeface="ＭＳ Ｐゴシック" charset="0"/>
              <a:cs typeface="Gisha" panose="020B0502040204020203" pitchFamily="34" charset="-79"/>
            </a:endParaRPr>
          </a:p>
          <a:p>
            <a:pPr marR="0" lvl="0" indent="-171450" defTabSz="914400" eaLnBrk="0" fontAlgn="auto" latinLnBrk="0" hangingPunct="0">
              <a:lnSpc>
                <a:spcPct val="90000"/>
              </a:lnSpc>
              <a:spcAft>
                <a:spcPts val="0"/>
              </a:spcAft>
              <a:buClr>
                <a:srgbClr val="58A618"/>
              </a:buClr>
              <a:buSzTx/>
              <a:buFont typeface="Wingdings" pitchFamily="2" charset="2"/>
              <a:buChar char="q"/>
              <a:tabLst/>
              <a:defRPr/>
            </a:pPr>
            <a:r>
              <a:rPr lang="en-US" altLang="en-US" sz="1050" b="0" kern="0" dirty="0">
                <a:solidFill>
                  <a:schemeClr val="tx1"/>
                </a:solidFill>
                <a:ea typeface="ＭＳ Ｐゴシック" charset="0"/>
                <a:cs typeface="Gisha" panose="020B0502040204020203" pitchFamily="34" charset="-79"/>
                <a:hlinkClick r:id="rId4">
                  <a:extLst>
                    <a:ext uri="{A12FA001-AC4F-418D-AE19-62706E023703}">
                      <ahyp:hlinkClr xmlns:ahyp="http://schemas.microsoft.com/office/drawing/2018/hyperlinkcolor" val="tx"/>
                    </a:ext>
                  </a:extLst>
                </a:hlinkClick>
              </a:rPr>
              <a:t>Research Data Collections WG</a:t>
            </a:r>
            <a:endParaRPr lang="en-US" altLang="en-US" sz="1050" b="0" kern="0" dirty="0">
              <a:solidFill>
                <a:schemeClr val="tx1"/>
              </a:solidFill>
              <a:ea typeface="ＭＳ Ｐゴシック" charset="0"/>
              <a:cs typeface="Gisha" panose="020B0502040204020203" pitchFamily="34" charset="-79"/>
            </a:endParaRPr>
          </a:p>
          <a:p>
            <a:pPr marR="0" lvl="0" indent="-171450" defTabSz="914400" eaLnBrk="0" fontAlgn="auto" latinLnBrk="0" hangingPunct="0">
              <a:lnSpc>
                <a:spcPct val="90000"/>
              </a:lnSpc>
              <a:spcAft>
                <a:spcPts val="0"/>
              </a:spcAft>
              <a:buClr>
                <a:srgbClr val="58A618"/>
              </a:buClr>
              <a:buSzTx/>
              <a:buFont typeface="Wingdings" pitchFamily="2" charset="2"/>
              <a:buChar char="q"/>
              <a:tabLst/>
              <a:defRPr/>
            </a:pPr>
            <a:r>
              <a:rPr lang="en-US" altLang="en-US" sz="1050" b="0" kern="0" dirty="0">
                <a:solidFill>
                  <a:schemeClr val="tx1"/>
                </a:solidFill>
                <a:ea typeface="ＭＳ Ｐゴシック" charset="0"/>
                <a:cs typeface="Gisha" panose="020B0502040204020203" pitchFamily="34" charset="-79"/>
                <a:hlinkClick r:id="rId5">
                  <a:extLst>
                    <a:ext uri="{A12FA001-AC4F-418D-AE19-62706E023703}">
                      <ahyp:hlinkClr xmlns:ahyp="http://schemas.microsoft.com/office/drawing/2018/hyperlinkcolor" val="tx"/>
                    </a:ext>
                  </a:extLst>
                </a:hlinkClick>
              </a:rPr>
              <a:t>Research Data Repository Interoperability WG</a:t>
            </a:r>
            <a:endParaRPr lang="en-US" altLang="en-US" sz="1050" b="0" kern="0" dirty="0">
              <a:solidFill>
                <a:schemeClr val="tx1"/>
              </a:solidFill>
              <a:ea typeface="ＭＳ Ｐゴシック" charset="0"/>
              <a:cs typeface="Gisha" panose="020B0502040204020203" pitchFamily="34" charset="-79"/>
            </a:endParaRPr>
          </a:p>
          <a:p>
            <a:pPr marR="0" lvl="0" indent="-171450" defTabSz="914400" eaLnBrk="0" fontAlgn="auto" latinLnBrk="0" hangingPunct="0">
              <a:lnSpc>
                <a:spcPct val="90000"/>
              </a:lnSpc>
              <a:spcAft>
                <a:spcPts val="0"/>
              </a:spcAft>
              <a:buClr>
                <a:srgbClr val="58A618"/>
              </a:buClr>
              <a:buSzTx/>
              <a:buFont typeface="Wingdings" pitchFamily="2" charset="2"/>
              <a:buChar char="q"/>
              <a:tabLst/>
              <a:defRPr/>
            </a:pPr>
            <a:r>
              <a:rPr lang="en-US" altLang="en-US" sz="1050" b="0" kern="0" dirty="0">
                <a:solidFill>
                  <a:schemeClr val="tx1"/>
                </a:solidFill>
                <a:ea typeface="ＭＳ Ｐゴシック" charset="0"/>
                <a:cs typeface="Gisha" panose="020B0502040204020203" pitchFamily="34" charset="-79"/>
                <a:hlinkClick r:id="rId6">
                  <a:extLst>
                    <a:ext uri="{A12FA001-AC4F-418D-AE19-62706E023703}">
                      <ahyp:hlinkClr xmlns:ahyp="http://schemas.microsoft.com/office/drawing/2018/hyperlinkcolor" val="tx"/>
                    </a:ext>
                  </a:extLst>
                </a:hlinkClick>
              </a:rPr>
              <a:t>Data Usage Metrics WG</a:t>
            </a:r>
            <a:endParaRPr lang="en-US" altLang="en-US" sz="1050" b="0" kern="0" dirty="0">
              <a:solidFill>
                <a:schemeClr val="tx1"/>
              </a:solidFill>
              <a:ea typeface="ＭＳ Ｐゴシック" charset="0"/>
              <a:cs typeface="Gisha" panose="020B0502040204020203"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00" b="0" kern="0" dirty="0">
              <a:solidFill>
                <a:prstClr val="black"/>
              </a:solidFill>
              <a:latin typeface="Gisha" pitchFamily="34" charset="-79"/>
              <a:cs typeface="Gisha"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kumimoji="0" lang="en-US" altLang="en-US" sz="1000" b="0" i="0" u="none" strike="noStrike" kern="0" cap="none" spc="0" normalizeH="0" baseline="0" noProof="0" dirty="0">
              <a:ln>
                <a:noFill/>
              </a:ln>
              <a:solidFill>
                <a:prstClr val="black"/>
              </a:solidFill>
              <a:effectLst/>
              <a:uLnTx/>
              <a:uFillTx/>
              <a:latin typeface="Gisha" pitchFamily="34" charset="-79"/>
              <a:ea typeface="ＭＳ Ｐゴシック" pitchFamily="34" charset="-128"/>
              <a:cs typeface="Gisha" pitchFamily="34" charset="-79"/>
            </a:endParaRPr>
          </a:p>
          <a:p>
            <a:pPr marR="0" lvl="0" defTabSz="914400" eaLnBrk="0" fontAlgn="auto" latinLnBrk="0" hangingPunct="0">
              <a:lnSpc>
                <a:spcPct val="80000"/>
              </a:lnSpc>
              <a:spcAft>
                <a:spcPts val="0"/>
              </a:spcAft>
              <a:buClr>
                <a:srgbClr val="58A618"/>
              </a:buClr>
              <a:buSzTx/>
              <a:tabLst/>
              <a:defRPr/>
            </a:pPr>
            <a:endParaRPr lang="en-US" altLang="en-US" sz="1000" b="0" kern="0" dirty="0">
              <a:solidFill>
                <a:prstClr val="black"/>
              </a:solidFill>
              <a:latin typeface="Gisha" pitchFamily="34" charset="-79"/>
              <a:cs typeface="Gisha" pitchFamily="34" charset="-79"/>
            </a:endParaRPr>
          </a:p>
          <a:p>
            <a:pPr marR="0" lvl="0" defTabSz="914400" eaLnBrk="0" fontAlgn="auto" latinLnBrk="0" hangingPunct="0">
              <a:lnSpc>
                <a:spcPct val="80000"/>
              </a:lnSpc>
              <a:spcAft>
                <a:spcPts val="0"/>
              </a:spcAft>
              <a:buClr>
                <a:srgbClr val="58A618"/>
              </a:buClr>
              <a:buSzTx/>
              <a:tabLst/>
              <a:defRPr/>
            </a:pPr>
            <a:endParaRPr lang="en-US" altLang="en-US" sz="1000" b="0" kern="0" dirty="0">
              <a:solidFill>
                <a:prstClr val="black"/>
              </a:solidFill>
              <a:latin typeface="Gisha" pitchFamily="34" charset="-79"/>
              <a:cs typeface="Gisha" pitchFamily="34" charset="-79"/>
            </a:endParaRPr>
          </a:p>
          <a:p>
            <a:pPr marR="0" lvl="0" defTabSz="914400" eaLnBrk="0" fontAlgn="auto" latinLnBrk="0" hangingPunct="0">
              <a:lnSpc>
                <a:spcPct val="80000"/>
              </a:lnSpc>
              <a:spcAft>
                <a:spcPts val="0"/>
              </a:spcAft>
              <a:buClr>
                <a:srgbClr val="58A618"/>
              </a:buClr>
              <a:buSzTx/>
              <a:tabLst/>
              <a:defRPr/>
            </a:pPr>
            <a:endParaRPr lang="en-US" altLang="en-US" sz="1000" b="0" kern="0" dirty="0">
              <a:solidFill>
                <a:prstClr val="black"/>
              </a:solidFill>
              <a:latin typeface="Gisha" pitchFamily="34" charset="-79"/>
              <a:cs typeface="Gisha" pitchFamily="34" charset="-79"/>
            </a:endParaRPr>
          </a:p>
          <a:p>
            <a:pPr lvl="0">
              <a:lnSpc>
                <a:spcPct val="80000"/>
              </a:lnSpc>
              <a:spcBef>
                <a:spcPts val="225"/>
              </a:spcBef>
              <a:buClr>
                <a:srgbClr val="58A618"/>
              </a:buClr>
              <a:defRPr/>
            </a:pPr>
            <a:endParaRPr lang="en-US" altLang="en-US" sz="1400" b="0" u="sng" dirty="0">
              <a:solidFill>
                <a:sysClr val="windowText" lastClr="000000"/>
              </a:solidFill>
              <a:latin typeface="Calibri" panose="020F0502020204030204"/>
              <a:ea typeface="+mn-ea"/>
              <a:cs typeface="Gisha" panose="020B0502040204020203" pitchFamily="34" charset="-79"/>
            </a:endParaRPr>
          </a:p>
          <a:p>
            <a:pPr lvl="0">
              <a:lnSpc>
                <a:spcPct val="80000"/>
              </a:lnSpc>
              <a:spcBef>
                <a:spcPts val="225"/>
              </a:spcBef>
              <a:buClr>
                <a:srgbClr val="58A618"/>
              </a:buClr>
              <a:defRPr/>
            </a:pPr>
            <a:r>
              <a:rPr lang="en-US" altLang="en-US" sz="1400" b="0" u="sng" dirty="0">
                <a:solidFill>
                  <a:sysClr val="windowText" lastClr="000000"/>
                </a:solidFill>
                <a:latin typeface="Calibri" panose="020F0502020204030204"/>
                <a:ea typeface="+mn-ea"/>
                <a:cs typeface="Gisha" panose="020B0502040204020203" pitchFamily="34" charset="-79"/>
              </a:rPr>
              <a:t>Interest Groups</a:t>
            </a:r>
          </a:p>
          <a:p>
            <a:pPr lvl="0">
              <a:lnSpc>
                <a:spcPct val="80000"/>
              </a:lnSpc>
              <a:spcBef>
                <a:spcPts val="225"/>
              </a:spcBef>
              <a:buClr>
                <a:srgbClr val="58A618"/>
              </a:buClr>
              <a:defRPr/>
            </a:pPr>
            <a:endParaRPr kumimoji="0" lang="en-US" altLang="en-US" sz="1000" b="0" i="0" u="none" strike="noStrike" kern="0" cap="none" spc="0" normalizeH="0" baseline="0" noProof="0" dirty="0">
              <a:ln>
                <a:noFill/>
              </a:ln>
              <a:solidFill>
                <a:prstClr val="black"/>
              </a:solidFill>
              <a:effectLst/>
              <a:uLnTx/>
              <a:uFillTx/>
              <a:latin typeface="Gisha" pitchFamily="34" charset="-79"/>
              <a:ea typeface="ＭＳ Ｐゴシック" pitchFamily="34" charset="-128"/>
              <a:cs typeface="Gisha" pitchFamily="34" charset="-79"/>
            </a:endParaRPr>
          </a:p>
          <a:p>
            <a:pPr marR="0" lvl="0" indent="-171450" defTabSz="914400" eaLnBrk="0" fontAlgn="auto" latinLnBrk="0" hangingPunct="0">
              <a:lnSpc>
                <a:spcPct val="90000"/>
              </a:lnSpc>
              <a:spcAft>
                <a:spcPts val="0"/>
              </a:spcAft>
              <a:buClr>
                <a:srgbClr val="58A618"/>
              </a:buClr>
              <a:buSzTx/>
              <a:buFont typeface="Wingdings" pitchFamily="2" charset="2"/>
              <a:buChar char="q"/>
              <a:tabLst/>
              <a:defRPr/>
            </a:pPr>
            <a:r>
              <a:rPr lang="en-US" altLang="en-US" sz="1050" b="0" kern="0" dirty="0">
                <a:solidFill>
                  <a:schemeClr val="tx1"/>
                </a:solidFill>
                <a:ea typeface="ＭＳ Ｐゴシック" charset="0"/>
                <a:cs typeface="Gisha" panose="020B0502040204020203" pitchFamily="34" charset="-79"/>
                <a:hlinkClick r:id="rId7">
                  <a:extLst>
                    <a:ext uri="{A12FA001-AC4F-418D-AE19-62706E023703}">
                      <ahyp:hlinkClr xmlns:ahyp="http://schemas.microsoft.com/office/drawing/2018/hyperlinkcolor" val="tx"/>
                    </a:ext>
                  </a:extLst>
                </a:hlinkClick>
              </a:rPr>
              <a:t>Data Discovery Paradigms IG</a:t>
            </a:r>
            <a:endParaRPr lang="en-US" altLang="en-US" sz="1050" b="0" kern="0" dirty="0">
              <a:solidFill>
                <a:schemeClr val="tx1"/>
              </a:solidFill>
              <a:ea typeface="ＭＳ Ｐゴシック" charset="0"/>
              <a:cs typeface="Gisha" panose="020B0502040204020203" pitchFamily="34" charset="-79"/>
            </a:endParaRPr>
          </a:p>
          <a:p>
            <a:pPr marR="0" lvl="0" indent="-171450" defTabSz="914400" eaLnBrk="0" fontAlgn="auto" latinLnBrk="0" hangingPunct="0">
              <a:lnSpc>
                <a:spcPct val="90000"/>
              </a:lnSpc>
              <a:spcAft>
                <a:spcPts val="0"/>
              </a:spcAft>
              <a:buClr>
                <a:srgbClr val="58A618"/>
              </a:buClr>
              <a:buSzTx/>
              <a:buFont typeface="Wingdings" pitchFamily="2" charset="2"/>
              <a:buChar char="q"/>
              <a:tabLst/>
              <a:defRPr/>
            </a:pPr>
            <a:r>
              <a:rPr lang="en-US" altLang="en-US" sz="1050" b="0" kern="0" dirty="0">
                <a:solidFill>
                  <a:schemeClr val="tx1"/>
                </a:solidFill>
                <a:ea typeface="ＭＳ Ｐゴシック" charset="0"/>
                <a:cs typeface="Gisha" panose="020B0502040204020203" pitchFamily="34" charset="-79"/>
                <a:hlinkClick r:id="rId8">
                  <a:extLst>
                    <a:ext uri="{A12FA001-AC4F-418D-AE19-62706E023703}">
                      <ahyp:hlinkClr xmlns:ahyp="http://schemas.microsoft.com/office/drawing/2018/hyperlinkcolor" val="tx"/>
                    </a:ext>
                  </a:extLst>
                </a:hlinkClick>
              </a:rPr>
              <a:t>National Data Services IG</a:t>
            </a:r>
            <a:endParaRPr lang="en-US" altLang="en-US" sz="1050" b="0" kern="0" dirty="0">
              <a:solidFill>
                <a:schemeClr val="tx1"/>
              </a:solidFill>
              <a:ea typeface="ＭＳ Ｐゴシック" charset="0"/>
              <a:cs typeface="Gisha" panose="020B0502040204020203" pitchFamily="34" charset="-79"/>
            </a:endParaRPr>
          </a:p>
          <a:p>
            <a:pPr marR="0" lvl="0" indent="-171450" defTabSz="914400" eaLnBrk="0" fontAlgn="auto" latinLnBrk="0" hangingPunct="0">
              <a:lnSpc>
                <a:spcPct val="90000"/>
              </a:lnSpc>
              <a:spcAft>
                <a:spcPts val="0"/>
              </a:spcAft>
              <a:buClr>
                <a:srgbClr val="58A618"/>
              </a:buClr>
              <a:buSzTx/>
              <a:buFont typeface="Wingdings" pitchFamily="2" charset="2"/>
              <a:buChar char="q"/>
              <a:tabLst/>
              <a:defRPr/>
            </a:pPr>
            <a:r>
              <a:rPr lang="en-US" altLang="en-US" sz="1050" b="0" kern="0" dirty="0">
                <a:solidFill>
                  <a:schemeClr val="tx1"/>
                </a:solidFill>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RDA/CODATA Legal Interoperability IG</a:t>
            </a:r>
            <a:endParaRPr lang="en-US" altLang="en-US" sz="1050" b="0" kern="0" dirty="0">
              <a:solidFill>
                <a:schemeClr val="tx1"/>
              </a:solidFill>
              <a:ea typeface="ＭＳ Ｐゴシック" charset="0"/>
              <a:cs typeface="Gisha" panose="020B0502040204020203" pitchFamily="34" charset="-79"/>
            </a:endParaRPr>
          </a:p>
          <a:p>
            <a:pPr marR="0" lvl="0" indent="-171450" defTabSz="914400" eaLnBrk="0" fontAlgn="auto" latinLnBrk="0" hangingPunct="0">
              <a:lnSpc>
                <a:spcPct val="90000"/>
              </a:lnSpc>
              <a:spcAft>
                <a:spcPts val="0"/>
              </a:spcAft>
              <a:buClr>
                <a:srgbClr val="58A618"/>
              </a:buClr>
              <a:buSzTx/>
              <a:buFont typeface="Wingdings" pitchFamily="2" charset="2"/>
              <a:buChar char="q"/>
              <a:tabLst/>
              <a:defRPr/>
            </a:pPr>
            <a:r>
              <a:rPr lang="en-US" altLang="en-US" sz="1050" b="0" kern="0" dirty="0">
                <a:solidFill>
                  <a:schemeClr val="tx1"/>
                </a:solidFill>
                <a:ea typeface="ＭＳ Ｐゴシック" charset="0"/>
                <a:cs typeface="Gisha" panose="020B0502040204020203" pitchFamily="34" charset="-79"/>
                <a:hlinkClick r:id="rId10">
                  <a:extLst>
                    <a:ext uri="{A12FA001-AC4F-418D-AE19-62706E023703}">
                      <ahyp:hlinkClr xmlns:ahyp="http://schemas.microsoft.com/office/drawing/2018/hyperlinkcolor" val="tx"/>
                    </a:ext>
                  </a:extLst>
                </a:hlinkClick>
              </a:rPr>
              <a:t>Sharing Rewards and Credit (SHARC) IG </a:t>
            </a:r>
            <a:endParaRPr lang="en-US" altLang="en-US" sz="1050" b="0" kern="0" dirty="0">
              <a:solidFill>
                <a:schemeClr val="tx1"/>
              </a:solidFill>
              <a:ea typeface="ＭＳ Ｐゴシック" charset="0"/>
              <a:cs typeface="Gisha" panose="020B0502040204020203" pitchFamily="34" charset="-79"/>
            </a:endParaRPr>
          </a:p>
        </p:txBody>
      </p:sp>
      <p:sp>
        <p:nvSpPr>
          <p:cNvPr id="13" name="Content Placeholder 1">
            <a:extLst>
              <a:ext uri="{FF2B5EF4-FFF2-40B4-BE49-F238E27FC236}">
                <a16:creationId xmlns:a16="http://schemas.microsoft.com/office/drawing/2014/main" id="{CB5AE882-BA82-6F4C-950A-C1DDDB88FBFC}"/>
              </a:ext>
            </a:extLst>
          </p:cNvPr>
          <p:cNvSpPr txBox="1">
            <a:spLocks/>
          </p:cNvSpPr>
          <p:nvPr/>
        </p:nvSpPr>
        <p:spPr>
          <a:xfrm>
            <a:off x="0" y="4102631"/>
            <a:ext cx="12192000" cy="2322994"/>
          </a:xfrm>
          <a:prstGeom prst="rect">
            <a:avLst/>
          </a:prstGeom>
          <a:solidFill>
            <a:srgbClr val="4EB3CF">
              <a:lumMod val="60000"/>
              <a:lumOff val="40000"/>
            </a:srgbClr>
          </a:solidFill>
          <a:ln w="12700">
            <a:noFill/>
          </a:ln>
          <a:effectLst/>
        </p:spPr>
        <p:txBody>
          <a:bodyPr lIns="180000" tIns="108000" numCol="2"/>
          <a:lstStyle>
            <a:lvl1pPr eaLnBrk="0" hangingPunct="0">
              <a:defRPr sz="2800" b="1">
                <a:solidFill>
                  <a:schemeClr val="bg1"/>
                </a:solidFill>
                <a:latin typeface="Arial" pitchFamily="34" charset="0"/>
                <a:ea typeface="ＭＳ Ｐゴシック" pitchFamily="34" charset="-128"/>
              </a:defRPr>
            </a:lvl1pPr>
            <a:lvl2pPr marL="37931725" indent="-37474525" eaLnBrk="0" hangingPunct="0">
              <a:defRPr sz="2800" b="1">
                <a:solidFill>
                  <a:schemeClr val="bg1"/>
                </a:solidFill>
                <a:latin typeface="Arial" pitchFamily="34" charset="0"/>
                <a:ea typeface="ＭＳ Ｐゴシック" pitchFamily="34" charset="-128"/>
              </a:defRPr>
            </a:lvl2pPr>
            <a:lvl3pPr eaLnBrk="0" hangingPunct="0">
              <a:defRPr sz="2800" b="1">
                <a:solidFill>
                  <a:schemeClr val="bg1"/>
                </a:solidFill>
                <a:latin typeface="Arial" pitchFamily="34" charset="0"/>
                <a:ea typeface="ＭＳ Ｐゴシック" pitchFamily="34" charset="-128"/>
              </a:defRPr>
            </a:lvl3pPr>
            <a:lvl4pPr eaLnBrk="0" hangingPunct="0">
              <a:defRPr sz="2800" b="1">
                <a:solidFill>
                  <a:schemeClr val="bg1"/>
                </a:solidFill>
                <a:latin typeface="Arial" pitchFamily="34" charset="0"/>
                <a:ea typeface="ＭＳ Ｐゴシック" pitchFamily="34" charset="-128"/>
              </a:defRPr>
            </a:lvl4pPr>
            <a:lvl5pPr eaLnBrk="0" hangingPunct="0">
              <a:defRPr sz="2800" b="1">
                <a:solidFill>
                  <a:schemeClr val="bg1"/>
                </a:solidFill>
                <a:latin typeface="Arial" pitchFamily="34" charset="0"/>
                <a:ea typeface="ＭＳ Ｐゴシック" pitchFamily="34" charset="-128"/>
              </a:defRPr>
            </a:lvl5pPr>
            <a:lvl6pPr marL="457200" eaLnBrk="0" fontAlgn="base" hangingPunct="0">
              <a:spcBef>
                <a:spcPct val="0"/>
              </a:spcBef>
              <a:spcAft>
                <a:spcPct val="0"/>
              </a:spcAft>
              <a:defRPr sz="2800" b="1">
                <a:solidFill>
                  <a:schemeClr val="bg1"/>
                </a:solidFill>
                <a:latin typeface="Arial" pitchFamily="34" charset="0"/>
                <a:ea typeface="ＭＳ Ｐゴシック" pitchFamily="34" charset="-128"/>
              </a:defRPr>
            </a:lvl6pPr>
            <a:lvl7pPr marL="914400" eaLnBrk="0" fontAlgn="base" hangingPunct="0">
              <a:spcBef>
                <a:spcPct val="0"/>
              </a:spcBef>
              <a:spcAft>
                <a:spcPct val="0"/>
              </a:spcAft>
              <a:defRPr sz="2800" b="1">
                <a:solidFill>
                  <a:schemeClr val="bg1"/>
                </a:solidFill>
                <a:latin typeface="Arial" pitchFamily="34" charset="0"/>
                <a:ea typeface="ＭＳ Ｐゴシック" pitchFamily="34" charset="-128"/>
              </a:defRPr>
            </a:lvl7pPr>
            <a:lvl8pPr marL="1371600" eaLnBrk="0" fontAlgn="base" hangingPunct="0">
              <a:spcBef>
                <a:spcPct val="0"/>
              </a:spcBef>
              <a:spcAft>
                <a:spcPct val="0"/>
              </a:spcAft>
              <a:defRPr sz="2800" b="1">
                <a:solidFill>
                  <a:schemeClr val="bg1"/>
                </a:solidFill>
                <a:latin typeface="Arial" pitchFamily="34" charset="0"/>
                <a:ea typeface="ＭＳ Ｐゴシック" pitchFamily="34" charset="-128"/>
              </a:defRPr>
            </a:lvl8pPr>
            <a:lvl9pPr marL="1828800" eaLnBrk="0" fontAlgn="base" hangingPunct="0">
              <a:spcBef>
                <a:spcPct val="0"/>
              </a:spcBef>
              <a:spcAft>
                <a:spcPct val="0"/>
              </a:spcAft>
              <a:defRPr sz="2800" b="1">
                <a:solidFill>
                  <a:schemeClr val="bg1"/>
                </a:solidFill>
                <a:latin typeface="Arial" pitchFamily="34" charset="0"/>
                <a:ea typeface="ＭＳ Ｐゴシック" pitchFamily="34" charset="-128"/>
              </a:defRPr>
            </a:lvl9pPr>
          </a:lstStyle>
          <a:p>
            <a:pPr marL="0" marR="0" lvl="0" indent="0" defTabSz="914400" eaLnBrk="0" fontAlgn="auto" latinLnBrk="0" hangingPunct="0">
              <a:lnSpc>
                <a:spcPct val="80000"/>
              </a:lnSpc>
              <a:spcBef>
                <a:spcPts val="225"/>
              </a:spcBef>
              <a:spcAft>
                <a:spcPts val="0"/>
              </a:spcAft>
              <a:buClr>
                <a:srgbClr val="58A618"/>
              </a:buClr>
              <a:buSzTx/>
              <a:buFontTx/>
              <a:buNone/>
              <a:tabLst/>
              <a:defRPr/>
            </a:pPr>
            <a:r>
              <a:rPr kumimoji="0" lang="en-US" altLang="en-US" sz="1600" b="1" i="0" u="none" strike="noStrike" kern="0" cap="none" spc="0" normalizeH="0" baseline="0" noProof="0" dirty="0">
                <a:ln>
                  <a:noFill/>
                </a:ln>
                <a:solidFill>
                  <a:prstClr val="black"/>
                </a:solidFill>
                <a:effectLst/>
                <a:uLnTx/>
                <a:uFillTx/>
                <a:latin typeface="Gisha" pitchFamily="34" charset="-79"/>
                <a:ea typeface="ＭＳ Ｐゴシック" pitchFamily="34" charset="-128"/>
                <a:cs typeface="Gisha" pitchFamily="34" charset="-79"/>
              </a:rPr>
              <a:t>Community Needs</a:t>
            </a:r>
          </a:p>
          <a:p>
            <a:pPr marL="0" marR="0" lvl="0" indent="0" defTabSz="914400" eaLnBrk="0" fontAlgn="auto" latinLnBrk="0" hangingPunct="0">
              <a:lnSpc>
                <a:spcPct val="80000"/>
              </a:lnSpc>
              <a:spcBef>
                <a:spcPts val="225"/>
              </a:spcBef>
              <a:spcAft>
                <a:spcPts val="0"/>
              </a:spcAft>
              <a:buClr>
                <a:srgbClr val="58A618"/>
              </a:buClr>
              <a:buSzTx/>
              <a:buFontTx/>
              <a:buNone/>
              <a:tabLst/>
              <a:defRPr/>
            </a:pPr>
            <a:endParaRPr kumimoji="0" lang="en-US" altLang="en-US" sz="1200" b="1" i="0" u="none" strike="noStrike" kern="0" cap="none" spc="0" normalizeH="0" baseline="0" noProof="0" dirty="0">
              <a:ln>
                <a:noFill/>
              </a:ln>
              <a:solidFill>
                <a:prstClr val="black"/>
              </a:solidFill>
              <a:effectLst/>
              <a:uLnTx/>
              <a:uFillTx/>
              <a:latin typeface="Gisha" pitchFamily="34" charset="-79"/>
              <a:ea typeface="ＭＳ Ｐゴシック" pitchFamily="34" charset="-128"/>
              <a:cs typeface="Gisha" pitchFamily="34" charset="-79"/>
            </a:endParaRPr>
          </a:p>
          <a:p>
            <a:pPr lvl="0">
              <a:lnSpc>
                <a:spcPct val="80000"/>
              </a:lnSpc>
              <a:spcBef>
                <a:spcPts val="225"/>
              </a:spcBef>
              <a:buClr>
                <a:srgbClr val="58A618"/>
              </a:buClr>
              <a:defRPr/>
            </a:pPr>
            <a:r>
              <a:rPr lang="en-US" altLang="en-US" sz="1400" b="0" u="sng" dirty="0">
                <a:solidFill>
                  <a:sysClr val="windowText" lastClr="000000"/>
                </a:solidFill>
                <a:latin typeface="Calibri" panose="020F0502020204030204"/>
                <a:ea typeface="+mn-ea"/>
                <a:cs typeface="Gisha" panose="020B0502040204020203" pitchFamily="34" charset="-79"/>
              </a:rPr>
              <a:t>Working Groups</a:t>
            </a:r>
          </a:p>
          <a:p>
            <a:pPr marL="0" marR="0" lvl="0" indent="0" defTabSz="914400" eaLnBrk="0" fontAlgn="auto" latinLnBrk="0" hangingPunct="0">
              <a:lnSpc>
                <a:spcPct val="80000"/>
              </a:lnSpc>
              <a:spcBef>
                <a:spcPts val="225"/>
              </a:spcBef>
              <a:spcAft>
                <a:spcPts val="0"/>
              </a:spcAft>
              <a:buClr>
                <a:srgbClr val="58A618"/>
              </a:buClr>
              <a:buSzTx/>
              <a:buFontTx/>
              <a:buNone/>
              <a:tabLst/>
              <a:defRPr/>
            </a:pPr>
            <a:endParaRPr kumimoji="0" lang="en-US" altLang="en-US" sz="1200" b="1" i="0" u="none" strike="noStrike" kern="0" cap="none" spc="0" normalizeH="0" baseline="0" noProof="0" dirty="0">
              <a:ln>
                <a:noFill/>
              </a:ln>
              <a:solidFill>
                <a:prstClr val="black"/>
              </a:solidFill>
              <a:effectLst/>
              <a:uLnTx/>
              <a:uFillTx/>
              <a:latin typeface="Gisha" pitchFamily="34" charset="-79"/>
              <a:ea typeface="ＭＳ Ｐゴシック" pitchFamily="34" charset="-128"/>
              <a:cs typeface="Gisha"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50" b="0" kern="0" dirty="0">
              <a:solidFill>
                <a:prstClr val="black"/>
              </a:solidFill>
              <a:latin typeface="Gisha" pitchFamily="34" charset="-79"/>
              <a:cs typeface="Gisha"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50" b="0" kern="0" dirty="0">
              <a:solidFill>
                <a:prstClr val="black"/>
              </a:solidFill>
              <a:latin typeface="Gisha" pitchFamily="34" charset="-79"/>
              <a:cs typeface="Gisha"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00" b="0" kern="0" dirty="0">
              <a:solidFill>
                <a:prstClr val="black"/>
              </a:solidFill>
              <a:latin typeface="Gisha" pitchFamily="34" charset="-79"/>
              <a:cs typeface="Gisha"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00" b="0" kern="0" dirty="0">
              <a:solidFill>
                <a:prstClr val="black"/>
              </a:solidFill>
              <a:latin typeface="Gisha" pitchFamily="34" charset="-79"/>
              <a:cs typeface="Gisha"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00" b="0" kern="0" dirty="0">
              <a:solidFill>
                <a:prstClr val="black"/>
              </a:solidFill>
              <a:latin typeface="Gisha" pitchFamily="34" charset="-79"/>
              <a:cs typeface="Gisha"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00" b="0" kern="0" dirty="0">
              <a:solidFill>
                <a:prstClr val="black"/>
              </a:solidFill>
              <a:latin typeface="Gisha" pitchFamily="34" charset="-79"/>
              <a:cs typeface="Gisha"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00" b="0" kern="0" dirty="0">
              <a:solidFill>
                <a:prstClr val="black"/>
              </a:solidFill>
              <a:latin typeface="Gisha" pitchFamily="34" charset="-79"/>
              <a:cs typeface="Gisha"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00" b="0" kern="0" dirty="0">
              <a:solidFill>
                <a:prstClr val="black"/>
              </a:solidFill>
              <a:latin typeface="Gisha" pitchFamily="34" charset="-79"/>
              <a:cs typeface="Gisha" pitchFamily="34" charset="-79"/>
            </a:endParaRP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lang="en-US" altLang="en-US" sz="1000" b="0" kern="0" dirty="0">
              <a:solidFill>
                <a:prstClr val="black"/>
              </a:solidFill>
              <a:latin typeface="Gisha" pitchFamily="34" charset="-79"/>
              <a:cs typeface="Gisha" pitchFamily="34" charset="-79"/>
            </a:endParaRPr>
          </a:p>
          <a:p>
            <a:pPr lvl="0" eaLnBrk="1" hangingPunct="1">
              <a:lnSpc>
                <a:spcPct val="80000"/>
              </a:lnSpc>
              <a:spcBef>
                <a:spcPts val="225"/>
              </a:spcBef>
              <a:buClr>
                <a:srgbClr val="58A618"/>
              </a:buClr>
              <a:defRPr/>
            </a:pPr>
            <a:endParaRPr lang="en-US" altLang="en-US" sz="1400" b="0" u="sng" dirty="0">
              <a:solidFill>
                <a:sysClr val="windowText" lastClr="000000"/>
              </a:solidFill>
              <a:latin typeface="Calibri" panose="020F0502020204030204"/>
              <a:ea typeface="+mn-ea"/>
              <a:cs typeface="Gisha" panose="020B0502040204020203" pitchFamily="34" charset="-79"/>
            </a:endParaRPr>
          </a:p>
          <a:p>
            <a:pPr lvl="0" eaLnBrk="1" hangingPunct="1">
              <a:lnSpc>
                <a:spcPct val="80000"/>
              </a:lnSpc>
              <a:spcBef>
                <a:spcPts val="225"/>
              </a:spcBef>
              <a:buClr>
                <a:srgbClr val="58A618"/>
              </a:buClr>
              <a:defRPr/>
            </a:pPr>
            <a:endParaRPr lang="en-US" altLang="en-US" sz="1400" b="0" u="sng" dirty="0">
              <a:solidFill>
                <a:sysClr val="windowText" lastClr="000000"/>
              </a:solidFill>
              <a:latin typeface="Calibri" panose="020F0502020204030204"/>
              <a:ea typeface="+mn-ea"/>
              <a:cs typeface="Gisha" panose="020B0502040204020203" pitchFamily="34" charset="-79"/>
            </a:endParaRPr>
          </a:p>
          <a:p>
            <a:pPr lvl="0" eaLnBrk="1" hangingPunct="1">
              <a:lnSpc>
                <a:spcPct val="80000"/>
              </a:lnSpc>
              <a:spcBef>
                <a:spcPts val="225"/>
              </a:spcBef>
              <a:buClr>
                <a:srgbClr val="58A618"/>
              </a:buClr>
              <a:defRPr/>
            </a:pPr>
            <a:r>
              <a:rPr lang="en-US" altLang="en-US" sz="1400" b="0" u="sng" dirty="0">
                <a:solidFill>
                  <a:sysClr val="windowText" lastClr="000000"/>
                </a:solidFill>
                <a:latin typeface="Calibri" panose="020F0502020204030204"/>
                <a:ea typeface="+mn-ea"/>
                <a:cs typeface="Gisha" panose="020B0502040204020203" pitchFamily="34" charset="-79"/>
              </a:rPr>
              <a:t>Interest Groups</a:t>
            </a:r>
          </a:p>
          <a:p>
            <a:pPr marR="0" lvl="0" indent="-171450" defTabSz="914400" eaLnBrk="0" fontAlgn="auto" latinLnBrk="0" hangingPunct="0">
              <a:lnSpc>
                <a:spcPct val="80000"/>
              </a:lnSpc>
              <a:spcAft>
                <a:spcPts val="0"/>
              </a:spcAft>
              <a:buClr>
                <a:srgbClr val="58A618"/>
              </a:buClr>
              <a:buSzTx/>
              <a:buFont typeface="Wingdings" pitchFamily="2" charset="2"/>
              <a:buChar char="q"/>
              <a:tabLst/>
              <a:defRPr/>
            </a:pPr>
            <a:endParaRPr kumimoji="0" lang="en-US" altLang="en-US" sz="1000" b="0" i="0" u="none" strike="noStrike" kern="0" cap="none" spc="0" normalizeH="0" baseline="0" noProof="0" dirty="0">
              <a:ln>
                <a:noFill/>
              </a:ln>
              <a:solidFill>
                <a:prstClr val="black"/>
              </a:solidFill>
              <a:effectLst/>
              <a:uLnTx/>
              <a:uFillTx/>
              <a:latin typeface="Gisha" pitchFamily="34" charset="-79"/>
              <a:ea typeface="ＭＳ Ｐゴシック" pitchFamily="34" charset="-128"/>
              <a:cs typeface="Gisha" pitchFamily="34" charset="-79"/>
            </a:endParaRPr>
          </a:p>
          <a:p>
            <a:pPr indent="-342900" fontAlgn="base">
              <a:lnSpc>
                <a:spcPct val="90000"/>
              </a:lnSpc>
              <a:buClr>
                <a:srgbClr val="58A618"/>
              </a:buClr>
              <a:buFont typeface="Wingdings" pitchFamily="2" charset="2"/>
              <a:buChar char="q"/>
              <a:defRPr/>
            </a:pPr>
            <a:r>
              <a:rPr lang="en-US" altLang="en-US" sz="1050" b="0" kern="0" dirty="0">
                <a:solidFill>
                  <a:schemeClr val="tx1"/>
                </a:solidFill>
                <a:ea typeface="ＭＳ Ｐゴシック" charset="0"/>
                <a:cs typeface="Gisha" panose="020B0502040204020203" pitchFamily="34" charset="-79"/>
                <a:hlinkClick r:id="rId11">
                  <a:extLst>
                    <a:ext uri="{A12FA001-AC4F-418D-AE19-62706E023703}">
                      <ahyp:hlinkClr xmlns:ahyp="http://schemas.microsoft.com/office/drawing/2018/hyperlinkcolor" val="tx"/>
                    </a:ext>
                  </a:extLst>
                </a:hlinkClick>
              </a:rPr>
              <a:t>CODATA/RDA Research Data Science Schools for Low and Middle Income Countries</a:t>
            </a:r>
            <a:endParaRPr lang="en-US" altLang="en-US" sz="1050" b="0" kern="0" dirty="0">
              <a:solidFill>
                <a:schemeClr val="tx1"/>
              </a:solidFill>
              <a:ea typeface="ＭＳ Ｐゴシック" charset="0"/>
              <a:cs typeface="Gisha" panose="020B0502040204020203" pitchFamily="34" charset="-79"/>
            </a:endParaRPr>
          </a:p>
          <a:p>
            <a:pPr indent="-342900" fontAlgn="base">
              <a:lnSpc>
                <a:spcPct val="90000"/>
              </a:lnSpc>
              <a:buClr>
                <a:srgbClr val="58A618"/>
              </a:buClr>
              <a:buFont typeface="Wingdings" pitchFamily="2" charset="2"/>
              <a:buChar char="q"/>
              <a:defRPr/>
            </a:pPr>
            <a:r>
              <a:rPr lang="en-US" altLang="en-US" sz="1050" b="0" kern="0" dirty="0">
                <a:solidFill>
                  <a:schemeClr val="tx1"/>
                </a:solidFill>
                <a:ea typeface="ＭＳ Ｐゴシック" charset="0"/>
                <a:cs typeface="Gisha" panose="020B0502040204020203" pitchFamily="34" charset="-79"/>
                <a:hlinkClick r:id="rId12">
                  <a:extLst>
                    <a:ext uri="{A12FA001-AC4F-418D-AE19-62706E023703}">
                      <ahyp:hlinkClr xmlns:ahyp="http://schemas.microsoft.com/office/drawing/2018/hyperlinkcolor" val="tx"/>
                    </a:ext>
                  </a:extLst>
                </a:hlinkClick>
              </a:rPr>
              <a:t>Archives &amp; Records Professionals for Research Data IG Data for Development IG</a:t>
            </a:r>
            <a:endParaRPr lang="en-US" altLang="en-US" sz="1050" b="0" kern="0" dirty="0">
              <a:solidFill>
                <a:schemeClr val="tx1"/>
              </a:solidFill>
              <a:ea typeface="ＭＳ Ｐゴシック" charset="0"/>
              <a:cs typeface="Gisha" panose="020B0502040204020203" pitchFamily="34" charset="-79"/>
            </a:endParaRPr>
          </a:p>
          <a:p>
            <a:pPr indent="-342900" fontAlgn="base">
              <a:lnSpc>
                <a:spcPct val="90000"/>
              </a:lnSpc>
              <a:buClr>
                <a:srgbClr val="58A618"/>
              </a:buClr>
              <a:buFont typeface="Wingdings" pitchFamily="2" charset="2"/>
              <a:buChar char="q"/>
              <a:defRPr/>
            </a:pPr>
            <a:r>
              <a:rPr lang="en-US" altLang="en-US" sz="1050" b="0" kern="0" dirty="0">
                <a:solidFill>
                  <a:schemeClr val="tx1"/>
                </a:solidFill>
                <a:ea typeface="ＭＳ Ｐゴシック" charset="0"/>
                <a:cs typeface="Gisha" panose="020B0502040204020203" pitchFamily="34" charset="-79"/>
                <a:hlinkClick r:id="rId13">
                  <a:extLst>
                    <a:ext uri="{A12FA001-AC4F-418D-AE19-62706E023703}">
                      <ahyp:hlinkClr xmlns:ahyp="http://schemas.microsoft.com/office/drawing/2018/hyperlinkcolor" val="tx"/>
                    </a:ext>
                  </a:extLst>
                </a:hlinkClick>
              </a:rPr>
              <a:t>Early Career and Engagement IG</a:t>
            </a:r>
            <a:endParaRPr lang="en-US" altLang="en-US" sz="1050" b="0" kern="0" dirty="0">
              <a:solidFill>
                <a:schemeClr val="tx1"/>
              </a:solidFill>
              <a:ea typeface="ＭＳ Ｐゴシック" charset="0"/>
              <a:cs typeface="Gisha" panose="020B0502040204020203" pitchFamily="34" charset="-79"/>
            </a:endParaRPr>
          </a:p>
          <a:p>
            <a:pPr indent="-342900" fontAlgn="base">
              <a:lnSpc>
                <a:spcPct val="90000"/>
              </a:lnSpc>
              <a:buClr>
                <a:srgbClr val="58A618"/>
              </a:buClr>
              <a:buFont typeface="Wingdings" pitchFamily="2" charset="2"/>
              <a:buChar char="q"/>
              <a:defRPr/>
            </a:pPr>
            <a:r>
              <a:rPr lang="en-US" altLang="en-US" sz="1050" b="0" kern="0" dirty="0">
                <a:solidFill>
                  <a:schemeClr val="tx1"/>
                </a:solidFill>
                <a:ea typeface="ＭＳ Ｐゴシック" charset="0"/>
                <a:cs typeface="Gisha" panose="020B0502040204020203" pitchFamily="34" charset="-79"/>
                <a:hlinkClick r:id="rId14">
                  <a:extLst>
                    <a:ext uri="{A12FA001-AC4F-418D-AE19-62706E023703}">
                      <ahyp:hlinkClr xmlns:ahyp="http://schemas.microsoft.com/office/drawing/2018/hyperlinkcolor" val="tx"/>
                    </a:ext>
                  </a:extLst>
                </a:hlinkClick>
              </a:rPr>
              <a:t>Education and Training on handling of research data IG</a:t>
            </a:r>
            <a:endParaRPr lang="en-US" altLang="en-US" sz="1050" b="0" kern="0" dirty="0">
              <a:solidFill>
                <a:schemeClr val="tx1"/>
              </a:solidFill>
              <a:ea typeface="ＭＳ Ｐゴシック" charset="0"/>
              <a:cs typeface="Gisha" panose="020B0502040204020203" pitchFamily="34" charset="-79"/>
            </a:endParaRPr>
          </a:p>
          <a:p>
            <a:pPr indent="-342900" fontAlgn="base">
              <a:lnSpc>
                <a:spcPct val="90000"/>
              </a:lnSpc>
              <a:buClr>
                <a:srgbClr val="58A618"/>
              </a:buClr>
              <a:buFont typeface="Wingdings" pitchFamily="2" charset="2"/>
              <a:buChar char="q"/>
              <a:defRPr/>
            </a:pPr>
            <a:r>
              <a:rPr lang="en-US" altLang="en-US" sz="1050" b="0" kern="0" dirty="0">
                <a:solidFill>
                  <a:schemeClr val="tx1"/>
                </a:solidFill>
                <a:ea typeface="ＭＳ Ｐゴシック" charset="0"/>
                <a:cs typeface="Gisha" panose="020B0502040204020203" pitchFamily="34" charset="-79"/>
                <a:hlinkClick r:id="rId15">
                  <a:extLst>
                    <a:ext uri="{A12FA001-AC4F-418D-AE19-62706E023703}">
                      <ahyp:hlinkClr xmlns:ahyp="http://schemas.microsoft.com/office/drawing/2018/hyperlinkcolor" val="tx"/>
                    </a:ext>
                  </a:extLst>
                </a:hlinkClick>
              </a:rPr>
              <a:t>Ethics and Social Aspects of Data IG</a:t>
            </a:r>
            <a:endParaRPr lang="en-US" altLang="en-US" sz="1050" b="0" kern="0" dirty="0">
              <a:solidFill>
                <a:schemeClr val="tx1"/>
              </a:solidFill>
              <a:ea typeface="ＭＳ Ｐゴシック" charset="0"/>
              <a:cs typeface="Gisha" panose="020B0502040204020203" pitchFamily="34" charset="-79"/>
            </a:endParaRPr>
          </a:p>
          <a:p>
            <a:pPr indent="-342900" fontAlgn="base">
              <a:lnSpc>
                <a:spcPct val="90000"/>
              </a:lnSpc>
              <a:buClr>
                <a:srgbClr val="58A618"/>
              </a:buClr>
              <a:buFont typeface="Wingdings" pitchFamily="2" charset="2"/>
              <a:buChar char="q"/>
              <a:defRPr/>
            </a:pPr>
            <a:r>
              <a:rPr lang="de-DE" altLang="en-US" sz="1050" b="0" kern="0" dirty="0">
                <a:solidFill>
                  <a:schemeClr val="tx1"/>
                </a:solidFill>
                <a:ea typeface="ＭＳ Ｐゴシック" charset="0"/>
                <a:cs typeface="Gisha" panose="020B0502040204020203" pitchFamily="34" charset="-79"/>
                <a:hlinkClick r:id="rId16">
                  <a:extLst>
                    <a:ext uri="{A12FA001-AC4F-418D-AE19-62706E023703}">
                      <ahyp:hlinkClr xmlns:ahyp="http://schemas.microsoft.com/office/drawing/2018/hyperlinkcolor" val="tx"/>
                    </a:ext>
                  </a:extLst>
                </a:hlinkClick>
              </a:rPr>
              <a:t>International Indigenous Data Sovereignty IG </a:t>
            </a:r>
            <a:endParaRPr lang="de-DE" altLang="en-US" sz="1050" b="0" kern="0" dirty="0">
              <a:solidFill>
                <a:schemeClr val="tx1"/>
              </a:solidFill>
              <a:ea typeface="ＭＳ Ｐゴシック" charset="0"/>
              <a:cs typeface="Gisha" panose="020B0502040204020203" pitchFamily="34" charset="-79"/>
            </a:endParaRPr>
          </a:p>
          <a:p>
            <a:pPr indent="-342900" fontAlgn="base">
              <a:lnSpc>
                <a:spcPct val="90000"/>
              </a:lnSpc>
              <a:buClr>
                <a:srgbClr val="58A618"/>
              </a:buClr>
              <a:buFont typeface="Wingdings" pitchFamily="2" charset="2"/>
              <a:buChar char="q"/>
              <a:defRPr/>
            </a:pPr>
            <a:r>
              <a:rPr lang="en-US" altLang="en-US" sz="1050" b="0" kern="0" dirty="0">
                <a:solidFill>
                  <a:schemeClr val="tx1"/>
                </a:solidFill>
                <a:ea typeface="ＭＳ Ｐゴシック" charset="0"/>
                <a:cs typeface="Gisha" panose="020B0502040204020203" pitchFamily="34" charset="-79"/>
                <a:hlinkClick r:id="rId17">
                  <a:extLst>
                    <a:ext uri="{A12FA001-AC4F-418D-AE19-62706E023703}">
                      <ahyp:hlinkClr xmlns:ahyp="http://schemas.microsoft.com/office/drawing/2018/hyperlinkcolor" val="tx"/>
                    </a:ext>
                  </a:extLst>
                </a:hlinkClick>
              </a:rPr>
              <a:t>Surveying Open Data Practices IG</a:t>
            </a:r>
            <a:endParaRPr lang="en-US" altLang="en-US" sz="1050" b="0" kern="0" dirty="0">
              <a:solidFill>
                <a:schemeClr val="tx1"/>
              </a:solidFill>
              <a:ea typeface="ＭＳ Ｐゴシック" charset="0"/>
              <a:cs typeface="Gisha" panose="020B0502040204020203" pitchFamily="34" charset="-79"/>
            </a:endParaRPr>
          </a:p>
          <a:p>
            <a:pPr indent="-342900" fontAlgn="base">
              <a:lnSpc>
                <a:spcPct val="90000"/>
              </a:lnSpc>
              <a:buClr>
                <a:srgbClr val="58A618"/>
              </a:buClr>
              <a:buFont typeface="Wingdings" pitchFamily="2" charset="2"/>
              <a:buChar char="q"/>
              <a:defRPr/>
            </a:pPr>
            <a:r>
              <a:rPr lang="en-US" altLang="en-US" sz="1050" b="0" kern="0" dirty="0">
                <a:solidFill>
                  <a:schemeClr val="tx1"/>
                </a:solidFill>
                <a:ea typeface="ＭＳ Ｐゴシック" charset="0"/>
                <a:cs typeface="Gisha" panose="020B0502040204020203" pitchFamily="34" charset="-79"/>
                <a:hlinkClick r:id="rId18">
                  <a:extLst>
                    <a:ext uri="{A12FA001-AC4F-418D-AE19-62706E023703}">
                      <ahyp:hlinkClr xmlns:ahyp="http://schemas.microsoft.com/office/drawing/2018/hyperlinkcolor" val="tx"/>
                    </a:ext>
                  </a:extLst>
                </a:hlinkClick>
              </a:rPr>
              <a:t>Data for Development IG</a:t>
            </a:r>
            <a:endParaRPr lang="en-US" altLang="en-US" sz="1050" b="0" kern="0" dirty="0">
              <a:solidFill>
                <a:schemeClr val="tx1"/>
              </a:solidFill>
              <a:ea typeface="ＭＳ Ｐゴシック" charset="0"/>
              <a:cs typeface="Gisha" panose="020B0502040204020203" pitchFamily="34" charset="-79"/>
            </a:endParaRPr>
          </a:p>
          <a:p>
            <a:pPr marL="347663" indent="-347663" fontAlgn="base">
              <a:lnSpc>
                <a:spcPct val="90000"/>
              </a:lnSpc>
              <a:buClr>
                <a:srgbClr val="58A618"/>
              </a:buClr>
              <a:buFont typeface="Wingdings" pitchFamily="2" charset="2"/>
              <a:buChar char="q"/>
              <a:defRPr/>
            </a:pPr>
            <a:r>
              <a:rPr lang="it-IT" sz="1050" b="0" kern="0" dirty="0" err="1">
                <a:solidFill>
                  <a:schemeClr val="tx1"/>
                </a:solidFill>
                <a:ea typeface="ＭＳ Ｐゴシック" charset="0"/>
                <a:cs typeface="Gisha" panose="020B0502040204020203" pitchFamily="34" charset="-79"/>
                <a:hlinkClick r:id="rId19">
                  <a:extLst>
                    <a:ext uri="{A12FA001-AC4F-418D-AE19-62706E023703}">
                      <ahyp:hlinkClr xmlns:ahyp="http://schemas.microsoft.com/office/drawing/2018/hyperlinkcolor" val="tx"/>
                    </a:ext>
                  </a:extLst>
                </a:hlinkClick>
              </a:rPr>
              <a:t>Research</a:t>
            </a:r>
            <a:r>
              <a:rPr lang="it-IT" sz="1050" b="0" kern="0" dirty="0">
                <a:solidFill>
                  <a:schemeClr val="tx1"/>
                </a:solidFill>
                <a:ea typeface="ＭＳ Ｐゴシック" charset="0"/>
                <a:cs typeface="Gisha" panose="020B0502040204020203" pitchFamily="34" charset="-79"/>
                <a:hlinkClick r:id="rId19">
                  <a:extLst>
                    <a:ext uri="{A12FA001-AC4F-418D-AE19-62706E023703}">
                      <ahyp:hlinkClr xmlns:ahyp="http://schemas.microsoft.com/office/drawing/2018/hyperlinkcolor" val="tx"/>
                    </a:ext>
                  </a:extLst>
                </a:hlinkClick>
              </a:rPr>
              <a:t> </a:t>
            </a:r>
            <a:r>
              <a:rPr lang="it-IT" sz="1050" b="0" kern="0" dirty="0" err="1">
                <a:solidFill>
                  <a:schemeClr val="tx1"/>
                </a:solidFill>
                <a:ea typeface="ＭＳ Ｐゴシック" charset="0"/>
                <a:cs typeface="Gisha" panose="020B0502040204020203" pitchFamily="34" charset="-79"/>
                <a:hlinkClick r:id="rId19">
                  <a:extLst>
                    <a:ext uri="{A12FA001-AC4F-418D-AE19-62706E023703}">
                      <ahyp:hlinkClr xmlns:ahyp="http://schemas.microsoft.com/office/drawing/2018/hyperlinkcolor" val="tx"/>
                    </a:ext>
                  </a:extLst>
                </a:hlinkClick>
              </a:rPr>
              <a:t>Funders</a:t>
            </a:r>
            <a:r>
              <a:rPr lang="it-IT" sz="1050" b="0" kern="0" dirty="0">
                <a:solidFill>
                  <a:schemeClr val="tx1"/>
                </a:solidFill>
                <a:ea typeface="ＭＳ Ｐゴシック" charset="0"/>
                <a:cs typeface="Gisha" panose="020B0502040204020203" pitchFamily="34" charset="-79"/>
                <a:hlinkClick r:id="rId19">
                  <a:extLst>
                    <a:ext uri="{A12FA001-AC4F-418D-AE19-62706E023703}">
                      <ahyp:hlinkClr xmlns:ahyp="http://schemas.microsoft.com/office/drawing/2018/hyperlinkcolor" val="tx"/>
                    </a:ext>
                  </a:extLst>
                </a:hlinkClick>
              </a:rPr>
              <a:t> &amp; Stakeholders on Open </a:t>
            </a:r>
            <a:r>
              <a:rPr lang="it-IT" sz="1050" b="0" kern="0" dirty="0" err="1">
                <a:solidFill>
                  <a:schemeClr val="tx1"/>
                </a:solidFill>
                <a:ea typeface="ＭＳ Ｐゴシック" charset="0"/>
                <a:cs typeface="Gisha" panose="020B0502040204020203" pitchFamily="34" charset="-79"/>
                <a:hlinkClick r:id="rId19">
                  <a:extLst>
                    <a:ext uri="{A12FA001-AC4F-418D-AE19-62706E023703}">
                      <ahyp:hlinkClr xmlns:ahyp="http://schemas.microsoft.com/office/drawing/2018/hyperlinkcolor" val="tx"/>
                    </a:ext>
                  </a:extLst>
                </a:hlinkClick>
              </a:rPr>
              <a:t>Research</a:t>
            </a:r>
            <a:r>
              <a:rPr lang="it-IT" sz="1050" b="0" kern="0" dirty="0">
                <a:solidFill>
                  <a:schemeClr val="tx1"/>
                </a:solidFill>
                <a:ea typeface="ＭＳ Ｐゴシック" charset="0"/>
                <a:cs typeface="Gisha" panose="020B0502040204020203" pitchFamily="34" charset="-79"/>
                <a:hlinkClick r:id="rId19">
                  <a:extLst>
                    <a:ext uri="{A12FA001-AC4F-418D-AE19-62706E023703}">
                      <ahyp:hlinkClr xmlns:ahyp="http://schemas.microsoft.com/office/drawing/2018/hyperlinkcolor" val="tx"/>
                    </a:ext>
                  </a:extLst>
                </a:hlinkClick>
              </a:rPr>
              <a:t> and Data Management Policies and </a:t>
            </a:r>
            <a:r>
              <a:rPr lang="it-IT" sz="1050" b="0" kern="0" dirty="0" err="1">
                <a:solidFill>
                  <a:schemeClr val="tx1"/>
                </a:solidFill>
                <a:ea typeface="ＭＳ Ｐゴシック" charset="0"/>
                <a:cs typeface="Gisha" panose="020B0502040204020203" pitchFamily="34" charset="-79"/>
                <a:hlinkClick r:id="rId19">
                  <a:extLst>
                    <a:ext uri="{A12FA001-AC4F-418D-AE19-62706E023703}">
                      <ahyp:hlinkClr xmlns:ahyp="http://schemas.microsoft.com/office/drawing/2018/hyperlinkcolor" val="tx"/>
                    </a:ext>
                  </a:extLst>
                </a:hlinkClick>
              </a:rPr>
              <a:t>Practices</a:t>
            </a:r>
            <a:r>
              <a:rPr lang="it-IT" sz="1050" b="0" kern="0" dirty="0">
                <a:solidFill>
                  <a:schemeClr val="tx1"/>
                </a:solidFill>
                <a:ea typeface="ＭＳ Ｐゴシック" charset="0"/>
                <a:cs typeface="Gisha" panose="020B0502040204020203" pitchFamily="34" charset="-79"/>
                <a:hlinkClick r:id="rId19">
                  <a:extLst>
                    <a:ext uri="{A12FA001-AC4F-418D-AE19-62706E023703}">
                      <ahyp:hlinkClr xmlns:ahyp="http://schemas.microsoft.com/office/drawing/2018/hyperlinkcolor" val="tx"/>
                    </a:ext>
                  </a:extLst>
                </a:hlinkClick>
              </a:rPr>
              <a:t> IG</a:t>
            </a:r>
            <a:endParaRPr lang="it-IT" sz="1050" b="0" kern="0" dirty="0">
              <a:solidFill>
                <a:schemeClr val="tx1"/>
              </a:solidFill>
              <a:ea typeface="ＭＳ Ｐゴシック" charset="0"/>
              <a:cs typeface="Gisha" panose="020B0502040204020203" pitchFamily="34" charset="-79"/>
            </a:endParaRPr>
          </a:p>
          <a:p>
            <a:pPr indent="-342900" fontAlgn="base">
              <a:lnSpc>
                <a:spcPct val="90000"/>
              </a:lnSpc>
              <a:buClr>
                <a:srgbClr val="58A618"/>
              </a:buClr>
              <a:buFont typeface="Wingdings" pitchFamily="2" charset="2"/>
              <a:buChar char="q"/>
              <a:defRPr/>
            </a:pPr>
            <a:r>
              <a:rPr lang="en-US" altLang="en-US" sz="1050" b="0" kern="0" dirty="0">
                <a:solidFill>
                  <a:schemeClr val="tx1"/>
                </a:solidFill>
                <a:ea typeface="ＭＳ Ｐゴシック" charset="0"/>
                <a:cs typeface="Gisha" panose="020B0502040204020203" pitchFamily="34" charset="-79"/>
                <a:hlinkClick r:id="rId20">
                  <a:extLst>
                    <a:ext uri="{A12FA001-AC4F-418D-AE19-62706E023703}">
                      <ahyp:hlinkClr xmlns:ahyp="http://schemas.microsoft.com/office/drawing/2018/hyperlinkcolor" val="tx"/>
                    </a:ext>
                  </a:extLst>
                </a:hlinkClick>
              </a:rPr>
              <a:t>Global Open Research Commons IG</a:t>
            </a:r>
            <a:endParaRPr lang="en-US" altLang="en-US" sz="1050" b="0" kern="0" dirty="0">
              <a:solidFill>
                <a:schemeClr val="tx1"/>
              </a:solidFill>
              <a:ea typeface="ＭＳ Ｐゴシック" charset="0"/>
              <a:cs typeface="Gisha" panose="020B0502040204020203" pitchFamily="34" charset="-79"/>
            </a:endParaRPr>
          </a:p>
        </p:txBody>
      </p:sp>
      <p:sp>
        <p:nvSpPr>
          <p:cNvPr id="14" name="Title 1">
            <a:extLst>
              <a:ext uri="{FF2B5EF4-FFF2-40B4-BE49-F238E27FC236}">
                <a16:creationId xmlns:a16="http://schemas.microsoft.com/office/drawing/2014/main" id="{975DE628-D3AC-EA46-B75F-D06DCE9085CC}"/>
              </a:ext>
            </a:extLst>
          </p:cNvPr>
          <p:cNvSpPr>
            <a:spLocks noGrp="1"/>
          </p:cNvSpPr>
          <p:nvPr>
            <p:ph type="title"/>
          </p:nvPr>
        </p:nvSpPr>
        <p:spPr>
          <a:xfrm>
            <a:off x="2185524" y="187776"/>
            <a:ext cx="10006476" cy="1094450"/>
          </a:xfrm>
        </p:spPr>
        <p:txBody>
          <a:bodyPr>
            <a:normAutofit fontScale="90000"/>
          </a:bodyPr>
          <a:lstStyle/>
          <a:p>
            <a:r>
              <a:rPr lang="en-GB" sz="4000" dirty="0"/>
              <a:t>RDA </a:t>
            </a:r>
            <a:r>
              <a:rPr lang="en-GB" sz="3600" dirty="0"/>
              <a:t>active</a:t>
            </a:r>
            <a:r>
              <a:rPr lang="en-GB" sz="4000" dirty="0"/>
              <a:t> Interest Groups </a:t>
            </a:r>
            <a:r>
              <a:rPr lang="en-GB" sz="3100" dirty="0"/>
              <a:t>(IG) </a:t>
            </a:r>
            <a:r>
              <a:rPr lang="en-GB" sz="3600" b="0" dirty="0"/>
              <a:t>&amp;</a:t>
            </a:r>
            <a:r>
              <a:rPr lang="en-GB" sz="4000" dirty="0"/>
              <a:t> Working Groups </a:t>
            </a:r>
            <a:r>
              <a:rPr lang="en-GB" sz="3100" dirty="0"/>
              <a:t>(WG)</a:t>
            </a:r>
            <a:r>
              <a:rPr lang="en-GB" sz="4000" dirty="0"/>
              <a:t>: </a:t>
            </a:r>
            <a:r>
              <a:rPr lang="en-GB" sz="2700" dirty="0"/>
              <a:t>Focus on Reference/Sharing and Community Needs</a:t>
            </a:r>
            <a:endParaRPr lang="en-GB" dirty="0"/>
          </a:p>
        </p:txBody>
      </p:sp>
      <p:sp>
        <p:nvSpPr>
          <p:cNvPr id="16" name="Footer Placeholder 4">
            <a:extLst>
              <a:ext uri="{FF2B5EF4-FFF2-40B4-BE49-F238E27FC236}">
                <a16:creationId xmlns:a16="http://schemas.microsoft.com/office/drawing/2014/main" id="{FBBCD542-1864-8146-B0CD-6C0A36A1BE27}"/>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440608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C9D06D8-7A47-5A45-9CEB-7ABA8602C99B}"/>
              </a:ext>
            </a:extLst>
          </p:cNvPr>
          <p:cNvSpPr>
            <a:spLocks noGrp="1"/>
          </p:cNvSpPr>
          <p:nvPr>
            <p:ph type="dt" sz="half" idx="2"/>
          </p:nvPr>
        </p:nvSpPr>
        <p:spPr/>
        <p:txBody>
          <a:bodyPr/>
          <a:lstStyle/>
          <a:p>
            <a:fld id="{2153B825-C1DC-1C49-9E43-D13D32BB3ADE}" type="datetime5">
              <a:rPr lang="en-US" smtClean="0"/>
              <a:t>21-Oct-20</a:t>
            </a:fld>
            <a:endParaRPr lang="en-GB" dirty="0"/>
          </a:p>
        </p:txBody>
      </p:sp>
      <p:sp>
        <p:nvSpPr>
          <p:cNvPr id="6" name="Slide Number Placeholder 5">
            <a:extLst>
              <a:ext uri="{FF2B5EF4-FFF2-40B4-BE49-F238E27FC236}">
                <a16:creationId xmlns:a16="http://schemas.microsoft.com/office/drawing/2014/main" id="{B669B236-CDF8-CB44-88A3-9F0340743EC6}"/>
              </a:ext>
            </a:extLst>
          </p:cNvPr>
          <p:cNvSpPr>
            <a:spLocks noGrp="1"/>
          </p:cNvSpPr>
          <p:nvPr>
            <p:ph type="sldNum" sz="quarter" idx="4"/>
          </p:nvPr>
        </p:nvSpPr>
        <p:spPr/>
        <p:txBody>
          <a:bodyPr/>
          <a:lstStyle/>
          <a:p>
            <a:fld id="{D4FA74F0-3561-6E4B-9323-54D0640DAE41}" type="slidenum">
              <a:rPr lang="en-GB" smtClean="0"/>
              <a:pPr/>
              <a:t>16</a:t>
            </a:fld>
            <a:endParaRPr lang="en-GB" dirty="0"/>
          </a:p>
        </p:txBody>
      </p:sp>
      <p:sp>
        <p:nvSpPr>
          <p:cNvPr id="12" name="Content Placeholder 1">
            <a:extLst>
              <a:ext uri="{FF2B5EF4-FFF2-40B4-BE49-F238E27FC236}">
                <a16:creationId xmlns:a16="http://schemas.microsoft.com/office/drawing/2014/main" id="{A63761A3-031A-E140-9B43-53E08360A4BE}"/>
              </a:ext>
            </a:extLst>
          </p:cNvPr>
          <p:cNvSpPr txBox="1">
            <a:spLocks/>
          </p:cNvSpPr>
          <p:nvPr/>
        </p:nvSpPr>
        <p:spPr>
          <a:xfrm>
            <a:off x="0" y="4239797"/>
            <a:ext cx="12192000" cy="2050918"/>
          </a:xfrm>
          <a:prstGeom prst="rect">
            <a:avLst/>
          </a:prstGeom>
          <a:solidFill>
            <a:srgbClr val="44C1A3">
              <a:lumMod val="60000"/>
              <a:lumOff val="40000"/>
            </a:srgbClr>
          </a:solidFill>
          <a:ln w="12700">
            <a:noFill/>
          </a:ln>
          <a:effectLst/>
        </p:spPr>
        <p:txBody>
          <a:bodyPr lIns="180000" tIns="108000" numCol="2"/>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marL="0" marR="0" lvl="0" indent="0" algn="l" defTabSz="914400" rtl="0" eaLnBrk="0" fontAlgn="base" latinLnBrk="0" hangingPunct="0">
              <a:lnSpc>
                <a:spcPct val="80000"/>
              </a:lnSpc>
              <a:spcBef>
                <a:spcPts val="225"/>
              </a:spcBef>
              <a:spcAft>
                <a:spcPts val="0"/>
              </a:spcAft>
              <a:buClr>
                <a:srgbClr val="58A618"/>
              </a:buClr>
              <a:buSzTx/>
              <a:buFont typeface="Wingdings" charset="2"/>
              <a:buNone/>
              <a:tabLst/>
              <a:defRPr/>
            </a:pPr>
            <a:r>
              <a:rPr kumimoji="0" lang="en-US" sz="1600" b="1"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rPr>
              <a:t>Base Infrastructure</a:t>
            </a:r>
          </a:p>
          <a:p>
            <a:pPr marL="0" marR="0" lvl="0" indent="0" algn="l" defTabSz="914400" rtl="0" eaLnBrk="0" fontAlgn="base" latinLnBrk="0" hangingPunct="0">
              <a:lnSpc>
                <a:spcPct val="80000"/>
              </a:lnSpc>
              <a:spcBef>
                <a:spcPts val="225"/>
              </a:spcBef>
              <a:spcAft>
                <a:spcPts val="0"/>
              </a:spcAft>
              <a:buClr>
                <a:srgbClr val="58A618"/>
              </a:buClr>
              <a:buSzTx/>
              <a:buFont typeface="Wingdings" charset="2"/>
              <a:buNone/>
              <a:tabLst/>
              <a:defRPr/>
            </a:pPr>
            <a:endParaRPr kumimoji="0" lang="en-US" sz="1600" b="1"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lvl="0" indent="0" eaLnBrk="1" fontAlgn="auto" hangingPunct="1">
              <a:lnSpc>
                <a:spcPct val="80000"/>
              </a:lnSpc>
              <a:spcBef>
                <a:spcPts val="225"/>
              </a:spcBef>
              <a:spcAft>
                <a:spcPts val="0"/>
              </a:spcAft>
              <a:buClrTx/>
              <a:buNone/>
              <a:defRPr/>
            </a:pPr>
            <a:r>
              <a:rPr lang="en-US" altLang="en-US" sz="1400" dirty="0">
                <a:solidFill>
                  <a:schemeClr val="tx1"/>
                </a:solidFill>
                <a:latin typeface="Calibri" panose="020F0502020204030204"/>
                <a:ea typeface="+mn-ea"/>
                <a:cs typeface="Gisha" panose="020B0502040204020203" pitchFamily="34" charset="-79"/>
              </a:rPr>
              <a:t>Working Groups</a:t>
            </a:r>
          </a:p>
          <a:p>
            <a:pPr marL="342900" marR="0" lvl="0" indent="-342900" algn="l" defTabSz="914400" rtl="0" eaLnBrk="0" fontAlgn="base" latinLnBrk="0" hangingPunct="0">
              <a:lnSpc>
                <a:spcPct val="80000"/>
              </a:lnSpc>
              <a:spcBef>
                <a:spcPts val="0"/>
              </a:spcBef>
              <a:spcAft>
                <a:spcPts val="0"/>
              </a:spcAft>
              <a:buClr>
                <a:srgbClr val="58A618"/>
              </a:buClr>
              <a:buSzTx/>
              <a:buFont typeface="Wingdings" pitchFamily="2" charset="2"/>
              <a:buChar char="q"/>
              <a:tabLst/>
              <a:defRPr/>
            </a:pPr>
            <a:endParaRPr kumimoji="0" lang="en-US" sz="100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34290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en-US" sz="110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2">
                  <a:extLst>
                    <a:ext uri="{A12FA001-AC4F-418D-AE19-62706E023703}">
                      <ahyp:hlinkClr xmlns:ahyp="http://schemas.microsoft.com/office/drawing/2018/hyperlinkcolor" val="tx"/>
                    </a:ext>
                  </a:extLst>
                </a:hlinkClick>
              </a:rPr>
              <a:t>Data Type Registries WG</a:t>
            </a:r>
            <a:endParaRPr kumimoji="0" lang="en-US" sz="110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34290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en-US" sz="110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3">
                  <a:extLst>
                    <a:ext uri="{A12FA001-AC4F-418D-AE19-62706E023703}">
                      <ahyp:hlinkClr xmlns:ahyp="http://schemas.microsoft.com/office/drawing/2018/hyperlinkcolor" val="tx"/>
                    </a:ext>
                  </a:extLst>
                </a:hlinkClick>
              </a:rPr>
              <a:t>PID Kernel Information WG</a:t>
            </a:r>
            <a:endParaRPr kumimoji="0" lang="en-US" sz="110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a:lnSpc>
                <a:spcPct val="90000"/>
              </a:lnSpc>
              <a:spcBef>
                <a:spcPts val="0"/>
              </a:spcBef>
              <a:spcAft>
                <a:spcPts val="0"/>
              </a:spcAft>
              <a:buFont typeface="Wingdings" pitchFamily="2" charset="2"/>
              <a:buChar char="q"/>
              <a:defRPr/>
            </a:pPr>
            <a:r>
              <a:rPr lang="en-US" sz="1100" kern="0" dirty="0">
                <a:solidFill>
                  <a:schemeClr val="tx1"/>
                </a:solidFill>
                <a:latin typeface="Gisha" panose="020B0502040204020203" pitchFamily="34" charset="-79"/>
                <a:cs typeface="Gisha" panose="020B0502040204020203" pitchFamily="34" charset="-79"/>
                <a:hlinkClick r:id="rId4">
                  <a:extLst>
                    <a:ext uri="{A12FA001-AC4F-418D-AE19-62706E023703}">
                      <ahyp:hlinkClr xmlns:ahyp="http://schemas.microsoft.com/office/drawing/2018/hyperlinkcolor" val="tx"/>
                    </a:ext>
                  </a:extLst>
                </a:hlinkClick>
              </a:rPr>
              <a:t>Research Metadata Schemas WG</a:t>
            </a:r>
            <a:endParaRPr lang="en-US" sz="1100" kern="0" dirty="0">
              <a:solidFill>
                <a:schemeClr val="tx1"/>
              </a:solidFill>
              <a:latin typeface="Gisha" panose="020B0502040204020203" pitchFamily="34" charset="-79"/>
              <a:cs typeface="Gisha" panose="020B0502040204020203" pitchFamily="34" charset="-79"/>
            </a:endParaRPr>
          </a:p>
          <a:p>
            <a:pPr>
              <a:lnSpc>
                <a:spcPct val="90000"/>
              </a:lnSpc>
              <a:spcBef>
                <a:spcPts val="0"/>
              </a:spcBef>
              <a:spcAft>
                <a:spcPts val="0"/>
              </a:spcAft>
              <a:buFont typeface="Wingdings" pitchFamily="2" charset="2"/>
              <a:buChar char="q"/>
              <a:defRPr/>
            </a:pPr>
            <a:r>
              <a:rPr lang="it-IT" sz="1100" kern="0" dirty="0">
                <a:solidFill>
                  <a:schemeClr val="tx1"/>
                </a:solidFill>
                <a:cs typeface="Gisha" panose="020B0502040204020203" pitchFamily="34" charset="-79"/>
                <a:hlinkClick r:id="rId5">
                  <a:extLst>
                    <a:ext uri="{A12FA001-AC4F-418D-AE19-62706E023703}">
                      <ahyp:hlinkClr xmlns:ahyp="http://schemas.microsoft.com/office/drawing/2018/hyperlinkcolor" val="tx"/>
                    </a:ext>
                  </a:extLst>
                </a:hlinkClick>
              </a:rPr>
              <a:t>FAIR 4 </a:t>
            </a:r>
            <a:r>
              <a:rPr lang="it-IT" sz="1100" kern="0" dirty="0" err="1">
                <a:solidFill>
                  <a:schemeClr val="tx1"/>
                </a:solidFill>
                <a:cs typeface="Gisha" panose="020B0502040204020203" pitchFamily="34" charset="-79"/>
                <a:hlinkClick r:id="rId5">
                  <a:extLst>
                    <a:ext uri="{A12FA001-AC4F-418D-AE19-62706E023703}">
                      <ahyp:hlinkClr xmlns:ahyp="http://schemas.microsoft.com/office/drawing/2018/hyperlinkcolor" val="tx"/>
                    </a:ext>
                  </a:extLst>
                </a:hlinkClick>
              </a:rPr>
              <a:t>Research</a:t>
            </a:r>
            <a:r>
              <a:rPr lang="it-IT" sz="1100" kern="0" dirty="0">
                <a:solidFill>
                  <a:schemeClr val="tx1"/>
                </a:solidFill>
                <a:cs typeface="Gisha" panose="020B0502040204020203" pitchFamily="34" charset="-79"/>
                <a:hlinkClick r:id="rId5">
                  <a:extLst>
                    <a:ext uri="{A12FA001-AC4F-418D-AE19-62706E023703}">
                      <ahyp:hlinkClr xmlns:ahyp="http://schemas.microsoft.com/office/drawing/2018/hyperlinkcolor" val="tx"/>
                    </a:ext>
                  </a:extLst>
                </a:hlinkClick>
              </a:rPr>
              <a:t> Software (FAIR4RS) WG</a:t>
            </a:r>
            <a:endParaRPr lang="it-IT" sz="1100" kern="0" dirty="0">
              <a:solidFill>
                <a:schemeClr val="tx1"/>
              </a:solidFill>
              <a:cs typeface="Gisha" panose="020B0502040204020203" pitchFamily="34" charset="-79"/>
            </a:endParaRPr>
          </a:p>
          <a:p>
            <a:pPr>
              <a:lnSpc>
                <a:spcPct val="90000"/>
              </a:lnSpc>
              <a:spcBef>
                <a:spcPts val="0"/>
              </a:spcBef>
              <a:spcAft>
                <a:spcPts val="0"/>
              </a:spcAft>
              <a:buFont typeface="Wingdings" pitchFamily="2" charset="2"/>
              <a:buChar char="q"/>
              <a:defRPr/>
            </a:pPr>
            <a:r>
              <a:rPr lang="en-US" altLang="en-US" sz="1100" kern="0" dirty="0">
                <a:solidFill>
                  <a:schemeClr val="tx1"/>
                </a:solidFill>
                <a:cs typeface="Gisha" panose="020B0502040204020203" pitchFamily="34" charset="-79"/>
                <a:hlinkClick r:id="rId6">
                  <a:extLst>
                    <a:ext uri="{A12FA001-AC4F-418D-AE19-62706E023703}">
                      <ahyp:hlinkClr xmlns:ahyp="http://schemas.microsoft.com/office/drawing/2018/hyperlinkcolor" val="tx"/>
                    </a:ext>
                  </a:extLst>
                </a:hlinkClick>
              </a:rPr>
              <a:t>RDA/FORCE11 Software Source Code Identification WG</a:t>
            </a:r>
            <a:endParaRPr lang="en-US" altLang="en-US" sz="1100" kern="0" dirty="0">
              <a:solidFill>
                <a:schemeClr val="tx1"/>
              </a:solidFill>
              <a:cs typeface="Gisha" panose="020B0502040204020203" pitchFamily="34" charset="-79"/>
            </a:endParaRPr>
          </a:p>
          <a:p>
            <a:pPr>
              <a:lnSpc>
                <a:spcPct val="90000"/>
              </a:lnSpc>
              <a:spcBef>
                <a:spcPts val="0"/>
              </a:spcBef>
              <a:spcAft>
                <a:spcPts val="0"/>
              </a:spcAft>
              <a:buFont typeface="Wingdings" pitchFamily="2" charset="2"/>
              <a:buChar char="q"/>
              <a:defRPr/>
            </a:pPr>
            <a:r>
              <a:rPr lang="en-US" altLang="en-US" sz="1100" kern="0" dirty="0">
                <a:solidFill>
                  <a:schemeClr val="tx1"/>
                </a:solidFill>
                <a:cs typeface="Gisha" panose="020B0502040204020203" pitchFamily="34" charset="-79"/>
                <a:hlinkClick r:id="rId7">
                  <a:extLst>
                    <a:ext uri="{A12FA001-AC4F-418D-AE19-62706E023703}">
                      <ahyp:hlinkClr xmlns:ahyp="http://schemas.microsoft.com/office/drawing/2018/hyperlinkcolor" val="tx"/>
                    </a:ext>
                  </a:extLst>
                </a:hlinkClick>
              </a:rPr>
              <a:t>Persistent Identification of Instruments WG</a:t>
            </a:r>
            <a:endParaRPr lang="en-US" altLang="en-US" sz="1100" kern="0" dirty="0">
              <a:solidFill>
                <a:schemeClr val="tx1"/>
              </a:solidFill>
              <a:cs typeface="Gisha" panose="020B0502040204020203" pitchFamily="34" charset="-79"/>
            </a:endParaRPr>
          </a:p>
          <a:p>
            <a:pPr marL="0" lvl="0" indent="0" eaLnBrk="1" fontAlgn="auto" hangingPunct="1">
              <a:lnSpc>
                <a:spcPct val="80000"/>
              </a:lnSpc>
              <a:spcBef>
                <a:spcPts val="0"/>
              </a:spcBef>
              <a:spcAft>
                <a:spcPts val="0"/>
              </a:spcAft>
              <a:buClrTx/>
              <a:buNone/>
              <a:defRPr/>
            </a:pPr>
            <a:endParaRPr lang="en-US" altLang="en-US" sz="1000" dirty="0">
              <a:solidFill>
                <a:schemeClr val="tx1"/>
              </a:solidFill>
              <a:latin typeface="Calibri" panose="020F0502020204030204"/>
              <a:ea typeface="+mn-ea"/>
              <a:cs typeface="Gisha" panose="020B0502040204020203" pitchFamily="34" charset="-79"/>
            </a:endParaRPr>
          </a:p>
          <a:p>
            <a:pPr marL="0" lvl="0" indent="0" eaLnBrk="1" fontAlgn="auto" hangingPunct="1">
              <a:lnSpc>
                <a:spcPct val="80000"/>
              </a:lnSpc>
              <a:spcBef>
                <a:spcPts val="0"/>
              </a:spcBef>
              <a:spcAft>
                <a:spcPts val="0"/>
              </a:spcAft>
              <a:buClrTx/>
              <a:buNone/>
              <a:defRPr/>
            </a:pPr>
            <a:endParaRPr lang="en-US" altLang="en-US" sz="1000" dirty="0">
              <a:solidFill>
                <a:schemeClr val="tx1"/>
              </a:solidFill>
              <a:latin typeface="Calibri" panose="020F0502020204030204"/>
              <a:ea typeface="+mn-ea"/>
              <a:cs typeface="Gisha" panose="020B0502040204020203" pitchFamily="34" charset="-79"/>
            </a:endParaRPr>
          </a:p>
          <a:p>
            <a:pPr marL="0" lvl="0" indent="0" eaLnBrk="1" fontAlgn="auto" hangingPunct="1">
              <a:lnSpc>
                <a:spcPct val="80000"/>
              </a:lnSpc>
              <a:spcBef>
                <a:spcPts val="0"/>
              </a:spcBef>
              <a:spcAft>
                <a:spcPts val="0"/>
              </a:spcAft>
              <a:buClrTx/>
              <a:buNone/>
              <a:defRPr/>
            </a:pPr>
            <a:endParaRPr lang="en-US" altLang="en-US" sz="1000" dirty="0">
              <a:solidFill>
                <a:schemeClr val="tx1"/>
              </a:solidFill>
              <a:latin typeface="Calibri" panose="020F0502020204030204"/>
              <a:ea typeface="+mn-ea"/>
              <a:cs typeface="Gisha" panose="020B0502040204020203" pitchFamily="34" charset="-79"/>
            </a:endParaRPr>
          </a:p>
          <a:p>
            <a:pPr marL="0" lvl="0" indent="0" eaLnBrk="1" fontAlgn="auto" hangingPunct="1">
              <a:lnSpc>
                <a:spcPct val="80000"/>
              </a:lnSpc>
              <a:spcBef>
                <a:spcPts val="225"/>
              </a:spcBef>
              <a:spcAft>
                <a:spcPts val="0"/>
              </a:spcAft>
              <a:buClrTx/>
              <a:buNone/>
              <a:defRPr/>
            </a:pPr>
            <a:r>
              <a:rPr lang="en-US" altLang="en-US" sz="1400" dirty="0">
                <a:solidFill>
                  <a:schemeClr val="tx1"/>
                </a:solidFill>
                <a:latin typeface="Calibri" panose="020F0502020204030204"/>
                <a:ea typeface="+mn-ea"/>
                <a:cs typeface="Gisha" panose="020B0502040204020203" pitchFamily="34" charset="-79"/>
              </a:rPr>
              <a:t>Interest Groups</a:t>
            </a:r>
          </a:p>
          <a:p>
            <a:pPr marL="0" marR="0" lvl="0" indent="-342900" algn="l" defTabSz="914400" rtl="0" eaLnBrk="0" fontAlgn="base" latinLnBrk="0" hangingPunct="0">
              <a:lnSpc>
                <a:spcPct val="80000"/>
              </a:lnSpc>
              <a:spcBef>
                <a:spcPts val="0"/>
              </a:spcBef>
              <a:spcAft>
                <a:spcPts val="0"/>
              </a:spcAft>
              <a:buClr>
                <a:srgbClr val="58A618"/>
              </a:buClr>
              <a:buSzTx/>
              <a:buFont typeface="Wingdings" pitchFamily="2" charset="2"/>
              <a:buChar char="q"/>
              <a:tabLst/>
              <a:defRPr/>
            </a:pPr>
            <a:endParaRPr kumimoji="0" lang="en-US" sz="100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8">
                  <a:extLst>
                    <a:ext uri="{A12FA001-AC4F-418D-AE19-62706E023703}">
                      <ahyp:hlinkClr xmlns:ahyp="http://schemas.microsoft.com/office/drawing/2018/hyperlinkcolor" val="tx"/>
                    </a:ext>
                  </a:extLst>
                </a:hlinkClick>
              </a:rPr>
              <a:t>Data Fabric IG</a:t>
            </a:r>
            <a:endPar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9">
                  <a:extLst>
                    <a:ext uri="{A12FA001-AC4F-418D-AE19-62706E023703}">
                      <ahyp:hlinkClr xmlns:ahyp="http://schemas.microsoft.com/office/drawing/2018/hyperlinkcolor" val="tx"/>
                    </a:ext>
                  </a:extLst>
                </a:hlinkClick>
              </a:rPr>
              <a:t>Data Foundations and Terminology IG</a:t>
            </a:r>
            <a:endPar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10">
                  <a:extLst>
                    <a:ext uri="{A12FA001-AC4F-418D-AE19-62706E023703}">
                      <ahyp:hlinkClr xmlns:ahyp="http://schemas.microsoft.com/office/drawing/2018/hyperlinkcolor" val="tx"/>
                    </a:ext>
                  </a:extLst>
                </a:hlinkClick>
              </a:rPr>
              <a:t>Disciplinary Interoperability Framework IG</a:t>
            </a:r>
            <a:endPar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11">
                  <a:extLst>
                    <a:ext uri="{A12FA001-AC4F-418D-AE19-62706E023703}">
                      <ahyp:hlinkClr xmlns:ahyp="http://schemas.microsoft.com/office/drawing/2018/hyperlinkcolor" val="tx"/>
                    </a:ext>
                  </a:extLst>
                </a:hlinkClick>
              </a:rPr>
              <a:t>Big Data IG</a:t>
            </a:r>
            <a:endPar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12">
                  <a:extLst>
                    <a:ext uri="{A12FA001-AC4F-418D-AE19-62706E023703}">
                      <ahyp:hlinkClr xmlns:ahyp="http://schemas.microsoft.com/office/drawing/2018/hyperlinkcolor" val="tx"/>
                    </a:ext>
                  </a:extLst>
                </a:hlinkClick>
              </a:rPr>
              <a:t>Metadata IG</a:t>
            </a:r>
            <a:endPar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13">
                  <a:extLst>
                    <a:ext uri="{A12FA001-AC4F-418D-AE19-62706E023703}">
                      <ahyp:hlinkClr xmlns:ahyp="http://schemas.microsoft.com/office/drawing/2018/hyperlinkcolor" val="tx"/>
                    </a:ext>
                  </a:extLst>
                </a:hlinkClick>
              </a:rPr>
              <a:t>PID IG</a:t>
            </a:r>
            <a:endPar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14">
                  <a:extLst>
                    <a:ext uri="{A12FA001-AC4F-418D-AE19-62706E023703}">
                      <ahyp:hlinkClr xmlns:ahyp="http://schemas.microsoft.com/office/drawing/2018/hyperlinkcolor" val="tx"/>
                    </a:ext>
                  </a:extLst>
                </a:hlinkClick>
              </a:rPr>
              <a:t>Software Source Code IG</a:t>
            </a:r>
            <a:endPar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15">
                  <a:extLst>
                    <a:ext uri="{A12FA001-AC4F-418D-AE19-62706E023703}">
                      <ahyp:hlinkClr xmlns:ahyp="http://schemas.microsoft.com/office/drawing/2018/hyperlinkcolor" val="tx"/>
                    </a:ext>
                  </a:extLst>
                </a:hlinkClick>
              </a:rPr>
              <a:t>Vocabulary Services IG</a:t>
            </a:r>
            <a:endPar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16">
                  <a:extLst>
                    <a:ext uri="{A12FA001-AC4F-418D-AE19-62706E023703}">
                      <ahyp:hlinkClr xmlns:ahyp="http://schemas.microsoft.com/office/drawing/2018/hyperlinkcolor" val="tx"/>
                    </a:ext>
                  </a:extLst>
                </a:hlinkClick>
              </a:rPr>
              <a:t>Federated Identity Management IG</a:t>
            </a:r>
            <a:endParaRPr kumimoji="0" lang="en-US"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marR="0" lvl="0" indent="-342900" algn="l" defTabSz="914400" rtl="0" eaLnBrk="0" fontAlgn="base" latinLnBrk="0" hangingPunct="0">
              <a:lnSpc>
                <a:spcPct val="90000"/>
              </a:lnSpc>
              <a:spcBef>
                <a:spcPts val="0"/>
              </a:spcBef>
              <a:spcAft>
                <a:spcPts val="0"/>
              </a:spcAft>
              <a:buClr>
                <a:srgbClr val="58A618"/>
              </a:buClr>
              <a:buSzTx/>
              <a:buFont typeface="Wingdings" pitchFamily="2" charset="2"/>
              <a:buChar char="q"/>
              <a:tabLst/>
              <a:defRPr/>
            </a:pPr>
            <a:r>
              <a:rPr kumimoji="0" lang="it-IT"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17">
                  <a:extLst>
                    <a:ext uri="{A12FA001-AC4F-418D-AE19-62706E023703}">
                      <ahyp:hlinkClr xmlns:ahyp="http://schemas.microsoft.com/office/drawing/2018/hyperlinkcolor" val="tx"/>
                    </a:ext>
                  </a:extLst>
                </a:hlinkClick>
              </a:rPr>
              <a:t>Data </a:t>
            </a:r>
            <a:r>
              <a:rPr kumimoji="0" lang="it-IT" sz="1050" i="0" strike="noStrike" kern="0" cap="none" spc="0" normalizeH="0" baseline="0" noProof="0" dirty="0" err="1">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17">
                  <a:extLst>
                    <a:ext uri="{A12FA001-AC4F-418D-AE19-62706E023703}">
                      <ahyp:hlinkClr xmlns:ahyp="http://schemas.microsoft.com/office/drawing/2018/hyperlinkcolor" val="tx"/>
                    </a:ext>
                  </a:extLst>
                </a:hlinkClick>
              </a:rPr>
              <a:t>Economics</a:t>
            </a:r>
            <a:r>
              <a:rPr kumimoji="0" lang="it-IT"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hlinkClick r:id="rId17">
                  <a:extLst>
                    <a:ext uri="{A12FA001-AC4F-418D-AE19-62706E023703}">
                      <ahyp:hlinkClr xmlns:ahyp="http://schemas.microsoft.com/office/drawing/2018/hyperlinkcolor" val="tx"/>
                    </a:ext>
                  </a:extLst>
                </a:hlinkClick>
              </a:rPr>
              <a:t> IG </a:t>
            </a:r>
            <a:endParaRPr kumimoji="0" lang="it-IT" sz="1050" i="0" strike="noStrike" kern="0" cap="none" spc="0" normalizeH="0" baseline="0" noProof="0" dirty="0">
              <a:ln>
                <a:noFill/>
              </a:ln>
              <a:solidFill>
                <a:schemeClr val="tx1"/>
              </a:solidFill>
              <a:effectLst/>
              <a:uLnTx/>
              <a:uFillTx/>
              <a:latin typeface="Gisha" panose="020B0502040204020203" pitchFamily="34" charset="-79"/>
              <a:ea typeface="ＭＳ Ｐゴシック" charset="0"/>
              <a:cs typeface="Gisha" panose="020B0502040204020203" pitchFamily="34" charset="-79"/>
            </a:endParaRPr>
          </a:p>
          <a:p>
            <a:pPr marL="0">
              <a:lnSpc>
                <a:spcPct val="90000"/>
              </a:lnSpc>
              <a:spcBef>
                <a:spcPts val="0"/>
              </a:spcBef>
              <a:spcAft>
                <a:spcPts val="0"/>
              </a:spcAft>
              <a:buFont typeface="Wingdings" pitchFamily="2" charset="2"/>
              <a:buChar char="q"/>
              <a:defRPr/>
            </a:pPr>
            <a:r>
              <a:rPr lang="it-IT" sz="1050" kern="0" dirty="0">
                <a:solidFill>
                  <a:schemeClr val="tx1"/>
                </a:solidFill>
                <a:latin typeface="Gisha" panose="020B0502040204020203" pitchFamily="34" charset="-79"/>
                <a:cs typeface="Gisha" panose="020B0502040204020203" pitchFamily="34" charset="-79"/>
                <a:hlinkClick r:id="rId18">
                  <a:extLst>
                    <a:ext uri="{A12FA001-AC4F-418D-AE19-62706E023703}">
                      <ahyp:hlinkClr xmlns:ahyp="http://schemas.microsoft.com/office/drawing/2018/hyperlinkcolor" val="tx"/>
                    </a:ext>
                  </a:extLst>
                </a:hlinkClick>
              </a:rPr>
              <a:t>Social Dynamics of Data </a:t>
            </a:r>
            <a:r>
              <a:rPr lang="it-IT" sz="1050" kern="0" dirty="0" err="1">
                <a:solidFill>
                  <a:schemeClr val="tx1"/>
                </a:solidFill>
                <a:latin typeface="Gisha" panose="020B0502040204020203" pitchFamily="34" charset="-79"/>
                <a:cs typeface="Gisha" panose="020B0502040204020203" pitchFamily="34" charset="-79"/>
                <a:hlinkClick r:id="rId18">
                  <a:extLst>
                    <a:ext uri="{A12FA001-AC4F-418D-AE19-62706E023703}">
                      <ahyp:hlinkClr xmlns:ahyp="http://schemas.microsoft.com/office/drawing/2018/hyperlinkcolor" val="tx"/>
                    </a:ext>
                  </a:extLst>
                </a:hlinkClick>
              </a:rPr>
              <a:t>Interoperability</a:t>
            </a:r>
            <a:r>
              <a:rPr lang="it-IT" sz="1050" kern="0" dirty="0">
                <a:solidFill>
                  <a:schemeClr val="tx1"/>
                </a:solidFill>
                <a:latin typeface="Gisha" panose="020B0502040204020203" pitchFamily="34" charset="-79"/>
                <a:cs typeface="Gisha" panose="020B0502040204020203" pitchFamily="34" charset="-79"/>
                <a:hlinkClick r:id="rId18">
                  <a:extLst>
                    <a:ext uri="{A12FA001-AC4F-418D-AE19-62706E023703}">
                      <ahyp:hlinkClr xmlns:ahyp="http://schemas.microsoft.com/office/drawing/2018/hyperlinkcolor" val="tx"/>
                    </a:ext>
                  </a:extLst>
                </a:hlinkClick>
              </a:rPr>
              <a:t> IG</a:t>
            </a:r>
            <a:endParaRPr kumimoji="0" lang="it-IT" sz="1050" i="0" strike="noStrike" kern="0" cap="none" spc="0" normalizeH="0" baseline="0" noProof="0" dirty="0">
              <a:ln>
                <a:noFill/>
              </a:ln>
              <a:solidFill>
                <a:schemeClr val="tx1"/>
              </a:solidFill>
              <a:effectLst/>
              <a:uLnTx/>
              <a:uFillTx/>
              <a:latin typeface="Gisha" panose="020B0502040204020203" pitchFamily="34" charset="-79"/>
              <a:cs typeface="Gisha" panose="020B0502040204020203" pitchFamily="34" charset="-79"/>
            </a:endParaRPr>
          </a:p>
        </p:txBody>
      </p:sp>
      <p:sp>
        <p:nvSpPr>
          <p:cNvPr id="14" name="Content Placeholder 1">
            <a:extLst>
              <a:ext uri="{FF2B5EF4-FFF2-40B4-BE49-F238E27FC236}">
                <a16:creationId xmlns:a16="http://schemas.microsoft.com/office/drawing/2014/main" id="{F91BCE10-D444-9B47-A77A-8F2A16BCB0FD}"/>
              </a:ext>
            </a:extLst>
          </p:cNvPr>
          <p:cNvSpPr txBox="1">
            <a:spLocks/>
          </p:cNvSpPr>
          <p:nvPr/>
        </p:nvSpPr>
        <p:spPr>
          <a:xfrm>
            <a:off x="0" y="1592237"/>
            <a:ext cx="12191999" cy="2647560"/>
          </a:xfrm>
          <a:prstGeom prst="rect">
            <a:avLst/>
          </a:prstGeom>
          <a:solidFill>
            <a:srgbClr val="37A76F">
              <a:lumMod val="60000"/>
              <a:lumOff val="40000"/>
            </a:srgbClr>
          </a:solidFill>
          <a:ln w="12700">
            <a:noFill/>
          </a:ln>
          <a:effectLst/>
        </p:spPr>
        <p:txBody>
          <a:bodyPr lIns="180000" tIns="108000" bIns="72000" numCol="2"/>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marL="0" marR="0" lvl="0" indent="0" algn="l" defTabSz="914400" rtl="0" eaLnBrk="0" fontAlgn="base" latinLnBrk="0" hangingPunct="0">
              <a:lnSpc>
                <a:spcPct val="80000"/>
              </a:lnSpc>
              <a:spcBef>
                <a:spcPts val="0"/>
              </a:spcBef>
              <a:spcAft>
                <a:spcPts val="0"/>
              </a:spcAft>
              <a:buClr>
                <a:srgbClr val="58A618"/>
              </a:buClr>
              <a:buSzTx/>
              <a:buFont typeface="Wingdings" charset="2"/>
              <a:buNone/>
              <a:tabLst/>
              <a:defRPr/>
            </a:pPr>
            <a:r>
              <a:rPr kumimoji="0" lang="en-US" sz="1600" b="1"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rPr>
              <a:t>Data Stewardship and Services</a:t>
            </a:r>
          </a:p>
          <a:p>
            <a:pPr marL="0" marR="0" lvl="0" indent="0" algn="l" defTabSz="914400" rtl="0" eaLnBrk="0" fontAlgn="base" latinLnBrk="0" hangingPunct="0">
              <a:lnSpc>
                <a:spcPct val="80000"/>
              </a:lnSpc>
              <a:spcBef>
                <a:spcPts val="0"/>
              </a:spcBef>
              <a:spcAft>
                <a:spcPts val="0"/>
              </a:spcAft>
              <a:buClr>
                <a:srgbClr val="58A618"/>
              </a:buClr>
              <a:buSzTx/>
              <a:buFont typeface="Wingdings" charset="2"/>
              <a:buNone/>
              <a:tabLst/>
              <a:defRPr/>
            </a:pPr>
            <a:endParaRPr kumimoji="0" lang="en-US" sz="1600" b="1"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endParaRPr>
          </a:p>
          <a:p>
            <a:pPr marL="0" lvl="0" indent="0" fontAlgn="auto">
              <a:lnSpc>
                <a:spcPct val="80000"/>
              </a:lnSpc>
              <a:spcBef>
                <a:spcPts val="225"/>
              </a:spcBef>
              <a:spcAft>
                <a:spcPts val="0"/>
              </a:spcAft>
              <a:buNone/>
              <a:defRPr/>
            </a:pPr>
            <a:r>
              <a:rPr lang="en-US" altLang="en-US" sz="1400" u="sng" dirty="0">
                <a:solidFill>
                  <a:sysClr val="windowText" lastClr="000000"/>
                </a:solidFill>
                <a:latin typeface="Calibri" panose="020F0502020204030204"/>
                <a:ea typeface="+mn-ea"/>
                <a:cs typeface="Gisha" panose="020B0502040204020203" pitchFamily="34" charset="-79"/>
              </a:rPr>
              <a:t>Working Groups</a:t>
            </a:r>
          </a:p>
          <a:p>
            <a:pPr marL="342900" marR="0" lvl="0" indent="-342900" algn="l" defTabSz="914400" rtl="0" eaLnBrk="0" fontAlgn="base" latinLnBrk="0" hangingPunct="0">
              <a:lnSpc>
                <a:spcPct val="80000"/>
              </a:lnSpc>
              <a:spcBef>
                <a:spcPts val="0"/>
              </a:spcBef>
              <a:spcAft>
                <a:spcPts val="0"/>
              </a:spcAft>
              <a:buClr>
                <a:srgbClr val="58A618"/>
              </a:buClr>
              <a:buSzTx/>
              <a:buFont typeface="Wingdings" pitchFamily="2" charset="2"/>
              <a:buChar char="q"/>
              <a:tabLst/>
              <a:defRPr/>
            </a:pPr>
            <a:endParaRPr kumimoji="0" lang="en-US" sz="1200"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endParaRPr>
          </a:p>
          <a:p>
            <a:pPr marL="0" marR="0" lvl="0">
              <a:lnSpc>
                <a:spcPct val="90000"/>
              </a:lnSpc>
              <a:spcBef>
                <a:spcPts val="0"/>
              </a:spcBef>
              <a:spcAft>
                <a:spcPts val="0"/>
              </a:spcAft>
              <a:buSzTx/>
              <a:buFont typeface="Wingdings" pitchFamily="2" charset="2"/>
              <a:buChar char="q"/>
              <a:tabLst/>
              <a:defRPr/>
            </a:pPr>
            <a:r>
              <a:rPr lang="en-US" sz="1050" kern="0" dirty="0">
                <a:solidFill>
                  <a:schemeClr val="tx1"/>
                </a:solidFill>
                <a:cs typeface="Gisha" panose="020B0502040204020203" pitchFamily="34" charset="-79"/>
                <a:hlinkClick r:id="rId19">
                  <a:extLst>
                    <a:ext uri="{A12FA001-AC4F-418D-AE19-62706E023703}">
                      <ahyp:hlinkClr xmlns:ahyp="http://schemas.microsoft.com/office/drawing/2018/hyperlinkcolor" val="tx"/>
                    </a:ext>
                  </a:extLst>
                </a:hlinkClick>
              </a:rPr>
              <a:t>Brokering Framework WG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20">
                  <a:extLst>
                    <a:ext uri="{A12FA001-AC4F-418D-AE19-62706E023703}">
                      <ahyp:hlinkClr xmlns:ahyp="http://schemas.microsoft.com/office/drawing/2018/hyperlinkcolor" val="tx"/>
                    </a:ext>
                  </a:extLst>
                </a:hlinkClick>
              </a:rPr>
              <a:t>World Data System (WDS)/RDA Assessment of Data Fitness for Use WG</a:t>
            </a:r>
            <a:endParaRPr lang="en-US" sz="1050" kern="0" dirty="0">
              <a:solidFill>
                <a:schemeClr val="tx1"/>
              </a:solidFill>
              <a:cs typeface="Gisha" panose="020B0502040204020203" pitchFamily="34" charset="-79"/>
            </a:endParaRPr>
          </a:p>
          <a:p>
            <a:pPr marL="0" marR="0" lvl="0">
              <a:lnSpc>
                <a:spcPct val="90000"/>
              </a:lnSpc>
              <a:spcBef>
                <a:spcPts val="0"/>
              </a:spcBef>
              <a:spcAft>
                <a:spcPts val="0"/>
              </a:spcAft>
              <a:buSzTx/>
              <a:buFont typeface="Wingdings" pitchFamily="2" charset="2"/>
              <a:buChar char="q"/>
              <a:tabLst/>
              <a:defRPr/>
            </a:pPr>
            <a:r>
              <a:rPr lang="en-US" sz="1050" kern="0" dirty="0">
                <a:solidFill>
                  <a:schemeClr val="tx1"/>
                </a:solidFill>
                <a:cs typeface="Gisha" panose="020B0502040204020203" pitchFamily="34" charset="-79"/>
                <a:hlinkClick r:id="rId21">
                  <a:extLst>
                    <a:ext uri="{A12FA001-AC4F-418D-AE19-62706E023703}">
                      <ahyp:hlinkClr xmlns:ahyp="http://schemas.microsoft.com/office/drawing/2018/hyperlinkcolor" val="tx"/>
                    </a:ext>
                  </a:extLst>
                </a:hlinkClick>
              </a:rPr>
              <a:t>Data Versioning WG</a:t>
            </a:r>
            <a:endParaRPr lang="en-US" sz="1050" kern="0" dirty="0">
              <a:solidFill>
                <a:schemeClr val="tx1"/>
              </a:solidFill>
              <a:cs typeface="Gisha" panose="020B0502040204020203" pitchFamily="34" charset="-79"/>
            </a:endParaRPr>
          </a:p>
          <a:p>
            <a:pPr marL="0" marR="0" lvl="0">
              <a:lnSpc>
                <a:spcPct val="90000"/>
              </a:lnSpc>
              <a:spcBef>
                <a:spcPts val="0"/>
              </a:spcBef>
              <a:spcAft>
                <a:spcPts val="0"/>
              </a:spcAft>
              <a:buSzTx/>
              <a:buFont typeface="Wingdings" pitchFamily="2" charset="2"/>
              <a:buChar char="q"/>
              <a:tabLst/>
              <a:defRPr/>
            </a:pPr>
            <a:r>
              <a:rPr lang="en-US" sz="1050" kern="0" dirty="0">
                <a:solidFill>
                  <a:schemeClr val="tx1"/>
                </a:solidFill>
                <a:cs typeface="Gisha" panose="020B0502040204020203" pitchFamily="34" charset="-79"/>
                <a:hlinkClick r:id="rId22">
                  <a:extLst>
                    <a:ext uri="{A12FA001-AC4F-418D-AE19-62706E023703}">
                      <ahyp:hlinkClr xmlns:ahyp="http://schemas.microsoft.com/office/drawing/2018/hyperlinkcolor" val="tx"/>
                    </a:ext>
                  </a:extLst>
                </a:hlinkClick>
              </a:rPr>
              <a:t>FAIR Data Maturity Model WG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23">
                  <a:extLst>
                    <a:ext uri="{A12FA001-AC4F-418D-AE19-62706E023703}">
                      <ahyp:hlinkClr xmlns:ahyp="http://schemas.microsoft.com/office/drawing/2018/hyperlinkcolor" val="tx"/>
                    </a:ext>
                  </a:extLst>
                </a:hlinkClick>
              </a:rPr>
              <a:t>DMP Common Standards WG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24">
                  <a:extLst>
                    <a:ext uri="{A12FA001-AC4F-418D-AE19-62706E023703}">
                      <ahyp:hlinkClr xmlns:ahyp="http://schemas.microsoft.com/office/drawing/2018/hyperlinkcolor" val="tx"/>
                    </a:ext>
                  </a:extLst>
                </a:hlinkClick>
              </a:rPr>
              <a:t>Exposing Data Management Plans WG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25">
                  <a:extLst>
                    <a:ext uri="{A12FA001-AC4F-418D-AE19-62706E023703}">
                      <ahyp:hlinkClr xmlns:ahyp="http://schemas.microsoft.com/office/drawing/2018/hyperlinkcolor" val="tx"/>
                    </a:ext>
                  </a:extLst>
                </a:hlinkClick>
              </a:rPr>
              <a:t>CURE-FAIR WG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26">
                  <a:extLst>
                    <a:ext uri="{A12FA001-AC4F-418D-AE19-62706E023703}">
                      <ahyp:hlinkClr xmlns:ahyp="http://schemas.microsoft.com/office/drawing/2018/hyperlinkcolor" val="tx"/>
                    </a:ext>
                  </a:extLst>
                </a:hlinkClick>
              </a:rPr>
              <a:t>Discipline-specific Guidance for Data Management Plans WG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endParaRPr lang="en-US" sz="1050" kern="0" dirty="0">
              <a:solidFill>
                <a:schemeClr val="tx1"/>
              </a:solidFill>
              <a:cs typeface="Gisha" panose="020B0502040204020203" pitchFamily="34" charset="-79"/>
            </a:endParaRPr>
          </a:p>
          <a:p>
            <a:pPr marL="0" marR="0" lvl="0" indent="-342900" algn="l" defTabSz="914400" rtl="0" eaLnBrk="0" fontAlgn="base" latinLnBrk="0" hangingPunct="0">
              <a:lnSpc>
                <a:spcPct val="80000"/>
              </a:lnSpc>
              <a:spcBef>
                <a:spcPts val="0"/>
              </a:spcBef>
              <a:spcAft>
                <a:spcPts val="0"/>
              </a:spcAft>
              <a:buClr>
                <a:srgbClr val="58A618"/>
              </a:buClr>
              <a:buSzTx/>
              <a:buFont typeface="Wingdings" pitchFamily="2" charset="2"/>
              <a:buChar char="q"/>
              <a:tabLst/>
              <a:defRPr/>
            </a:pPr>
            <a:endParaRPr lang="en-US" sz="1000" kern="0" dirty="0">
              <a:solidFill>
                <a:prstClr val="black"/>
              </a:solidFill>
              <a:latin typeface="Gisha" panose="020B0502040204020203" pitchFamily="34" charset="-79"/>
              <a:cs typeface="Gisha" panose="020B0502040204020203" pitchFamily="34" charset="-79"/>
            </a:endParaRPr>
          </a:p>
          <a:p>
            <a:pPr marL="0" marR="0" lvl="0" indent="-342900" algn="l" defTabSz="914400" rtl="0" eaLnBrk="0" fontAlgn="base" latinLnBrk="0" hangingPunct="0">
              <a:lnSpc>
                <a:spcPct val="80000"/>
              </a:lnSpc>
              <a:spcBef>
                <a:spcPts val="0"/>
              </a:spcBef>
              <a:spcAft>
                <a:spcPts val="0"/>
              </a:spcAft>
              <a:buClr>
                <a:srgbClr val="58A618"/>
              </a:buClr>
              <a:buSzTx/>
              <a:buFont typeface="Wingdings" pitchFamily="2" charset="2"/>
              <a:buChar char="q"/>
              <a:tabLst/>
              <a:defRPr/>
            </a:pPr>
            <a:endParaRPr kumimoji="0" lang="en-US" sz="1000"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endParaRPr>
          </a:p>
          <a:p>
            <a:pPr marL="0" marR="0" lvl="0" indent="-342900" algn="l" defTabSz="914400" rtl="0" eaLnBrk="0" fontAlgn="base" latinLnBrk="0" hangingPunct="0">
              <a:lnSpc>
                <a:spcPct val="80000"/>
              </a:lnSpc>
              <a:spcBef>
                <a:spcPts val="0"/>
              </a:spcBef>
              <a:spcAft>
                <a:spcPts val="0"/>
              </a:spcAft>
              <a:buClr>
                <a:srgbClr val="58A618"/>
              </a:buClr>
              <a:buSzTx/>
              <a:buFont typeface="Wingdings" pitchFamily="2" charset="2"/>
              <a:buChar char="q"/>
              <a:tabLst/>
              <a:defRPr/>
            </a:pPr>
            <a:endParaRPr lang="en-US" sz="1000" kern="0" dirty="0">
              <a:solidFill>
                <a:prstClr val="black"/>
              </a:solidFill>
              <a:latin typeface="Gisha" panose="020B0502040204020203" pitchFamily="34" charset="-79"/>
              <a:cs typeface="Gisha" panose="020B0502040204020203" pitchFamily="34" charset="-79"/>
            </a:endParaRPr>
          </a:p>
          <a:p>
            <a:pPr marL="0" marR="0" lvl="0" indent="-342900" algn="l" defTabSz="914400" rtl="0" eaLnBrk="0" fontAlgn="base" latinLnBrk="0" hangingPunct="0">
              <a:lnSpc>
                <a:spcPct val="80000"/>
              </a:lnSpc>
              <a:spcBef>
                <a:spcPts val="0"/>
              </a:spcBef>
              <a:spcAft>
                <a:spcPts val="0"/>
              </a:spcAft>
              <a:buClr>
                <a:srgbClr val="58A618"/>
              </a:buClr>
              <a:buSzTx/>
              <a:buFont typeface="Wingdings" pitchFamily="2" charset="2"/>
              <a:buChar char="q"/>
              <a:tabLst/>
              <a:defRPr/>
            </a:pPr>
            <a:endParaRPr lang="en-US" sz="1000" kern="0" dirty="0">
              <a:solidFill>
                <a:prstClr val="black"/>
              </a:solidFill>
              <a:latin typeface="Gisha" panose="020B0502040204020203" pitchFamily="34" charset="-79"/>
              <a:cs typeface="Gisha" panose="020B0502040204020203" pitchFamily="34" charset="-79"/>
            </a:endParaRPr>
          </a:p>
          <a:p>
            <a:pPr marL="0" marR="0" lvl="0" indent="-342900" algn="l" defTabSz="914400" rtl="0" eaLnBrk="0" fontAlgn="base" latinLnBrk="0" hangingPunct="0">
              <a:lnSpc>
                <a:spcPct val="80000"/>
              </a:lnSpc>
              <a:spcBef>
                <a:spcPts val="0"/>
              </a:spcBef>
              <a:spcAft>
                <a:spcPts val="0"/>
              </a:spcAft>
              <a:buClr>
                <a:srgbClr val="58A618"/>
              </a:buClr>
              <a:buSzTx/>
              <a:buFont typeface="Wingdings" pitchFamily="2" charset="2"/>
              <a:buChar char="q"/>
              <a:tabLst/>
              <a:defRPr/>
            </a:pPr>
            <a:endParaRPr lang="en-US" sz="1000" kern="0" dirty="0">
              <a:solidFill>
                <a:prstClr val="black"/>
              </a:solidFill>
              <a:latin typeface="Gisha" panose="020B0502040204020203" pitchFamily="34" charset="-79"/>
              <a:cs typeface="Gisha" panose="020B0502040204020203" pitchFamily="34" charset="-79"/>
            </a:endParaRPr>
          </a:p>
          <a:p>
            <a:pPr marL="0" marR="0" lvl="0" indent="-342900" algn="l" defTabSz="914400" rtl="0" eaLnBrk="0" fontAlgn="base" latinLnBrk="0" hangingPunct="0">
              <a:lnSpc>
                <a:spcPct val="80000"/>
              </a:lnSpc>
              <a:spcBef>
                <a:spcPts val="0"/>
              </a:spcBef>
              <a:spcAft>
                <a:spcPts val="0"/>
              </a:spcAft>
              <a:buClr>
                <a:srgbClr val="58A618"/>
              </a:buClr>
              <a:buSzTx/>
              <a:buFont typeface="Wingdings" pitchFamily="2" charset="2"/>
              <a:buChar char="q"/>
              <a:tabLst/>
              <a:defRPr/>
            </a:pPr>
            <a:endParaRPr kumimoji="0" lang="en-US" sz="1000"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endParaRPr>
          </a:p>
          <a:p>
            <a:pPr marL="0" lvl="0" indent="0" eaLnBrk="1" fontAlgn="auto" hangingPunct="1">
              <a:lnSpc>
                <a:spcPct val="80000"/>
              </a:lnSpc>
              <a:spcBef>
                <a:spcPts val="225"/>
              </a:spcBef>
              <a:spcAft>
                <a:spcPts val="0"/>
              </a:spcAft>
              <a:buNone/>
              <a:defRPr/>
            </a:pPr>
            <a:endParaRPr lang="en-US" altLang="en-US" sz="1400" u="sng" dirty="0">
              <a:solidFill>
                <a:sysClr val="windowText" lastClr="000000"/>
              </a:solidFill>
              <a:latin typeface="Calibri" panose="020F0502020204030204"/>
              <a:ea typeface="+mn-ea"/>
              <a:cs typeface="Gisha" panose="020B0502040204020203" pitchFamily="34" charset="-79"/>
            </a:endParaRPr>
          </a:p>
          <a:p>
            <a:pPr marL="0" lvl="0" indent="0" eaLnBrk="1" fontAlgn="auto" hangingPunct="1">
              <a:lnSpc>
                <a:spcPct val="80000"/>
              </a:lnSpc>
              <a:spcBef>
                <a:spcPts val="225"/>
              </a:spcBef>
              <a:spcAft>
                <a:spcPts val="0"/>
              </a:spcAft>
              <a:buNone/>
              <a:defRPr/>
            </a:pPr>
            <a:r>
              <a:rPr lang="en-US" altLang="en-US" sz="1400" u="sng" dirty="0">
                <a:solidFill>
                  <a:sysClr val="windowText" lastClr="000000"/>
                </a:solidFill>
                <a:latin typeface="Calibri" panose="020F0502020204030204"/>
                <a:ea typeface="+mn-ea"/>
                <a:cs typeface="Gisha" panose="020B0502040204020203" pitchFamily="34" charset="-79"/>
              </a:rPr>
              <a:t>Interest Groups</a:t>
            </a:r>
          </a:p>
          <a:p>
            <a:pPr marL="0" marR="0" lvl="0" indent="-342900" algn="l" defTabSz="914400" rtl="0" eaLnBrk="0" fontAlgn="base" latinLnBrk="0" hangingPunct="0">
              <a:lnSpc>
                <a:spcPct val="80000"/>
              </a:lnSpc>
              <a:spcBef>
                <a:spcPts val="0"/>
              </a:spcBef>
              <a:spcAft>
                <a:spcPts val="0"/>
              </a:spcAft>
              <a:buClr>
                <a:srgbClr val="58A618"/>
              </a:buClr>
              <a:buSzTx/>
              <a:buFont typeface="Wingdings" pitchFamily="2" charset="2"/>
              <a:buChar char="q"/>
              <a:tabLst/>
              <a:defRPr/>
            </a:pPr>
            <a:endParaRPr kumimoji="0" lang="en-US" sz="1000"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27">
                  <a:extLst>
                    <a:ext uri="{A12FA001-AC4F-418D-AE19-62706E023703}">
                      <ahyp:hlinkClr xmlns:ahyp="http://schemas.microsoft.com/office/drawing/2018/hyperlinkcolor" val="tx"/>
                    </a:ext>
                  </a:extLst>
                </a:hlinkClick>
              </a:rPr>
              <a:t>Active Data Management Plans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28">
                  <a:extLst>
                    <a:ext uri="{A12FA001-AC4F-418D-AE19-62706E023703}">
                      <ahyp:hlinkClr xmlns:ahyp="http://schemas.microsoft.com/office/drawing/2018/hyperlinkcolor" val="tx"/>
                    </a:ext>
                  </a:extLst>
                </a:hlinkClick>
              </a:rPr>
              <a:t>Data in Context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29">
                  <a:extLst>
                    <a:ext uri="{A12FA001-AC4F-418D-AE19-62706E023703}">
                      <ahyp:hlinkClr xmlns:ahyp="http://schemas.microsoft.com/office/drawing/2018/hyperlinkcolor" val="tx"/>
                    </a:ext>
                  </a:extLst>
                </a:hlinkClick>
              </a:rPr>
              <a:t>Domain Repositories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30">
                  <a:extLst>
                    <a:ext uri="{A12FA001-AC4F-418D-AE19-62706E023703}">
                      <ahyp:hlinkClr xmlns:ahyp="http://schemas.microsoft.com/office/drawing/2018/hyperlinkcolor" val="tx"/>
                    </a:ext>
                  </a:extLst>
                </a:hlinkClick>
              </a:rPr>
              <a:t>Virtual Research Environments IG </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31">
                  <a:extLst>
                    <a:ext uri="{A12FA001-AC4F-418D-AE19-62706E023703}">
                      <ahyp:hlinkClr xmlns:ahyp="http://schemas.microsoft.com/office/drawing/2018/hyperlinkcolor" val="tx"/>
                    </a:ext>
                  </a:extLst>
                </a:hlinkClick>
              </a:rPr>
              <a:t>Libraries for Research Data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32">
                  <a:extLst>
                    <a:ext uri="{A12FA001-AC4F-418D-AE19-62706E023703}">
                      <ahyp:hlinkClr xmlns:ahyp="http://schemas.microsoft.com/office/drawing/2018/hyperlinkcolor" val="tx"/>
                    </a:ext>
                  </a:extLst>
                </a:hlinkClick>
              </a:rPr>
              <a:t>Physical Samples and Collections in the Research Data Ecosystem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33">
                  <a:extLst>
                    <a:ext uri="{A12FA001-AC4F-418D-AE19-62706E023703}">
                      <ahyp:hlinkClr xmlns:ahyp="http://schemas.microsoft.com/office/drawing/2018/hyperlinkcolor" val="tx"/>
                    </a:ext>
                  </a:extLst>
                </a:hlinkClick>
              </a:rPr>
              <a:t>Preservation Tools, Techniques, and Policies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34">
                  <a:extLst>
                    <a:ext uri="{A12FA001-AC4F-418D-AE19-62706E023703}">
                      <ahyp:hlinkClr xmlns:ahyp="http://schemas.microsoft.com/office/drawing/2018/hyperlinkcolor" val="tx"/>
                    </a:ext>
                  </a:extLst>
                </a:hlinkClick>
              </a:rPr>
              <a:t>RDA/World Data System (WDS) Certification of Digital Repositories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35">
                  <a:extLst>
                    <a:ext uri="{A12FA001-AC4F-418D-AE19-62706E023703}">
                      <ahyp:hlinkClr xmlns:ahyp="http://schemas.microsoft.com/office/drawing/2018/hyperlinkcolor" val="tx"/>
                    </a:ext>
                  </a:extLst>
                </a:hlinkClick>
              </a:rPr>
              <a:t>Repository Platforms for Research Data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36">
                  <a:extLst>
                    <a:ext uri="{A12FA001-AC4F-418D-AE19-62706E023703}">
                      <ahyp:hlinkClr xmlns:ahyp="http://schemas.microsoft.com/office/drawing/2018/hyperlinkcolor" val="tx"/>
                    </a:ext>
                  </a:extLst>
                </a:hlinkClick>
              </a:rPr>
              <a:t>Research Data Architectures in Research Institutions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37">
                  <a:extLst>
                    <a:ext uri="{A12FA001-AC4F-418D-AE19-62706E023703}">
                      <ahyp:hlinkClr xmlns:ahyp="http://schemas.microsoft.com/office/drawing/2018/hyperlinkcolor" val="tx"/>
                    </a:ext>
                  </a:extLst>
                </a:hlinkClick>
              </a:rPr>
              <a:t>Data policy standardisation and implementation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it-IT" sz="1050" kern="0" dirty="0">
                <a:solidFill>
                  <a:schemeClr val="tx1"/>
                </a:solidFill>
                <a:cs typeface="Gisha" panose="020B0502040204020203" pitchFamily="34" charset="-79"/>
                <a:hlinkClick r:id="rId38">
                  <a:extLst>
                    <a:ext uri="{A12FA001-AC4F-418D-AE19-62706E023703}">
                      <ahyp:hlinkClr xmlns:ahyp="http://schemas.microsoft.com/office/drawing/2018/hyperlinkcolor" val="tx"/>
                    </a:ext>
                  </a:extLst>
                </a:hlinkClick>
              </a:rPr>
              <a:t>GO FAIR IG</a:t>
            </a:r>
            <a:endParaRPr lang="it-IT"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39">
                  <a:extLst>
                    <a:ext uri="{A12FA001-AC4F-418D-AE19-62706E023703}">
                      <ahyp:hlinkClr xmlns:ahyp="http://schemas.microsoft.com/office/drawing/2018/hyperlinkcolor" val="tx"/>
                    </a:ext>
                  </a:extLst>
                </a:hlinkClick>
              </a:rPr>
              <a:t>Open Science Graphs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40">
                  <a:extLst>
                    <a:ext uri="{A12FA001-AC4F-418D-AE19-62706E023703}">
                      <ahyp:hlinkClr xmlns:ahyp="http://schemas.microsoft.com/office/drawing/2018/hyperlinkcolor" val="tx"/>
                    </a:ext>
                  </a:extLst>
                </a:hlinkClick>
              </a:rPr>
              <a:t>Engaging Researchers with Data IG</a:t>
            </a:r>
            <a:endParaRPr lang="en-US" sz="1050" kern="0" dirty="0">
              <a:solidFill>
                <a:schemeClr val="tx1"/>
              </a:solidFill>
              <a:cs typeface="Gisha" panose="020B0502040204020203" pitchFamily="34" charset="-79"/>
            </a:endParaRPr>
          </a:p>
          <a:p>
            <a:pPr marL="0">
              <a:lnSpc>
                <a:spcPct val="90000"/>
              </a:lnSpc>
              <a:spcBef>
                <a:spcPts val="0"/>
              </a:spcBef>
              <a:spcAft>
                <a:spcPts val="0"/>
              </a:spcAft>
              <a:buFont typeface="Wingdings" pitchFamily="2" charset="2"/>
              <a:buChar char="q"/>
              <a:defRPr/>
            </a:pPr>
            <a:r>
              <a:rPr lang="en-US" sz="1050" kern="0" dirty="0">
                <a:solidFill>
                  <a:schemeClr val="tx1"/>
                </a:solidFill>
                <a:cs typeface="Gisha" panose="020B0502040204020203" pitchFamily="34" charset="-79"/>
                <a:hlinkClick r:id="rId41">
                  <a:extLst>
                    <a:ext uri="{A12FA001-AC4F-418D-AE19-62706E023703}">
                      <ahyp:hlinkClr xmlns:ahyp="http://schemas.microsoft.com/office/drawing/2018/hyperlinkcolor" val="tx"/>
                    </a:ext>
                  </a:extLst>
                </a:hlinkClick>
              </a:rPr>
              <a:t>Professionalising Data Stewardship IG</a:t>
            </a:r>
            <a:endParaRPr lang="en-US" sz="1050" kern="0" dirty="0">
              <a:solidFill>
                <a:schemeClr val="tx1"/>
              </a:solidFill>
              <a:cs typeface="Gisha" panose="020B0502040204020203" pitchFamily="34" charset="-79"/>
            </a:endParaRPr>
          </a:p>
        </p:txBody>
      </p:sp>
      <p:sp>
        <p:nvSpPr>
          <p:cNvPr id="15" name="Rounded Rectangle 14">
            <a:extLst>
              <a:ext uri="{FF2B5EF4-FFF2-40B4-BE49-F238E27FC236}">
                <a16:creationId xmlns:a16="http://schemas.microsoft.com/office/drawing/2014/main" id="{01DAC9E0-233C-8E4F-B35D-F7A71D32FD6C}"/>
              </a:ext>
            </a:extLst>
          </p:cNvPr>
          <p:cNvSpPr/>
          <p:nvPr/>
        </p:nvSpPr>
        <p:spPr>
          <a:xfrm>
            <a:off x="7669204" y="1212017"/>
            <a:ext cx="4522796" cy="655144"/>
          </a:xfrm>
          <a:prstGeom prst="roundRect">
            <a:avLst/>
          </a:prstGeom>
          <a:solidFill>
            <a:srgbClr val="63A537">
              <a:lumMod val="75000"/>
            </a:srgbClr>
          </a:solidFill>
          <a:ln w="15875" cap="flat" cmpd="sng" algn="ctr">
            <a:solidFill>
              <a:srgbClr val="99CB3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n-ea"/>
                <a:cs typeface="+mn-cs"/>
              </a:rPr>
              <a:t>Total </a:t>
            </a:r>
            <a:r>
              <a:rPr lang="en-GB" kern="0" dirty="0">
                <a:solidFill>
                  <a:prstClr val="white"/>
                </a:solidFill>
                <a:latin typeface="Calibri"/>
              </a:rPr>
              <a:t>94</a:t>
            </a:r>
            <a:r>
              <a:rPr kumimoji="0" lang="en-GB" sz="1800" b="0" i="0" u="none" strike="noStrike" kern="0" cap="none" spc="0" normalizeH="0" baseline="0" noProof="0" dirty="0">
                <a:ln>
                  <a:noFill/>
                </a:ln>
                <a:solidFill>
                  <a:prstClr val="white"/>
                </a:solidFill>
                <a:effectLst/>
                <a:uLnTx/>
                <a:uFillTx/>
                <a:latin typeface="Calibri"/>
                <a:ea typeface="+mn-ea"/>
                <a:cs typeface="+mn-cs"/>
              </a:rPr>
              <a:t> groups: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n-ea"/>
                <a:cs typeface="+mn-cs"/>
              </a:rPr>
              <a:t>37 Working Groups &amp; 57 Interest Groups</a:t>
            </a:r>
          </a:p>
        </p:txBody>
      </p:sp>
      <p:sp>
        <p:nvSpPr>
          <p:cNvPr id="13" name="Title 1">
            <a:extLst>
              <a:ext uri="{FF2B5EF4-FFF2-40B4-BE49-F238E27FC236}">
                <a16:creationId xmlns:a16="http://schemas.microsoft.com/office/drawing/2014/main" id="{231D1FFB-8F2A-E04F-BA4F-D6366504CA22}"/>
              </a:ext>
            </a:extLst>
          </p:cNvPr>
          <p:cNvSpPr>
            <a:spLocks noGrp="1"/>
          </p:cNvSpPr>
          <p:nvPr>
            <p:ph type="title"/>
          </p:nvPr>
        </p:nvSpPr>
        <p:spPr>
          <a:xfrm>
            <a:off x="2185524" y="187776"/>
            <a:ext cx="10006476" cy="1094450"/>
          </a:xfrm>
        </p:spPr>
        <p:txBody>
          <a:bodyPr>
            <a:normAutofit fontScale="90000"/>
          </a:bodyPr>
          <a:lstStyle/>
          <a:p>
            <a:r>
              <a:rPr lang="en-GB" sz="4000" dirty="0"/>
              <a:t>RDA </a:t>
            </a:r>
            <a:r>
              <a:rPr lang="en-GB" sz="3600" dirty="0"/>
              <a:t>active</a:t>
            </a:r>
            <a:r>
              <a:rPr lang="en-GB" sz="4000" dirty="0"/>
              <a:t> Interest Groups </a:t>
            </a:r>
            <a:r>
              <a:rPr lang="en-GB" sz="3100" dirty="0"/>
              <a:t>(IG) </a:t>
            </a:r>
            <a:r>
              <a:rPr lang="en-GB" sz="3600" b="0" dirty="0"/>
              <a:t>&amp;</a:t>
            </a:r>
            <a:r>
              <a:rPr lang="en-GB" sz="4000" dirty="0"/>
              <a:t> Working Groups </a:t>
            </a:r>
            <a:r>
              <a:rPr lang="en-GB" sz="3100" dirty="0"/>
              <a:t>(WG)</a:t>
            </a:r>
            <a:r>
              <a:rPr lang="en-GB" sz="4000" dirty="0"/>
              <a:t>: </a:t>
            </a:r>
            <a:r>
              <a:rPr lang="en-GB" sz="2700" dirty="0"/>
              <a:t>Focus on Data Stewardship and Infrastructures</a:t>
            </a:r>
            <a:endParaRPr lang="en-GB" dirty="0"/>
          </a:p>
        </p:txBody>
      </p:sp>
      <p:sp>
        <p:nvSpPr>
          <p:cNvPr id="16" name="Footer Placeholder 4">
            <a:extLst>
              <a:ext uri="{FF2B5EF4-FFF2-40B4-BE49-F238E27FC236}">
                <a16:creationId xmlns:a16="http://schemas.microsoft.com/office/drawing/2014/main" id="{F5ECB348-C9A4-4748-B6CB-4F64D0AF2FD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1051688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C23DC-7AB4-9F43-85B3-BEDE937550E7}"/>
              </a:ext>
            </a:extLst>
          </p:cNvPr>
          <p:cNvSpPr>
            <a:spLocks noGrp="1"/>
          </p:cNvSpPr>
          <p:nvPr>
            <p:ph type="title"/>
          </p:nvPr>
        </p:nvSpPr>
        <p:spPr/>
        <p:txBody>
          <a:bodyPr anchor="t" anchorCtr="0">
            <a:normAutofit fontScale="90000"/>
          </a:bodyPr>
          <a:lstStyle/>
          <a:p>
            <a:r>
              <a:rPr lang="it-IT" dirty="0" err="1"/>
              <a:t>Retired</a:t>
            </a:r>
            <a:r>
              <a:rPr lang="it-IT" dirty="0"/>
              <a:t> </a:t>
            </a:r>
            <a:r>
              <a:rPr lang="it-IT" dirty="0" err="1"/>
              <a:t>Working</a:t>
            </a:r>
            <a:r>
              <a:rPr lang="it-IT" dirty="0"/>
              <a:t> and </a:t>
            </a:r>
            <a:r>
              <a:rPr lang="it-IT" dirty="0" err="1"/>
              <a:t>Interest</a:t>
            </a:r>
            <a:r>
              <a:rPr lang="it-IT" dirty="0"/>
              <a:t> Groups </a:t>
            </a:r>
            <a:br>
              <a:rPr lang="it-IT" b="0" dirty="0"/>
            </a:br>
            <a:r>
              <a:rPr lang="it-IT" sz="2700" b="0" dirty="0"/>
              <a:t>(Groups </a:t>
            </a:r>
            <a:r>
              <a:rPr lang="it-IT" sz="2700" b="0" dirty="0" err="1"/>
              <a:t>that</a:t>
            </a:r>
            <a:r>
              <a:rPr lang="it-IT" sz="2700" b="0" dirty="0"/>
              <a:t> </a:t>
            </a:r>
            <a:r>
              <a:rPr lang="it-IT" sz="2700" b="0" dirty="0" err="1"/>
              <a:t>have</a:t>
            </a:r>
            <a:r>
              <a:rPr lang="it-IT" sz="2700" b="0" dirty="0"/>
              <a:t> </a:t>
            </a:r>
            <a:r>
              <a:rPr lang="it-IT" sz="2700" b="0" dirty="0" err="1"/>
              <a:t>completed</a:t>
            </a:r>
            <a:r>
              <a:rPr lang="it-IT" sz="2700" b="0" dirty="0"/>
              <a:t> </a:t>
            </a:r>
            <a:r>
              <a:rPr lang="it-IT" sz="2700" b="0" dirty="0" err="1"/>
              <a:t>their</a:t>
            </a:r>
            <a:r>
              <a:rPr lang="it-IT" sz="2700" b="0" dirty="0"/>
              <a:t> work </a:t>
            </a:r>
            <a:r>
              <a:rPr lang="it-IT" sz="2700" b="0" dirty="0" err="1"/>
              <a:t>within</a:t>
            </a:r>
            <a:r>
              <a:rPr lang="it-IT" sz="2700" b="0" dirty="0"/>
              <a:t> RDA)</a:t>
            </a:r>
            <a:endParaRPr lang="en-GB" dirty="0"/>
          </a:p>
        </p:txBody>
      </p:sp>
      <p:sp>
        <p:nvSpPr>
          <p:cNvPr id="4" name="Date Placeholder 3">
            <a:extLst>
              <a:ext uri="{FF2B5EF4-FFF2-40B4-BE49-F238E27FC236}">
                <a16:creationId xmlns:a16="http://schemas.microsoft.com/office/drawing/2014/main" id="{16B6FB6B-AA2C-9D46-8AD7-33F0C0AC0323}"/>
              </a:ext>
            </a:extLst>
          </p:cNvPr>
          <p:cNvSpPr>
            <a:spLocks noGrp="1"/>
          </p:cNvSpPr>
          <p:nvPr>
            <p:ph type="dt" sz="half" idx="2"/>
          </p:nvPr>
        </p:nvSpPr>
        <p:spPr/>
        <p:txBody>
          <a:bodyPr/>
          <a:lstStyle/>
          <a:p>
            <a:fld id="{21642A20-8FF1-3A40-8D80-AB0CC2950B78}" type="datetime5">
              <a:rPr lang="en-US" smtClean="0"/>
              <a:t>21-Oct-20</a:t>
            </a:fld>
            <a:endParaRPr lang="en-GB" dirty="0"/>
          </a:p>
        </p:txBody>
      </p:sp>
      <p:sp>
        <p:nvSpPr>
          <p:cNvPr id="6" name="Slide Number Placeholder 5">
            <a:extLst>
              <a:ext uri="{FF2B5EF4-FFF2-40B4-BE49-F238E27FC236}">
                <a16:creationId xmlns:a16="http://schemas.microsoft.com/office/drawing/2014/main" id="{313B3035-BDEA-974E-A0CB-28F84695864C}"/>
              </a:ext>
            </a:extLst>
          </p:cNvPr>
          <p:cNvSpPr>
            <a:spLocks noGrp="1"/>
          </p:cNvSpPr>
          <p:nvPr>
            <p:ph type="sldNum" sz="quarter" idx="4"/>
          </p:nvPr>
        </p:nvSpPr>
        <p:spPr/>
        <p:txBody>
          <a:bodyPr/>
          <a:lstStyle/>
          <a:p>
            <a:fld id="{D4FA74F0-3561-6E4B-9323-54D0640DAE41}" type="slidenum">
              <a:rPr lang="en-GB" smtClean="0"/>
              <a:pPr/>
              <a:t>17</a:t>
            </a:fld>
            <a:endParaRPr lang="en-GB" dirty="0"/>
          </a:p>
        </p:txBody>
      </p:sp>
      <p:sp>
        <p:nvSpPr>
          <p:cNvPr id="9" name="Content Placeholder 1">
            <a:extLst>
              <a:ext uri="{FF2B5EF4-FFF2-40B4-BE49-F238E27FC236}">
                <a16:creationId xmlns:a16="http://schemas.microsoft.com/office/drawing/2014/main" id="{32BFB461-5CD7-E74A-B1CC-182674A8D729}"/>
              </a:ext>
            </a:extLst>
          </p:cNvPr>
          <p:cNvSpPr txBox="1">
            <a:spLocks/>
          </p:cNvSpPr>
          <p:nvPr/>
        </p:nvSpPr>
        <p:spPr>
          <a:xfrm>
            <a:off x="0" y="2313830"/>
            <a:ext cx="12192000" cy="3794361"/>
          </a:xfrm>
          <a:prstGeom prst="rect">
            <a:avLst/>
          </a:prstGeom>
          <a:solidFill>
            <a:srgbClr val="37A76F">
              <a:lumMod val="60000"/>
              <a:lumOff val="40000"/>
            </a:srgbClr>
          </a:solidFill>
          <a:ln w="12700">
            <a:noFill/>
          </a:ln>
          <a:effectLst/>
        </p:spPr>
        <p:txBody>
          <a:bodyPr lIns="180000" tIns="180000" numCol="2"/>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marL="0" marR="0" lvl="0" indent="0" algn="l" defTabSz="914400" rtl="0" eaLnBrk="0" fontAlgn="base" latinLnBrk="0" hangingPunct="0">
              <a:lnSpc>
                <a:spcPct val="100000"/>
              </a:lnSpc>
              <a:spcBef>
                <a:spcPts val="450"/>
              </a:spcBef>
              <a:spcAft>
                <a:spcPts val="0"/>
              </a:spcAft>
              <a:buClr>
                <a:srgbClr val="58A618"/>
              </a:buClr>
              <a:buSzTx/>
              <a:buFont typeface="Wingdings" charset="2"/>
              <a:buNone/>
              <a:tabLst/>
              <a:defRPr/>
            </a:pPr>
            <a:r>
              <a:rPr kumimoji="0" lang="en-US" sz="1600" b="1"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rPr>
              <a:t>Historical Groups</a:t>
            </a:r>
          </a:p>
          <a:p>
            <a:pPr marL="0" marR="0" lvl="0" indent="0" algn="l" defTabSz="914400" rtl="0" eaLnBrk="0" fontAlgn="base" latinLnBrk="0" hangingPunct="0">
              <a:lnSpc>
                <a:spcPct val="100000"/>
              </a:lnSpc>
              <a:spcBef>
                <a:spcPts val="0"/>
              </a:spcBef>
              <a:spcAft>
                <a:spcPts val="0"/>
              </a:spcAft>
              <a:buClr>
                <a:srgbClr val="58A618"/>
              </a:buClr>
              <a:buSzTx/>
              <a:buFont typeface="Wingdings" charset="2"/>
              <a:buNone/>
              <a:tabLst/>
              <a:defRPr/>
            </a:pPr>
            <a:endParaRPr kumimoji="0" lang="en-US" sz="1600" b="1" i="0" u="none" strike="noStrike" kern="0" cap="none" spc="0" normalizeH="0" baseline="0" noProof="0" dirty="0">
              <a:ln>
                <a:noFill/>
              </a:ln>
              <a:solidFill>
                <a:prstClr val="black"/>
              </a:solidFill>
              <a:effectLst/>
              <a:uLnTx/>
              <a:uFillTx/>
              <a:latin typeface="Gisha" panose="020B0502040204020203" pitchFamily="34" charset="-79"/>
              <a:ea typeface="ＭＳ Ｐゴシック" charset="0"/>
              <a:cs typeface="Gisha" panose="020B0502040204020203" pitchFamily="34" charset="-79"/>
            </a:endParaRPr>
          </a:p>
          <a:p>
            <a:pPr marL="625475" marR="0" lvl="0" indent="-336550" algn="l" defTabSz="914400" rtl="0" eaLnBrk="0" fontAlgn="base" latinLnBrk="0" hangingPunct="0">
              <a:lnSpc>
                <a:spcPct val="100000"/>
              </a:lnSpc>
              <a:spcBef>
                <a:spcPts val="0"/>
              </a:spcBef>
              <a:spcAft>
                <a:spcPts val="0"/>
              </a:spcAft>
              <a:buClr>
                <a:srgbClr val="58A618"/>
              </a:buClr>
              <a:buSzTx/>
              <a:buFont typeface="Wingdings" pitchFamily="2" charset="2"/>
              <a:buChar char="q"/>
              <a:tabLst/>
              <a:defRPr/>
            </a:pP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Brokering Governance WG</a:t>
            </a:r>
          </a:p>
          <a:p>
            <a:pPr marL="625475" marR="0" lvl="0" indent="-336550" algn="l" defTabSz="914400" rtl="0" eaLnBrk="0" fontAlgn="base" latinLnBrk="0" hangingPunct="0">
              <a:lnSpc>
                <a:spcPct val="100000"/>
              </a:lnSpc>
              <a:spcBef>
                <a:spcPts val="0"/>
              </a:spcBef>
              <a:spcAft>
                <a:spcPts val="0"/>
              </a:spcAft>
              <a:buClr>
                <a:srgbClr val="58A618"/>
              </a:buClr>
              <a:buSzTx/>
              <a:buFont typeface="Wingdings" pitchFamily="2" charset="2"/>
              <a:buChar char="q"/>
              <a:tabLst/>
              <a:defRPr/>
            </a:pP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Metadata Standards Directory WG </a:t>
            </a:r>
          </a:p>
          <a:p>
            <a:pPr marL="625475" marR="0" lvl="0" indent="-336550" algn="l" defTabSz="914400" rtl="0" eaLnBrk="0" fontAlgn="base" latinLnBrk="0" hangingPunct="0">
              <a:lnSpc>
                <a:spcPct val="100000"/>
              </a:lnSpc>
              <a:spcBef>
                <a:spcPts val="0"/>
              </a:spcBef>
              <a:spcAft>
                <a:spcPts val="0"/>
              </a:spcAft>
              <a:buClr>
                <a:srgbClr val="58A618"/>
              </a:buClr>
              <a:buSzTx/>
              <a:buFont typeface="Wingdings" pitchFamily="2" charset="2"/>
              <a:buChar char="q"/>
              <a:tabLst/>
              <a:defRPr/>
            </a:pP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PID Information Types WG</a:t>
            </a:r>
          </a:p>
          <a:p>
            <a:pPr marL="625475" marR="0" lvl="0" indent="-336550" algn="l" defTabSz="914400" rtl="0" eaLnBrk="0" fontAlgn="base" latinLnBrk="0" hangingPunct="0">
              <a:lnSpc>
                <a:spcPct val="100000"/>
              </a:lnSpc>
              <a:spcBef>
                <a:spcPts val="0"/>
              </a:spcBef>
              <a:spcAft>
                <a:spcPts val="0"/>
              </a:spcAft>
              <a:buClr>
                <a:srgbClr val="58A618"/>
              </a:buClr>
              <a:buSzTx/>
              <a:buFont typeface="Wingdings" pitchFamily="2" charset="2"/>
              <a:buChar char="q"/>
              <a:tabLst/>
              <a:defRPr/>
            </a:pP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Practical Policy WG</a:t>
            </a:r>
          </a:p>
          <a:p>
            <a:pPr marL="625475" indent="-336550">
              <a:spcBef>
                <a:spcPts val="0"/>
              </a:spcBef>
              <a:spcAft>
                <a:spcPts val="0"/>
              </a:spcAft>
              <a:buFont typeface="Wingdings" pitchFamily="2" charset="2"/>
              <a:buChar char="q"/>
              <a:defRPr/>
            </a:pP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RDA</a:t>
            </a:r>
            <a:r>
              <a:rPr lang="en-US" altLang="en-US" sz="1200" kern="0" dirty="0">
                <a:solidFill>
                  <a:prstClr val="black"/>
                </a:solidFill>
                <a:latin typeface="Gisha" pitchFamily="34" charset="-79"/>
                <a:cs typeface="Gisha" pitchFamily="34" charset="-79"/>
              </a:rPr>
              <a:t>/World Data System (WDS) </a:t>
            </a: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Publishing Data Bibliometrics WG</a:t>
            </a:r>
          </a:p>
          <a:p>
            <a:pPr marL="625475" indent="-336550">
              <a:spcBef>
                <a:spcPts val="0"/>
              </a:spcBef>
              <a:spcAft>
                <a:spcPts val="0"/>
              </a:spcAft>
              <a:buFont typeface="Wingdings" pitchFamily="2" charset="2"/>
              <a:buChar char="q"/>
              <a:defRPr/>
            </a:pP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RDA</a:t>
            </a:r>
            <a:r>
              <a:rPr lang="en-US" altLang="en-US" sz="1200" kern="0" dirty="0">
                <a:solidFill>
                  <a:prstClr val="black"/>
                </a:solidFill>
                <a:latin typeface="Gisha" pitchFamily="34" charset="-79"/>
                <a:cs typeface="Gisha" pitchFamily="34" charset="-79"/>
              </a:rPr>
              <a:t>/World Data System (WDS) </a:t>
            </a: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Publishing Data Services WG</a:t>
            </a:r>
          </a:p>
          <a:p>
            <a:pPr marL="625475" marR="0" lvl="0" indent="-336550" algn="l" defTabSz="914400" rtl="0" eaLnBrk="0" fontAlgn="base" latinLnBrk="0" hangingPunct="0">
              <a:lnSpc>
                <a:spcPct val="100000"/>
              </a:lnSpc>
              <a:spcBef>
                <a:spcPts val="0"/>
              </a:spcBef>
              <a:spcAft>
                <a:spcPts val="0"/>
              </a:spcAft>
              <a:buClr>
                <a:srgbClr val="58A618"/>
              </a:buClr>
              <a:buSzTx/>
              <a:buFont typeface="Wingdings" pitchFamily="2" charset="2"/>
              <a:buChar char="q"/>
              <a:tabLst/>
              <a:defRPr/>
            </a:pP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Repository Audit and Certification DSA–WDS Partnership WG</a:t>
            </a:r>
          </a:p>
          <a:p>
            <a:pPr marL="625475" marR="0" lvl="0" indent="-336550" algn="l" defTabSz="914400" rtl="0" eaLnBrk="0" fontAlgn="base" latinLnBrk="0" hangingPunct="0">
              <a:lnSpc>
                <a:spcPct val="100000"/>
              </a:lnSpc>
              <a:spcBef>
                <a:spcPts val="0"/>
              </a:spcBef>
              <a:spcAft>
                <a:spcPts val="0"/>
              </a:spcAft>
              <a:buClr>
                <a:srgbClr val="58A618"/>
              </a:buClr>
              <a:buSzTx/>
              <a:buFont typeface="Wingdings" pitchFamily="2" charset="2"/>
              <a:buChar char="q"/>
              <a:tabLst/>
              <a:defRPr/>
            </a:pP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Data Foundations and Terminology WG</a:t>
            </a:r>
          </a:p>
          <a:p>
            <a:pPr marL="625475" indent="-336550">
              <a:spcBef>
                <a:spcPts val="0"/>
              </a:spcBef>
              <a:spcAft>
                <a:spcPts val="0"/>
              </a:spcAft>
              <a:buFont typeface="Wingdings" pitchFamily="2" charset="2"/>
              <a:buChar char="q"/>
              <a:defRPr/>
            </a:pPr>
            <a:r>
              <a:rPr lang="en-US" altLang="en-US" sz="1200" kern="0" dirty="0">
                <a:solidFill>
                  <a:prstClr val="black"/>
                </a:solidFill>
                <a:latin typeface="Gisha" pitchFamily="34" charset="-79"/>
                <a:ea typeface="ＭＳ Ｐゴシック" pitchFamily="34" charset="-128"/>
                <a:cs typeface="Gisha" pitchFamily="34" charset="-79"/>
              </a:rPr>
              <a:t>Provenance Patterns WG</a:t>
            </a:r>
          </a:p>
          <a:p>
            <a:pPr marL="625475" indent="-336550">
              <a:spcBef>
                <a:spcPts val="0"/>
              </a:spcBef>
              <a:spcAft>
                <a:spcPts val="0"/>
              </a:spcAft>
              <a:buFont typeface="Wingdings" pitchFamily="2" charset="2"/>
              <a:buChar char="q"/>
              <a:defRPr/>
            </a:pPr>
            <a:r>
              <a:rPr lang="en-US" altLang="en-US" sz="1200" kern="0" dirty="0">
                <a:solidFill>
                  <a:prstClr val="black"/>
                </a:solidFill>
                <a:latin typeface="Gisha" pitchFamily="34" charset="-79"/>
                <a:ea typeface="ＭＳ Ｐゴシック" pitchFamily="34" charset="-128"/>
                <a:cs typeface="Gisha" pitchFamily="34" charset="-79"/>
              </a:rPr>
              <a:t>Empirical Humanities Metadata WG</a:t>
            </a:r>
          </a:p>
          <a:p>
            <a:pPr marL="625475" indent="-336550">
              <a:spcBef>
                <a:spcPts val="0"/>
              </a:spcBef>
              <a:spcAft>
                <a:spcPts val="0"/>
              </a:spcAft>
              <a:buFont typeface="Wingdings" pitchFamily="2" charset="2"/>
              <a:buChar char="q"/>
              <a:defRPr/>
            </a:pPr>
            <a:r>
              <a:rPr lang="en-US" sz="1200" dirty="0">
                <a:solidFill>
                  <a:sysClr val="windowText" lastClr="000000"/>
                </a:solidFill>
                <a:cs typeface="Gisha" panose="020B0502040204020203" pitchFamily="34" charset="-79"/>
              </a:rPr>
              <a:t>On-Farm Data Sharing (OFDS) WG</a:t>
            </a:r>
          </a:p>
          <a:p>
            <a:pPr marL="625475" indent="-336550">
              <a:spcBef>
                <a:spcPts val="0"/>
              </a:spcBef>
              <a:spcAft>
                <a:spcPts val="0"/>
              </a:spcAft>
              <a:buFont typeface="Wingdings" pitchFamily="2" charset="2"/>
              <a:buChar char="q"/>
              <a:defRPr/>
            </a:pPr>
            <a:r>
              <a:rPr lang="it-IT" sz="1200" kern="0" dirty="0" err="1">
                <a:solidFill>
                  <a:prstClr val="black"/>
                </a:solidFill>
                <a:latin typeface="Gisha" panose="020B0502040204020203" pitchFamily="34" charset="-79"/>
                <a:cs typeface="Gisha" panose="020B0502040204020203" pitchFamily="34" charset="-79"/>
              </a:rPr>
              <a:t>Persistent</a:t>
            </a:r>
            <a:r>
              <a:rPr lang="it-IT" sz="1200" kern="0" dirty="0">
                <a:solidFill>
                  <a:prstClr val="black"/>
                </a:solidFill>
                <a:latin typeface="Gisha" panose="020B0502040204020203" pitchFamily="34" charset="-79"/>
                <a:cs typeface="Gisha" panose="020B0502040204020203" pitchFamily="34" charset="-79"/>
              </a:rPr>
              <a:t> </a:t>
            </a:r>
            <a:r>
              <a:rPr lang="it-IT" sz="1200" kern="0" dirty="0" err="1">
                <a:solidFill>
                  <a:prstClr val="black"/>
                </a:solidFill>
                <a:latin typeface="Gisha" panose="020B0502040204020203" pitchFamily="34" charset="-79"/>
                <a:cs typeface="Gisha" panose="020B0502040204020203" pitchFamily="34" charset="-79"/>
              </a:rPr>
              <a:t>Identification</a:t>
            </a:r>
            <a:r>
              <a:rPr lang="it-IT" sz="1200" kern="0" dirty="0">
                <a:solidFill>
                  <a:prstClr val="black"/>
                </a:solidFill>
                <a:latin typeface="Gisha" panose="020B0502040204020203" pitchFamily="34" charset="-79"/>
                <a:cs typeface="Gisha" panose="020B0502040204020203" pitchFamily="34" charset="-79"/>
              </a:rPr>
              <a:t> of Instruments WG</a:t>
            </a:r>
          </a:p>
          <a:p>
            <a:pPr marL="625475" indent="-336550">
              <a:spcBef>
                <a:spcPts val="0"/>
              </a:spcBef>
              <a:spcAft>
                <a:spcPts val="0"/>
              </a:spcAft>
              <a:buFont typeface="Wingdings" pitchFamily="2" charset="2"/>
              <a:buChar char="q"/>
              <a:defRPr/>
            </a:pPr>
            <a:r>
              <a:rPr lang="it-IT" sz="1200" kern="0" dirty="0">
                <a:solidFill>
                  <a:prstClr val="black"/>
                </a:solidFill>
                <a:latin typeface="Gisha" panose="020B0502040204020203" pitchFamily="34" charset="-79"/>
                <a:cs typeface="Gisha" panose="020B0502040204020203" pitchFamily="34" charset="-79"/>
              </a:rPr>
              <a:t>RDA/World Data System (WDS) Publishing Data </a:t>
            </a:r>
            <a:r>
              <a:rPr lang="it-IT" sz="1200" kern="0" dirty="0" err="1">
                <a:solidFill>
                  <a:prstClr val="black"/>
                </a:solidFill>
                <a:latin typeface="Gisha" panose="020B0502040204020203" pitchFamily="34" charset="-79"/>
                <a:cs typeface="Gisha" panose="020B0502040204020203" pitchFamily="34" charset="-79"/>
              </a:rPr>
              <a:t>Cost</a:t>
            </a:r>
            <a:r>
              <a:rPr lang="it-IT" sz="1200" kern="0" dirty="0">
                <a:solidFill>
                  <a:prstClr val="black"/>
                </a:solidFill>
                <a:latin typeface="Gisha" panose="020B0502040204020203" pitchFamily="34" charset="-79"/>
                <a:cs typeface="Gisha" panose="020B0502040204020203" pitchFamily="34" charset="-79"/>
              </a:rPr>
              <a:t> </a:t>
            </a:r>
            <a:r>
              <a:rPr lang="it-IT" sz="1200" kern="0" dirty="0" err="1">
                <a:solidFill>
                  <a:prstClr val="black"/>
                </a:solidFill>
                <a:latin typeface="Gisha" panose="020B0502040204020203" pitchFamily="34" charset="-79"/>
                <a:cs typeface="Gisha" panose="020B0502040204020203" pitchFamily="34" charset="-79"/>
              </a:rPr>
              <a:t>Recovery</a:t>
            </a:r>
            <a:r>
              <a:rPr lang="it-IT" sz="1200" kern="0" dirty="0">
                <a:solidFill>
                  <a:prstClr val="black"/>
                </a:solidFill>
                <a:latin typeface="Gisha" panose="020B0502040204020203" pitchFamily="34" charset="-79"/>
                <a:cs typeface="Gisha" panose="020B0502040204020203" pitchFamily="34" charset="-79"/>
              </a:rPr>
              <a:t> for Data Centres WG</a:t>
            </a:r>
          </a:p>
          <a:p>
            <a:pPr marL="288925" indent="0">
              <a:spcBef>
                <a:spcPts val="0"/>
              </a:spcBef>
              <a:spcAft>
                <a:spcPts val="0"/>
              </a:spcAft>
              <a:buNone/>
              <a:defRPr/>
            </a:pPr>
            <a:endPar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endParaRPr>
          </a:p>
          <a:p>
            <a:pPr marL="288925" indent="0">
              <a:spcBef>
                <a:spcPts val="0"/>
              </a:spcBef>
              <a:spcAft>
                <a:spcPts val="0"/>
              </a:spcAft>
              <a:buNone/>
              <a:defRPr/>
            </a:pPr>
            <a:endPar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endParaRPr>
          </a:p>
          <a:p>
            <a:pPr marL="625475" marR="0" lvl="0" indent="-336550" algn="l" defTabSz="914400" rtl="0" eaLnBrk="0" fontAlgn="base" latinLnBrk="0" hangingPunct="0">
              <a:lnSpc>
                <a:spcPct val="100000"/>
              </a:lnSpc>
              <a:spcBef>
                <a:spcPts val="0"/>
              </a:spcBef>
              <a:spcAft>
                <a:spcPts val="0"/>
              </a:spcAft>
              <a:buClr>
                <a:srgbClr val="58A618"/>
              </a:buClr>
              <a:buSzTx/>
              <a:buFont typeface="Wingdings" pitchFamily="2" charset="2"/>
              <a:buChar char="q"/>
              <a:defRPr/>
            </a:pPr>
            <a:r>
              <a:rPr kumimoji="0" lang="en-US" altLang="en-US" sz="1200" i="0" u="none" strike="noStrike" kern="0" cap="none" spc="0" normalizeH="0" baseline="0" noProof="0" dirty="0">
                <a:ln>
                  <a:noFill/>
                </a:ln>
                <a:solidFill>
                  <a:prstClr val="black"/>
                </a:solidFill>
                <a:effectLst/>
                <a:uLnTx/>
                <a:uFillTx/>
                <a:latin typeface="Gisha" pitchFamily="34" charset="-79"/>
                <a:ea typeface="ＭＳ Ｐゴシック" charset="0"/>
                <a:cs typeface="Gisha" pitchFamily="34" charset="-79"/>
              </a:rPr>
              <a:t>Mapping the Landscape IG</a:t>
            </a:r>
            <a:endParaRPr lang="en-US" sz="1200" kern="0" dirty="0">
              <a:solidFill>
                <a:prstClr val="black"/>
              </a:solidFill>
              <a:latin typeface="Gisha" panose="020B0502040204020203" pitchFamily="34" charset="-79"/>
              <a:cs typeface="Gisha" panose="020B0502040204020203" pitchFamily="34" charset="-79"/>
            </a:endParaRPr>
          </a:p>
          <a:p>
            <a:pPr marL="625475" indent="-336550">
              <a:spcBef>
                <a:spcPts val="0"/>
              </a:spcBef>
              <a:spcAft>
                <a:spcPts val="0"/>
              </a:spcAft>
              <a:buFont typeface="Wingdings" pitchFamily="2" charset="2"/>
              <a:buChar char="q"/>
              <a:defRPr/>
            </a:pPr>
            <a:r>
              <a:rPr lang="en-US" sz="1200" kern="0" dirty="0">
                <a:solidFill>
                  <a:prstClr val="black"/>
                </a:solidFill>
                <a:latin typeface="Gisha" panose="020B0502040204020203" pitchFamily="34" charset="-79"/>
                <a:cs typeface="Gisha" panose="020B0502040204020203" pitchFamily="34" charset="-79"/>
              </a:rPr>
              <a:t>Preservation e-Infrastructure IG</a:t>
            </a:r>
          </a:p>
          <a:p>
            <a:pPr marL="625475" indent="-336550">
              <a:spcBef>
                <a:spcPts val="0"/>
              </a:spcBef>
              <a:spcAft>
                <a:spcPts val="0"/>
              </a:spcAft>
              <a:buFont typeface="Wingdings" pitchFamily="2" charset="2"/>
              <a:buChar char="q"/>
              <a:defRPr/>
            </a:pPr>
            <a:r>
              <a:rPr lang="en-US" sz="1200" dirty="0">
                <a:solidFill>
                  <a:sysClr val="windowText" lastClr="000000"/>
                </a:solidFill>
                <a:latin typeface="Gisha" panose="020B0502040204020203" pitchFamily="34" charset="-79"/>
                <a:cs typeface="Gisha" panose="020B0502040204020203" pitchFamily="34" charset="-79"/>
              </a:rPr>
              <a:t>Quality of Urban Life IG</a:t>
            </a:r>
          </a:p>
          <a:p>
            <a:pPr marL="625475" indent="-336550">
              <a:spcBef>
                <a:spcPts val="0"/>
              </a:spcBef>
              <a:spcAft>
                <a:spcPts val="0"/>
              </a:spcAft>
              <a:buFont typeface="Wingdings" pitchFamily="2" charset="2"/>
              <a:buChar char="q"/>
              <a:defRPr/>
            </a:pPr>
            <a:r>
              <a:rPr lang="en-US" altLang="en-US" sz="1200" kern="0" dirty="0">
                <a:solidFill>
                  <a:prstClr val="black"/>
                </a:solidFill>
                <a:latin typeface="Gisha" pitchFamily="34" charset="-79"/>
                <a:ea typeface="ＭＳ Ｐゴシック" pitchFamily="34" charset="-128"/>
                <a:cs typeface="Gisha" pitchFamily="34" charset="-79"/>
              </a:rPr>
              <a:t>Development of Cloud Computing Capacity and Education in Developing World Research IG</a:t>
            </a:r>
          </a:p>
          <a:p>
            <a:pPr marL="625475" indent="-336550">
              <a:spcBef>
                <a:spcPts val="0"/>
              </a:spcBef>
              <a:spcAft>
                <a:spcPts val="0"/>
              </a:spcAft>
              <a:buFont typeface="Wingdings" pitchFamily="2" charset="2"/>
              <a:buChar char="q"/>
              <a:defRPr/>
            </a:pPr>
            <a:r>
              <a:rPr lang="en-US" sz="1200" dirty="0">
                <a:solidFill>
                  <a:sysClr val="windowText" lastClr="000000"/>
                </a:solidFill>
                <a:latin typeface="Gisha" panose="020B0502040204020203" pitchFamily="34" charset="-79"/>
                <a:cs typeface="Gisha" panose="020B0502040204020203" pitchFamily="34" charset="-79"/>
              </a:rPr>
              <a:t>Weather, Climate and Air quality IG</a:t>
            </a:r>
          </a:p>
          <a:p>
            <a:pPr marL="625475" indent="-336550">
              <a:spcBef>
                <a:spcPts val="0"/>
              </a:spcBef>
              <a:spcAft>
                <a:spcPts val="0"/>
              </a:spcAft>
              <a:buFont typeface="Wingdings" pitchFamily="2" charset="2"/>
              <a:buChar char="q"/>
              <a:defRPr/>
            </a:pPr>
            <a:r>
              <a:rPr lang="en-US" sz="1200" dirty="0">
                <a:solidFill>
                  <a:sysClr val="windowText" lastClr="000000"/>
                </a:solidFill>
                <a:latin typeface="Gisha" panose="020B0502040204020203" pitchFamily="34" charset="-79"/>
                <a:cs typeface="Gisha" panose="020B0502040204020203" pitchFamily="34" charset="-79"/>
              </a:rPr>
              <a:t>Structural Biology IG</a:t>
            </a:r>
          </a:p>
          <a:p>
            <a:pPr marL="625475" indent="-336550">
              <a:spcBef>
                <a:spcPts val="0"/>
              </a:spcBef>
              <a:spcAft>
                <a:spcPts val="0"/>
              </a:spcAft>
              <a:buFont typeface="Wingdings" pitchFamily="2" charset="2"/>
              <a:buChar char="q"/>
              <a:defRPr/>
            </a:pPr>
            <a:r>
              <a:rPr lang="en-US" sz="1200" kern="0" dirty="0">
                <a:solidFill>
                  <a:prstClr val="black"/>
                </a:solidFill>
                <a:latin typeface="Gisha" panose="020B0502040204020203" pitchFamily="34" charset="-79"/>
                <a:cs typeface="Gisha" panose="020B0502040204020203" pitchFamily="34" charset="-79"/>
              </a:rPr>
              <a:t>RDA/World Data System (WDS) Publishing Data Cost Recovery for Data </a:t>
            </a:r>
            <a:r>
              <a:rPr lang="en-GB" sz="1200" kern="0" dirty="0">
                <a:solidFill>
                  <a:prstClr val="black"/>
                </a:solidFill>
                <a:latin typeface="Gisha" panose="020B0502040204020203" pitchFamily="34" charset="-79"/>
                <a:cs typeface="Gisha" panose="020B0502040204020203" pitchFamily="34" charset="-79"/>
              </a:rPr>
              <a:t>Centres</a:t>
            </a:r>
            <a:r>
              <a:rPr lang="en-US" sz="1200" kern="0" dirty="0">
                <a:solidFill>
                  <a:prstClr val="black"/>
                </a:solidFill>
                <a:latin typeface="Gisha" panose="020B0502040204020203" pitchFamily="34" charset="-79"/>
                <a:cs typeface="Gisha" panose="020B0502040204020203" pitchFamily="34" charset="-79"/>
              </a:rPr>
              <a:t> IG</a:t>
            </a:r>
          </a:p>
          <a:p>
            <a:pPr marL="625475" indent="-336550">
              <a:spcBef>
                <a:spcPts val="0"/>
              </a:spcBef>
              <a:spcAft>
                <a:spcPts val="0"/>
              </a:spcAft>
              <a:buFont typeface="Wingdings" pitchFamily="2" charset="2"/>
              <a:buChar char="q"/>
              <a:defRPr/>
            </a:pPr>
            <a:r>
              <a:rPr lang="it-IT" sz="1200" dirty="0">
                <a:solidFill>
                  <a:sysClr val="windowText" lastClr="000000"/>
                </a:solidFill>
                <a:latin typeface="Gisha" panose="020B0502040204020203" pitchFamily="34" charset="-79"/>
                <a:cs typeface="Gisha" panose="020B0502040204020203" pitchFamily="34" charset="-79"/>
              </a:rPr>
              <a:t>Marine Data </a:t>
            </a:r>
            <a:r>
              <a:rPr lang="it-IT" sz="1200" dirty="0" err="1">
                <a:solidFill>
                  <a:sysClr val="windowText" lastClr="000000"/>
                </a:solidFill>
                <a:latin typeface="Gisha" panose="020B0502040204020203" pitchFamily="34" charset="-79"/>
                <a:cs typeface="Gisha" panose="020B0502040204020203" pitchFamily="34" charset="-79"/>
              </a:rPr>
              <a:t>Harmonization</a:t>
            </a:r>
            <a:r>
              <a:rPr lang="it-IT" sz="1200" dirty="0">
                <a:solidFill>
                  <a:sysClr val="windowText" lastClr="000000"/>
                </a:solidFill>
                <a:latin typeface="Gisha" panose="020B0502040204020203" pitchFamily="34" charset="-79"/>
                <a:cs typeface="Gisha" panose="020B0502040204020203" pitchFamily="34" charset="-79"/>
              </a:rPr>
              <a:t> IG</a:t>
            </a:r>
          </a:p>
          <a:p>
            <a:pPr marL="625475" indent="-336550">
              <a:spcBef>
                <a:spcPts val="0"/>
              </a:spcBef>
              <a:spcAft>
                <a:spcPts val="0"/>
              </a:spcAft>
              <a:buFont typeface="Wingdings" pitchFamily="2" charset="2"/>
              <a:buChar char="q"/>
              <a:defRPr/>
            </a:pPr>
            <a:r>
              <a:rPr lang="en-US" sz="1200" kern="0" dirty="0">
                <a:solidFill>
                  <a:prstClr val="black"/>
                </a:solidFill>
                <a:latin typeface="Gisha" panose="020B0502040204020203" pitchFamily="34" charset="-79"/>
                <a:cs typeface="Gisha" panose="020B0502040204020203" pitchFamily="34" charset="-79"/>
              </a:rPr>
              <a:t>RDA/World Data System (WDS) Publishing Data IG</a:t>
            </a:r>
          </a:p>
          <a:p>
            <a:pPr marL="625475" indent="-336550">
              <a:spcBef>
                <a:spcPts val="0"/>
              </a:spcBef>
              <a:spcAft>
                <a:spcPts val="0"/>
              </a:spcAft>
              <a:buFont typeface="Wingdings" pitchFamily="2" charset="2"/>
              <a:buChar char="q"/>
              <a:defRPr/>
            </a:pPr>
            <a:r>
              <a:rPr lang="en-US" sz="1200" kern="0" dirty="0">
                <a:solidFill>
                  <a:prstClr val="black"/>
                </a:solidFill>
                <a:latin typeface="Gisha" panose="020B0502040204020203" pitchFamily="34" charset="-79"/>
                <a:cs typeface="Gisha" panose="020B0502040204020203" pitchFamily="34" charset="-79"/>
              </a:rPr>
              <a:t>Brokering IG</a:t>
            </a:r>
          </a:p>
          <a:p>
            <a:pPr marL="625475" indent="-336550">
              <a:spcBef>
                <a:spcPts val="0"/>
              </a:spcBef>
              <a:spcAft>
                <a:spcPts val="0"/>
              </a:spcAft>
              <a:buFont typeface="Wingdings" pitchFamily="2" charset="2"/>
              <a:buChar char="q"/>
              <a:defRPr/>
            </a:pPr>
            <a:r>
              <a:rPr lang="en-US" sz="1200" kern="0" dirty="0">
                <a:solidFill>
                  <a:prstClr val="black"/>
                </a:solidFill>
                <a:latin typeface="Gisha" panose="020B0502040204020203" pitchFamily="34" charset="-79"/>
                <a:cs typeface="Gisha" panose="020B0502040204020203" pitchFamily="34" charset="-79"/>
              </a:rPr>
              <a:t>Research Data Provenance IG</a:t>
            </a:r>
          </a:p>
          <a:p>
            <a:pPr marL="625475" indent="-336550">
              <a:spcBef>
                <a:spcPts val="0"/>
              </a:spcBef>
              <a:spcAft>
                <a:spcPts val="0"/>
              </a:spcAft>
              <a:buFont typeface="Wingdings" pitchFamily="2" charset="2"/>
              <a:buChar char="q"/>
              <a:defRPr/>
            </a:pPr>
            <a:r>
              <a:rPr lang="en-US" sz="1200" kern="0" dirty="0">
                <a:solidFill>
                  <a:prstClr val="black"/>
                </a:solidFill>
                <a:latin typeface="Gisha" panose="020B0502040204020203" pitchFamily="34" charset="-79"/>
                <a:cs typeface="Gisha" panose="020B0502040204020203" pitchFamily="34" charset="-79"/>
              </a:rPr>
              <a:t>Long tail of research data IG</a:t>
            </a:r>
          </a:p>
          <a:p>
            <a:pPr marL="625475" indent="-336550">
              <a:spcBef>
                <a:spcPts val="0"/>
              </a:spcBef>
              <a:spcAft>
                <a:spcPts val="0"/>
              </a:spcAft>
              <a:buFont typeface="Wingdings" pitchFamily="2" charset="2"/>
              <a:buChar char="q"/>
              <a:defRPr/>
            </a:pPr>
            <a:r>
              <a:rPr lang="en-US" sz="1200" kern="0" dirty="0">
                <a:solidFill>
                  <a:prstClr val="black"/>
                </a:solidFill>
                <a:latin typeface="Gisha" panose="020B0502040204020203" pitchFamily="34" charset="-79"/>
                <a:cs typeface="Gisha" panose="020B0502040204020203" pitchFamily="34" charset="-79"/>
              </a:rPr>
              <a:t>Data Rescue IG</a:t>
            </a:r>
          </a:p>
          <a:p>
            <a:pPr marL="625475" indent="-336550">
              <a:spcBef>
                <a:spcPts val="0"/>
              </a:spcBef>
              <a:spcAft>
                <a:spcPts val="0"/>
              </a:spcAft>
              <a:buFont typeface="Wingdings" pitchFamily="2" charset="2"/>
              <a:buChar char="q"/>
              <a:defRPr/>
            </a:pPr>
            <a:r>
              <a:rPr lang="en-US" altLang="en-US" sz="1200" kern="0" dirty="0">
                <a:solidFill>
                  <a:prstClr val="black"/>
                </a:solidFill>
                <a:latin typeface="Gisha" pitchFamily="34" charset="-79"/>
                <a:ea typeface="ＭＳ Ｐゴシック" pitchFamily="34" charset="-128"/>
                <a:cs typeface="Gisha" pitchFamily="34" charset="-79"/>
              </a:rPr>
              <a:t>Reproducibility IG</a:t>
            </a:r>
          </a:p>
        </p:txBody>
      </p:sp>
      <p:sp>
        <p:nvSpPr>
          <p:cNvPr id="8" name="Footer Placeholder 4">
            <a:extLst>
              <a:ext uri="{FF2B5EF4-FFF2-40B4-BE49-F238E27FC236}">
                <a16:creationId xmlns:a16="http://schemas.microsoft.com/office/drawing/2014/main" id="{3CE3E91C-8D56-4944-8461-F0D7828F67B7}"/>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4126891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209799" y="284880"/>
            <a:ext cx="9842291" cy="1094450"/>
          </a:xfrm>
        </p:spPr>
        <p:txBody>
          <a:bodyPr>
            <a:normAutofit fontScale="90000"/>
          </a:bodyPr>
          <a:lstStyle/>
          <a:p>
            <a:r>
              <a:rPr lang="en-GB" dirty="0"/>
              <a:t>RDA Recommendations that Make Data Work</a:t>
            </a:r>
          </a:p>
        </p:txBody>
      </p:sp>
      <p:sp>
        <p:nvSpPr>
          <p:cNvPr id="4" name="Date Placeholder 3">
            <a:extLst>
              <a:ext uri="{FF2B5EF4-FFF2-40B4-BE49-F238E27FC236}">
                <a16:creationId xmlns:a16="http://schemas.microsoft.com/office/drawing/2014/main" id="{EA6B6F41-5531-AB4C-AB7D-6362491FCE5D}"/>
              </a:ext>
            </a:extLst>
          </p:cNvPr>
          <p:cNvSpPr>
            <a:spLocks noGrp="1"/>
          </p:cNvSpPr>
          <p:nvPr>
            <p:ph type="dt" sz="half" idx="2"/>
          </p:nvPr>
        </p:nvSpPr>
        <p:spPr/>
        <p:txBody>
          <a:bodyPr/>
          <a:lstStyle/>
          <a:p>
            <a:fld id="{AC7595A3-9CCB-2940-AF6D-4094DF781E68}" type="datetime5">
              <a:rPr lang="en-US" smtClean="0"/>
              <a:t>21-Oct-20</a:t>
            </a:fld>
            <a:endParaRPr lang="en-GB" dirty="0"/>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18</a:t>
            </a:fld>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94872" y="5148318"/>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50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100 cases of Adoption in Different Domains, Organisations and Countries</a:t>
            </a:r>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226463"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692602" y="2024012"/>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208369" y="2769208"/>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742238" y="2388208"/>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72048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955662" y="3845785"/>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71712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lstStyle/>
          <a:p>
            <a:r>
              <a:rPr lang="en-GB" dirty="0"/>
              <a:t>RDA Recommendations &amp; Outputs</a:t>
            </a:r>
          </a:p>
        </p:txBody>
      </p:sp>
      <p:sp>
        <p:nvSpPr>
          <p:cNvPr id="4" name="Date Placeholder 3">
            <a:extLst>
              <a:ext uri="{FF2B5EF4-FFF2-40B4-BE49-F238E27FC236}">
                <a16:creationId xmlns:a16="http://schemas.microsoft.com/office/drawing/2014/main" id="{51581F71-EFED-AE44-94A1-7CC9F8186A27}"/>
              </a:ext>
            </a:extLst>
          </p:cNvPr>
          <p:cNvSpPr>
            <a:spLocks noGrp="1"/>
          </p:cNvSpPr>
          <p:nvPr>
            <p:ph type="dt" sz="half" idx="2"/>
          </p:nvPr>
        </p:nvSpPr>
        <p:spPr/>
        <p:txBody>
          <a:bodyPr/>
          <a:lstStyle/>
          <a:p>
            <a:fld id="{85E65055-71D6-DA4F-B6AD-9856FEAF7B48}" type="datetime5">
              <a:rPr lang="en-US" smtClean="0"/>
              <a:t>21-Oct-20</a:t>
            </a:fld>
            <a:endParaRPr lang="en-GB" dirty="0"/>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19</a:t>
            </a:fld>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7087" y="2152650"/>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21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23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1020173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CA494-023B-4C44-871B-FDFA45DE191E}"/>
              </a:ext>
            </a:extLst>
          </p:cNvPr>
          <p:cNvSpPr>
            <a:spLocks noGrp="1"/>
          </p:cNvSpPr>
          <p:nvPr>
            <p:ph type="sldNum" sz="quarter" idx="4"/>
          </p:nvPr>
        </p:nvSpPr>
        <p:spPr/>
        <p:txBody>
          <a:bodyPr/>
          <a:lstStyle/>
          <a:p>
            <a:fld id="{D4FA74F0-3561-6E4B-9323-54D0640DAE41}" type="slidenum">
              <a:rPr lang="en-GB" smtClean="0"/>
              <a:pPr/>
              <a:t>2</a:t>
            </a:fld>
            <a:endParaRPr lang="en-GB" dirty="0"/>
          </a:p>
        </p:txBody>
      </p:sp>
      <p:pic>
        <p:nvPicPr>
          <p:cNvPr id="7" name="Picture 6">
            <a:extLst>
              <a:ext uri="{FF2B5EF4-FFF2-40B4-BE49-F238E27FC236}">
                <a16:creationId xmlns:a16="http://schemas.microsoft.com/office/drawing/2014/main" id="{45157AE7-A6AD-FB40-A04E-A0A7B3E9D0C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18906" y="31462"/>
            <a:ext cx="1048409" cy="685108"/>
          </a:xfrm>
          <a:prstGeom prst="rect">
            <a:avLst/>
          </a:prstGeom>
        </p:spPr>
      </p:pic>
      <p:sp>
        <p:nvSpPr>
          <p:cNvPr id="8" name="Shape 481">
            <a:extLst>
              <a:ext uri="{FF2B5EF4-FFF2-40B4-BE49-F238E27FC236}">
                <a16:creationId xmlns:a16="http://schemas.microsoft.com/office/drawing/2014/main" id="{F29A79C2-E4DA-964C-9E7A-2DF55AB7D78A}"/>
              </a:ext>
            </a:extLst>
          </p:cNvPr>
          <p:cNvSpPr txBox="1">
            <a:spLocks/>
          </p:cNvSpPr>
          <p:nvPr/>
        </p:nvSpPr>
        <p:spPr>
          <a:xfrm>
            <a:off x="1682847" y="1611841"/>
            <a:ext cx="5445943" cy="406448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2800" b="1" dirty="0">
                <a:solidFill>
                  <a:srgbClr val="79B94E"/>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and </a:t>
            </a:r>
            <a:r>
              <a:rPr lang="en-GB" sz="2800" b="1" dirty="0">
                <a:sym typeface="Helvetica Neue Light"/>
              </a:rPr>
              <a:t>re-use</a:t>
            </a:r>
            <a:r>
              <a:rPr lang="en-GB" sz="2800" dirty="0">
                <a:sym typeface="Helvetica Neue Light"/>
              </a:rPr>
              <a:t>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2800" b="1" dirty="0">
                <a:solidFill>
                  <a:srgbClr val="79B94E"/>
                </a:solidFill>
              </a:rPr>
              <a:t>Mission</a:t>
            </a:r>
          </a:p>
          <a:p>
            <a:pPr marL="0" indent="0">
              <a:spcBef>
                <a:spcPts val="0"/>
              </a:spcBef>
              <a:buSzTx/>
              <a:buNone/>
              <a:defRPr sz="3600" i="0">
                <a:latin typeface="+mn-lt"/>
                <a:ea typeface="+mn-ea"/>
                <a:cs typeface="+mn-cs"/>
                <a:sym typeface="Helvetica Neue Light"/>
              </a:defRPr>
            </a:pPr>
            <a:r>
              <a:rPr lang="en-GB" sz="2800" dirty="0"/>
              <a:t>RDA builds the </a:t>
            </a:r>
            <a:r>
              <a:rPr lang="en-GB" sz="2800" dirty="0">
                <a:solidFill>
                  <a:srgbClr val="79B94E"/>
                </a:solidFill>
              </a:rPr>
              <a:t>social and technical bridges</a:t>
            </a:r>
            <a:r>
              <a:rPr lang="en-GB" sz="2800" dirty="0"/>
              <a:t> that enable open sharing and</a:t>
            </a:r>
            <a:r>
              <a:rPr lang="en-GB" sz="2800" b="1" dirty="0"/>
              <a:t> </a:t>
            </a:r>
            <a:r>
              <a:rPr lang="en-GB" sz="2800" b="1" dirty="0">
                <a:solidFill>
                  <a:srgbClr val="79B94E"/>
                </a:solidFill>
              </a:rPr>
              <a:t>re-use</a:t>
            </a:r>
            <a:r>
              <a:rPr lang="en-GB" sz="2800" b="1" dirty="0"/>
              <a:t> </a:t>
            </a:r>
            <a:r>
              <a:rPr lang="en-GB" sz="2800" dirty="0"/>
              <a:t>of data.</a:t>
            </a:r>
            <a:endParaRPr lang="en-GB" sz="2800" dirty="0">
              <a:sym typeface="Helvetica Neue Light"/>
            </a:endParaRPr>
          </a:p>
        </p:txBody>
      </p:sp>
      <p:sp>
        <p:nvSpPr>
          <p:cNvPr id="13" name="CasellaDiTesto 2">
            <a:extLst>
              <a:ext uri="{FF2B5EF4-FFF2-40B4-BE49-F238E27FC236}">
                <a16:creationId xmlns:a16="http://schemas.microsoft.com/office/drawing/2014/main" id="{021714BD-6ECB-444D-BB06-4AA9F268FF80}"/>
              </a:ext>
            </a:extLst>
          </p:cNvPr>
          <p:cNvSpPr txBox="1"/>
          <p:nvPr/>
        </p:nvSpPr>
        <p:spPr>
          <a:xfrm>
            <a:off x="7872726" y="0"/>
            <a:ext cx="4319274" cy="1421104"/>
          </a:xfrm>
          <a:prstGeom prst="rect">
            <a:avLst/>
          </a:prstGeom>
          <a:solidFill>
            <a:schemeClr val="tx1"/>
          </a:solidFill>
        </p:spPr>
        <p:txBody>
          <a:bodyPr wrap="square" tIns="216000" bIns="216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and re-use of data</a:t>
            </a:r>
          </a:p>
        </p:txBody>
      </p:sp>
      <p:sp>
        <p:nvSpPr>
          <p:cNvPr id="14" name="CasellaDiTesto 1">
            <a:extLst>
              <a:ext uri="{FF2B5EF4-FFF2-40B4-BE49-F238E27FC236}">
                <a16:creationId xmlns:a16="http://schemas.microsoft.com/office/drawing/2014/main" id="{0BE76CF8-7F44-4549-91DF-BCFE36D418DD}"/>
              </a:ext>
            </a:extLst>
          </p:cNvPr>
          <p:cNvSpPr txBox="1"/>
          <p:nvPr/>
        </p:nvSpPr>
        <p:spPr>
          <a:xfrm>
            <a:off x="7872725" y="1418417"/>
            <a:ext cx="2160275" cy="1211431"/>
          </a:xfrm>
          <a:prstGeom prst="rect">
            <a:avLst/>
          </a:prstGeom>
          <a:solidFill>
            <a:srgbClr val="DCE8DC"/>
          </a:solidFill>
        </p:spPr>
        <p:txBody>
          <a:bodyPr wrap="square" tIns="216000" bIns="216000" rtlCol="0">
            <a:spAutoFit/>
          </a:bodyPr>
          <a:lstStyle/>
          <a:p>
            <a:pPr algn="ctr">
              <a:lnSpc>
                <a:spcPts val="1500"/>
              </a:lnSpc>
            </a:pPr>
            <a:r>
              <a:rPr lang="it-IT" sz="1600" b="1" dirty="0">
                <a:solidFill>
                  <a:srgbClr val="40BA36"/>
                </a:solidFill>
              </a:rPr>
              <a:t>50 FLAGSHIP OUTPUTS</a:t>
            </a: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including</a:t>
            </a:r>
            <a:r>
              <a:rPr lang="it-IT" sz="1400" dirty="0">
                <a:ea typeface="BatangChe" panose="02030609000101010101" pitchFamily="49" charset="-127"/>
              </a:rPr>
              <a:t> 8 ICT Technical </a:t>
            </a:r>
            <a:r>
              <a:rPr lang="it-IT" sz="1400" dirty="0" err="1">
                <a:ea typeface="BatangChe" panose="02030609000101010101" pitchFamily="49" charset="-127"/>
              </a:rPr>
              <a:t>Specifications</a:t>
            </a:r>
            <a:endParaRPr lang="it-IT" sz="1400" dirty="0">
              <a:ea typeface="BatangChe" panose="02030609000101010101" pitchFamily="49" charset="-127"/>
            </a:endParaRPr>
          </a:p>
        </p:txBody>
      </p:sp>
      <p:sp>
        <p:nvSpPr>
          <p:cNvPr id="15" name="CasellaDiTesto 15">
            <a:extLst>
              <a:ext uri="{FF2B5EF4-FFF2-40B4-BE49-F238E27FC236}">
                <a16:creationId xmlns:a16="http://schemas.microsoft.com/office/drawing/2014/main" id="{78A7C49A-94F7-7148-8CE8-BF9320B9C07E}"/>
              </a:ext>
            </a:extLst>
          </p:cNvPr>
          <p:cNvSpPr txBox="1"/>
          <p:nvPr/>
        </p:nvSpPr>
        <p:spPr>
          <a:xfrm>
            <a:off x="10033000" y="1421104"/>
            <a:ext cx="2157799" cy="1211431"/>
          </a:xfrm>
          <a:prstGeom prst="rect">
            <a:avLst/>
          </a:prstGeom>
          <a:solidFill>
            <a:srgbClr val="869EA6"/>
          </a:solidFill>
        </p:spPr>
        <p:txBody>
          <a:bodyPr wrap="square" lIns="90000" tIns="216000" rIns="90000" bIns="216000" rtlCol="0">
            <a:spAutoFit/>
          </a:bodyPr>
          <a:lstStyle/>
          <a:p>
            <a:pPr algn="ctr">
              <a:lnSpc>
                <a:spcPts val="1500"/>
              </a:lnSpc>
            </a:pPr>
            <a:r>
              <a:rPr lang="it-IT" sz="1600" b="1" dirty="0">
                <a:solidFill>
                  <a:srgbClr val="DCE8DC"/>
                </a:solidFill>
              </a:rPr>
              <a:t>100+ ADOPTION CASES</a:t>
            </a:r>
            <a:endParaRPr lang="it-IT" sz="1050" b="1" dirty="0">
              <a:solidFill>
                <a:srgbClr val="DCE8DC"/>
              </a:solidFill>
            </a:endParaRP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across</a:t>
            </a:r>
            <a:r>
              <a:rPr lang="it-IT" sz="1400" dirty="0">
                <a:ea typeface="BatangChe" panose="02030609000101010101" pitchFamily="49" charset="-127"/>
              </a:rPr>
              <a:t> multiple </a:t>
            </a:r>
            <a:r>
              <a:rPr lang="it-IT" sz="1400" dirty="0" err="1">
                <a:ea typeface="BatangChe" panose="02030609000101010101" pitchFamily="49" charset="-127"/>
              </a:rPr>
              <a:t>disciplines</a:t>
            </a:r>
            <a:r>
              <a:rPr lang="it-IT" sz="1400" dirty="0">
                <a:ea typeface="BatangChe" panose="02030609000101010101" pitchFamily="49" charset="-127"/>
              </a:rPr>
              <a:t>, </a:t>
            </a:r>
            <a:r>
              <a:rPr lang="it-IT" sz="1400" dirty="0" err="1">
                <a:ea typeface="BatangChe" panose="02030609000101010101" pitchFamily="49" charset="-127"/>
              </a:rPr>
              <a:t>organisations</a:t>
            </a:r>
            <a:r>
              <a:rPr lang="it-IT" sz="1400" dirty="0">
                <a:ea typeface="BatangChe" panose="02030609000101010101" pitchFamily="49" charset="-127"/>
              </a:rPr>
              <a:t> &amp; </a:t>
            </a:r>
            <a:r>
              <a:rPr lang="it-IT" sz="1400" dirty="0" err="1">
                <a:ea typeface="BatangChe" panose="02030609000101010101" pitchFamily="49" charset="-127"/>
              </a:rPr>
              <a:t>countries</a:t>
            </a:r>
            <a:endParaRPr lang="it-IT" sz="1400" dirty="0">
              <a:ea typeface="BatangChe" panose="02030609000101010101" pitchFamily="49" charset="-127"/>
            </a:endParaRPr>
          </a:p>
        </p:txBody>
      </p:sp>
      <p:sp>
        <p:nvSpPr>
          <p:cNvPr id="16" name="CasellaDiTesto 16">
            <a:extLst>
              <a:ext uri="{FF2B5EF4-FFF2-40B4-BE49-F238E27FC236}">
                <a16:creationId xmlns:a16="http://schemas.microsoft.com/office/drawing/2014/main" id="{6BE71C56-1FB1-5948-8B24-1DF2DE0BBAE3}"/>
              </a:ext>
            </a:extLst>
          </p:cNvPr>
          <p:cNvSpPr txBox="1"/>
          <p:nvPr/>
        </p:nvSpPr>
        <p:spPr>
          <a:xfrm>
            <a:off x="7871522" y="2625511"/>
            <a:ext cx="4319277" cy="1396281"/>
          </a:xfrm>
          <a:prstGeom prst="rect">
            <a:avLst/>
          </a:prstGeom>
          <a:solidFill>
            <a:srgbClr val="40BA36"/>
          </a:solidFill>
        </p:spPr>
        <p:txBody>
          <a:bodyPr wrap="square" lIns="0" tIns="288000" rIns="0" bIns="216000" rtlCol="0">
            <a:spAutoFit/>
          </a:bodyPr>
          <a:lstStyle/>
          <a:p>
            <a:pPr algn="ctr">
              <a:lnSpc>
                <a:spcPts val="1400"/>
              </a:lnSpc>
            </a:pPr>
            <a:r>
              <a:rPr lang="it-IT" sz="1600" b="1" dirty="0"/>
              <a:t>94 GROUPS WORKING ON GLOBAL DATA INTEROPERABILITY CHALLENGES</a:t>
            </a:r>
            <a:endParaRPr lang="it-IT" sz="1050" b="1" dirty="0"/>
          </a:p>
          <a:p>
            <a:pPr algn="ctr">
              <a:lnSpc>
                <a:spcPts val="1260"/>
              </a:lnSpc>
            </a:pPr>
            <a:endParaRPr lang="it-IT" b="1" dirty="0">
              <a:solidFill>
                <a:srgbClr val="40BA36"/>
              </a:solidFill>
            </a:endParaRPr>
          </a:p>
          <a:p>
            <a:pPr algn="ctr">
              <a:lnSpc>
                <a:spcPts val="1360"/>
              </a:lnSpc>
            </a:pPr>
            <a:r>
              <a:rPr lang="it-IT" sz="1400" b="1" dirty="0">
                <a:solidFill>
                  <a:schemeClr val="bg1"/>
                </a:solidFill>
                <a:ea typeface="BatangChe" panose="02030609000101010101" pitchFamily="49" charset="-127"/>
              </a:rPr>
              <a:t>37 </a:t>
            </a:r>
            <a:r>
              <a:rPr lang="it-IT" sz="1400" b="1" dirty="0" err="1">
                <a:solidFill>
                  <a:schemeClr val="bg1"/>
                </a:solidFill>
                <a:ea typeface="BatangChe" panose="02030609000101010101" pitchFamily="49" charset="-127"/>
              </a:rPr>
              <a:t>Working</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r>
              <a:rPr lang="it-IT" sz="1400" b="1" dirty="0">
                <a:solidFill>
                  <a:schemeClr val="bg1"/>
                </a:solidFill>
                <a:ea typeface="BatangChe" panose="02030609000101010101" pitchFamily="49" charset="-127"/>
              </a:rPr>
              <a:t> </a:t>
            </a:r>
          </a:p>
          <a:p>
            <a:pPr algn="ctr">
              <a:lnSpc>
                <a:spcPts val="1360"/>
              </a:lnSpc>
            </a:pPr>
            <a:r>
              <a:rPr lang="it-IT" sz="1400" b="1" dirty="0">
                <a:solidFill>
                  <a:schemeClr val="bg1"/>
                </a:solidFill>
                <a:ea typeface="BatangChe" panose="02030609000101010101" pitchFamily="49" charset="-127"/>
              </a:rPr>
              <a:t>57 </a:t>
            </a:r>
            <a:r>
              <a:rPr lang="it-IT" sz="1400" b="1" dirty="0" err="1">
                <a:solidFill>
                  <a:schemeClr val="bg1"/>
                </a:solidFill>
                <a:ea typeface="BatangChe" panose="02030609000101010101" pitchFamily="49" charset="-127"/>
              </a:rPr>
              <a:t>Interest</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endParaRPr lang="it-IT" sz="1400" b="1" dirty="0">
              <a:solidFill>
                <a:schemeClr val="bg1"/>
              </a:solidFill>
              <a:ea typeface="BatangChe" panose="02030609000101010101" pitchFamily="49" charset="-127"/>
            </a:endParaRPr>
          </a:p>
        </p:txBody>
      </p:sp>
      <p:sp>
        <p:nvSpPr>
          <p:cNvPr id="17" name="CasellaDiTesto 18">
            <a:extLst>
              <a:ext uri="{FF2B5EF4-FFF2-40B4-BE49-F238E27FC236}">
                <a16:creationId xmlns:a16="http://schemas.microsoft.com/office/drawing/2014/main" id="{DBF941B7-2C30-2D46-B4B3-E2C987DBB23D}"/>
              </a:ext>
            </a:extLst>
          </p:cNvPr>
          <p:cNvSpPr txBox="1"/>
          <p:nvPr/>
        </p:nvSpPr>
        <p:spPr>
          <a:xfrm>
            <a:off x="7871522" y="4034212"/>
            <a:ext cx="4319277" cy="1551909"/>
          </a:xfrm>
          <a:prstGeom prst="rect">
            <a:avLst/>
          </a:prstGeom>
          <a:solidFill>
            <a:srgbClr val="DCE8DC"/>
          </a:solidFill>
        </p:spPr>
        <p:txBody>
          <a:bodyPr wrap="square" lIns="0" tIns="216000" rIns="0" bIns="216000" rtlCol="0">
            <a:spAutoFit/>
          </a:bodyPr>
          <a:lstStyle/>
          <a:p>
            <a:pPr algn="ctr">
              <a:lnSpc>
                <a:spcPts val="1600"/>
              </a:lnSpc>
            </a:pPr>
            <a:r>
              <a:rPr lang="en-US" sz="1600" b="1" dirty="0"/>
              <a:t>11,154</a:t>
            </a:r>
            <a:r>
              <a:rPr lang="it-IT" sz="1600" b="1" dirty="0"/>
              <a:t> INDIVIDUAL MEMBERS FROM 146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69%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14% Public Administration</a:t>
            </a:r>
          </a:p>
          <a:p>
            <a:pPr algn="ctr">
              <a:lnSpc>
                <a:spcPts val="1360"/>
              </a:lnSpc>
            </a:pPr>
            <a:r>
              <a:rPr lang="it-IT" sz="1300" b="1" dirty="0">
                <a:solidFill>
                  <a:srgbClr val="626B61"/>
                </a:solidFill>
                <a:ea typeface="BatangChe" panose="02030609000101010101" pitchFamily="49" charset="-127"/>
              </a:rPr>
              <a:t>11% Enterprise &amp; </a:t>
            </a:r>
            <a:r>
              <a:rPr lang="it-IT" sz="1300" b="1" dirty="0" err="1">
                <a:solidFill>
                  <a:srgbClr val="626B61"/>
                </a:solidFill>
                <a:ea typeface="BatangChe" panose="02030609000101010101" pitchFamily="49" charset="-127"/>
              </a:rPr>
              <a:t>Industry</a:t>
            </a:r>
            <a:endParaRPr lang="it-IT" sz="1300" b="1" dirty="0">
              <a:solidFill>
                <a:srgbClr val="626B61"/>
              </a:solidFill>
              <a:ea typeface="BatangChe" panose="02030609000101010101" pitchFamily="49" charset="-127"/>
            </a:endParaRPr>
          </a:p>
        </p:txBody>
      </p:sp>
      <p:sp>
        <p:nvSpPr>
          <p:cNvPr id="18" name="CasellaDiTesto 19">
            <a:extLst>
              <a:ext uri="{FF2B5EF4-FFF2-40B4-BE49-F238E27FC236}">
                <a16:creationId xmlns:a16="http://schemas.microsoft.com/office/drawing/2014/main" id="{7732DBC3-B1DE-694B-A61A-C0B7CFD0FFA0}"/>
              </a:ext>
            </a:extLst>
          </p:cNvPr>
          <p:cNvSpPr txBox="1"/>
          <p:nvPr/>
        </p:nvSpPr>
        <p:spPr>
          <a:xfrm>
            <a:off x="7871521" y="5563084"/>
            <a:ext cx="4319277" cy="795291"/>
          </a:xfrm>
          <a:prstGeom prst="rect">
            <a:avLst/>
          </a:prstGeom>
          <a:solidFill>
            <a:srgbClr val="40BA36"/>
          </a:solidFill>
        </p:spPr>
        <p:txBody>
          <a:bodyPr wrap="square" lIns="0" tIns="216000" rIns="0" bIns="216000" rtlCol="0">
            <a:spAutoFit/>
          </a:bodyPr>
          <a:lstStyle/>
          <a:p>
            <a:pPr algn="ctr">
              <a:lnSpc>
                <a:spcPts val="1400"/>
              </a:lnSpc>
            </a:pPr>
            <a:r>
              <a:rPr lang="it-IT" sz="1300" b="1" dirty="0"/>
              <a:t>52 ORGANISATIONAL MEMBERS </a:t>
            </a:r>
          </a:p>
          <a:p>
            <a:pPr algn="ctr">
              <a:lnSpc>
                <a:spcPts val="1400"/>
              </a:lnSpc>
            </a:pPr>
            <a:r>
              <a:rPr lang="it-IT" sz="1300" b="1" dirty="0"/>
              <a:t>11 AFFILIATE MEMBERS</a:t>
            </a:r>
          </a:p>
        </p:txBody>
      </p:sp>
      <p:sp>
        <p:nvSpPr>
          <p:cNvPr id="19" name="Date Placeholder 3">
            <a:extLst>
              <a:ext uri="{FF2B5EF4-FFF2-40B4-BE49-F238E27FC236}">
                <a16:creationId xmlns:a16="http://schemas.microsoft.com/office/drawing/2014/main" id="{A67556CC-FC73-F242-A886-47EC83E82C6F}"/>
              </a:ext>
            </a:extLst>
          </p:cNvPr>
          <p:cNvSpPr>
            <a:spLocks noGrp="1"/>
          </p:cNvSpPr>
          <p:nvPr>
            <p:ph type="dt" sz="half" idx="2"/>
          </p:nvPr>
        </p:nvSpPr>
        <p:spPr>
          <a:xfrm>
            <a:off x="838200" y="6425625"/>
            <a:ext cx="1426029" cy="365125"/>
          </a:xfrm>
        </p:spPr>
        <p:txBody>
          <a:bodyPr/>
          <a:lstStyle/>
          <a:p>
            <a:fld id="{B65652E8-FD30-914F-95DE-86B2B424E55E}" type="datetime5">
              <a:rPr lang="en-US" smtClean="0"/>
              <a:t>21-Oct-20</a:t>
            </a:fld>
            <a:endParaRPr lang="en-GB" dirty="0"/>
          </a:p>
        </p:txBody>
      </p:sp>
      <p:sp>
        <p:nvSpPr>
          <p:cNvPr id="20" name="Footer Placeholder 4">
            <a:extLst>
              <a:ext uri="{FF2B5EF4-FFF2-40B4-BE49-F238E27FC236}">
                <a16:creationId xmlns:a16="http://schemas.microsoft.com/office/drawing/2014/main" id="{AB85A124-2438-FC4E-B08E-443861CFE2F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2695664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75386" y="2799120"/>
            <a:ext cx="11001675" cy="5509200"/>
          </a:xfrm>
          <a:ln>
            <a:noFill/>
          </a:ln>
        </p:spPr>
        <p:txBody>
          <a:bodyPr wrap="square">
            <a:normAutofit/>
          </a:bodyPr>
          <a:lstStyle/>
          <a:p>
            <a:pPr marL="0">
              <a:lnSpc>
                <a:spcPct val="100000"/>
              </a:lnSpc>
              <a:spcBef>
                <a:spcPts val="0"/>
              </a:spcBef>
              <a:spcAft>
                <a:spcPts val="1200"/>
              </a:spcAft>
              <a:buNone/>
            </a:pPr>
            <a:r>
              <a:rPr lang="en-US" sz="2200" b="1" dirty="0">
                <a:solidFill>
                  <a:srgbClr val="84442E"/>
                </a:solidFill>
                <a:hlinkClick r:id="rId2">
                  <a:extLst>
                    <a:ext uri="{A12FA001-AC4F-418D-AE19-62706E023703}">
                      <ahyp:hlinkClr xmlns:ahyp="http://schemas.microsoft.com/office/drawing/2018/hyperlinkcolor" val="tx"/>
                    </a:ext>
                  </a:extLst>
                </a:hlinkClick>
              </a:rPr>
              <a:t>Data Type Model and Registry - Data Type Registries (DTR) WG Recommendations</a:t>
            </a:r>
            <a:br>
              <a:rPr lang="en-US" sz="2000" b="1" dirty="0"/>
            </a:br>
            <a:r>
              <a:rPr lang="it-IT" sz="2000" dirty="0" err="1"/>
              <a:t>Published</a:t>
            </a:r>
            <a:r>
              <a:rPr lang="it-IT" sz="2000" dirty="0"/>
              <a:t> </a:t>
            </a:r>
            <a:r>
              <a:rPr lang="it-IT" sz="2000" dirty="0" err="1"/>
              <a:t>by</a:t>
            </a:r>
            <a:r>
              <a:rPr lang="it-IT" sz="2000" dirty="0"/>
              <a:t> the Data </a:t>
            </a:r>
            <a:r>
              <a:rPr lang="it-IT" sz="2000" dirty="0" err="1"/>
              <a:t>Type</a:t>
            </a:r>
            <a:r>
              <a:rPr lang="it-IT" sz="2000" dirty="0"/>
              <a:t> </a:t>
            </a:r>
            <a:r>
              <a:rPr lang="it-IT" sz="2000" dirty="0" err="1"/>
              <a:t>Registries</a:t>
            </a:r>
            <a:r>
              <a:rPr lang="it-IT" sz="2000" dirty="0"/>
              <a:t> WG </a:t>
            </a:r>
            <a:r>
              <a:rPr lang="it-IT" sz="2000" dirty="0" err="1"/>
              <a:t>providing</a:t>
            </a:r>
            <a:r>
              <a:rPr lang="it-IT" sz="2000" dirty="0"/>
              <a:t> </a:t>
            </a:r>
            <a:r>
              <a:rPr lang="it-IT" sz="2000" dirty="0" err="1"/>
              <a:t>machine-readable</a:t>
            </a:r>
            <a:r>
              <a:rPr lang="it-IT" sz="2000" dirty="0"/>
              <a:t> and </a:t>
            </a:r>
            <a:r>
              <a:rPr lang="it-IT" sz="2000" dirty="0" err="1"/>
              <a:t>researcher-accessible</a:t>
            </a:r>
            <a:r>
              <a:rPr lang="it-IT" sz="2000" dirty="0"/>
              <a:t> </a:t>
            </a:r>
            <a:r>
              <a:rPr lang="it-IT" sz="2000" dirty="0" err="1"/>
              <a:t>registries</a:t>
            </a:r>
            <a:r>
              <a:rPr lang="it-IT" sz="2000" dirty="0"/>
              <a:t> </a:t>
            </a:r>
            <a:r>
              <a:rPr lang="it-IT" sz="2000" dirty="0" err="1"/>
              <a:t>of</a:t>
            </a:r>
            <a:r>
              <a:rPr lang="it-IT" sz="2000" dirty="0"/>
              <a:t> data </a:t>
            </a:r>
            <a:r>
              <a:rPr lang="it-IT" sz="2000" dirty="0" err="1"/>
              <a:t>types</a:t>
            </a:r>
            <a:r>
              <a:rPr lang="it-IT" sz="2000" dirty="0"/>
              <a:t> </a:t>
            </a:r>
            <a:r>
              <a:rPr lang="it-IT" sz="2000" dirty="0" err="1"/>
              <a:t>that</a:t>
            </a:r>
            <a:r>
              <a:rPr lang="it-IT" sz="2000" dirty="0"/>
              <a:t> </a:t>
            </a:r>
            <a:r>
              <a:rPr lang="it-IT" sz="2000" dirty="0" err="1"/>
              <a:t>support</a:t>
            </a:r>
            <a:r>
              <a:rPr lang="it-IT" sz="2000" dirty="0"/>
              <a:t> the accurate </a:t>
            </a:r>
            <a:r>
              <a:rPr lang="it-IT" sz="2000" dirty="0" err="1"/>
              <a:t>use</a:t>
            </a:r>
            <a:r>
              <a:rPr lang="it-IT" sz="2000" dirty="0"/>
              <a:t> </a:t>
            </a:r>
            <a:r>
              <a:rPr lang="it-IT" sz="2000" dirty="0" err="1"/>
              <a:t>of</a:t>
            </a:r>
            <a:r>
              <a:rPr lang="it-IT" sz="2000" dirty="0"/>
              <a:t> data </a:t>
            </a:r>
            <a:r>
              <a:rPr lang="en-US" sz="2000" b="1" u="sng" dirty="0">
                <a:solidFill>
                  <a:srgbClr val="0070C0"/>
                </a:solidFill>
                <a:sym typeface="Wingdings" pitchFamily="2" charset="2"/>
              </a:rPr>
              <a:t> </a:t>
            </a:r>
            <a:r>
              <a:rPr lang="en-US" sz="2000" b="1" u="sng" dirty="0">
                <a:solidFill>
                  <a:srgbClr val="0070C0"/>
                </a:solidFill>
              </a:rPr>
              <a:t>ICT Tech specification</a:t>
            </a:r>
          </a:p>
          <a:p>
            <a:pPr marL="0">
              <a:lnSpc>
                <a:spcPct val="100000"/>
              </a:lnSpc>
              <a:spcBef>
                <a:spcPts val="0"/>
              </a:spcBef>
              <a:spcAft>
                <a:spcPts val="1200"/>
              </a:spcAft>
              <a:buNone/>
            </a:pPr>
            <a:r>
              <a:rPr lang="it-IT" sz="2200" b="1" dirty="0" err="1">
                <a:solidFill>
                  <a:srgbClr val="84442E"/>
                </a:solidFill>
                <a:hlinkClick r:id="rId3">
                  <a:extLst>
                    <a:ext uri="{A12FA001-AC4F-418D-AE19-62706E023703}">
                      <ahyp:hlinkClr xmlns:ahyp="http://schemas.microsoft.com/office/drawing/2018/hyperlinkcolor" val="tx"/>
                    </a:ext>
                  </a:extLst>
                </a:hlinkClick>
              </a:rPr>
              <a:t>Machine</a:t>
            </a:r>
            <a:r>
              <a:rPr lang="it-IT" sz="2200" b="1" dirty="0">
                <a:solidFill>
                  <a:srgbClr val="84442E"/>
                </a:solidFill>
                <a:hlinkClick r:id="rId3">
                  <a:extLst>
                    <a:ext uri="{A12FA001-AC4F-418D-AE19-62706E023703}">
                      <ahyp:hlinkClr xmlns:ahyp="http://schemas.microsoft.com/office/drawing/2018/hyperlinkcolor" val="tx"/>
                    </a:ext>
                  </a:extLst>
                </a:hlinkClick>
              </a:rPr>
              <a:t> </a:t>
            </a:r>
            <a:r>
              <a:rPr lang="it-IT" sz="2200" b="1" dirty="0" err="1">
                <a:solidFill>
                  <a:srgbClr val="84442E"/>
                </a:solidFill>
                <a:hlinkClick r:id="rId3">
                  <a:extLst>
                    <a:ext uri="{A12FA001-AC4F-418D-AE19-62706E023703}">
                      <ahyp:hlinkClr xmlns:ahyp="http://schemas.microsoft.com/office/drawing/2018/hyperlinkcolor" val="tx"/>
                    </a:ext>
                  </a:extLst>
                </a:hlinkClick>
              </a:rPr>
              <a:t>Actionable</a:t>
            </a:r>
            <a:r>
              <a:rPr lang="it-IT" sz="2200" b="1" dirty="0">
                <a:solidFill>
                  <a:srgbClr val="84442E"/>
                </a:solidFill>
                <a:hlinkClick r:id="rId3">
                  <a:extLst>
                    <a:ext uri="{A12FA001-AC4F-418D-AE19-62706E023703}">
                      <ahyp:hlinkClr xmlns:ahyp="http://schemas.microsoft.com/office/drawing/2018/hyperlinkcolor" val="tx"/>
                    </a:ext>
                  </a:extLst>
                </a:hlinkClick>
              </a:rPr>
              <a:t> Policy </a:t>
            </a:r>
            <a:r>
              <a:rPr lang="it-IT" sz="2200" b="1" dirty="0" err="1">
                <a:solidFill>
                  <a:srgbClr val="84442E"/>
                </a:solidFill>
                <a:hlinkClick r:id="rId3">
                  <a:extLst>
                    <a:ext uri="{A12FA001-AC4F-418D-AE19-62706E023703}">
                      <ahyp:hlinkClr xmlns:ahyp="http://schemas.microsoft.com/office/drawing/2018/hyperlinkcolor" val="tx"/>
                    </a:ext>
                  </a:extLst>
                </a:hlinkClick>
              </a:rPr>
              <a:t>Templates</a:t>
            </a:r>
            <a:r>
              <a:rPr lang="it-IT" sz="2200" b="1" dirty="0">
                <a:solidFill>
                  <a:srgbClr val="84442E"/>
                </a:solidFill>
                <a:hlinkClick r:id="rId3">
                  <a:extLst>
                    <a:ext uri="{A12FA001-AC4F-418D-AE19-62706E023703}">
                      <ahyp:hlinkClr xmlns:ahyp="http://schemas.microsoft.com/office/drawing/2018/hyperlinkcolor" val="tx"/>
                    </a:ext>
                  </a:extLst>
                </a:hlinkClick>
              </a:rPr>
              <a:t> - </a:t>
            </a:r>
            <a:r>
              <a:rPr lang="it-IT" sz="2200" b="1" dirty="0" err="1">
                <a:solidFill>
                  <a:srgbClr val="84442E"/>
                </a:solidFill>
                <a:hlinkClick r:id="rId3">
                  <a:extLst>
                    <a:ext uri="{A12FA001-AC4F-418D-AE19-62706E023703}">
                      <ahyp:hlinkClr xmlns:ahyp="http://schemas.microsoft.com/office/drawing/2018/hyperlinkcolor" val="tx"/>
                    </a:ext>
                  </a:extLst>
                </a:hlinkClick>
              </a:rPr>
              <a:t>Practical</a:t>
            </a:r>
            <a:r>
              <a:rPr lang="it-IT" sz="2200" b="1" dirty="0">
                <a:solidFill>
                  <a:srgbClr val="84442E"/>
                </a:solidFill>
                <a:hlinkClick r:id="rId3">
                  <a:extLst>
                    <a:ext uri="{A12FA001-AC4F-418D-AE19-62706E023703}">
                      <ahyp:hlinkClr xmlns:ahyp="http://schemas.microsoft.com/office/drawing/2018/hyperlinkcolor" val="tx"/>
                    </a:ext>
                  </a:extLst>
                </a:hlinkClick>
              </a:rPr>
              <a:t> Policy WG </a:t>
            </a:r>
            <a:r>
              <a:rPr lang="it-IT" sz="2200" b="1" dirty="0" err="1">
                <a:solidFill>
                  <a:srgbClr val="84442E"/>
                </a:solidFill>
                <a:hlinkClick r:id="rId3">
                  <a:extLst>
                    <a:ext uri="{A12FA001-AC4F-418D-AE19-62706E023703}">
                      <ahyp:hlinkClr xmlns:ahyp="http://schemas.microsoft.com/office/drawing/2018/hyperlinkcolor" val="tx"/>
                    </a:ext>
                  </a:extLst>
                </a:hlinkClick>
              </a:rPr>
              <a:t>Recommendations</a:t>
            </a:r>
            <a:br>
              <a:rPr lang="it-IT" sz="2000" b="1" dirty="0"/>
            </a:br>
            <a:r>
              <a:rPr lang="it-IT" sz="2000" dirty="0" err="1"/>
              <a:t>Defining</a:t>
            </a:r>
            <a:r>
              <a:rPr lang="it-IT" sz="2000" dirty="0"/>
              <a:t> best </a:t>
            </a:r>
            <a:r>
              <a:rPr lang="it-IT" sz="2000" dirty="0" err="1"/>
              <a:t>practices</a:t>
            </a:r>
            <a:r>
              <a:rPr lang="it-IT" sz="2000" dirty="0"/>
              <a:t> </a:t>
            </a:r>
            <a:r>
              <a:rPr lang="it-IT" sz="2000" dirty="0" err="1"/>
              <a:t>of</a:t>
            </a:r>
            <a:r>
              <a:rPr lang="it-IT" sz="2000" dirty="0"/>
              <a:t> </a:t>
            </a:r>
            <a:r>
              <a:rPr lang="it-IT" sz="2000" dirty="0" err="1"/>
              <a:t>how</a:t>
            </a:r>
            <a:r>
              <a:rPr lang="it-IT" sz="2000" dirty="0"/>
              <a:t> </a:t>
            </a:r>
            <a:r>
              <a:rPr lang="it-IT" sz="2000" dirty="0" err="1"/>
              <a:t>to</a:t>
            </a:r>
            <a:r>
              <a:rPr lang="it-IT" sz="2000" dirty="0"/>
              <a:t> deal </a:t>
            </a:r>
            <a:r>
              <a:rPr lang="it-IT" sz="2000" dirty="0" err="1"/>
              <a:t>with</a:t>
            </a:r>
            <a:r>
              <a:rPr lang="it-IT" sz="2000" dirty="0"/>
              <a:t> data </a:t>
            </a:r>
            <a:r>
              <a:rPr lang="it-IT" sz="2000" dirty="0" err="1"/>
              <a:t>automatically</a:t>
            </a:r>
            <a:r>
              <a:rPr lang="it-IT" sz="2000" dirty="0"/>
              <a:t> and in a </a:t>
            </a:r>
            <a:r>
              <a:rPr lang="it-IT" sz="2000" dirty="0" err="1"/>
              <a:t>documented</a:t>
            </a:r>
            <a:r>
              <a:rPr lang="it-IT" sz="2000" dirty="0"/>
              <a:t> way </a:t>
            </a:r>
            <a:r>
              <a:rPr lang="it-IT" sz="2000" dirty="0" err="1"/>
              <a:t>with</a:t>
            </a:r>
            <a:r>
              <a:rPr lang="it-IT" sz="2000" dirty="0"/>
              <a:t> computer </a:t>
            </a:r>
            <a:r>
              <a:rPr lang="it-IT" sz="2000" dirty="0" err="1"/>
              <a:t>actionable</a:t>
            </a:r>
            <a:r>
              <a:rPr lang="it-IT" sz="2000" dirty="0"/>
              <a:t> policy </a:t>
            </a:r>
            <a:r>
              <a:rPr lang="en-US" sz="2000" b="1" u="sng" dirty="0">
                <a:solidFill>
                  <a:srgbClr val="0070C0"/>
                </a:solidFill>
                <a:sym typeface="Wingdings" pitchFamily="2" charset="2"/>
              </a:rPr>
              <a:t> </a:t>
            </a:r>
            <a:r>
              <a:rPr lang="en-US" sz="2000" b="1" u="sng" dirty="0">
                <a:solidFill>
                  <a:srgbClr val="0070C0"/>
                </a:solidFill>
              </a:rPr>
              <a:t>ICT Tech specification</a:t>
            </a:r>
            <a:endParaRPr lang="it-IT" sz="2000" u="sng" dirty="0">
              <a:solidFill>
                <a:srgbClr val="0070C0"/>
              </a:solidFill>
            </a:endParaRPr>
          </a:p>
          <a:p>
            <a:pPr marL="0">
              <a:lnSpc>
                <a:spcPct val="100000"/>
              </a:lnSpc>
              <a:spcBef>
                <a:spcPts val="0"/>
              </a:spcBef>
              <a:spcAft>
                <a:spcPts val="1200"/>
              </a:spcAft>
              <a:buNone/>
            </a:pPr>
            <a:r>
              <a:rPr lang="it-IT" sz="2200" b="1" dirty="0">
                <a:solidFill>
                  <a:srgbClr val="84442E"/>
                </a:solidFill>
                <a:hlinkClick r:id="rId4">
                  <a:extLst>
                    <a:ext uri="{A12FA001-AC4F-418D-AE19-62706E023703}">
                      <ahyp:hlinkClr xmlns:ahyp="http://schemas.microsoft.com/office/drawing/2018/hyperlinkcolor" val="tx"/>
                    </a:ext>
                  </a:extLst>
                </a:hlinkClick>
              </a:rPr>
              <a:t>PID Information Types (PIT) WG </a:t>
            </a:r>
            <a:r>
              <a:rPr lang="it-IT" sz="2200" b="1" dirty="0" err="1">
                <a:solidFill>
                  <a:srgbClr val="84442E"/>
                </a:solidFill>
                <a:hlinkClick r:id="rId4">
                  <a:extLst>
                    <a:ext uri="{A12FA001-AC4F-418D-AE19-62706E023703}">
                      <ahyp:hlinkClr xmlns:ahyp="http://schemas.microsoft.com/office/drawing/2018/hyperlinkcolor" val="tx"/>
                    </a:ext>
                  </a:extLst>
                </a:hlinkClick>
              </a:rPr>
              <a:t>Recommendations</a:t>
            </a:r>
            <a:br>
              <a:rPr lang="it-IT" sz="2000" b="1" dirty="0"/>
            </a:br>
            <a:r>
              <a:rPr lang="it-IT" sz="2000" dirty="0" err="1"/>
              <a:t>Persistent</a:t>
            </a:r>
            <a:r>
              <a:rPr lang="it-IT" sz="2000" dirty="0"/>
              <a:t> </a:t>
            </a:r>
            <a:r>
              <a:rPr lang="it-IT" sz="2000" dirty="0" err="1"/>
              <a:t>Identifier</a:t>
            </a:r>
            <a:r>
              <a:rPr lang="it-IT" sz="2000" dirty="0"/>
              <a:t> </a:t>
            </a:r>
            <a:r>
              <a:rPr lang="it-IT" sz="2000" dirty="0" err="1"/>
              <a:t>Type</a:t>
            </a:r>
            <a:r>
              <a:rPr lang="it-IT" sz="2000" dirty="0"/>
              <a:t> </a:t>
            </a:r>
            <a:r>
              <a:rPr lang="it-IT" sz="2000" dirty="0" err="1"/>
              <a:t>Registry</a:t>
            </a:r>
            <a:r>
              <a:rPr lang="it-IT" sz="2000" dirty="0"/>
              <a:t> </a:t>
            </a:r>
            <a:r>
              <a:rPr lang="it-IT" sz="2000" dirty="0" err="1"/>
              <a:t>produced</a:t>
            </a:r>
            <a:r>
              <a:rPr lang="it-IT" sz="2000" dirty="0"/>
              <a:t> </a:t>
            </a:r>
            <a:r>
              <a:rPr lang="it-IT" sz="2000" dirty="0" err="1"/>
              <a:t>by</a:t>
            </a:r>
            <a:r>
              <a:rPr lang="it-IT" sz="2000" dirty="0"/>
              <a:t> the PID Information Types WG, a </a:t>
            </a:r>
            <a:r>
              <a:rPr lang="it-IT" sz="2000" dirty="0" err="1"/>
              <a:t>conceptual</a:t>
            </a:r>
            <a:r>
              <a:rPr lang="it-IT" sz="2000" dirty="0"/>
              <a:t> </a:t>
            </a:r>
            <a:r>
              <a:rPr lang="it-IT" sz="2000" dirty="0" err="1"/>
              <a:t>model</a:t>
            </a:r>
            <a:r>
              <a:rPr lang="it-IT" sz="2000" dirty="0"/>
              <a:t> </a:t>
            </a:r>
            <a:r>
              <a:rPr lang="it-IT" sz="2000" dirty="0" err="1"/>
              <a:t>for</a:t>
            </a:r>
            <a:r>
              <a:rPr lang="it-IT" sz="2000" dirty="0"/>
              <a:t> </a:t>
            </a:r>
            <a:r>
              <a:rPr lang="it-IT" sz="2000" dirty="0" err="1"/>
              <a:t>structuring</a:t>
            </a:r>
            <a:r>
              <a:rPr lang="it-IT" sz="2000" dirty="0"/>
              <a:t> </a:t>
            </a:r>
            <a:r>
              <a:rPr lang="it-IT" sz="2000" dirty="0" err="1"/>
              <a:t>typed</a:t>
            </a:r>
            <a:r>
              <a:rPr lang="it-IT" sz="2000" dirty="0"/>
              <a:t> information </a:t>
            </a:r>
            <a:r>
              <a:rPr lang="it-IT" sz="2000" dirty="0" err="1"/>
              <a:t>to</a:t>
            </a:r>
            <a:r>
              <a:rPr lang="it-IT" sz="2000" dirty="0"/>
              <a:t> </a:t>
            </a:r>
            <a:r>
              <a:rPr lang="it-IT" sz="2000" dirty="0" err="1"/>
              <a:t>better</a:t>
            </a:r>
            <a:r>
              <a:rPr lang="it-IT" sz="2000" dirty="0"/>
              <a:t> </a:t>
            </a:r>
            <a:r>
              <a:rPr lang="it-IT" sz="2000" dirty="0" err="1"/>
              <a:t>identify</a:t>
            </a:r>
            <a:r>
              <a:rPr lang="it-IT" sz="2000" dirty="0"/>
              <a:t> </a:t>
            </a:r>
            <a:r>
              <a:rPr lang="it-IT" sz="2000" dirty="0" err="1"/>
              <a:t>PIDs</a:t>
            </a:r>
            <a:r>
              <a:rPr lang="it-IT" sz="2000" dirty="0"/>
              <a:t>, common interface </a:t>
            </a:r>
            <a:r>
              <a:rPr lang="it-IT" sz="2000" dirty="0" err="1"/>
              <a:t>for</a:t>
            </a:r>
            <a:r>
              <a:rPr lang="it-IT" sz="2000" dirty="0"/>
              <a:t> </a:t>
            </a:r>
            <a:r>
              <a:rPr lang="it-IT" sz="2000" dirty="0" err="1"/>
              <a:t>access</a:t>
            </a:r>
            <a:r>
              <a:rPr lang="it-IT" sz="2000" dirty="0"/>
              <a:t> </a:t>
            </a:r>
            <a:r>
              <a:rPr lang="it-IT" sz="2000" dirty="0" err="1"/>
              <a:t>to</a:t>
            </a:r>
            <a:r>
              <a:rPr lang="it-IT" sz="2000" dirty="0"/>
              <a:t> </a:t>
            </a:r>
            <a:r>
              <a:rPr lang="it-IT" sz="2000" dirty="0" err="1"/>
              <a:t>this</a:t>
            </a:r>
            <a:r>
              <a:rPr lang="it-IT" sz="2000" dirty="0"/>
              <a:t> information. </a:t>
            </a:r>
            <a:r>
              <a:rPr lang="en-US" sz="2000" b="1" u="sng" dirty="0">
                <a:solidFill>
                  <a:srgbClr val="0070C0"/>
                </a:solidFill>
                <a:sym typeface="Wingdings" pitchFamily="2" charset="2"/>
              </a:rPr>
              <a:t> </a:t>
            </a:r>
            <a:r>
              <a:rPr lang="en-US" sz="2000" b="1" u="sng" dirty="0">
                <a:solidFill>
                  <a:srgbClr val="0070C0"/>
                </a:solidFill>
              </a:rPr>
              <a:t>ICT Tech specification</a:t>
            </a:r>
            <a:endParaRPr lang="fr-FR" sz="2000" dirty="0">
              <a:solidFill>
                <a:srgbClr val="0070C0"/>
              </a:solidFill>
            </a:endParaRPr>
          </a:p>
          <a:p>
            <a:pPr marL="0">
              <a:lnSpc>
                <a:spcPct val="100000"/>
              </a:lnSpc>
              <a:spcBef>
                <a:spcPts val="0"/>
              </a:spcBef>
              <a:spcAft>
                <a:spcPts val="1200"/>
              </a:spcAft>
              <a:buNone/>
            </a:pPr>
            <a:endParaRPr lang="fr-FR" sz="2000" dirty="0"/>
          </a:p>
        </p:txBody>
      </p:sp>
      <p:sp>
        <p:nvSpPr>
          <p:cNvPr id="4" name="Segnaposto data 3"/>
          <p:cNvSpPr>
            <a:spLocks noGrp="1"/>
          </p:cNvSpPr>
          <p:nvPr>
            <p:ph type="dt" sz="half" idx="2"/>
          </p:nvPr>
        </p:nvSpPr>
        <p:spPr/>
        <p:txBody>
          <a:bodyPr/>
          <a:lstStyle/>
          <a:p>
            <a:fld id="{BD08C3EE-DEF8-1A41-A395-7553AD6D691B}"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20</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grpSp>
        <p:nvGrpSpPr>
          <p:cNvPr id="13" name="Gruppo 12"/>
          <p:cNvGrpSpPr/>
          <p:nvPr/>
        </p:nvGrpSpPr>
        <p:grpSpPr>
          <a:xfrm>
            <a:off x="0" y="13648"/>
            <a:ext cx="12179941" cy="2729826"/>
            <a:chOff x="0" y="13648"/>
            <a:chExt cx="12179941" cy="2729826"/>
          </a:xfrm>
        </p:grpSpPr>
        <p:pic>
          <p:nvPicPr>
            <p:cNvPr id="14" name="Picture 3"/>
            <p:cNvPicPr>
              <a:picLocks noChangeAspect="1" noChangeArrowheads="1"/>
            </p:cNvPicPr>
            <p:nvPr/>
          </p:nvPicPr>
          <p:blipFill>
            <a:blip r:embed="rId5"/>
            <a:srcRect/>
            <a:stretch>
              <a:fillRect/>
            </a:stretch>
          </p:blipFill>
          <p:spPr bwMode="auto">
            <a:xfrm>
              <a:off x="0" y="13648"/>
              <a:ext cx="12179941" cy="2579851"/>
            </a:xfrm>
            <a:prstGeom prst="rect">
              <a:avLst/>
            </a:prstGeom>
            <a:noFill/>
            <a:ln w="9525">
              <a:noFill/>
              <a:miter lim="800000"/>
              <a:headEnd/>
              <a:tailEnd/>
            </a:ln>
          </p:spPr>
        </p:pic>
        <p:sp>
          <p:nvSpPr>
            <p:cNvPr id="15" name="Titolo 1"/>
            <p:cNvSpPr txBox="1">
              <a:spLocks/>
            </p:cNvSpPr>
            <p:nvPr/>
          </p:nvSpPr>
          <p:spPr>
            <a:xfrm>
              <a:off x="2264229" y="2196249"/>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fld id="{F8823C55-EE6A-A349-ABEF-C688CD942B82}"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21</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sp>
        <p:nvSpPr>
          <p:cNvPr id="8" name="Segnaposto contenuto 2"/>
          <p:cNvSpPr txBox="1">
            <a:spLocks/>
          </p:cNvSpPr>
          <p:nvPr/>
        </p:nvSpPr>
        <p:spPr>
          <a:xfrm>
            <a:off x="6824482" y="2693048"/>
            <a:ext cx="5355459" cy="3597151"/>
          </a:xfrm>
          <a:prstGeom prst="rect">
            <a:avLst/>
          </a:prstGeom>
        </p:spPr>
        <p:txBody>
          <a:bodyPr vert="horz" lIns="91440" tIns="45720" rIns="91440" bIns="45720" rtlCol="0">
            <a:normAutofit/>
          </a:bodyPr>
          <a:lstStyle/>
          <a:p>
            <a:pPr marL="36000" marR="0" lvl="0" indent="-228600" algn="l" defTabSz="914400" rtl="0" eaLnBrk="1" fontAlgn="auto" latinLnBrk="0" hangingPunct="1">
              <a:lnSpc>
                <a:spcPct val="110000"/>
              </a:lnSpc>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36000" marR="0" lvl="0" indent="-228600" algn="l" defTabSz="914400" rtl="0" eaLnBrk="1" fontAlgn="auto" latinLnBrk="0" hangingPunct="1">
              <a:lnSpc>
                <a:spcPct val="110000"/>
              </a:lnSpc>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36000" marR="0" lvl="0" indent="-228600" algn="l" defTabSz="914400" rtl="0" eaLnBrk="1" fontAlgn="auto" latinLnBrk="0" hangingPunct="1">
              <a:lnSpc>
                <a:spcPct val="110000"/>
              </a:lnSpc>
              <a:buClrTx/>
              <a:buSzTx/>
              <a:buFontTx/>
              <a:buBlip>
                <a:blip r:embed="rId2"/>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36000" marR="0" lvl="0" indent="-228600" algn="l" defTabSz="914400" rtl="0" eaLnBrk="1" fontAlgn="auto" latinLnBrk="0" hangingPunct="1">
              <a:lnSpc>
                <a:spcPct val="110000"/>
              </a:lnSpc>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2" name="Gruppo 12"/>
          <p:cNvGrpSpPr/>
          <p:nvPr/>
        </p:nvGrpSpPr>
        <p:grpSpPr>
          <a:xfrm>
            <a:off x="0" y="13648"/>
            <a:ext cx="12179941" cy="2729826"/>
            <a:chOff x="0" y="13648"/>
            <a:chExt cx="12179941" cy="2729826"/>
          </a:xfrm>
        </p:grpSpPr>
        <p:pic>
          <p:nvPicPr>
            <p:cNvPr id="14" name="Picture 3"/>
            <p:cNvPicPr>
              <a:picLocks noChangeAspect="1" noChangeArrowheads="1"/>
            </p:cNvPicPr>
            <p:nvPr/>
          </p:nvPicPr>
          <p:blipFill>
            <a:blip r:embed="rId3"/>
            <a:srcRect/>
            <a:stretch>
              <a:fillRect/>
            </a:stretch>
          </p:blipFill>
          <p:spPr bwMode="auto">
            <a:xfrm>
              <a:off x="0" y="13648"/>
              <a:ext cx="12179941" cy="2579851"/>
            </a:xfrm>
            <a:prstGeom prst="rect">
              <a:avLst/>
            </a:prstGeom>
            <a:noFill/>
            <a:ln w="9525">
              <a:noFill/>
              <a:miter lim="800000"/>
              <a:headEnd/>
              <a:tailEnd/>
            </a:ln>
          </p:spPr>
        </p:pic>
        <p:sp>
          <p:nvSpPr>
            <p:cNvPr id="15" name="Titolo 1"/>
            <p:cNvSpPr txBox="1">
              <a:spLocks/>
            </p:cNvSpPr>
            <p:nvPr/>
          </p:nvSpPr>
          <p:spPr>
            <a:xfrm>
              <a:off x="2264229" y="2196249"/>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grpSp>
      <p:sp>
        <p:nvSpPr>
          <p:cNvPr id="10" name="Segnaposto contenuto 9"/>
          <p:cNvSpPr>
            <a:spLocks noGrp="1"/>
          </p:cNvSpPr>
          <p:nvPr>
            <p:ph idx="1"/>
          </p:nvPr>
        </p:nvSpPr>
        <p:spPr>
          <a:xfrm>
            <a:off x="476250" y="2743200"/>
            <a:ext cx="11353800" cy="3167063"/>
          </a:xfrm>
        </p:spPr>
        <p:txBody>
          <a:bodyPr>
            <a:noAutofit/>
          </a:bodyPr>
          <a:lstStyle/>
          <a:p>
            <a:pPr marL="36000" lvl="0">
              <a:lnSpc>
                <a:spcPct val="100000"/>
              </a:lnSpc>
              <a:spcBef>
                <a:spcPts val="0"/>
              </a:spcBef>
              <a:spcAft>
                <a:spcPts val="1200"/>
              </a:spcAft>
              <a:buNone/>
              <a:defRPr/>
            </a:pPr>
            <a:r>
              <a:rPr lang="it-IT" sz="2200" b="1" dirty="0">
                <a:solidFill>
                  <a:srgbClr val="84442E"/>
                </a:solidFill>
                <a:hlinkClick r:id="rId4">
                  <a:extLst>
                    <a:ext uri="{A12FA001-AC4F-418D-AE19-62706E023703}">
                      <ahyp:hlinkClr xmlns:ahyp="http://schemas.microsoft.com/office/drawing/2018/hyperlinkcolor" val="tx"/>
                    </a:ext>
                  </a:extLst>
                </a:hlinkClick>
              </a:rPr>
              <a:t>RDA </a:t>
            </a:r>
            <a:r>
              <a:rPr lang="it-IT" sz="2200" b="1" dirty="0" err="1">
                <a:solidFill>
                  <a:srgbClr val="84442E"/>
                </a:solidFill>
                <a:hlinkClick r:id="rId4">
                  <a:extLst>
                    <a:ext uri="{A12FA001-AC4F-418D-AE19-62706E023703}">
                      <ahyp:hlinkClr xmlns:ahyp="http://schemas.microsoft.com/office/drawing/2018/hyperlinkcolor" val="tx"/>
                    </a:ext>
                  </a:extLst>
                </a:hlinkClick>
              </a:rPr>
              <a:t>Research</a:t>
            </a:r>
            <a:r>
              <a:rPr lang="it-IT" sz="2200" b="1" dirty="0">
                <a:solidFill>
                  <a:srgbClr val="84442E"/>
                </a:solidFill>
                <a:hlinkClick r:id="rId4">
                  <a:extLst>
                    <a:ext uri="{A12FA001-AC4F-418D-AE19-62706E023703}">
                      <ahyp:hlinkClr xmlns:ahyp="http://schemas.microsoft.com/office/drawing/2018/hyperlinkcolor" val="tx"/>
                    </a:ext>
                  </a:extLst>
                </a:hlinkClick>
              </a:rPr>
              <a:t> Data </a:t>
            </a:r>
            <a:r>
              <a:rPr lang="it-IT" sz="2200" b="1" dirty="0" err="1">
                <a:solidFill>
                  <a:srgbClr val="84442E"/>
                </a:solidFill>
                <a:hlinkClick r:id="rId4">
                  <a:extLst>
                    <a:ext uri="{A12FA001-AC4F-418D-AE19-62706E023703}">
                      <ahyp:hlinkClr xmlns:ahyp="http://schemas.microsoft.com/office/drawing/2018/hyperlinkcolor" val="tx"/>
                    </a:ext>
                  </a:extLst>
                </a:hlinkClick>
              </a:rPr>
              <a:t>Collections</a:t>
            </a:r>
            <a:r>
              <a:rPr lang="it-IT" sz="2200" b="1" dirty="0">
                <a:solidFill>
                  <a:srgbClr val="84442E"/>
                </a:solidFill>
                <a:hlinkClick r:id="rId4">
                  <a:extLst>
                    <a:ext uri="{A12FA001-AC4F-418D-AE19-62706E023703}">
                      <ahyp:hlinkClr xmlns:ahyp="http://schemas.microsoft.com/office/drawing/2018/hyperlinkcolor" val="tx"/>
                    </a:ext>
                  </a:extLst>
                </a:hlinkClick>
              </a:rPr>
              <a:t> WG </a:t>
            </a:r>
            <a:r>
              <a:rPr lang="it-IT" sz="2200" b="1" dirty="0" err="1">
                <a:solidFill>
                  <a:srgbClr val="84442E"/>
                </a:solidFill>
                <a:hlinkClick r:id="rId4">
                  <a:extLst>
                    <a:ext uri="{A12FA001-AC4F-418D-AE19-62706E023703}">
                      <ahyp:hlinkClr xmlns:ahyp="http://schemas.microsoft.com/office/drawing/2018/hyperlinkcolor" val="tx"/>
                    </a:ext>
                  </a:extLst>
                </a:hlinkClick>
              </a:rPr>
              <a:t>Recommendations</a:t>
            </a:r>
            <a:r>
              <a:rPr lang="it-IT" sz="2000" b="1" dirty="0">
                <a:solidFill>
                  <a:srgbClr val="84442E"/>
                </a:solidFill>
              </a:rPr>
              <a:t>: </a:t>
            </a:r>
            <a:r>
              <a:rPr lang="it-IT" sz="2000" dirty="0"/>
              <a:t>A </a:t>
            </a:r>
            <a:r>
              <a:rPr lang="it-IT" sz="2000" dirty="0" err="1"/>
              <a:t>comprehensive</a:t>
            </a:r>
            <a:r>
              <a:rPr lang="it-IT" sz="2000" dirty="0"/>
              <a:t> </a:t>
            </a:r>
            <a:r>
              <a:rPr lang="it-IT" sz="2000" dirty="0" err="1"/>
              <a:t>model</a:t>
            </a:r>
            <a:r>
              <a:rPr lang="it-IT" sz="2000" dirty="0"/>
              <a:t> </a:t>
            </a:r>
            <a:r>
              <a:rPr lang="it-IT" sz="2000" dirty="0" err="1"/>
              <a:t>for</a:t>
            </a:r>
            <a:r>
              <a:rPr lang="it-IT" sz="2000" dirty="0"/>
              <a:t> </a:t>
            </a:r>
            <a:r>
              <a:rPr lang="it-IT" sz="2000" dirty="0" err="1"/>
              <a:t>actionable</a:t>
            </a:r>
            <a:r>
              <a:rPr lang="it-IT" sz="2000" dirty="0"/>
              <a:t> </a:t>
            </a:r>
            <a:r>
              <a:rPr lang="it-IT" sz="2000" dirty="0" err="1"/>
              <a:t>collections</a:t>
            </a:r>
            <a:r>
              <a:rPr lang="it-IT" sz="2000" dirty="0"/>
              <a:t> and a </a:t>
            </a:r>
            <a:r>
              <a:rPr lang="it-IT" sz="2000" dirty="0" err="1"/>
              <a:t>technical</a:t>
            </a:r>
            <a:r>
              <a:rPr lang="it-IT" sz="2000" dirty="0"/>
              <a:t> interface </a:t>
            </a:r>
            <a:r>
              <a:rPr lang="it-IT" sz="2000" dirty="0" err="1"/>
              <a:t>specification</a:t>
            </a:r>
            <a:r>
              <a:rPr lang="it-IT" sz="2000" dirty="0"/>
              <a:t> </a:t>
            </a:r>
            <a:r>
              <a:rPr lang="it-IT" sz="2000" dirty="0" err="1"/>
              <a:t>to</a:t>
            </a:r>
            <a:r>
              <a:rPr lang="it-IT" sz="2000" dirty="0"/>
              <a:t> </a:t>
            </a:r>
            <a:r>
              <a:rPr lang="it-IT" sz="2000" dirty="0" err="1"/>
              <a:t>enable</a:t>
            </a:r>
            <a:r>
              <a:rPr lang="it-IT" sz="2000" dirty="0"/>
              <a:t> client-server </a:t>
            </a:r>
            <a:r>
              <a:rPr lang="it-IT" sz="2000" dirty="0" err="1"/>
              <a:t>interaction</a:t>
            </a:r>
            <a:r>
              <a:rPr lang="it-IT" sz="2000" dirty="0"/>
              <a:t>.</a:t>
            </a:r>
          </a:p>
          <a:p>
            <a:pPr marL="36000" lvl="0">
              <a:lnSpc>
                <a:spcPct val="100000"/>
              </a:lnSpc>
              <a:spcBef>
                <a:spcPts val="0"/>
              </a:spcBef>
              <a:spcAft>
                <a:spcPts val="1200"/>
              </a:spcAft>
              <a:buNone/>
              <a:defRPr/>
            </a:pPr>
            <a:r>
              <a:rPr lang="fr-FR" sz="2200" b="1" dirty="0" err="1">
                <a:solidFill>
                  <a:srgbClr val="84442E"/>
                </a:solidFill>
                <a:hlinkClick r:id="rId5">
                  <a:extLst>
                    <a:ext uri="{A12FA001-AC4F-418D-AE19-62706E023703}">
                      <ahyp:hlinkClr xmlns:ahyp="http://schemas.microsoft.com/office/drawing/2018/hyperlinkcolor" val="tx"/>
                    </a:ext>
                  </a:extLst>
                </a:hlinkClick>
              </a:rPr>
              <a:t>Recommendation</a:t>
            </a:r>
            <a:r>
              <a:rPr lang="fr-FR" sz="2200" b="1" dirty="0">
                <a:solidFill>
                  <a:srgbClr val="84442E"/>
                </a:solidFill>
                <a:hlinkClick r:id="rId5">
                  <a:extLst>
                    <a:ext uri="{A12FA001-AC4F-418D-AE19-62706E023703}">
                      <ahyp:hlinkClr xmlns:ahyp="http://schemas.microsoft.com/office/drawing/2018/hyperlinkcolor" val="tx"/>
                    </a:ext>
                  </a:extLst>
                </a:hlinkClick>
              </a:rPr>
              <a:t> on PID </a:t>
            </a:r>
            <a:r>
              <a:rPr lang="fr-FR" sz="2200" b="1" dirty="0" err="1">
                <a:solidFill>
                  <a:srgbClr val="84442E"/>
                </a:solidFill>
                <a:hlinkClick r:id="rId5">
                  <a:extLst>
                    <a:ext uri="{A12FA001-AC4F-418D-AE19-62706E023703}">
                      <ahyp:hlinkClr xmlns:ahyp="http://schemas.microsoft.com/office/drawing/2018/hyperlinkcolor" val="tx"/>
                    </a:ext>
                  </a:extLst>
                </a:hlinkClick>
              </a:rPr>
              <a:t>Kernel</a:t>
            </a:r>
            <a:r>
              <a:rPr lang="fr-FR" sz="2200" b="1" dirty="0">
                <a:solidFill>
                  <a:srgbClr val="84442E"/>
                </a:solidFill>
                <a:hlinkClick r:id="rId5">
                  <a:extLst>
                    <a:ext uri="{A12FA001-AC4F-418D-AE19-62706E023703}">
                      <ahyp:hlinkClr xmlns:ahyp="http://schemas.microsoft.com/office/drawing/2018/hyperlinkcolor" val="tx"/>
                    </a:ext>
                  </a:extLst>
                </a:hlinkClick>
              </a:rPr>
              <a:t> Information</a:t>
            </a:r>
            <a:r>
              <a:rPr lang="fr-FR" sz="2000" b="1" dirty="0">
                <a:solidFill>
                  <a:srgbClr val="84442E"/>
                </a:solidFill>
              </a:rPr>
              <a:t>:</a:t>
            </a:r>
            <a:r>
              <a:rPr lang="fr-FR" sz="2000" b="1" dirty="0"/>
              <a:t> </a:t>
            </a:r>
            <a:r>
              <a:rPr lang="en-US" sz="2000" dirty="0"/>
              <a:t>A set of guiding principles, architectural considerations, use cases and a fundamental metadata schema to manage information in Persistent Identifier records for scalable middleware infrastructure and automated processes.</a:t>
            </a:r>
          </a:p>
          <a:p>
            <a:pPr marL="36000" lvl="0">
              <a:lnSpc>
                <a:spcPct val="100000"/>
              </a:lnSpc>
              <a:spcBef>
                <a:spcPts val="0"/>
              </a:spcBef>
              <a:spcAft>
                <a:spcPts val="1200"/>
              </a:spcAft>
              <a:buNone/>
              <a:defRPr/>
            </a:pPr>
            <a:r>
              <a:rPr lang="en-US" sz="2200" b="1" dirty="0">
                <a:solidFill>
                  <a:srgbClr val="84442E"/>
                </a:solidFill>
                <a:hlinkClick r:id="rId6">
                  <a:extLst>
                    <a:ext uri="{A12FA001-AC4F-418D-AE19-62706E023703}">
                      <ahyp:hlinkClr xmlns:ahyp="http://schemas.microsoft.com/office/drawing/2018/hyperlinkcolor" val="tx"/>
                    </a:ext>
                  </a:extLst>
                </a:hlinkClick>
              </a:rPr>
              <a:t>Research Data Repository Interoperability WG Final Recommendations</a:t>
            </a:r>
            <a:r>
              <a:rPr lang="en-US" sz="2000" b="1" dirty="0">
                <a:solidFill>
                  <a:srgbClr val="84442E"/>
                </a:solidFill>
              </a:rPr>
              <a:t>:</a:t>
            </a:r>
            <a:r>
              <a:rPr lang="en-US" sz="2000" b="1" dirty="0"/>
              <a:t> </a:t>
            </a:r>
            <a:r>
              <a:rPr lang="it-IT" sz="2000" dirty="0" err="1"/>
              <a:t>Provides</a:t>
            </a:r>
            <a:r>
              <a:rPr lang="it-IT" sz="2000" dirty="0"/>
              <a:t> </a:t>
            </a:r>
            <a:r>
              <a:rPr lang="it-IT" sz="2000" dirty="0" err="1"/>
              <a:t>recommendations</a:t>
            </a:r>
            <a:r>
              <a:rPr lang="it-IT" sz="2000" dirty="0"/>
              <a:t> </a:t>
            </a:r>
            <a:r>
              <a:rPr lang="it-IT" sz="2000" dirty="0" err="1"/>
              <a:t>with</a:t>
            </a:r>
            <a:r>
              <a:rPr lang="it-IT" sz="2000" dirty="0"/>
              <a:t> </a:t>
            </a:r>
            <a:r>
              <a:rPr lang="it-IT" sz="2000" dirty="0" err="1"/>
              <a:t>respect</a:t>
            </a:r>
            <a:r>
              <a:rPr lang="it-IT" sz="2000" dirty="0"/>
              <a:t> </a:t>
            </a:r>
            <a:r>
              <a:rPr lang="it-IT" sz="2000" dirty="0" err="1"/>
              <a:t>to</a:t>
            </a:r>
            <a:r>
              <a:rPr lang="it-IT" sz="2000" dirty="0"/>
              <a:t> </a:t>
            </a:r>
            <a:r>
              <a:rPr lang="it-IT" sz="2000" dirty="0" err="1"/>
              <a:t>an</a:t>
            </a:r>
            <a:r>
              <a:rPr lang="it-IT" sz="2000" dirty="0"/>
              <a:t> </a:t>
            </a:r>
            <a:r>
              <a:rPr lang="it-IT" sz="2000" dirty="0" err="1"/>
              <a:t>interoperable</a:t>
            </a:r>
            <a:r>
              <a:rPr lang="it-IT" sz="2000" dirty="0"/>
              <a:t> packaging and </a:t>
            </a:r>
            <a:r>
              <a:rPr lang="it-IT" sz="2000" dirty="0" err="1"/>
              <a:t>exchange</a:t>
            </a:r>
            <a:r>
              <a:rPr lang="it-IT" sz="2000" dirty="0"/>
              <a:t> format </a:t>
            </a:r>
            <a:r>
              <a:rPr lang="it-IT" sz="2000" dirty="0" err="1"/>
              <a:t>for</a:t>
            </a:r>
            <a:r>
              <a:rPr lang="it-IT" sz="2000" dirty="0"/>
              <a:t> </a:t>
            </a:r>
            <a:r>
              <a:rPr lang="it-IT" sz="2000" dirty="0" err="1"/>
              <a:t>digital</a:t>
            </a:r>
            <a:r>
              <a:rPr lang="it-IT" sz="2000" dirty="0"/>
              <a:t> </a:t>
            </a:r>
            <a:r>
              <a:rPr lang="it-IT" sz="2000" dirty="0" err="1"/>
              <a:t>content</a:t>
            </a:r>
            <a:endParaRPr lang="it-IT" sz="2000" dirty="0"/>
          </a:p>
          <a:p>
            <a:pPr marL="36000" lvl="0">
              <a:lnSpc>
                <a:spcPct val="100000"/>
              </a:lnSpc>
              <a:spcBef>
                <a:spcPts val="0"/>
              </a:spcBef>
              <a:spcAft>
                <a:spcPts val="1200"/>
              </a:spcAft>
              <a:buNone/>
              <a:defRPr/>
            </a:pPr>
            <a:r>
              <a:rPr lang="en-US" sz="2200" b="1" dirty="0">
                <a:solidFill>
                  <a:srgbClr val="84442E"/>
                </a:solidFill>
                <a:hlinkClick r:id="rId7">
                  <a:extLst>
                    <a:ext uri="{A12FA001-AC4F-418D-AE19-62706E023703}">
                      <ahyp:hlinkClr xmlns:ahyp="http://schemas.microsoft.com/office/drawing/2018/hyperlinkcolor" val="tx"/>
                    </a:ext>
                  </a:extLst>
                </a:hlinkClick>
              </a:rPr>
              <a:t>The </a:t>
            </a:r>
            <a:r>
              <a:rPr lang="en-US" sz="2200" b="1" dirty="0" err="1">
                <a:solidFill>
                  <a:srgbClr val="84442E"/>
                </a:solidFill>
                <a:hlinkClick r:id="rId7">
                  <a:extLst>
                    <a:ext uri="{A12FA001-AC4F-418D-AE19-62706E023703}">
                      <ahyp:hlinkClr xmlns:ahyp="http://schemas.microsoft.com/office/drawing/2018/hyperlinkcolor" val="tx"/>
                    </a:ext>
                  </a:extLst>
                </a:hlinkClick>
              </a:rPr>
              <a:t>FAIRsharing</a:t>
            </a:r>
            <a:r>
              <a:rPr lang="en-US" sz="2200" b="1" dirty="0">
                <a:solidFill>
                  <a:srgbClr val="84442E"/>
                </a:solidFill>
                <a:hlinkClick r:id="rId7">
                  <a:extLst>
                    <a:ext uri="{A12FA001-AC4F-418D-AE19-62706E023703}">
                      <ahyp:hlinkClr xmlns:ahyp="http://schemas.microsoft.com/office/drawing/2018/hyperlinkcolor" val="tx"/>
                    </a:ext>
                  </a:extLst>
                </a:hlinkClick>
              </a:rPr>
              <a:t> Registry and Recommendations: Interlinking Standards, Databases and Data Policies</a:t>
            </a:r>
            <a:r>
              <a:rPr lang="en-US" sz="2200" b="1" dirty="0">
                <a:solidFill>
                  <a:srgbClr val="84442E"/>
                </a:solidFill>
              </a:rPr>
              <a:t>: </a:t>
            </a:r>
            <a:r>
              <a:rPr lang="en-US" sz="2000" dirty="0"/>
              <a:t>Guide for citation and its implementation in a registry of standards, databases and data policies</a:t>
            </a:r>
          </a:p>
          <a:p>
            <a:pPr marL="36000" lvl="1">
              <a:lnSpc>
                <a:spcPct val="100000"/>
              </a:lnSpc>
              <a:spcBef>
                <a:spcPts val="0"/>
              </a:spcBef>
              <a:spcAft>
                <a:spcPts val="1200"/>
              </a:spcAft>
              <a:buNone/>
              <a:defRPr/>
            </a:pPr>
            <a:endParaRPr lang="fr-FR" sz="2000" dirty="0"/>
          </a:p>
          <a:p>
            <a:pPr>
              <a:lnSpc>
                <a:spcPct val="100000"/>
              </a:lnSpc>
              <a:spcBef>
                <a:spcPts val="0"/>
              </a:spcBef>
              <a:spcAft>
                <a:spcPts val="1200"/>
              </a:spcAft>
              <a:buNone/>
            </a:pPr>
            <a:endParaRPr lang="it-IT"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fld id="{CCEDEC5C-DBE5-204F-9C61-75826B091159}"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22</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sp>
        <p:nvSpPr>
          <p:cNvPr id="8" name="Segnaposto contenuto 2"/>
          <p:cNvSpPr txBox="1">
            <a:spLocks/>
          </p:cNvSpPr>
          <p:nvPr/>
        </p:nvSpPr>
        <p:spPr>
          <a:xfrm>
            <a:off x="6824482" y="2693048"/>
            <a:ext cx="5355459" cy="3597151"/>
          </a:xfrm>
          <a:prstGeom prst="rect">
            <a:avLst/>
          </a:prstGeom>
        </p:spPr>
        <p:txBody>
          <a:bodyPr vert="horz" lIns="91440" tIns="45720" rIns="91440" bIns="45720" rtlCol="0">
            <a:normAutofit/>
          </a:bodyPr>
          <a:lstStyle/>
          <a:p>
            <a:pPr marL="36000" marR="0" lvl="0" indent="-228600" algn="l" defTabSz="914400" rtl="0" eaLnBrk="1" fontAlgn="auto" latinLnBrk="0" hangingPunct="1">
              <a:lnSpc>
                <a:spcPct val="110000"/>
              </a:lnSpc>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36000" marR="0" lvl="0" indent="-228600" algn="l" defTabSz="914400" rtl="0" eaLnBrk="1" fontAlgn="auto" latinLnBrk="0" hangingPunct="1">
              <a:lnSpc>
                <a:spcPct val="110000"/>
              </a:lnSpc>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36000" marR="0" lvl="0" indent="-228600" algn="l" defTabSz="914400" rtl="0" eaLnBrk="1" fontAlgn="auto" latinLnBrk="0" hangingPunct="1">
              <a:lnSpc>
                <a:spcPct val="110000"/>
              </a:lnSpc>
              <a:buClrTx/>
              <a:buSzTx/>
              <a:buFontTx/>
              <a:buBlip>
                <a:blip r:embed="rId2"/>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36000" marR="0" lvl="0" indent="-228600" algn="l" defTabSz="914400" rtl="0" eaLnBrk="1" fontAlgn="auto" latinLnBrk="0" hangingPunct="1">
              <a:lnSpc>
                <a:spcPct val="110000"/>
              </a:lnSpc>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2" name="Gruppo 12"/>
          <p:cNvGrpSpPr/>
          <p:nvPr/>
        </p:nvGrpSpPr>
        <p:grpSpPr>
          <a:xfrm>
            <a:off x="0" y="13648"/>
            <a:ext cx="12179941" cy="2729826"/>
            <a:chOff x="0" y="13648"/>
            <a:chExt cx="12179941" cy="2729826"/>
          </a:xfrm>
        </p:grpSpPr>
        <p:pic>
          <p:nvPicPr>
            <p:cNvPr id="14" name="Picture 3"/>
            <p:cNvPicPr>
              <a:picLocks noChangeAspect="1" noChangeArrowheads="1"/>
            </p:cNvPicPr>
            <p:nvPr/>
          </p:nvPicPr>
          <p:blipFill>
            <a:blip r:embed="rId3"/>
            <a:srcRect/>
            <a:stretch>
              <a:fillRect/>
            </a:stretch>
          </p:blipFill>
          <p:spPr bwMode="auto">
            <a:xfrm>
              <a:off x="0" y="13648"/>
              <a:ext cx="12179941" cy="2579851"/>
            </a:xfrm>
            <a:prstGeom prst="rect">
              <a:avLst/>
            </a:prstGeom>
            <a:noFill/>
            <a:ln w="9525">
              <a:noFill/>
              <a:miter lim="800000"/>
              <a:headEnd/>
              <a:tailEnd/>
            </a:ln>
          </p:spPr>
        </p:pic>
        <p:sp>
          <p:nvSpPr>
            <p:cNvPr id="15" name="Titolo 1"/>
            <p:cNvSpPr txBox="1">
              <a:spLocks/>
            </p:cNvSpPr>
            <p:nvPr/>
          </p:nvSpPr>
          <p:spPr>
            <a:xfrm>
              <a:off x="2264229" y="2196249"/>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grpSp>
      <p:sp>
        <p:nvSpPr>
          <p:cNvPr id="10" name="Segnaposto contenuto 9"/>
          <p:cNvSpPr>
            <a:spLocks noGrp="1"/>
          </p:cNvSpPr>
          <p:nvPr>
            <p:ph idx="1"/>
          </p:nvPr>
        </p:nvSpPr>
        <p:spPr>
          <a:xfrm>
            <a:off x="476250" y="2743200"/>
            <a:ext cx="11353800" cy="3167063"/>
          </a:xfrm>
        </p:spPr>
        <p:txBody>
          <a:bodyPr>
            <a:noAutofit/>
          </a:bodyPr>
          <a:lstStyle/>
          <a:p>
            <a:pPr marL="0">
              <a:lnSpc>
                <a:spcPct val="100000"/>
              </a:lnSpc>
              <a:spcBef>
                <a:spcPts val="0"/>
              </a:spcBef>
              <a:spcAft>
                <a:spcPts val="1200"/>
              </a:spcAft>
              <a:buNone/>
            </a:pPr>
            <a:r>
              <a:rPr lang="it-IT" sz="2200" b="1" dirty="0">
                <a:solidFill>
                  <a:srgbClr val="84442E"/>
                </a:solidFill>
                <a:hlinkClick r:id="rId4">
                  <a:extLst>
                    <a:ext uri="{A12FA001-AC4F-418D-AE19-62706E023703}">
                      <ahyp:hlinkClr xmlns:ahyp="http://schemas.microsoft.com/office/drawing/2018/hyperlinkcolor" val="tx"/>
                    </a:ext>
                  </a:extLst>
                </a:hlinkClick>
              </a:rPr>
              <a:t>The final version of the RDA COVID-19 Recommendations and Guidelines for Data Sharing, published 30 June 2020</a:t>
            </a:r>
            <a:endParaRPr lang="it-IT" sz="2200" b="1" dirty="0">
              <a:solidFill>
                <a:srgbClr val="84442E"/>
              </a:solidFill>
            </a:endParaRPr>
          </a:p>
          <a:p>
            <a:pPr marL="0">
              <a:lnSpc>
                <a:spcPct val="100000"/>
              </a:lnSpc>
              <a:spcBef>
                <a:spcPts val="0"/>
              </a:spcBef>
              <a:spcAft>
                <a:spcPts val="1200"/>
              </a:spcAft>
              <a:buNone/>
            </a:pPr>
            <a:r>
              <a:rPr lang="it-IT" sz="2000" dirty="0"/>
              <a:t>The </a:t>
            </a:r>
            <a:r>
              <a:rPr lang="it-IT" sz="2000" dirty="0" err="1"/>
              <a:t>Research</a:t>
            </a:r>
            <a:r>
              <a:rPr lang="it-IT" sz="2000" dirty="0"/>
              <a:t> Data </a:t>
            </a:r>
            <a:r>
              <a:rPr lang="it-IT" sz="2000" dirty="0" err="1"/>
              <a:t>Alliance</a:t>
            </a:r>
            <a:r>
              <a:rPr lang="it-IT" sz="2000" dirty="0"/>
              <a:t> (RDA) COVID-19 </a:t>
            </a:r>
            <a:r>
              <a:rPr lang="it-IT" sz="2000" dirty="0" err="1"/>
              <a:t>Working</a:t>
            </a:r>
            <a:r>
              <a:rPr lang="it-IT" sz="2000" dirty="0"/>
              <a:t> Group </a:t>
            </a:r>
            <a:r>
              <a:rPr lang="it-IT" sz="2000" dirty="0" err="1"/>
              <a:t>members</a:t>
            </a:r>
            <a:r>
              <a:rPr lang="it-IT" sz="2000" dirty="0"/>
              <a:t> </a:t>
            </a:r>
            <a:r>
              <a:rPr lang="it-IT" sz="2000" dirty="0" err="1"/>
              <a:t>bring</a:t>
            </a:r>
            <a:r>
              <a:rPr lang="it-IT" sz="2000" dirty="0"/>
              <a:t> </a:t>
            </a:r>
            <a:r>
              <a:rPr lang="it-IT" sz="2000" dirty="0" err="1"/>
              <a:t>various</a:t>
            </a:r>
            <a:r>
              <a:rPr lang="it-IT" sz="2000" dirty="0"/>
              <a:t>, global expertise to </a:t>
            </a:r>
            <a:r>
              <a:rPr lang="it-IT" sz="2000" dirty="0" err="1"/>
              <a:t>develop</a:t>
            </a:r>
            <a:r>
              <a:rPr lang="it-IT" sz="2000" dirty="0"/>
              <a:t> a body of work </a:t>
            </a:r>
            <a:r>
              <a:rPr lang="it-IT" sz="2000" dirty="0" err="1"/>
              <a:t>that</a:t>
            </a:r>
            <a:r>
              <a:rPr lang="it-IT" sz="2000" dirty="0"/>
              <a:t> </a:t>
            </a:r>
            <a:r>
              <a:rPr lang="it-IT" sz="2000" dirty="0" err="1"/>
              <a:t>comprises</a:t>
            </a:r>
            <a:r>
              <a:rPr lang="it-IT" sz="2000" dirty="0"/>
              <a:t> </a:t>
            </a:r>
            <a:r>
              <a:rPr lang="it-IT" sz="2000" dirty="0" err="1"/>
              <a:t>how</a:t>
            </a:r>
            <a:r>
              <a:rPr lang="it-IT" sz="2000" dirty="0"/>
              <a:t> data from multiple </a:t>
            </a:r>
            <a:r>
              <a:rPr lang="it-IT" sz="2000" dirty="0" err="1"/>
              <a:t>disciplines</a:t>
            </a:r>
            <a:r>
              <a:rPr lang="it-IT" sz="2000" dirty="0"/>
              <a:t> </a:t>
            </a:r>
            <a:r>
              <a:rPr lang="it-IT" sz="2000" dirty="0" err="1"/>
              <a:t>inform</a:t>
            </a:r>
            <a:r>
              <a:rPr lang="it-IT" sz="2000" dirty="0"/>
              <a:t> </a:t>
            </a:r>
            <a:r>
              <a:rPr lang="it-IT" sz="2000" dirty="0" err="1"/>
              <a:t>response</a:t>
            </a:r>
            <a:r>
              <a:rPr lang="it-IT" sz="2000" dirty="0"/>
              <a:t> to a </a:t>
            </a:r>
            <a:r>
              <a:rPr lang="it-IT" sz="2000" dirty="0" err="1"/>
              <a:t>pandemic</a:t>
            </a:r>
            <a:r>
              <a:rPr lang="it-IT" sz="2000" dirty="0"/>
              <a:t> </a:t>
            </a:r>
            <a:r>
              <a:rPr lang="it-IT" sz="2000" dirty="0" err="1"/>
              <a:t>combined</a:t>
            </a:r>
            <a:r>
              <a:rPr lang="it-IT" sz="2000" dirty="0"/>
              <a:t> with </a:t>
            </a:r>
            <a:r>
              <a:rPr lang="it-IT" sz="2000" dirty="0" err="1"/>
              <a:t>guidelines</a:t>
            </a:r>
            <a:r>
              <a:rPr lang="it-IT" sz="2000" dirty="0"/>
              <a:t> and </a:t>
            </a:r>
            <a:r>
              <a:rPr lang="it-IT" sz="2000" dirty="0" err="1"/>
              <a:t>recommendations</a:t>
            </a:r>
            <a:r>
              <a:rPr lang="it-IT" sz="2000" dirty="0"/>
              <a:t> on data </a:t>
            </a:r>
            <a:r>
              <a:rPr lang="it-IT" sz="2000" dirty="0" err="1"/>
              <a:t>sharing</a:t>
            </a:r>
            <a:r>
              <a:rPr lang="it-IT" sz="2000" dirty="0"/>
              <a:t> under the </a:t>
            </a:r>
            <a:r>
              <a:rPr lang="it-IT" sz="2000" dirty="0" err="1"/>
              <a:t>present</a:t>
            </a:r>
            <a:r>
              <a:rPr lang="it-IT" sz="2000" dirty="0"/>
              <a:t> COVID-19 </a:t>
            </a:r>
            <a:r>
              <a:rPr lang="it-IT" sz="2000" dirty="0" err="1"/>
              <a:t>cicumstances</a:t>
            </a:r>
            <a:r>
              <a:rPr lang="it-IT" sz="2000" dirty="0"/>
              <a:t>.</a:t>
            </a:r>
            <a:r>
              <a:rPr lang="it-IT" dirty="0"/>
              <a:t> </a:t>
            </a:r>
            <a:endParaRPr lang="it-IT" sz="2200" b="1" dirty="0">
              <a:solidFill>
                <a:srgbClr val="84442E"/>
              </a:solidFill>
            </a:endParaRPr>
          </a:p>
        </p:txBody>
      </p:sp>
    </p:spTree>
    <p:extLst>
      <p:ext uri="{BB962C8B-B14F-4D97-AF65-F5344CB8AC3E}">
        <p14:creationId xmlns:p14="http://schemas.microsoft.com/office/powerpoint/2010/main" val="3593450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p:cNvGrpSpPr/>
          <p:nvPr/>
        </p:nvGrpSpPr>
        <p:grpSpPr>
          <a:xfrm>
            <a:off x="0" y="13648"/>
            <a:ext cx="12179941" cy="2729826"/>
            <a:chOff x="0" y="13648"/>
            <a:chExt cx="12179941" cy="2729826"/>
          </a:xfrm>
        </p:grpSpPr>
        <p:pic>
          <p:nvPicPr>
            <p:cNvPr id="11" name="Picture 3"/>
            <p:cNvPicPr>
              <a:picLocks noChangeAspect="1" noChangeArrowheads="1"/>
            </p:cNvPicPr>
            <p:nvPr/>
          </p:nvPicPr>
          <p:blipFill>
            <a:blip r:embed="rId2"/>
            <a:srcRect/>
            <a:stretch>
              <a:fillRect/>
            </a:stretch>
          </p:blipFill>
          <p:spPr bwMode="auto">
            <a:xfrm>
              <a:off x="0" y="13648"/>
              <a:ext cx="12179941" cy="2579851"/>
            </a:xfrm>
            <a:prstGeom prst="rect">
              <a:avLst/>
            </a:prstGeom>
            <a:noFill/>
            <a:ln w="9525">
              <a:noFill/>
              <a:miter lim="800000"/>
              <a:headEnd/>
              <a:tailEnd/>
            </a:ln>
          </p:spPr>
        </p:pic>
        <p:sp>
          <p:nvSpPr>
            <p:cNvPr id="12" name="Titolo 1"/>
            <p:cNvSpPr txBox="1">
              <a:spLocks/>
            </p:cNvSpPr>
            <p:nvPr/>
          </p:nvSpPr>
          <p:spPr>
            <a:xfrm>
              <a:off x="2264229" y="2196249"/>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cap="all" dirty="0">
                  <a:solidFill>
                    <a:schemeClr val="bg1"/>
                  </a:solidFill>
                  <a:latin typeface="+mj-lt"/>
                  <a:ea typeface="+mj-ea"/>
                  <a:cs typeface="+mj-cs"/>
                </a:rPr>
                <a:t>RDA Endorsement in Process</a:t>
              </a:r>
            </a:p>
          </p:txBody>
        </p:sp>
      </p:grpSp>
      <p:sp>
        <p:nvSpPr>
          <p:cNvPr id="3" name="Segnaposto contenuto 2"/>
          <p:cNvSpPr>
            <a:spLocks noGrp="1"/>
          </p:cNvSpPr>
          <p:nvPr>
            <p:ph idx="1"/>
          </p:nvPr>
        </p:nvSpPr>
        <p:spPr>
          <a:xfrm>
            <a:off x="904498" y="3002507"/>
            <a:ext cx="5669478" cy="2131529"/>
          </a:xfrm>
          <a:ln>
            <a:noFill/>
          </a:ln>
        </p:spPr>
        <p:txBody>
          <a:bodyPr>
            <a:noAutofit/>
          </a:bodyPr>
          <a:lstStyle/>
          <a:p>
            <a:endParaRPr lang="fr-FR" sz="2000" dirty="0"/>
          </a:p>
          <a:p>
            <a:endParaRPr lang="en-US" sz="2000" dirty="0"/>
          </a:p>
          <a:p>
            <a:pPr>
              <a:buNone/>
            </a:pPr>
            <a:endParaRPr lang="it-IT" sz="2000" dirty="0"/>
          </a:p>
        </p:txBody>
      </p:sp>
      <p:sp>
        <p:nvSpPr>
          <p:cNvPr id="4" name="Segnaposto data 3"/>
          <p:cNvSpPr>
            <a:spLocks noGrp="1"/>
          </p:cNvSpPr>
          <p:nvPr>
            <p:ph type="dt" sz="half" idx="2"/>
          </p:nvPr>
        </p:nvSpPr>
        <p:spPr/>
        <p:txBody>
          <a:bodyPr/>
          <a:lstStyle/>
          <a:p>
            <a:fld id="{9B0313E6-4192-0D44-B67D-750ED87D4AF8}"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23</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sp>
        <p:nvSpPr>
          <p:cNvPr id="15" name="Segnaposto contenuto 12"/>
          <p:cNvSpPr txBox="1">
            <a:spLocks/>
          </p:cNvSpPr>
          <p:nvPr/>
        </p:nvSpPr>
        <p:spPr>
          <a:xfrm>
            <a:off x="838200" y="3466531"/>
            <a:ext cx="10723536" cy="2710432"/>
          </a:xfrm>
          <a:prstGeom prst="rect">
            <a:avLst/>
          </a:prstGeom>
        </p:spPr>
        <p:txBody>
          <a:bodyPr vert="horz" lIns="91440" tIns="45720" rIns="91440" bIns="45720" rtlCol="0">
            <a:normAutofit fontScale="92500" lnSpcReduction="20000"/>
          </a:bodyPr>
          <a:lstStyle/>
          <a:p>
            <a:pPr indent="-228600">
              <a:spcAft>
                <a:spcPts val="1200"/>
              </a:spcAft>
            </a:pPr>
            <a:r>
              <a:rPr lang="en-US" sz="2200" b="1" dirty="0">
                <a:solidFill>
                  <a:srgbClr val="84442E"/>
                </a:solidFill>
                <a:hlinkClick r:id="rId3">
                  <a:extLst>
                    <a:ext uri="{A12FA001-AC4F-418D-AE19-62706E023703}">
                      <ahyp:hlinkClr xmlns:ahyp="http://schemas.microsoft.com/office/drawing/2018/hyperlinkcolor" val="tx"/>
                    </a:ext>
                  </a:extLst>
                </a:hlinkClick>
              </a:rPr>
              <a:t>RDA DMP Common Standard for Machine-actionable Data Management Plans</a:t>
            </a:r>
            <a:r>
              <a:rPr lang="it-IT" sz="2000" b="1" dirty="0">
                <a:solidFill>
                  <a:srgbClr val="84442E"/>
                </a:solidFill>
              </a:rPr>
              <a:t>:</a:t>
            </a:r>
            <a:r>
              <a:rPr lang="it-IT" sz="2000" dirty="0"/>
              <a:t> </a:t>
            </a:r>
            <a:r>
              <a:rPr lang="en-US" sz="2000" dirty="0"/>
              <a:t>Allows representing Data Management Plans in a machine-actionable way, to enable exchange of information between systems acting on behalf of stakeholders involved in the research life cycle, such as, researchers, funders, repository managers, ICT operators, data stewards, </a:t>
            </a:r>
            <a:r>
              <a:rPr lang="en-US" sz="2000" dirty="0" err="1"/>
              <a:t>etc</a:t>
            </a:r>
            <a:endParaRPr lang="en-US" sz="2000" dirty="0"/>
          </a:p>
          <a:p>
            <a:pPr indent="-228600">
              <a:spcAft>
                <a:spcPts val="1200"/>
              </a:spcAft>
            </a:pPr>
            <a:r>
              <a:rPr lang="it-IT" sz="2200" b="1" dirty="0">
                <a:solidFill>
                  <a:srgbClr val="84442E"/>
                </a:solidFill>
                <a:hlinkClick r:id="rId4">
                  <a:extLst>
                    <a:ext uri="{A12FA001-AC4F-418D-AE19-62706E023703}">
                      <ahyp:hlinkClr xmlns:ahyp="http://schemas.microsoft.com/office/drawing/2018/hyperlinkcolor" val="tx"/>
                    </a:ext>
                  </a:extLst>
                </a:hlinkClick>
              </a:rPr>
              <a:t>FAIR Data Maturity Model: specification and guidelines</a:t>
            </a:r>
            <a:r>
              <a:rPr lang="it-IT" sz="2200" b="1" dirty="0">
                <a:solidFill>
                  <a:srgbClr val="84442E"/>
                </a:solidFill>
              </a:rPr>
              <a:t>: </a:t>
            </a:r>
            <a:r>
              <a:rPr lang="it-IT" dirty="0" err="1"/>
              <a:t>This</a:t>
            </a:r>
            <a:r>
              <a:rPr lang="it-IT" dirty="0"/>
              <a:t> </a:t>
            </a:r>
            <a:r>
              <a:rPr lang="it-IT" dirty="0" err="1"/>
              <a:t>document</a:t>
            </a:r>
            <a:r>
              <a:rPr lang="it-IT" dirty="0"/>
              <a:t> </a:t>
            </a:r>
            <a:r>
              <a:rPr lang="it-IT" dirty="0" err="1"/>
              <a:t>describes</a:t>
            </a:r>
            <a:r>
              <a:rPr lang="it-IT" dirty="0"/>
              <a:t> a </a:t>
            </a:r>
            <a:r>
              <a:rPr lang="it-IT" dirty="0" err="1"/>
              <a:t>maturity</a:t>
            </a:r>
            <a:r>
              <a:rPr lang="it-IT" dirty="0"/>
              <a:t> model for FAIR </a:t>
            </a:r>
            <a:r>
              <a:rPr lang="it-IT" dirty="0" err="1"/>
              <a:t>assessment</a:t>
            </a:r>
            <a:r>
              <a:rPr lang="it-IT" dirty="0"/>
              <a:t> with </a:t>
            </a:r>
            <a:r>
              <a:rPr lang="it-IT" dirty="0" err="1"/>
              <a:t>assessment</a:t>
            </a:r>
            <a:r>
              <a:rPr lang="it-IT" dirty="0"/>
              <a:t> </a:t>
            </a:r>
            <a:r>
              <a:rPr lang="it-IT" dirty="0" err="1"/>
              <a:t>indicators</a:t>
            </a:r>
            <a:r>
              <a:rPr lang="it-IT" dirty="0"/>
              <a:t>, </a:t>
            </a:r>
            <a:r>
              <a:rPr lang="it-IT" dirty="0" err="1"/>
              <a:t>priorities</a:t>
            </a:r>
            <a:r>
              <a:rPr lang="it-IT" dirty="0"/>
              <a:t> and </a:t>
            </a:r>
            <a:r>
              <a:rPr lang="it-IT" dirty="0" err="1"/>
              <a:t>evaluation</a:t>
            </a:r>
            <a:r>
              <a:rPr lang="it-IT" dirty="0"/>
              <a:t> </a:t>
            </a:r>
            <a:r>
              <a:rPr lang="it-IT" dirty="0" err="1"/>
              <a:t>methods</a:t>
            </a:r>
            <a:r>
              <a:rPr lang="it-IT" dirty="0"/>
              <a:t>. </a:t>
            </a:r>
            <a:r>
              <a:rPr lang="it-IT" dirty="0" err="1"/>
              <a:t>This</a:t>
            </a:r>
            <a:r>
              <a:rPr lang="it-IT" dirty="0"/>
              <a:t> </a:t>
            </a:r>
            <a:r>
              <a:rPr lang="it-IT" dirty="0" err="1"/>
              <a:t>is</a:t>
            </a:r>
            <a:r>
              <a:rPr lang="it-IT" dirty="0"/>
              <a:t> </a:t>
            </a:r>
            <a:r>
              <a:rPr lang="it-IT" dirty="0" err="1"/>
              <a:t>useful</a:t>
            </a:r>
            <a:r>
              <a:rPr lang="it-IT" dirty="0"/>
              <a:t> for the </a:t>
            </a:r>
            <a:r>
              <a:rPr lang="it-IT" dirty="0" err="1"/>
              <a:t>normalisation</a:t>
            </a:r>
            <a:r>
              <a:rPr lang="it-IT" dirty="0"/>
              <a:t> of </a:t>
            </a:r>
            <a:r>
              <a:rPr lang="it-IT" dirty="0" err="1"/>
              <a:t>assessment</a:t>
            </a:r>
            <a:r>
              <a:rPr lang="it-IT" dirty="0"/>
              <a:t> </a:t>
            </a:r>
            <a:r>
              <a:rPr lang="it-IT" dirty="0" err="1"/>
              <a:t>approaches</a:t>
            </a:r>
            <a:r>
              <a:rPr lang="it-IT" dirty="0"/>
              <a:t> to </a:t>
            </a:r>
            <a:r>
              <a:rPr lang="it-IT" dirty="0" err="1"/>
              <a:t>enable</a:t>
            </a:r>
            <a:r>
              <a:rPr lang="it-IT" dirty="0"/>
              <a:t> </a:t>
            </a:r>
            <a:r>
              <a:rPr lang="it-IT" dirty="0" err="1"/>
              <a:t>comparison</a:t>
            </a:r>
            <a:r>
              <a:rPr lang="it-IT" dirty="0"/>
              <a:t> of </a:t>
            </a:r>
            <a:r>
              <a:rPr lang="it-IT" dirty="0" err="1"/>
              <a:t>their</a:t>
            </a:r>
            <a:r>
              <a:rPr lang="it-IT" dirty="0"/>
              <a:t> </a:t>
            </a:r>
            <a:r>
              <a:rPr lang="it-IT" dirty="0" err="1"/>
              <a:t>results</a:t>
            </a:r>
            <a:r>
              <a:rPr lang="it-IT" dirty="0"/>
              <a:t>. </a:t>
            </a:r>
          </a:p>
          <a:p>
            <a:pPr indent="-228600">
              <a:spcAft>
                <a:spcPts val="1200"/>
              </a:spcAft>
            </a:pPr>
            <a:r>
              <a:rPr lang="en-GB" sz="2200" b="1" dirty="0">
                <a:solidFill>
                  <a:srgbClr val="84442E"/>
                </a:solidFill>
                <a:hlinkClick r:id="rId5">
                  <a:extLst>
                    <a:ext uri="{A12FA001-AC4F-418D-AE19-62706E023703}">
                      <ahyp:hlinkClr xmlns:ahyp="http://schemas.microsoft.com/office/drawing/2018/hyperlinkcolor" val="tx"/>
                    </a:ext>
                  </a:extLst>
                </a:hlinkClick>
              </a:rPr>
              <a:t>Recommendations and Capacity Development Resource Kit:</a:t>
            </a:r>
            <a:r>
              <a:rPr lang="en-GB" sz="2200" b="1" dirty="0">
                <a:solidFill>
                  <a:srgbClr val="84442E"/>
                </a:solidFill>
              </a:rPr>
              <a:t> </a:t>
            </a:r>
            <a:r>
              <a:rPr lang="en-GB" dirty="0"/>
              <a:t>These documents include an overview about available and free training resources in the area of agricultural data management. A detailed description is provided for resources that are related to RDA. Other free resources that are available online are listed as well.</a:t>
            </a:r>
            <a:endParaRPr lang="en-GB"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contenuto 2"/>
          <p:cNvSpPr txBox="1">
            <a:spLocks/>
          </p:cNvSpPr>
          <p:nvPr/>
        </p:nvSpPr>
        <p:spPr>
          <a:xfrm>
            <a:off x="5852172" y="2743474"/>
            <a:ext cx="6327769" cy="3627559"/>
          </a:xfrm>
          <a:prstGeom prst="rect">
            <a:avLst/>
          </a:prstGeom>
          <a:ln>
            <a:noFill/>
          </a:ln>
        </p:spPr>
        <p:txBody>
          <a:bodyPr vert="horz" lIns="91440" tIns="45720" rIns="91440" bIns="45720" rtlCol="0">
            <a:noAutofit/>
          </a:bodyPr>
          <a:lstStyle/>
          <a:p>
            <a:pPr marL="685800" marR="0" lvl="1" indent="-228600" algn="l" defTabSz="914400" rtl="0" eaLnBrk="1" fontAlgn="auto" latinLnBrk="0" hangingPunct="1">
              <a:lnSpc>
                <a:spcPct val="90000"/>
              </a:lnSpc>
              <a:spcBef>
                <a:spcPts val="500"/>
              </a:spcBef>
              <a:spcAft>
                <a:spcPts val="0"/>
              </a:spcAft>
              <a:buClr>
                <a:srgbClr val="79B94E"/>
              </a:buClr>
              <a:buSzTx/>
              <a:buFont typeface="Courier New" panose="02070309020205020404" pitchFamily="49" charset="0"/>
              <a:buChar char="o"/>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Segnaposto data 3"/>
          <p:cNvSpPr>
            <a:spLocks noGrp="1"/>
          </p:cNvSpPr>
          <p:nvPr>
            <p:ph type="dt" sz="half" idx="2"/>
          </p:nvPr>
        </p:nvSpPr>
        <p:spPr/>
        <p:txBody>
          <a:bodyPr/>
          <a:lstStyle/>
          <a:p>
            <a:fld id="{8783F46D-DB73-9443-B37A-40416B68D4CE}"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24</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grpSp>
        <p:nvGrpSpPr>
          <p:cNvPr id="14" name="Gruppo 13"/>
          <p:cNvGrpSpPr/>
          <p:nvPr/>
        </p:nvGrpSpPr>
        <p:grpSpPr>
          <a:xfrm>
            <a:off x="0" y="13648"/>
            <a:ext cx="12179941" cy="2729826"/>
            <a:chOff x="0" y="13648"/>
            <a:chExt cx="12179941" cy="2729826"/>
          </a:xfrm>
        </p:grpSpPr>
        <p:pic>
          <p:nvPicPr>
            <p:cNvPr id="62467" name="Picture 3"/>
            <p:cNvPicPr>
              <a:picLocks noChangeAspect="1" noChangeArrowheads="1"/>
            </p:cNvPicPr>
            <p:nvPr/>
          </p:nvPicPr>
          <p:blipFill>
            <a:blip r:embed="rId3"/>
            <a:srcRect/>
            <a:stretch>
              <a:fillRect/>
            </a:stretch>
          </p:blipFill>
          <p:spPr bwMode="auto">
            <a:xfrm>
              <a:off x="0" y="13648"/>
              <a:ext cx="12179941" cy="2579851"/>
            </a:xfrm>
            <a:prstGeom prst="rect">
              <a:avLst/>
            </a:prstGeom>
            <a:noFill/>
            <a:ln w="9525">
              <a:noFill/>
              <a:miter lim="800000"/>
              <a:headEnd/>
              <a:tailEnd/>
            </a:ln>
          </p:spPr>
        </p:pic>
        <p:sp>
          <p:nvSpPr>
            <p:cNvPr id="7" name="Titolo 1"/>
            <p:cNvSpPr txBox="1">
              <a:spLocks/>
            </p:cNvSpPr>
            <p:nvPr/>
          </p:nvSpPr>
          <p:spPr>
            <a:xfrm>
              <a:off x="2495674" y="2196249"/>
              <a:ext cx="4078302"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it-IT" sz="2400" dirty="0">
                  <a:solidFill>
                    <a:schemeClr val="bg1"/>
                  </a:solidFill>
                  <a:latin typeface="+mj-lt"/>
                  <a:ea typeface="+mj-ea"/>
                  <a:cs typeface="+mj-cs"/>
                </a:rPr>
                <a:t>SUPPORTING OUTPUTS</a:t>
              </a:r>
              <a:endParaRPr kumimoji="0" lang="it-IT" sz="2400" i="0" u="none" strike="noStrike" kern="1200" cap="none" spc="0" normalizeH="0" baseline="0" noProof="0" dirty="0">
                <a:ln>
                  <a:noFill/>
                </a:ln>
                <a:solidFill>
                  <a:schemeClr val="bg1"/>
                </a:solidFill>
                <a:effectLst/>
                <a:uLnTx/>
                <a:uFillTx/>
                <a:latin typeface="+mj-lt"/>
                <a:ea typeface="+mj-ea"/>
                <a:cs typeface="+mj-cs"/>
              </a:endParaRPr>
            </a:p>
          </p:txBody>
        </p:sp>
      </p:grpSp>
      <p:sp>
        <p:nvSpPr>
          <p:cNvPr id="11" name="Segnaposto contenuto 10"/>
          <p:cNvSpPr>
            <a:spLocks noGrp="1"/>
          </p:cNvSpPr>
          <p:nvPr>
            <p:ph idx="1"/>
          </p:nvPr>
        </p:nvSpPr>
        <p:spPr>
          <a:xfrm>
            <a:off x="590550" y="2912679"/>
            <a:ext cx="10971186" cy="3398646"/>
          </a:xfrm>
        </p:spPr>
        <p:txBody>
          <a:bodyPr>
            <a:normAutofit/>
          </a:bodyPr>
          <a:lstStyle/>
          <a:p>
            <a:pPr marL="36000" lvl="0">
              <a:lnSpc>
                <a:spcPct val="100000"/>
              </a:lnSpc>
              <a:spcBef>
                <a:spcPts val="0"/>
              </a:spcBef>
              <a:spcAft>
                <a:spcPts val="1200"/>
              </a:spcAft>
              <a:buNone/>
            </a:pPr>
            <a:r>
              <a:rPr lang="en-US" sz="2200" b="1" dirty="0">
                <a:solidFill>
                  <a:srgbClr val="84442E"/>
                </a:solidFill>
                <a:hlinkClick r:id="rId4">
                  <a:extLst>
                    <a:ext uri="{A12FA001-AC4F-418D-AE19-62706E023703}">
                      <ahyp:hlinkClr xmlns:ahyp="http://schemas.microsoft.com/office/drawing/2018/hyperlinkcolor" val="tx"/>
                    </a:ext>
                  </a:extLst>
                </a:hlinkClick>
              </a:rPr>
              <a:t>Matrix of use cases and functional requirements for research data repository platforms</a:t>
            </a:r>
            <a:r>
              <a:rPr lang="en-US" sz="2200" b="1" dirty="0">
                <a:solidFill>
                  <a:srgbClr val="84442E"/>
                </a:solidFill>
              </a:rPr>
              <a:t>:</a:t>
            </a:r>
            <a:br>
              <a:rPr lang="en-US" sz="2000" b="1" dirty="0">
                <a:solidFill>
                  <a:prstClr val="black"/>
                </a:solidFill>
              </a:rPr>
            </a:br>
            <a:r>
              <a:rPr lang="en-US" sz="2000" dirty="0">
                <a:solidFill>
                  <a:prstClr val="black"/>
                </a:solidFill>
              </a:rPr>
              <a:t>Based on use cases, matrix describes forty-four functional requirements identified for research data repository platforms and provides a score identifying relative importance. </a:t>
            </a:r>
            <a:endParaRPr lang="en-US" sz="2000" b="1" dirty="0">
              <a:solidFill>
                <a:prstClr val="black"/>
              </a:solidFill>
            </a:endParaRPr>
          </a:p>
          <a:p>
            <a:pPr marL="36000" lvl="0">
              <a:lnSpc>
                <a:spcPct val="100000"/>
              </a:lnSpc>
              <a:spcBef>
                <a:spcPts val="0"/>
              </a:spcBef>
              <a:spcAft>
                <a:spcPts val="1200"/>
              </a:spcAft>
              <a:buNone/>
            </a:pPr>
            <a:r>
              <a:rPr lang="en-US" sz="2200" b="1" dirty="0">
                <a:solidFill>
                  <a:srgbClr val="84442E"/>
                </a:solidFill>
                <a:hlinkClick r:id="rId5">
                  <a:extLst>
                    <a:ext uri="{A12FA001-AC4F-418D-AE19-62706E023703}">
                      <ahyp:hlinkClr xmlns:ahyp="http://schemas.microsoft.com/office/drawing/2018/hyperlinkcolor" val="tx"/>
                    </a:ext>
                  </a:extLst>
                </a:hlinkClick>
              </a:rPr>
              <a:t>Persistent identifiers: Consolidated assertions</a:t>
            </a:r>
            <a:r>
              <a:rPr lang="en-US" sz="2200" b="1" dirty="0">
                <a:solidFill>
                  <a:srgbClr val="84442E"/>
                </a:solidFill>
              </a:rPr>
              <a:t>:</a:t>
            </a:r>
            <a:br>
              <a:rPr lang="en-US" sz="2000" b="1" dirty="0"/>
            </a:br>
            <a:r>
              <a:rPr lang="en-US" sz="2000" dirty="0"/>
              <a:t>Set of assertions about the nature, creation and usage of Persistent Identifiers (PIDs). It is not meant to produce another comprehensive document on PIDs, but to identify agreements across documents that have been suggested to be included by experts.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contenuto 2"/>
          <p:cNvSpPr txBox="1">
            <a:spLocks/>
          </p:cNvSpPr>
          <p:nvPr/>
        </p:nvSpPr>
        <p:spPr>
          <a:xfrm>
            <a:off x="5852172" y="2743474"/>
            <a:ext cx="6327769" cy="3627559"/>
          </a:xfrm>
          <a:prstGeom prst="rect">
            <a:avLst/>
          </a:prstGeom>
          <a:ln>
            <a:noFill/>
          </a:ln>
        </p:spPr>
        <p:txBody>
          <a:bodyPr vert="horz" lIns="91440" tIns="45720" rIns="91440" bIns="45720" rtlCol="0">
            <a:noAutofit/>
          </a:bodyPr>
          <a:lstStyle/>
          <a:p>
            <a:pPr marL="685800" marR="0" lvl="1" indent="-228600" algn="l" defTabSz="914400" rtl="0" eaLnBrk="1" fontAlgn="auto" latinLnBrk="0" hangingPunct="1">
              <a:lnSpc>
                <a:spcPct val="90000"/>
              </a:lnSpc>
              <a:spcBef>
                <a:spcPts val="500"/>
              </a:spcBef>
              <a:spcAft>
                <a:spcPts val="0"/>
              </a:spcAft>
              <a:buClr>
                <a:srgbClr val="79B94E"/>
              </a:buClr>
              <a:buSzTx/>
              <a:buFont typeface="Courier New" panose="02070309020205020404" pitchFamily="49" charset="0"/>
              <a:buChar char="o"/>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Segnaposto data 3"/>
          <p:cNvSpPr>
            <a:spLocks noGrp="1"/>
          </p:cNvSpPr>
          <p:nvPr>
            <p:ph type="dt" sz="half" idx="2"/>
          </p:nvPr>
        </p:nvSpPr>
        <p:spPr/>
        <p:txBody>
          <a:bodyPr/>
          <a:lstStyle/>
          <a:p>
            <a:fld id="{DA9A6260-E207-7B44-86E3-A29257F1D77E}"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25</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grpSp>
        <p:nvGrpSpPr>
          <p:cNvPr id="2" name="Gruppo 13"/>
          <p:cNvGrpSpPr/>
          <p:nvPr/>
        </p:nvGrpSpPr>
        <p:grpSpPr>
          <a:xfrm>
            <a:off x="0" y="13648"/>
            <a:ext cx="12179941" cy="2729826"/>
            <a:chOff x="0" y="13648"/>
            <a:chExt cx="12179941" cy="2729826"/>
          </a:xfrm>
        </p:grpSpPr>
        <p:pic>
          <p:nvPicPr>
            <p:cNvPr id="62467" name="Picture 3"/>
            <p:cNvPicPr>
              <a:picLocks noChangeAspect="1" noChangeArrowheads="1"/>
            </p:cNvPicPr>
            <p:nvPr/>
          </p:nvPicPr>
          <p:blipFill>
            <a:blip r:embed="rId3"/>
            <a:srcRect/>
            <a:stretch>
              <a:fillRect/>
            </a:stretch>
          </p:blipFill>
          <p:spPr bwMode="auto">
            <a:xfrm>
              <a:off x="0" y="13648"/>
              <a:ext cx="12179941" cy="2579851"/>
            </a:xfrm>
            <a:prstGeom prst="rect">
              <a:avLst/>
            </a:prstGeom>
            <a:noFill/>
            <a:ln w="9525">
              <a:noFill/>
              <a:miter lim="800000"/>
              <a:headEnd/>
              <a:tailEnd/>
            </a:ln>
          </p:spPr>
        </p:pic>
        <p:sp>
          <p:nvSpPr>
            <p:cNvPr id="7" name="Titolo 1"/>
            <p:cNvSpPr txBox="1">
              <a:spLocks/>
            </p:cNvSpPr>
            <p:nvPr/>
          </p:nvSpPr>
          <p:spPr>
            <a:xfrm>
              <a:off x="2495674" y="2196249"/>
              <a:ext cx="4078302"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it-IT" sz="2400" dirty="0">
                  <a:solidFill>
                    <a:schemeClr val="bg1"/>
                  </a:solidFill>
                  <a:latin typeface="+mj-lt"/>
                  <a:ea typeface="+mj-ea"/>
                  <a:cs typeface="+mj-cs"/>
                </a:rPr>
                <a:t>SUPPORTING OUTPUTS</a:t>
              </a:r>
              <a:endParaRPr kumimoji="0" lang="it-IT" sz="2400" i="0" u="none" strike="noStrike" kern="1200" cap="none" spc="0" normalizeH="0" baseline="0" noProof="0" dirty="0">
                <a:ln>
                  <a:noFill/>
                </a:ln>
                <a:solidFill>
                  <a:schemeClr val="bg1"/>
                </a:solidFill>
                <a:effectLst/>
                <a:uLnTx/>
                <a:uFillTx/>
                <a:latin typeface="+mj-lt"/>
                <a:ea typeface="+mj-ea"/>
                <a:cs typeface="+mj-cs"/>
              </a:endParaRPr>
            </a:p>
          </p:txBody>
        </p:sp>
      </p:grpSp>
      <p:sp>
        <p:nvSpPr>
          <p:cNvPr id="11" name="Segnaposto contenuto 10"/>
          <p:cNvSpPr>
            <a:spLocks noGrp="1"/>
          </p:cNvSpPr>
          <p:nvPr>
            <p:ph idx="1"/>
          </p:nvPr>
        </p:nvSpPr>
        <p:spPr>
          <a:xfrm>
            <a:off x="590550" y="2912679"/>
            <a:ext cx="10980000" cy="3398646"/>
          </a:xfrm>
        </p:spPr>
        <p:txBody>
          <a:bodyPr>
            <a:normAutofit lnSpcReduction="10000"/>
          </a:bodyPr>
          <a:lstStyle/>
          <a:p>
            <a:pPr marL="36000" lvl="0">
              <a:lnSpc>
                <a:spcPct val="100000"/>
              </a:lnSpc>
              <a:spcBef>
                <a:spcPts val="0"/>
              </a:spcBef>
              <a:spcAft>
                <a:spcPts val="1200"/>
              </a:spcAft>
              <a:buNone/>
            </a:pPr>
            <a:r>
              <a:rPr lang="en-US" sz="2200" b="1" dirty="0">
                <a:solidFill>
                  <a:srgbClr val="84442E"/>
                </a:solidFill>
                <a:hlinkClick r:id="rId4">
                  <a:extLst>
                    <a:ext uri="{A12FA001-AC4F-418D-AE19-62706E023703}">
                      <ahyp:hlinkClr xmlns:ahyp="http://schemas.microsoft.com/office/drawing/2018/hyperlinkcolor" val="tx"/>
                    </a:ext>
                  </a:extLst>
                </a:hlinkClick>
              </a:rPr>
              <a:t>Results of an Analysis of Existing FAIR Assessment Tools</a:t>
            </a:r>
            <a:r>
              <a:rPr lang="en-US" sz="2200" b="1" dirty="0">
                <a:solidFill>
                  <a:srgbClr val="84442E"/>
                </a:solidFill>
              </a:rPr>
              <a:t>:</a:t>
            </a:r>
            <a:br>
              <a:rPr lang="en-US" sz="2000" b="1" dirty="0"/>
            </a:br>
            <a:r>
              <a:rPr lang="en-US" sz="2000" dirty="0"/>
              <a:t>First result of the FAIR Data Maturity Model WG, based on the analysis of existing approaches related to FAIR self-assessment tools. Questions and options stemming from theses different approaches were classified according to the FAIR principles/facets. </a:t>
            </a:r>
          </a:p>
          <a:p>
            <a:pPr marL="36000">
              <a:lnSpc>
                <a:spcPct val="100000"/>
              </a:lnSpc>
              <a:spcBef>
                <a:spcPts val="0"/>
              </a:spcBef>
              <a:spcAft>
                <a:spcPts val="1200"/>
              </a:spcAft>
              <a:buNone/>
            </a:pPr>
            <a:r>
              <a:rPr lang="en-US" sz="2200" b="1" dirty="0">
                <a:solidFill>
                  <a:srgbClr val="84442E"/>
                </a:solidFill>
                <a:hlinkClick r:id="rId5">
                  <a:extLst>
                    <a:ext uri="{A12FA001-AC4F-418D-AE19-62706E023703}">
                      <ahyp:hlinkClr xmlns:ahyp="http://schemas.microsoft.com/office/drawing/2018/hyperlinkcolor" val="tx"/>
                    </a:ext>
                  </a:extLst>
                </a:hlinkClick>
              </a:rPr>
              <a:t>Summary of Virtual Layer Recommendations</a:t>
            </a:r>
            <a:r>
              <a:rPr lang="en-US" sz="2200" b="1" dirty="0">
                <a:solidFill>
                  <a:srgbClr val="84442E"/>
                </a:solidFill>
              </a:rPr>
              <a:t>:</a:t>
            </a:r>
            <a:br>
              <a:rPr lang="en-US" sz="2000" b="1" dirty="0"/>
            </a:br>
            <a:r>
              <a:rPr lang="en-US" sz="2000" dirty="0"/>
              <a:t>Provides a high-level conceptual framework to support Digital Object management and service development. </a:t>
            </a:r>
          </a:p>
          <a:p>
            <a:pPr marL="0">
              <a:lnSpc>
                <a:spcPct val="100000"/>
              </a:lnSpc>
              <a:spcBef>
                <a:spcPts val="0"/>
              </a:spcBef>
              <a:spcAft>
                <a:spcPts val="1200"/>
              </a:spcAft>
              <a:buNone/>
            </a:pPr>
            <a:r>
              <a:rPr lang="en-US" sz="2200" b="1" dirty="0">
                <a:solidFill>
                  <a:srgbClr val="84442E"/>
                </a:solidFill>
                <a:hlinkClick r:id="rId6">
                  <a:extLst>
                    <a:ext uri="{A12FA001-AC4F-418D-AE19-62706E023703}">
                      <ahyp:hlinkClr xmlns:ahyp="http://schemas.microsoft.com/office/drawing/2018/hyperlinkcolor" val="tx"/>
                    </a:ext>
                  </a:extLst>
                </a:hlinkClick>
              </a:rPr>
              <a:t>Engaging Researchers with Data Management: The Cookbook</a:t>
            </a:r>
            <a:r>
              <a:rPr lang="en-US" sz="2000" b="1" dirty="0">
                <a:solidFill>
                  <a:srgbClr val="84442E"/>
                </a:solidFill>
              </a:rPr>
              <a:t>:</a:t>
            </a:r>
            <a:r>
              <a:rPr lang="en-US" sz="2000" b="1" dirty="0">
                <a:solidFill>
                  <a:srgbClr val="FF0000"/>
                </a:solidFill>
              </a:rPr>
              <a:t> </a:t>
            </a:r>
            <a:r>
              <a:rPr lang="en-US" sz="2000" dirty="0"/>
              <a:t>Provides examples of 24 innovative, searchable and re-usable case studies on how institutions can effectively engage with researchers about research data.</a:t>
            </a:r>
          </a:p>
          <a:p>
            <a:pPr marL="0">
              <a:lnSpc>
                <a:spcPct val="100000"/>
              </a:lnSpc>
              <a:spcBef>
                <a:spcPts val="0"/>
              </a:spcBef>
              <a:spcAft>
                <a:spcPts val="1200"/>
              </a:spcAft>
              <a:buNone/>
            </a:pPr>
            <a:endParaRPr lang="en-US" sz="2000" dirty="0"/>
          </a:p>
          <a:p>
            <a:pPr marL="36000">
              <a:lnSpc>
                <a:spcPct val="100000"/>
              </a:lnSpc>
              <a:spcBef>
                <a:spcPts val="0"/>
              </a:spcBef>
              <a:spcAft>
                <a:spcPts val="1200"/>
              </a:spcAft>
              <a:buNone/>
            </a:pPr>
            <a:endParaRPr lang="en-US" sz="20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61998" y="2798066"/>
            <a:ext cx="10980000" cy="3382017"/>
          </a:xfrm>
          <a:ln>
            <a:noFill/>
          </a:ln>
        </p:spPr>
        <p:txBody>
          <a:bodyPr>
            <a:noAutofit/>
          </a:bodyPr>
          <a:lstStyle/>
          <a:p>
            <a:pPr marL="0">
              <a:lnSpc>
                <a:spcPct val="100000"/>
              </a:lnSpc>
              <a:spcBef>
                <a:spcPts val="0"/>
              </a:spcBef>
              <a:spcAft>
                <a:spcPts val="1200"/>
              </a:spcAft>
              <a:buNone/>
            </a:pPr>
            <a:r>
              <a:rPr lang="en-US" sz="2200" b="1" dirty="0">
                <a:solidFill>
                  <a:srgbClr val="84442E"/>
                </a:solidFill>
                <a:hlinkClick r:id="rId2">
                  <a:extLst>
                    <a:ext uri="{A12FA001-AC4F-418D-AE19-62706E023703}">
                      <ahyp:hlinkClr xmlns:ahyp="http://schemas.microsoft.com/office/drawing/2018/hyperlinkcolor" val="tx"/>
                    </a:ext>
                  </a:extLst>
                </a:hlinkClick>
              </a:rPr>
              <a:t>23 Things: Libraries for Research Data</a:t>
            </a:r>
            <a:r>
              <a:rPr lang="en-US" sz="2000" b="1" dirty="0">
                <a:solidFill>
                  <a:srgbClr val="84442E"/>
                </a:solidFill>
              </a:rPr>
              <a:t>: </a:t>
            </a:r>
            <a:r>
              <a:rPr lang="en-US" sz="2000" dirty="0"/>
              <a:t>An overview of practical, free, online resources and tools that users can immediately take advantage of to incorporate research data management into the practice of librarianship.</a:t>
            </a:r>
          </a:p>
          <a:p>
            <a:pPr marL="0">
              <a:lnSpc>
                <a:spcPct val="100000"/>
              </a:lnSpc>
              <a:spcBef>
                <a:spcPts val="0"/>
              </a:spcBef>
              <a:spcAft>
                <a:spcPts val="1200"/>
              </a:spcAft>
              <a:buNone/>
            </a:pPr>
            <a:r>
              <a:rPr lang="en-US" sz="2200" b="1" dirty="0">
                <a:solidFill>
                  <a:srgbClr val="84442E"/>
                </a:solidFill>
                <a:hlinkClick r:id="rId3">
                  <a:extLst>
                    <a:ext uri="{A12FA001-AC4F-418D-AE19-62706E023703}">
                      <ahyp:hlinkClr xmlns:ahyp="http://schemas.microsoft.com/office/drawing/2018/hyperlinkcolor" val="tx"/>
                    </a:ext>
                  </a:extLst>
                </a:hlinkClick>
              </a:rPr>
              <a:t>Addressing the Gaps: Recommendations for Supporting the Long Tail of Research Data</a:t>
            </a:r>
            <a:r>
              <a:rPr lang="en-US" sz="2200" b="1" dirty="0">
                <a:solidFill>
                  <a:srgbClr val="84442E"/>
                </a:solidFill>
              </a:rPr>
              <a:t>:</a:t>
            </a:r>
            <a:r>
              <a:rPr lang="en-US" sz="2000" b="1" dirty="0"/>
              <a:t> </a:t>
            </a:r>
            <a:r>
              <a:rPr lang="en-US" sz="2000" dirty="0"/>
              <a:t>Seven recommendations applicable to various stakeholders - including governments, funders, research institutions and researchers - to help improve the current approach to managing long tail data.</a:t>
            </a:r>
            <a:endParaRPr lang="en-US" sz="2000" b="1" dirty="0"/>
          </a:p>
          <a:p>
            <a:pPr marL="0">
              <a:lnSpc>
                <a:spcPct val="100000"/>
              </a:lnSpc>
              <a:spcBef>
                <a:spcPts val="0"/>
              </a:spcBef>
              <a:spcAft>
                <a:spcPts val="1200"/>
              </a:spcAft>
              <a:buNone/>
            </a:pPr>
            <a:r>
              <a:rPr lang="en-US" sz="2200" b="1" dirty="0">
                <a:solidFill>
                  <a:srgbClr val="84442E"/>
                </a:solidFill>
                <a:hlinkClick r:id="rId4">
                  <a:extLst>
                    <a:ext uri="{A12FA001-AC4F-418D-AE19-62706E023703}">
                      <ahyp:hlinkClr xmlns:ahyp="http://schemas.microsoft.com/office/drawing/2018/hyperlinkcolor" val="tx"/>
                    </a:ext>
                  </a:extLst>
                </a:hlinkClick>
              </a:rPr>
              <a:t>Data Discovery Paradigms: User Requirements and Recommendations for Data Repositories</a:t>
            </a:r>
            <a:r>
              <a:rPr lang="en-US" sz="2000" b="1" dirty="0">
                <a:solidFill>
                  <a:srgbClr val="84442E"/>
                </a:solidFill>
              </a:rPr>
              <a:t>: </a:t>
            </a:r>
            <a:r>
              <a:rPr lang="en-US" sz="2000" dirty="0"/>
              <a:t>Output helps data repositories improve search and discovery of data</a:t>
            </a:r>
            <a:r>
              <a:rPr lang="en-US" sz="2000" b="1" dirty="0"/>
              <a:t>.</a:t>
            </a:r>
          </a:p>
          <a:p>
            <a:pPr marL="0" lvl="1">
              <a:lnSpc>
                <a:spcPct val="100000"/>
              </a:lnSpc>
              <a:spcBef>
                <a:spcPts val="0"/>
              </a:spcBef>
              <a:spcAft>
                <a:spcPts val="1200"/>
              </a:spcAft>
              <a:buNone/>
            </a:pPr>
            <a:endParaRPr lang="fr-FR" sz="2000" dirty="0"/>
          </a:p>
          <a:p>
            <a:pPr marL="0">
              <a:lnSpc>
                <a:spcPct val="100000"/>
              </a:lnSpc>
              <a:spcBef>
                <a:spcPts val="0"/>
              </a:spcBef>
              <a:spcAft>
                <a:spcPts val="1200"/>
              </a:spcAft>
              <a:buNone/>
            </a:pPr>
            <a:endParaRPr lang="fr-FR" sz="2000" dirty="0"/>
          </a:p>
          <a:p>
            <a:pPr marL="0">
              <a:lnSpc>
                <a:spcPct val="100000"/>
              </a:lnSpc>
              <a:spcBef>
                <a:spcPts val="0"/>
              </a:spcBef>
              <a:spcAft>
                <a:spcPts val="1200"/>
              </a:spcAft>
              <a:buNone/>
            </a:pPr>
            <a:endParaRPr lang="en-US" sz="2000" dirty="0"/>
          </a:p>
          <a:p>
            <a:pPr marL="0">
              <a:lnSpc>
                <a:spcPct val="100000"/>
              </a:lnSpc>
              <a:spcBef>
                <a:spcPts val="0"/>
              </a:spcBef>
              <a:spcAft>
                <a:spcPts val="1200"/>
              </a:spcAft>
              <a:buNone/>
            </a:pPr>
            <a:endParaRPr lang="it-IT" sz="2000" dirty="0"/>
          </a:p>
        </p:txBody>
      </p:sp>
      <p:sp>
        <p:nvSpPr>
          <p:cNvPr id="4" name="Segnaposto data 3"/>
          <p:cNvSpPr>
            <a:spLocks noGrp="1"/>
          </p:cNvSpPr>
          <p:nvPr>
            <p:ph type="dt" sz="half" idx="2"/>
          </p:nvPr>
        </p:nvSpPr>
        <p:spPr/>
        <p:txBody>
          <a:bodyPr/>
          <a:lstStyle/>
          <a:p>
            <a:fld id="{98504D2D-5F9B-9F43-BFAF-6B042114A5CC}"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26</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grpSp>
        <p:nvGrpSpPr>
          <p:cNvPr id="2" name="Gruppo 13"/>
          <p:cNvGrpSpPr/>
          <p:nvPr/>
        </p:nvGrpSpPr>
        <p:grpSpPr>
          <a:xfrm>
            <a:off x="0" y="13648"/>
            <a:ext cx="12179941" cy="2729826"/>
            <a:chOff x="0" y="13648"/>
            <a:chExt cx="12179941" cy="2729826"/>
          </a:xfrm>
        </p:grpSpPr>
        <p:pic>
          <p:nvPicPr>
            <p:cNvPr id="62467" name="Picture 3"/>
            <p:cNvPicPr>
              <a:picLocks noChangeAspect="1" noChangeArrowheads="1"/>
            </p:cNvPicPr>
            <p:nvPr/>
          </p:nvPicPr>
          <p:blipFill>
            <a:blip r:embed="rId5"/>
            <a:srcRect/>
            <a:stretch>
              <a:fillRect/>
            </a:stretch>
          </p:blipFill>
          <p:spPr bwMode="auto">
            <a:xfrm>
              <a:off x="0" y="13648"/>
              <a:ext cx="12179941" cy="2579851"/>
            </a:xfrm>
            <a:prstGeom prst="rect">
              <a:avLst/>
            </a:prstGeom>
            <a:noFill/>
            <a:ln w="9525">
              <a:noFill/>
              <a:miter lim="800000"/>
              <a:headEnd/>
              <a:tailEnd/>
            </a:ln>
          </p:spPr>
        </p:pic>
        <p:sp>
          <p:nvSpPr>
            <p:cNvPr id="7" name="Titolo 1"/>
            <p:cNvSpPr txBox="1">
              <a:spLocks/>
            </p:cNvSpPr>
            <p:nvPr/>
          </p:nvSpPr>
          <p:spPr>
            <a:xfrm>
              <a:off x="2495674" y="2196249"/>
              <a:ext cx="4078302"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it-IT" sz="2400" dirty="0">
                  <a:solidFill>
                    <a:schemeClr val="bg1"/>
                  </a:solidFill>
                  <a:latin typeface="+mj-lt"/>
                  <a:ea typeface="+mj-ea"/>
                  <a:cs typeface="+mj-cs"/>
                </a:rPr>
                <a:t>SUPPORTING OUTPUTS</a:t>
              </a:r>
              <a:endParaRPr kumimoji="0" lang="it-IT" sz="2400" i="0" u="none" strike="noStrike" kern="1200" cap="none" spc="0" normalizeH="0" baseline="0" noProof="0" dirty="0">
                <a:ln>
                  <a:noFill/>
                </a:ln>
                <a:solidFill>
                  <a:schemeClr val="bg1"/>
                </a:solidFill>
                <a:effectLst/>
                <a:uLnTx/>
                <a:uFillTx/>
                <a:latin typeface="+mj-lt"/>
                <a:ea typeface="+mj-ea"/>
                <a:cs typeface="+mj-cs"/>
              </a:endParaRPr>
            </a:p>
          </p:txBody>
        </p:sp>
      </p:grpSp>
      <p:sp>
        <p:nvSpPr>
          <p:cNvPr id="8" name="Segnaposto contenuto 2"/>
          <p:cNvSpPr txBox="1">
            <a:spLocks/>
          </p:cNvSpPr>
          <p:nvPr/>
        </p:nvSpPr>
        <p:spPr>
          <a:xfrm>
            <a:off x="6742594" y="2256312"/>
            <a:ext cx="5031179" cy="359715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6"/>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6"/>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6"/>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61998" y="2798066"/>
            <a:ext cx="10980000" cy="3382017"/>
          </a:xfrm>
          <a:ln>
            <a:noFill/>
          </a:ln>
        </p:spPr>
        <p:txBody>
          <a:bodyPr>
            <a:noAutofit/>
          </a:bodyPr>
          <a:lstStyle/>
          <a:p>
            <a:pPr marL="0">
              <a:lnSpc>
                <a:spcPct val="100000"/>
              </a:lnSpc>
              <a:spcBef>
                <a:spcPts val="0"/>
              </a:spcBef>
              <a:spcAft>
                <a:spcPts val="1200"/>
              </a:spcAft>
              <a:buNone/>
            </a:pPr>
            <a:r>
              <a:rPr lang="en-US" sz="2000" b="1" dirty="0">
                <a:solidFill>
                  <a:srgbClr val="84442E"/>
                </a:solidFill>
                <a:hlinkClick r:id="rId2">
                  <a:extLst>
                    <a:ext uri="{A12FA001-AC4F-418D-AE19-62706E023703}">
                      <ahyp:hlinkClr xmlns:ahyp="http://schemas.microsoft.com/office/drawing/2018/hyperlinkcolor" val="tx"/>
                    </a:ext>
                  </a:extLst>
                </a:hlinkClick>
              </a:rPr>
              <a:t>Tromsø recommendations for citation of research data in linguistics</a:t>
            </a:r>
            <a:r>
              <a:rPr lang="en-US" sz="2000" b="1" dirty="0">
                <a:solidFill>
                  <a:srgbClr val="84442E"/>
                </a:solidFill>
              </a:rPr>
              <a:t>: </a:t>
            </a:r>
            <a:r>
              <a:rPr lang="it-IT" sz="1800" dirty="0"/>
              <a:t>For the use of </a:t>
            </a:r>
            <a:r>
              <a:rPr lang="it-IT" sz="1800" dirty="0" err="1"/>
              <a:t>researchers</a:t>
            </a:r>
            <a:r>
              <a:rPr lang="it-IT" sz="1800" dirty="0"/>
              <a:t> and </a:t>
            </a:r>
            <a:r>
              <a:rPr lang="it-IT" sz="1800" dirty="0" err="1"/>
              <a:t>scholars</a:t>
            </a:r>
            <a:r>
              <a:rPr lang="it-IT" sz="1800" dirty="0"/>
              <a:t> in the </a:t>
            </a:r>
            <a:r>
              <a:rPr lang="it-IT" sz="1800" dirty="0" err="1"/>
              <a:t>field</a:t>
            </a:r>
            <a:r>
              <a:rPr lang="it-IT" sz="1800" dirty="0"/>
              <a:t> </a:t>
            </a:r>
            <a:r>
              <a:rPr lang="it-IT" sz="1800" dirty="0" err="1"/>
              <a:t>working</a:t>
            </a:r>
            <a:r>
              <a:rPr lang="it-IT" sz="1800" dirty="0"/>
              <a:t> with </a:t>
            </a:r>
            <a:r>
              <a:rPr lang="it-IT" sz="1800" dirty="0" err="1"/>
              <a:t>datasets</a:t>
            </a:r>
            <a:r>
              <a:rPr lang="it-IT" sz="1800" dirty="0"/>
              <a:t>, </a:t>
            </a:r>
            <a:r>
              <a:rPr lang="it-IT" sz="1800" dirty="0" err="1"/>
              <a:t>we</a:t>
            </a:r>
            <a:r>
              <a:rPr lang="it-IT" sz="1800" dirty="0"/>
              <a:t> propose </a:t>
            </a:r>
            <a:r>
              <a:rPr lang="it-IT" sz="1800" dirty="0" err="1"/>
              <a:t>components</a:t>
            </a:r>
            <a:r>
              <a:rPr lang="it-IT" sz="1800" dirty="0"/>
              <a:t> of data </a:t>
            </a:r>
            <a:r>
              <a:rPr lang="it-IT" sz="1800" dirty="0" err="1"/>
              <a:t>citation</a:t>
            </a:r>
            <a:r>
              <a:rPr lang="it-IT" sz="1800" dirty="0"/>
              <a:t> for </a:t>
            </a:r>
            <a:r>
              <a:rPr lang="it-IT" sz="1800" dirty="0" err="1"/>
              <a:t>referencing</a:t>
            </a:r>
            <a:r>
              <a:rPr lang="it-IT" sz="1800" dirty="0"/>
              <a:t> </a:t>
            </a:r>
            <a:r>
              <a:rPr lang="it-IT" sz="1800" dirty="0" err="1"/>
              <a:t>language</a:t>
            </a:r>
            <a:r>
              <a:rPr lang="it-IT" sz="1800" dirty="0"/>
              <a:t> data, </a:t>
            </a:r>
            <a:r>
              <a:rPr lang="it-IT" sz="1800" dirty="0" err="1"/>
              <a:t>both</a:t>
            </a:r>
            <a:r>
              <a:rPr lang="it-IT" sz="1800" dirty="0"/>
              <a:t> in the </a:t>
            </a:r>
            <a:r>
              <a:rPr lang="it-IT" sz="1800" dirty="0" err="1"/>
              <a:t>bibliography</a:t>
            </a:r>
            <a:r>
              <a:rPr lang="it-IT" sz="1800" dirty="0"/>
              <a:t> and in the text of </a:t>
            </a:r>
            <a:r>
              <a:rPr lang="it-IT" sz="1800" dirty="0" err="1"/>
              <a:t>linguistics</a:t>
            </a:r>
            <a:r>
              <a:rPr lang="it-IT" sz="1800" dirty="0"/>
              <a:t> </a:t>
            </a:r>
            <a:r>
              <a:rPr lang="it-IT" sz="1800" dirty="0" err="1"/>
              <a:t>publications</a:t>
            </a:r>
            <a:r>
              <a:rPr lang="it-IT" sz="1800" dirty="0"/>
              <a:t>.</a:t>
            </a:r>
          </a:p>
          <a:p>
            <a:pPr marL="0">
              <a:lnSpc>
                <a:spcPct val="100000"/>
              </a:lnSpc>
              <a:spcBef>
                <a:spcPts val="0"/>
              </a:spcBef>
              <a:spcAft>
                <a:spcPts val="1200"/>
              </a:spcAft>
              <a:buNone/>
            </a:pPr>
            <a:r>
              <a:rPr lang="it-IT" sz="2000" b="1" dirty="0">
                <a:solidFill>
                  <a:srgbClr val="84442E"/>
                </a:solidFill>
                <a:hlinkClick r:id="rId3">
                  <a:extLst>
                    <a:ext uri="{A12FA001-AC4F-418D-AE19-62706E023703}">
                      <ahyp:hlinkClr xmlns:ahyp="http://schemas.microsoft.com/office/drawing/2018/hyperlinkcolor" val="tx"/>
                    </a:ext>
                  </a:extLst>
                </a:hlinkClick>
              </a:rPr>
              <a:t>Compilation of Data Versioning Use cases from the RDA Data Versioning Working Group</a:t>
            </a:r>
            <a:r>
              <a:rPr lang="it-IT" sz="2000" b="1" dirty="0">
                <a:solidFill>
                  <a:srgbClr val="84442E"/>
                </a:solidFill>
              </a:rPr>
              <a:t>:</a:t>
            </a:r>
            <a:r>
              <a:rPr lang="it-IT" sz="1800" b="1" dirty="0">
                <a:solidFill>
                  <a:srgbClr val="84442E"/>
                </a:solidFill>
              </a:rPr>
              <a:t> </a:t>
            </a:r>
            <a:r>
              <a:rPr lang="it-IT" sz="1800" dirty="0"/>
              <a:t>Data </a:t>
            </a:r>
            <a:r>
              <a:rPr lang="it-IT" sz="1800" dirty="0" err="1"/>
              <a:t>versioning</a:t>
            </a:r>
            <a:r>
              <a:rPr lang="it-IT" sz="1800" dirty="0"/>
              <a:t> </a:t>
            </a:r>
            <a:r>
              <a:rPr lang="it-IT" sz="1800" dirty="0" err="1"/>
              <a:t>is</a:t>
            </a:r>
            <a:r>
              <a:rPr lang="it-IT" sz="1800" dirty="0"/>
              <a:t> a </a:t>
            </a:r>
            <a:r>
              <a:rPr lang="it-IT" sz="1800" dirty="0" err="1"/>
              <a:t>fundamental</a:t>
            </a:r>
            <a:r>
              <a:rPr lang="it-IT" sz="1800" dirty="0"/>
              <a:t> </a:t>
            </a:r>
            <a:r>
              <a:rPr lang="it-IT" sz="1800" dirty="0" err="1"/>
              <a:t>element</a:t>
            </a:r>
            <a:r>
              <a:rPr lang="it-IT" sz="1800" dirty="0"/>
              <a:t> to </a:t>
            </a:r>
            <a:r>
              <a:rPr lang="it-IT" sz="1800" dirty="0" err="1"/>
              <a:t>ensuring</a:t>
            </a:r>
            <a:r>
              <a:rPr lang="it-IT" sz="1800" dirty="0"/>
              <a:t> the </a:t>
            </a:r>
            <a:r>
              <a:rPr lang="it-IT" sz="1800" dirty="0" err="1"/>
              <a:t>reproducibility</a:t>
            </a:r>
            <a:r>
              <a:rPr lang="it-IT" sz="1800" dirty="0"/>
              <a:t> of </a:t>
            </a:r>
            <a:r>
              <a:rPr lang="it-IT" sz="1800" dirty="0" err="1"/>
              <a:t>research</a:t>
            </a:r>
            <a:r>
              <a:rPr lang="it-IT" sz="1800" dirty="0"/>
              <a:t>. Work in </a:t>
            </a:r>
            <a:r>
              <a:rPr lang="it-IT" sz="1800" dirty="0" err="1"/>
              <a:t>other</a:t>
            </a:r>
            <a:r>
              <a:rPr lang="it-IT" sz="1800" dirty="0"/>
              <a:t> RDA </a:t>
            </a:r>
            <a:r>
              <a:rPr lang="it-IT" sz="1800" dirty="0" err="1"/>
              <a:t>groups</a:t>
            </a:r>
            <a:r>
              <a:rPr lang="it-IT" sz="1800" dirty="0"/>
              <a:t> on data </a:t>
            </a:r>
            <a:r>
              <a:rPr lang="it-IT" sz="1800" dirty="0" err="1"/>
              <a:t>provenance</a:t>
            </a:r>
            <a:r>
              <a:rPr lang="it-IT" sz="1800" dirty="0"/>
              <a:t> and data </a:t>
            </a:r>
            <a:r>
              <a:rPr lang="it-IT" sz="1800" dirty="0" err="1"/>
              <a:t>citation</a:t>
            </a:r>
            <a:r>
              <a:rPr lang="it-IT" sz="1800" dirty="0"/>
              <a:t>, </a:t>
            </a:r>
            <a:r>
              <a:rPr lang="it-IT" sz="1800" dirty="0" err="1"/>
              <a:t>as</a:t>
            </a:r>
            <a:r>
              <a:rPr lang="it-IT" sz="1800" dirty="0"/>
              <a:t> </a:t>
            </a:r>
            <a:r>
              <a:rPr lang="it-IT" sz="1800" dirty="0" err="1"/>
              <a:t>well</a:t>
            </a:r>
            <a:r>
              <a:rPr lang="it-IT" sz="1800" dirty="0"/>
              <a:t> </a:t>
            </a:r>
            <a:r>
              <a:rPr lang="it-IT" sz="1800" dirty="0" err="1"/>
              <a:t>as</a:t>
            </a:r>
            <a:r>
              <a:rPr lang="it-IT" sz="1800" dirty="0"/>
              <a:t> the W3C </a:t>
            </a:r>
            <a:r>
              <a:rPr lang="it-IT" sz="1800" dirty="0" err="1"/>
              <a:t>Dataset</a:t>
            </a:r>
            <a:r>
              <a:rPr lang="it-IT" sz="1800" dirty="0"/>
              <a:t> Exchange </a:t>
            </a:r>
            <a:r>
              <a:rPr lang="it-IT" sz="1800" dirty="0" err="1"/>
              <a:t>Working</a:t>
            </a:r>
            <a:r>
              <a:rPr lang="it-IT" sz="1800" dirty="0"/>
              <a:t> Group, </a:t>
            </a:r>
            <a:r>
              <a:rPr lang="it-IT" sz="1800" dirty="0" err="1"/>
              <a:t>have</a:t>
            </a:r>
            <a:r>
              <a:rPr lang="it-IT" sz="1800" dirty="0"/>
              <a:t> </a:t>
            </a:r>
            <a:r>
              <a:rPr lang="it-IT" sz="1800" dirty="0" err="1"/>
              <a:t>highlighted</a:t>
            </a:r>
            <a:r>
              <a:rPr lang="it-IT" sz="1800" dirty="0"/>
              <a:t> </a:t>
            </a:r>
            <a:r>
              <a:rPr lang="it-IT" sz="1800" dirty="0" err="1"/>
              <a:t>that</a:t>
            </a:r>
            <a:r>
              <a:rPr lang="it-IT" sz="1800" dirty="0"/>
              <a:t> </a:t>
            </a:r>
            <a:r>
              <a:rPr lang="it-IT" sz="1800" dirty="0" err="1"/>
              <a:t>definitions</a:t>
            </a:r>
            <a:r>
              <a:rPr lang="it-IT" sz="1800" dirty="0"/>
              <a:t> of data </a:t>
            </a:r>
            <a:r>
              <a:rPr lang="it-IT" sz="1800" dirty="0" err="1"/>
              <a:t>versioning</a:t>
            </a:r>
            <a:r>
              <a:rPr lang="it-IT" sz="1800" dirty="0"/>
              <a:t> </a:t>
            </a:r>
            <a:r>
              <a:rPr lang="it-IT" sz="1800" dirty="0" err="1"/>
              <a:t>concepts</a:t>
            </a:r>
            <a:r>
              <a:rPr lang="it-IT" sz="1800" dirty="0"/>
              <a:t> and </a:t>
            </a:r>
            <a:r>
              <a:rPr lang="it-IT" sz="1800" dirty="0" err="1"/>
              <a:t>recommended</a:t>
            </a:r>
            <a:r>
              <a:rPr lang="it-IT" sz="1800" dirty="0"/>
              <a:t> </a:t>
            </a:r>
            <a:r>
              <a:rPr lang="it-IT" sz="1800" dirty="0" err="1"/>
              <a:t>practices</a:t>
            </a:r>
            <a:r>
              <a:rPr lang="it-IT" sz="1800" dirty="0"/>
              <a:t> are </a:t>
            </a:r>
            <a:r>
              <a:rPr lang="it-IT" sz="1800" dirty="0" err="1"/>
              <a:t>still</a:t>
            </a:r>
            <a:r>
              <a:rPr lang="it-IT" sz="1800" dirty="0"/>
              <a:t> </a:t>
            </a:r>
            <a:r>
              <a:rPr lang="it-IT" sz="1800" dirty="0" err="1"/>
              <a:t>missing</a:t>
            </a:r>
            <a:r>
              <a:rPr lang="it-IT" sz="1800" dirty="0"/>
              <a:t>.</a:t>
            </a:r>
          </a:p>
          <a:p>
            <a:pPr marL="0">
              <a:lnSpc>
                <a:spcPct val="100000"/>
              </a:lnSpc>
              <a:spcBef>
                <a:spcPts val="0"/>
              </a:spcBef>
              <a:spcAft>
                <a:spcPts val="1200"/>
              </a:spcAft>
              <a:buNone/>
            </a:pPr>
            <a:r>
              <a:rPr lang="it-IT" sz="2000" b="1" dirty="0">
                <a:solidFill>
                  <a:srgbClr val="84442E"/>
                </a:solidFill>
                <a:hlinkClick r:id="rId4">
                  <a:extLst>
                    <a:ext uri="{A12FA001-AC4F-418D-AE19-62706E023703}">
                      <ahyp:hlinkClr xmlns:ahyp="http://schemas.microsoft.com/office/drawing/2018/hyperlinkcolor" val="tx"/>
                    </a:ext>
                  </a:extLst>
                </a:hlinkClick>
              </a:rPr>
              <a:t>RDA-COVID19 WG Zotero Library</a:t>
            </a:r>
            <a:r>
              <a:rPr lang="it-IT" sz="2000" b="1" dirty="0">
                <a:solidFill>
                  <a:srgbClr val="84442E"/>
                </a:solidFill>
              </a:rPr>
              <a:t>:</a:t>
            </a:r>
            <a:r>
              <a:rPr lang="it-IT" sz="1800" b="1" dirty="0">
                <a:solidFill>
                  <a:srgbClr val="84442E"/>
                </a:solidFill>
              </a:rPr>
              <a:t> </a:t>
            </a:r>
            <a:r>
              <a:rPr lang="it-IT" sz="1800" dirty="0"/>
              <a:t>The RDA-COVID19 WG </a:t>
            </a:r>
            <a:r>
              <a:rPr lang="it-IT" sz="1800" dirty="0" err="1"/>
              <a:t>Zotero</a:t>
            </a:r>
            <a:r>
              <a:rPr lang="it-IT" sz="1800" dirty="0"/>
              <a:t> Library </a:t>
            </a:r>
            <a:r>
              <a:rPr lang="it-IT" sz="1800" dirty="0" err="1"/>
              <a:t>was</a:t>
            </a:r>
            <a:r>
              <a:rPr lang="it-IT" sz="1800" dirty="0"/>
              <a:t> </a:t>
            </a:r>
            <a:r>
              <a:rPr lang="it-IT" sz="1800" dirty="0" err="1"/>
              <a:t>created</a:t>
            </a:r>
            <a:r>
              <a:rPr lang="it-IT" sz="1800" dirty="0"/>
              <a:t> by the RDA-COVID19 WG to </a:t>
            </a:r>
            <a:r>
              <a:rPr lang="it-IT" sz="1800" dirty="0" err="1"/>
              <a:t>support</a:t>
            </a:r>
            <a:r>
              <a:rPr lang="it-IT" sz="1800" dirty="0"/>
              <a:t> </a:t>
            </a:r>
            <a:r>
              <a:rPr lang="it-IT" sz="1800" dirty="0" err="1"/>
              <a:t>development</a:t>
            </a:r>
            <a:r>
              <a:rPr lang="it-IT" sz="1800" dirty="0"/>
              <a:t> of the RDA-COVID19 </a:t>
            </a:r>
            <a:r>
              <a:rPr lang="it-IT" sz="1800" dirty="0" err="1"/>
              <a:t>Recommendations</a:t>
            </a:r>
            <a:r>
              <a:rPr lang="it-IT" sz="1800" dirty="0"/>
              <a:t> and </a:t>
            </a:r>
            <a:r>
              <a:rPr lang="it-IT" sz="1800" dirty="0" err="1"/>
              <a:t>Guidelines</a:t>
            </a:r>
            <a:r>
              <a:rPr lang="it-IT" sz="1800" dirty="0"/>
              <a:t>.</a:t>
            </a:r>
          </a:p>
        </p:txBody>
      </p:sp>
      <p:sp>
        <p:nvSpPr>
          <p:cNvPr id="4" name="Segnaposto data 3"/>
          <p:cNvSpPr>
            <a:spLocks noGrp="1"/>
          </p:cNvSpPr>
          <p:nvPr>
            <p:ph type="dt" sz="half" idx="2"/>
          </p:nvPr>
        </p:nvSpPr>
        <p:spPr/>
        <p:txBody>
          <a:bodyPr/>
          <a:lstStyle/>
          <a:p>
            <a:fld id="{EE418CB8-2CB8-EF4B-81EC-FBBCE7A0D09F}"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27</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grpSp>
        <p:nvGrpSpPr>
          <p:cNvPr id="2" name="Gruppo 13"/>
          <p:cNvGrpSpPr/>
          <p:nvPr/>
        </p:nvGrpSpPr>
        <p:grpSpPr>
          <a:xfrm>
            <a:off x="0" y="13648"/>
            <a:ext cx="12179941" cy="2729826"/>
            <a:chOff x="0" y="13648"/>
            <a:chExt cx="12179941" cy="2729826"/>
          </a:xfrm>
        </p:grpSpPr>
        <p:pic>
          <p:nvPicPr>
            <p:cNvPr id="62467" name="Picture 3"/>
            <p:cNvPicPr>
              <a:picLocks noChangeAspect="1" noChangeArrowheads="1"/>
            </p:cNvPicPr>
            <p:nvPr/>
          </p:nvPicPr>
          <p:blipFill>
            <a:blip r:embed="rId5"/>
            <a:srcRect/>
            <a:stretch>
              <a:fillRect/>
            </a:stretch>
          </p:blipFill>
          <p:spPr bwMode="auto">
            <a:xfrm>
              <a:off x="0" y="13648"/>
              <a:ext cx="12179941" cy="2579851"/>
            </a:xfrm>
            <a:prstGeom prst="rect">
              <a:avLst/>
            </a:prstGeom>
            <a:noFill/>
            <a:ln w="9525">
              <a:noFill/>
              <a:miter lim="800000"/>
              <a:headEnd/>
              <a:tailEnd/>
            </a:ln>
          </p:spPr>
        </p:pic>
        <p:sp>
          <p:nvSpPr>
            <p:cNvPr id="7" name="Titolo 1"/>
            <p:cNvSpPr txBox="1">
              <a:spLocks/>
            </p:cNvSpPr>
            <p:nvPr/>
          </p:nvSpPr>
          <p:spPr>
            <a:xfrm>
              <a:off x="2495674" y="2196249"/>
              <a:ext cx="4078302"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it-IT" sz="2400" dirty="0">
                  <a:solidFill>
                    <a:schemeClr val="bg1"/>
                  </a:solidFill>
                  <a:latin typeface="+mj-lt"/>
                  <a:ea typeface="+mj-ea"/>
                  <a:cs typeface="+mj-cs"/>
                </a:rPr>
                <a:t>SUPPORTING OUTPUTS</a:t>
              </a:r>
              <a:endParaRPr kumimoji="0" lang="it-IT" sz="2400" i="0" u="none" strike="noStrike" kern="1200" cap="none" spc="0" normalizeH="0" baseline="0" noProof="0" dirty="0">
                <a:ln>
                  <a:noFill/>
                </a:ln>
                <a:solidFill>
                  <a:schemeClr val="bg1"/>
                </a:solidFill>
                <a:effectLst/>
                <a:uLnTx/>
                <a:uFillTx/>
                <a:latin typeface="+mj-lt"/>
                <a:ea typeface="+mj-ea"/>
                <a:cs typeface="+mj-cs"/>
              </a:endParaRPr>
            </a:p>
          </p:txBody>
        </p:sp>
      </p:grpSp>
    </p:spTree>
    <p:extLst>
      <p:ext uri="{BB962C8B-B14F-4D97-AF65-F5344CB8AC3E}">
        <p14:creationId xmlns:p14="http://schemas.microsoft.com/office/powerpoint/2010/main" val="1999523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61998" y="2798066"/>
            <a:ext cx="10980000" cy="3382017"/>
          </a:xfrm>
          <a:ln>
            <a:noFill/>
          </a:ln>
        </p:spPr>
        <p:txBody>
          <a:bodyPr>
            <a:noAutofit/>
          </a:bodyPr>
          <a:lstStyle/>
          <a:p>
            <a:pPr marL="0">
              <a:lnSpc>
                <a:spcPct val="100000"/>
              </a:lnSpc>
              <a:spcBef>
                <a:spcPts val="0"/>
              </a:spcBef>
              <a:spcAft>
                <a:spcPts val="1200"/>
              </a:spcAft>
              <a:buNone/>
            </a:pPr>
            <a:r>
              <a:rPr lang="it-IT" sz="2000" b="1" dirty="0">
                <a:solidFill>
                  <a:srgbClr val="84442E"/>
                </a:solidFill>
                <a:hlinkClick r:id="rId2">
                  <a:extLst>
                    <a:ext uri="{A12FA001-AC4F-418D-AE19-62706E023703}">
                      <ahyp:hlinkClr xmlns:ahyp="http://schemas.microsoft.com/office/drawing/2018/hyperlinkcolor" val="tx"/>
                    </a:ext>
                  </a:extLst>
                </a:hlinkClick>
              </a:rPr>
              <a:t>Data Sharing in Epidemiology</a:t>
            </a:r>
            <a:r>
              <a:rPr lang="it-IT" sz="2000" b="1" dirty="0">
                <a:solidFill>
                  <a:srgbClr val="84442E"/>
                </a:solidFill>
              </a:rPr>
              <a:t>:</a:t>
            </a:r>
            <a:r>
              <a:rPr lang="it-IT" sz="2000" dirty="0"/>
              <a:t> </a:t>
            </a:r>
            <a:r>
              <a:rPr lang="it-IT" sz="1800" dirty="0" err="1"/>
              <a:t>There</a:t>
            </a:r>
            <a:r>
              <a:rPr lang="it-IT" sz="1800" dirty="0"/>
              <a:t> </a:t>
            </a:r>
            <a:r>
              <a:rPr lang="it-IT" sz="1800" dirty="0" err="1"/>
              <a:t>is</a:t>
            </a:r>
            <a:r>
              <a:rPr lang="it-IT" sz="1800" dirty="0"/>
              <a:t> a pressing </a:t>
            </a:r>
            <a:r>
              <a:rPr lang="it-IT" sz="1800" dirty="0" err="1"/>
              <a:t>need</a:t>
            </a:r>
            <a:r>
              <a:rPr lang="it-IT" sz="1800" dirty="0"/>
              <a:t> for a </a:t>
            </a:r>
            <a:r>
              <a:rPr lang="it-IT" sz="1800" dirty="0" err="1"/>
              <a:t>coordinated</a:t>
            </a:r>
            <a:r>
              <a:rPr lang="it-IT" sz="1800" dirty="0"/>
              <a:t> global </a:t>
            </a:r>
            <a:r>
              <a:rPr lang="it-IT" sz="1800" dirty="0" err="1"/>
              <a:t>system</a:t>
            </a:r>
            <a:r>
              <a:rPr lang="it-IT" sz="1800" dirty="0"/>
              <a:t> </a:t>
            </a:r>
            <a:r>
              <a:rPr lang="it-IT" sz="1800" dirty="0" err="1"/>
              <a:t>encompassing</a:t>
            </a:r>
            <a:r>
              <a:rPr lang="it-IT" sz="1800" dirty="0"/>
              <a:t> </a:t>
            </a:r>
            <a:r>
              <a:rPr lang="it-IT" sz="1800" dirty="0" err="1"/>
              <a:t>preparedness</a:t>
            </a:r>
            <a:r>
              <a:rPr lang="it-IT" sz="1800" dirty="0"/>
              <a:t>, early </a:t>
            </a:r>
            <a:r>
              <a:rPr lang="it-IT" sz="1800" dirty="0" err="1"/>
              <a:t>detection</a:t>
            </a:r>
            <a:r>
              <a:rPr lang="it-IT" sz="1800" dirty="0"/>
              <a:t>, and </a:t>
            </a:r>
            <a:r>
              <a:rPr lang="it-IT" sz="1800" dirty="0" err="1"/>
              <a:t>rapid</a:t>
            </a:r>
            <a:r>
              <a:rPr lang="it-IT" sz="1800" dirty="0"/>
              <a:t> </a:t>
            </a:r>
            <a:r>
              <a:rPr lang="it-IT" sz="1800" dirty="0" err="1"/>
              <a:t>response</a:t>
            </a:r>
            <a:r>
              <a:rPr lang="it-IT" sz="1800" dirty="0"/>
              <a:t> to </a:t>
            </a:r>
            <a:r>
              <a:rPr lang="it-IT" sz="1800" dirty="0" err="1"/>
              <a:t>newly</a:t>
            </a:r>
            <a:r>
              <a:rPr lang="it-IT" sz="1800" dirty="0"/>
              <a:t> </a:t>
            </a:r>
            <a:r>
              <a:rPr lang="it-IT" sz="1800" dirty="0" err="1"/>
              <a:t>emergent</a:t>
            </a:r>
            <a:r>
              <a:rPr lang="it-IT" sz="1800" dirty="0"/>
              <a:t> </a:t>
            </a:r>
            <a:r>
              <a:rPr lang="it-IT" sz="1800" dirty="0" err="1"/>
              <a:t>threats</a:t>
            </a:r>
            <a:r>
              <a:rPr lang="it-IT" sz="1800" dirty="0"/>
              <a:t> </a:t>
            </a:r>
            <a:r>
              <a:rPr lang="it-IT" sz="1800" dirty="0" err="1"/>
              <a:t>such</a:t>
            </a:r>
            <a:r>
              <a:rPr lang="it-IT" sz="1800" dirty="0"/>
              <a:t> </a:t>
            </a:r>
            <a:r>
              <a:rPr lang="it-IT" sz="1800" dirty="0" err="1"/>
              <a:t>as</a:t>
            </a:r>
            <a:r>
              <a:rPr lang="it-IT" sz="1800" dirty="0"/>
              <a:t> SARS-CoV-2 virus and the COVID- 19 </a:t>
            </a:r>
            <a:r>
              <a:rPr lang="it-IT" sz="1800" dirty="0" err="1"/>
              <a:t>disease</a:t>
            </a:r>
            <a:r>
              <a:rPr lang="it-IT" sz="1800" dirty="0"/>
              <a:t> </a:t>
            </a:r>
            <a:r>
              <a:rPr lang="it-IT" sz="1800" dirty="0" err="1"/>
              <a:t>that</a:t>
            </a:r>
            <a:r>
              <a:rPr lang="it-IT" sz="1800" dirty="0"/>
              <a:t> </a:t>
            </a:r>
            <a:r>
              <a:rPr lang="it-IT" sz="1800" dirty="0" err="1"/>
              <a:t>it</a:t>
            </a:r>
            <a:r>
              <a:rPr lang="it-IT" sz="1800" dirty="0"/>
              <a:t> </a:t>
            </a:r>
            <a:r>
              <a:rPr lang="it-IT" sz="1800" dirty="0" err="1"/>
              <a:t>causes</a:t>
            </a:r>
            <a:r>
              <a:rPr lang="it-IT" sz="1800" dirty="0"/>
              <a:t>.</a:t>
            </a:r>
            <a:br>
              <a:rPr lang="it-IT" sz="1800" dirty="0"/>
            </a:br>
            <a:r>
              <a:rPr lang="it-IT" sz="1800" dirty="0"/>
              <a:t>The </a:t>
            </a:r>
            <a:r>
              <a:rPr lang="it-IT" sz="1800" dirty="0" err="1"/>
              <a:t>intended</a:t>
            </a:r>
            <a:r>
              <a:rPr lang="it-IT" sz="1800" dirty="0"/>
              <a:t> audience for the </a:t>
            </a:r>
            <a:r>
              <a:rPr lang="it-IT" sz="1800" dirty="0" err="1"/>
              <a:t>epidemiology</a:t>
            </a:r>
            <a:r>
              <a:rPr lang="it-IT" sz="1800" dirty="0"/>
              <a:t> </a:t>
            </a:r>
            <a:r>
              <a:rPr lang="it-IT" sz="1800" dirty="0" err="1"/>
              <a:t>recommendations</a:t>
            </a:r>
            <a:r>
              <a:rPr lang="it-IT" sz="1800" dirty="0"/>
              <a:t> and </a:t>
            </a:r>
            <a:r>
              <a:rPr lang="it-IT" sz="1800" dirty="0" err="1"/>
              <a:t>guidelines</a:t>
            </a:r>
            <a:r>
              <a:rPr lang="it-IT" sz="1800" dirty="0"/>
              <a:t> are </a:t>
            </a:r>
            <a:r>
              <a:rPr lang="it-IT" sz="1800" dirty="0" err="1"/>
              <a:t>government</a:t>
            </a:r>
            <a:r>
              <a:rPr lang="it-IT" sz="1800" dirty="0"/>
              <a:t> and </a:t>
            </a:r>
            <a:r>
              <a:rPr lang="it-IT" sz="1800" dirty="0" err="1"/>
              <a:t>international</a:t>
            </a:r>
            <a:r>
              <a:rPr lang="it-IT" sz="1800" dirty="0"/>
              <a:t> </a:t>
            </a:r>
            <a:r>
              <a:rPr lang="it-IT" sz="1800" dirty="0" err="1"/>
              <a:t>agencies</a:t>
            </a:r>
            <a:r>
              <a:rPr lang="it-IT" sz="1800" dirty="0"/>
              <a:t>, policy and </a:t>
            </a:r>
            <a:r>
              <a:rPr lang="it-IT" sz="1800" dirty="0" err="1"/>
              <a:t>decision</a:t>
            </a:r>
            <a:r>
              <a:rPr lang="it-IT" sz="1800" dirty="0"/>
              <a:t> </a:t>
            </a:r>
            <a:r>
              <a:rPr lang="it-IT" sz="1800" dirty="0" err="1"/>
              <a:t>makers</a:t>
            </a:r>
            <a:r>
              <a:rPr lang="it-IT" sz="1800" dirty="0"/>
              <a:t>, </a:t>
            </a:r>
            <a:r>
              <a:rPr lang="it-IT" sz="1800" dirty="0" err="1"/>
              <a:t>epidemiologists</a:t>
            </a:r>
            <a:r>
              <a:rPr lang="it-IT" sz="1800" dirty="0"/>
              <a:t> and public </a:t>
            </a:r>
            <a:r>
              <a:rPr lang="it-IT" sz="1800" dirty="0" err="1"/>
              <a:t>health</a:t>
            </a:r>
            <a:r>
              <a:rPr lang="it-IT" sz="1800" dirty="0"/>
              <a:t> </a:t>
            </a:r>
            <a:r>
              <a:rPr lang="it-IT" sz="1800" dirty="0" err="1"/>
              <a:t>experts</a:t>
            </a:r>
            <a:r>
              <a:rPr lang="it-IT" sz="1800" dirty="0"/>
              <a:t>, </a:t>
            </a:r>
            <a:r>
              <a:rPr lang="it-IT" sz="1800" dirty="0" err="1"/>
              <a:t>disaster</a:t>
            </a:r>
            <a:r>
              <a:rPr lang="it-IT" sz="1800" dirty="0"/>
              <a:t> </a:t>
            </a:r>
            <a:r>
              <a:rPr lang="it-IT" sz="1800" dirty="0" err="1"/>
              <a:t>preparedness</a:t>
            </a:r>
            <a:r>
              <a:rPr lang="it-IT" sz="1800" dirty="0"/>
              <a:t> and </a:t>
            </a:r>
            <a:r>
              <a:rPr lang="it-IT" sz="1800" dirty="0" err="1"/>
              <a:t>response</a:t>
            </a:r>
            <a:r>
              <a:rPr lang="it-IT" sz="1800" dirty="0"/>
              <a:t> </a:t>
            </a:r>
            <a:r>
              <a:rPr lang="it-IT" sz="1800" dirty="0" err="1"/>
              <a:t>experts</a:t>
            </a:r>
            <a:r>
              <a:rPr lang="it-IT" sz="1800" dirty="0"/>
              <a:t>, </a:t>
            </a:r>
            <a:r>
              <a:rPr lang="it-IT" sz="1800" dirty="0" err="1"/>
              <a:t>funders</a:t>
            </a:r>
            <a:r>
              <a:rPr lang="it-IT" sz="1800" dirty="0"/>
              <a:t>, data providers, </a:t>
            </a:r>
            <a:r>
              <a:rPr lang="it-IT" sz="1800" dirty="0" err="1"/>
              <a:t>teachers</a:t>
            </a:r>
            <a:r>
              <a:rPr lang="it-IT" sz="1800" dirty="0"/>
              <a:t>, </a:t>
            </a:r>
            <a:r>
              <a:rPr lang="it-IT" sz="1800" dirty="0" err="1"/>
              <a:t>researchers</a:t>
            </a:r>
            <a:r>
              <a:rPr lang="it-IT" sz="1800" dirty="0"/>
              <a:t>, </a:t>
            </a:r>
            <a:r>
              <a:rPr lang="it-IT" sz="1800" dirty="0" err="1"/>
              <a:t>clinicians</a:t>
            </a:r>
            <a:r>
              <a:rPr lang="it-IT" sz="1800" dirty="0"/>
              <a:t>, and </a:t>
            </a:r>
            <a:r>
              <a:rPr lang="it-IT" sz="1800" dirty="0" err="1"/>
              <a:t>other</a:t>
            </a:r>
            <a:r>
              <a:rPr lang="it-IT" sz="1800" dirty="0"/>
              <a:t> </a:t>
            </a:r>
            <a:r>
              <a:rPr lang="it-IT" sz="1800" dirty="0" err="1"/>
              <a:t>potential</a:t>
            </a:r>
            <a:r>
              <a:rPr lang="it-IT" sz="1800" dirty="0"/>
              <a:t> </a:t>
            </a:r>
            <a:r>
              <a:rPr lang="it-IT" sz="1800" dirty="0" err="1"/>
              <a:t>users</a:t>
            </a:r>
            <a:r>
              <a:rPr lang="it-IT" sz="1800" dirty="0"/>
              <a:t>.</a:t>
            </a:r>
            <a:endParaRPr lang="it-IT" sz="2000" dirty="0"/>
          </a:p>
          <a:p>
            <a:pPr marL="0">
              <a:lnSpc>
                <a:spcPct val="100000"/>
              </a:lnSpc>
              <a:spcBef>
                <a:spcPts val="0"/>
              </a:spcBef>
              <a:spcAft>
                <a:spcPts val="1200"/>
              </a:spcAft>
              <a:buNone/>
            </a:pPr>
            <a:r>
              <a:rPr lang="it-IT" sz="2000" b="1" dirty="0">
                <a:solidFill>
                  <a:srgbClr val="84442E"/>
                </a:solidFill>
                <a:hlinkClick r:id="rId3">
                  <a:extLst>
                    <a:ext uri="{A12FA001-AC4F-418D-AE19-62706E023703}">
                      <ahyp:hlinkClr xmlns:ahyp="http://schemas.microsoft.com/office/drawing/2018/hyperlinkcolor" val="tx"/>
                    </a:ext>
                  </a:extLst>
                </a:hlinkClick>
              </a:rPr>
              <a:t>Principles and best practices in data versioning for all data sets big and small</a:t>
            </a:r>
            <a:r>
              <a:rPr lang="it-IT" sz="2000" b="1" dirty="0">
                <a:solidFill>
                  <a:srgbClr val="84442E"/>
                </a:solidFill>
              </a:rPr>
              <a:t>: </a:t>
            </a:r>
            <a:r>
              <a:rPr lang="it-IT" sz="1800" dirty="0"/>
              <a:t>The </a:t>
            </a:r>
            <a:r>
              <a:rPr lang="it-IT" sz="1800" dirty="0" err="1"/>
              <a:t>demand</a:t>
            </a:r>
            <a:r>
              <a:rPr lang="it-IT" sz="1800" dirty="0"/>
              <a:t> for </a:t>
            </a:r>
            <a:r>
              <a:rPr lang="it-IT" sz="1800" dirty="0" err="1"/>
              <a:t>better</a:t>
            </a:r>
            <a:r>
              <a:rPr lang="it-IT" sz="1800" dirty="0"/>
              <a:t> </a:t>
            </a:r>
            <a:r>
              <a:rPr lang="it-IT" sz="1800" dirty="0" err="1"/>
              <a:t>reproducibility</a:t>
            </a:r>
            <a:r>
              <a:rPr lang="it-IT" sz="1800" dirty="0"/>
              <a:t> of </a:t>
            </a:r>
            <a:r>
              <a:rPr lang="it-IT" sz="1800" dirty="0" err="1"/>
              <a:t>research</a:t>
            </a:r>
            <a:r>
              <a:rPr lang="it-IT" sz="1800" dirty="0"/>
              <a:t> </a:t>
            </a:r>
            <a:r>
              <a:rPr lang="it-IT" sz="1800" dirty="0" err="1"/>
              <a:t>results</a:t>
            </a:r>
            <a:r>
              <a:rPr lang="it-IT" sz="1800" dirty="0"/>
              <a:t> </a:t>
            </a:r>
            <a:r>
              <a:rPr lang="it-IT" sz="1800" dirty="0" err="1"/>
              <a:t>is</a:t>
            </a:r>
            <a:r>
              <a:rPr lang="it-IT" sz="1800" dirty="0"/>
              <a:t> </a:t>
            </a:r>
            <a:r>
              <a:rPr lang="it-IT" sz="1800" dirty="0" err="1"/>
              <a:t>growing</a:t>
            </a:r>
            <a:r>
              <a:rPr lang="it-IT" sz="1800" dirty="0"/>
              <a:t>. More and more data </a:t>
            </a:r>
            <a:r>
              <a:rPr lang="it-IT" sz="1800" dirty="0" err="1"/>
              <a:t>is</a:t>
            </a:r>
            <a:r>
              <a:rPr lang="it-IT" sz="1800" dirty="0"/>
              <a:t> </a:t>
            </a:r>
            <a:r>
              <a:rPr lang="it-IT" sz="1800" dirty="0" err="1"/>
              <a:t>becoming</a:t>
            </a:r>
            <a:r>
              <a:rPr lang="it-IT" sz="1800" dirty="0"/>
              <a:t> </a:t>
            </a:r>
            <a:r>
              <a:rPr lang="it-IT" sz="1800" dirty="0" err="1"/>
              <a:t>available</a:t>
            </a:r>
            <a:r>
              <a:rPr lang="it-IT" sz="1800" dirty="0"/>
              <a:t> online. In some </a:t>
            </a:r>
            <a:r>
              <a:rPr lang="it-IT" sz="1800" dirty="0" err="1"/>
              <a:t>cases</a:t>
            </a:r>
            <a:r>
              <a:rPr lang="it-IT" sz="1800" dirty="0"/>
              <a:t>, the </a:t>
            </a:r>
            <a:r>
              <a:rPr lang="it-IT" sz="1800" dirty="0" err="1"/>
              <a:t>datasets</a:t>
            </a:r>
            <a:r>
              <a:rPr lang="it-IT" sz="1800" dirty="0"/>
              <a:t> </a:t>
            </a:r>
            <a:r>
              <a:rPr lang="it-IT" sz="1800" dirty="0" err="1"/>
              <a:t>have</a:t>
            </a:r>
            <a:r>
              <a:rPr lang="it-IT" sz="1800" dirty="0"/>
              <a:t> </a:t>
            </a:r>
            <a:r>
              <a:rPr lang="it-IT" sz="1800" dirty="0" err="1"/>
              <a:t>become</a:t>
            </a:r>
            <a:r>
              <a:rPr lang="it-IT" sz="1800" dirty="0"/>
              <a:t> so large </a:t>
            </a:r>
            <a:r>
              <a:rPr lang="it-IT" sz="1800" dirty="0" err="1"/>
              <a:t>that</a:t>
            </a:r>
            <a:r>
              <a:rPr lang="it-IT" sz="1800" dirty="0"/>
              <a:t> downloading the data </a:t>
            </a:r>
            <a:r>
              <a:rPr lang="it-IT" sz="1800" dirty="0" err="1"/>
              <a:t>is</a:t>
            </a:r>
            <a:r>
              <a:rPr lang="it-IT" sz="1800" dirty="0"/>
              <a:t> no </a:t>
            </a:r>
            <a:r>
              <a:rPr lang="it-IT" sz="1800" dirty="0" err="1"/>
              <a:t>longer</a:t>
            </a:r>
            <a:r>
              <a:rPr lang="it-IT" sz="1800" dirty="0"/>
              <a:t> </a:t>
            </a:r>
            <a:r>
              <a:rPr lang="it-IT" sz="1800" dirty="0" err="1"/>
              <a:t>feasible</a:t>
            </a:r>
            <a:r>
              <a:rPr lang="it-IT" sz="1800" dirty="0"/>
              <a:t>. </a:t>
            </a:r>
          </a:p>
          <a:p>
            <a:pPr marL="0">
              <a:lnSpc>
                <a:spcPct val="100000"/>
              </a:lnSpc>
              <a:spcBef>
                <a:spcPts val="0"/>
              </a:spcBef>
              <a:spcAft>
                <a:spcPts val="1200"/>
              </a:spcAft>
              <a:buNone/>
            </a:pPr>
            <a:r>
              <a:rPr lang="it-IT" sz="2000" b="1" dirty="0">
                <a:solidFill>
                  <a:srgbClr val="84442E"/>
                </a:solidFill>
                <a:hlinkClick r:id="rId4">
                  <a:extLst>
                    <a:ext uri="{A12FA001-AC4F-418D-AE19-62706E023703}">
                      <ahyp:hlinkClr xmlns:ahyp="http://schemas.microsoft.com/office/drawing/2018/hyperlinkcolor" val="tx"/>
                    </a:ext>
                  </a:extLst>
                </a:hlinkClick>
              </a:rPr>
              <a:t>Persistent Identification of Instruments:</a:t>
            </a:r>
            <a:r>
              <a:rPr lang="it-IT" sz="2000" b="1" dirty="0">
                <a:solidFill>
                  <a:srgbClr val="84442E"/>
                </a:solidFill>
              </a:rPr>
              <a:t> </a:t>
            </a:r>
            <a:r>
              <a:rPr lang="it-IT" sz="2000" dirty="0" err="1"/>
              <a:t>two</a:t>
            </a:r>
            <a:r>
              <a:rPr lang="it-IT" sz="2000" dirty="0"/>
              <a:t> </a:t>
            </a:r>
            <a:r>
              <a:rPr lang="it-IT" sz="2000" dirty="0" err="1"/>
              <a:t>tested</a:t>
            </a:r>
            <a:r>
              <a:rPr lang="it-IT" sz="2000" dirty="0"/>
              <a:t> </a:t>
            </a:r>
            <a:r>
              <a:rPr lang="it-IT" sz="2000" dirty="0" err="1"/>
              <a:t>approaches</a:t>
            </a:r>
            <a:r>
              <a:rPr lang="it-IT" sz="2000" dirty="0"/>
              <a:t> for </a:t>
            </a:r>
            <a:r>
              <a:rPr lang="it-IT" sz="2000" dirty="0" err="1"/>
              <a:t>persistent</a:t>
            </a:r>
            <a:r>
              <a:rPr lang="it-IT" sz="2000" dirty="0"/>
              <a:t> </a:t>
            </a:r>
            <a:r>
              <a:rPr lang="it-IT" sz="2000" dirty="0" err="1"/>
              <a:t>identification</a:t>
            </a:r>
            <a:r>
              <a:rPr lang="it-IT" sz="2000" dirty="0"/>
              <a:t> of </a:t>
            </a:r>
            <a:r>
              <a:rPr lang="it-IT" sz="2000" dirty="0" err="1"/>
              <a:t>instruments</a:t>
            </a:r>
            <a:r>
              <a:rPr lang="it-IT" sz="2000" dirty="0"/>
              <a:t>.</a:t>
            </a:r>
          </a:p>
          <a:p>
            <a:pPr marL="0">
              <a:lnSpc>
                <a:spcPct val="100000"/>
              </a:lnSpc>
              <a:spcBef>
                <a:spcPts val="0"/>
              </a:spcBef>
              <a:spcAft>
                <a:spcPts val="1200"/>
              </a:spcAft>
              <a:buNone/>
            </a:pPr>
            <a:endParaRPr lang="it-IT" sz="2000" dirty="0"/>
          </a:p>
        </p:txBody>
      </p:sp>
      <p:sp>
        <p:nvSpPr>
          <p:cNvPr id="4" name="Segnaposto data 3"/>
          <p:cNvSpPr>
            <a:spLocks noGrp="1"/>
          </p:cNvSpPr>
          <p:nvPr>
            <p:ph type="dt" sz="half" idx="2"/>
          </p:nvPr>
        </p:nvSpPr>
        <p:spPr/>
        <p:txBody>
          <a:bodyPr/>
          <a:lstStyle/>
          <a:p>
            <a:fld id="{90F5115F-36C0-DE4C-811A-80937CD672F5}"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28</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grpSp>
        <p:nvGrpSpPr>
          <p:cNvPr id="2" name="Gruppo 13"/>
          <p:cNvGrpSpPr/>
          <p:nvPr/>
        </p:nvGrpSpPr>
        <p:grpSpPr>
          <a:xfrm>
            <a:off x="16476" y="13648"/>
            <a:ext cx="12179941" cy="2729826"/>
            <a:chOff x="0" y="13648"/>
            <a:chExt cx="12179941" cy="2729826"/>
          </a:xfrm>
        </p:grpSpPr>
        <p:pic>
          <p:nvPicPr>
            <p:cNvPr id="62467" name="Picture 3"/>
            <p:cNvPicPr>
              <a:picLocks noChangeAspect="1" noChangeArrowheads="1"/>
            </p:cNvPicPr>
            <p:nvPr/>
          </p:nvPicPr>
          <p:blipFill>
            <a:blip r:embed="rId5"/>
            <a:srcRect/>
            <a:stretch>
              <a:fillRect/>
            </a:stretch>
          </p:blipFill>
          <p:spPr bwMode="auto">
            <a:xfrm>
              <a:off x="0" y="13648"/>
              <a:ext cx="12179941" cy="2579851"/>
            </a:xfrm>
            <a:prstGeom prst="rect">
              <a:avLst/>
            </a:prstGeom>
            <a:noFill/>
            <a:ln w="9525">
              <a:noFill/>
              <a:miter lim="800000"/>
              <a:headEnd/>
              <a:tailEnd/>
            </a:ln>
          </p:spPr>
        </p:pic>
        <p:sp>
          <p:nvSpPr>
            <p:cNvPr id="7" name="Titolo 1"/>
            <p:cNvSpPr txBox="1">
              <a:spLocks/>
            </p:cNvSpPr>
            <p:nvPr/>
          </p:nvSpPr>
          <p:spPr>
            <a:xfrm>
              <a:off x="2495674" y="2196249"/>
              <a:ext cx="4078302"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it-IT" sz="2400" dirty="0">
                  <a:solidFill>
                    <a:schemeClr val="bg1"/>
                  </a:solidFill>
                  <a:latin typeface="+mj-lt"/>
                  <a:ea typeface="+mj-ea"/>
                  <a:cs typeface="+mj-cs"/>
                </a:rPr>
                <a:t>SUPPORTING OUTPUTS</a:t>
              </a:r>
              <a:endParaRPr kumimoji="0" lang="it-IT" sz="2400" i="0" u="none" strike="noStrike" kern="1200" cap="none" spc="0" normalizeH="0" baseline="0" noProof="0" dirty="0">
                <a:ln>
                  <a:noFill/>
                </a:ln>
                <a:solidFill>
                  <a:schemeClr val="bg1"/>
                </a:solidFill>
                <a:effectLst/>
                <a:uLnTx/>
                <a:uFillTx/>
                <a:latin typeface="+mj-lt"/>
                <a:ea typeface="+mj-ea"/>
                <a:cs typeface="+mj-cs"/>
              </a:endParaRPr>
            </a:p>
          </p:txBody>
        </p:sp>
      </p:grpSp>
      <p:sp>
        <p:nvSpPr>
          <p:cNvPr id="8" name="Segnaposto contenuto 2"/>
          <p:cNvSpPr txBox="1">
            <a:spLocks/>
          </p:cNvSpPr>
          <p:nvPr/>
        </p:nvSpPr>
        <p:spPr>
          <a:xfrm>
            <a:off x="6742594" y="2256312"/>
            <a:ext cx="5031179" cy="359715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6"/>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6"/>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6"/>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027173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contenuto 2"/>
          <p:cNvSpPr txBox="1">
            <a:spLocks/>
          </p:cNvSpPr>
          <p:nvPr/>
        </p:nvSpPr>
        <p:spPr>
          <a:xfrm>
            <a:off x="5852172" y="2743474"/>
            <a:ext cx="6327769" cy="3627559"/>
          </a:xfrm>
          <a:prstGeom prst="rect">
            <a:avLst/>
          </a:prstGeom>
          <a:ln>
            <a:noFill/>
          </a:ln>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Segnaposto data 3"/>
          <p:cNvSpPr>
            <a:spLocks noGrp="1"/>
          </p:cNvSpPr>
          <p:nvPr>
            <p:ph type="dt" sz="half" idx="2"/>
          </p:nvPr>
        </p:nvSpPr>
        <p:spPr/>
        <p:txBody>
          <a:bodyPr/>
          <a:lstStyle/>
          <a:p>
            <a:fld id="{49FC873B-FD8D-0447-9012-1D7620DA9A22}"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29</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sp>
        <p:nvSpPr>
          <p:cNvPr id="8" name="Segnaposto contenuto 2"/>
          <p:cNvSpPr txBox="1">
            <a:spLocks/>
          </p:cNvSpPr>
          <p:nvPr/>
        </p:nvSpPr>
        <p:spPr>
          <a:xfrm>
            <a:off x="6742594" y="2256312"/>
            <a:ext cx="5031179" cy="359715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63490" name="Picture 2"/>
          <p:cNvPicPr>
            <a:picLocks noChangeAspect="1" noChangeArrowheads="1"/>
          </p:cNvPicPr>
          <p:nvPr/>
        </p:nvPicPr>
        <p:blipFill>
          <a:blip r:embed="rId3"/>
          <a:srcRect/>
          <a:stretch>
            <a:fillRect/>
          </a:stretch>
        </p:blipFill>
        <p:spPr bwMode="auto">
          <a:xfrm>
            <a:off x="1" y="1"/>
            <a:ext cx="6250674" cy="2969252"/>
          </a:xfrm>
          <a:prstGeom prst="rect">
            <a:avLst/>
          </a:prstGeom>
          <a:noFill/>
          <a:ln w="9525">
            <a:noFill/>
            <a:miter lim="800000"/>
            <a:headEnd/>
            <a:tailEnd/>
          </a:ln>
        </p:spPr>
      </p:pic>
      <p:sp>
        <p:nvSpPr>
          <p:cNvPr id="12" name="Titolo 1"/>
          <p:cNvSpPr txBox="1">
            <a:spLocks/>
          </p:cNvSpPr>
          <p:nvPr/>
        </p:nvSpPr>
        <p:spPr>
          <a:xfrm>
            <a:off x="5201215" y="2196249"/>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
        <p:nvSpPr>
          <p:cNvPr id="13" name="Segnaposto contenuto 12"/>
          <p:cNvSpPr>
            <a:spLocks noGrp="1"/>
          </p:cNvSpPr>
          <p:nvPr>
            <p:ph idx="1"/>
          </p:nvPr>
        </p:nvSpPr>
        <p:spPr>
          <a:xfrm>
            <a:off x="838200" y="3466530"/>
            <a:ext cx="10723536" cy="2810701"/>
          </a:xfrm>
        </p:spPr>
        <p:txBody>
          <a:bodyPr>
            <a:normAutofit fontScale="47500" lnSpcReduction="20000"/>
          </a:bodyPr>
          <a:lstStyle/>
          <a:p>
            <a:pPr marL="36000">
              <a:lnSpc>
                <a:spcPct val="100000"/>
              </a:lnSpc>
              <a:spcBef>
                <a:spcPts val="0"/>
              </a:spcBef>
              <a:buNone/>
            </a:pPr>
            <a:r>
              <a:rPr lang="en-US" sz="4200" b="1" dirty="0">
                <a:solidFill>
                  <a:srgbClr val="84442E"/>
                </a:solidFill>
                <a:hlinkClick r:id="rId4">
                  <a:extLst>
                    <a:ext uri="{A12FA001-AC4F-418D-AE19-62706E023703}">
                      <ahyp:hlinkClr xmlns:ahyp="http://schemas.microsoft.com/office/drawing/2018/hyperlinkcolor" val="tx"/>
                    </a:ext>
                  </a:extLst>
                </a:hlinkClick>
              </a:rPr>
              <a:t>Matrix of use cases and functional requirements for research data repository platforms</a:t>
            </a:r>
            <a:r>
              <a:rPr lang="en-US" sz="4200" b="1" dirty="0">
                <a:solidFill>
                  <a:srgbClr val="84442E"/>
                </a:solidFill>
              </a:rPr>
              <a:t>:</a:t>
            </a:r>
          </a:p>
          <a:p>
            <a:pPr marL="36000" lvl="1">
              <a:lnSpc>
                <a:spcPct val="100000"/>
              </a:lnSpc>
              <a:spcBef>
                <a:spcPts val="0"/>
              </a:spcBef>
              <a:buNone/>
            </a:pPr>
            <a:r>
              <a:rPr lang="en-US" sz="3400" dirty="0"/>
              <a:t>Based on use cases, matrix describes forty-four functional requirements identified for research data repository platforms and provides a score identifying relative importance. </a:t>
            </a:r>
          </a:p>
          <a:p>
            <a:pPr marL="36000" lvl="1">
              <a:lnSpc>
                <a:spcPct val="100000"/>
              </a:lnSpc>
              <a:spcBef>
                <a:spcPts val="0"/>
              </a:spcBef>
              <a:buNone/>
            </a:pPr>
            <a:endParaRPr lang="en-US" sz="2000" dirty="0"/>
          </a:p>
          <a:p>
            <a:pPr marL="0">
              <a:lnSpc>
                <a:spcPct val="100000"/>
              </a:lnSpc>
              <a:spcBef>
                <a:spcPts val="0"/>
              </a:spcBef>
              <a:spcAft>
                <a:spcPts val="1200"/>
              </a:spcAft>
              <a:buNone/>
            </a:pPr>
            <a:r>
              <a:rPr lang="it-IT" sz="4200" b="1" dirty="0">
                <a:solidFill>
                  <a:srgbClr val="84442E"/>
                </a:solidFill>
                <a:hlinkClick r:id="rId5">
                  <a:extLst>
                    <a:ext uri="{A12FA001-AC4F-418D-AE19-62706E023703}">
                      <ahyp:hlinkClr xmlns:ahyp="http://schemas.microsoft.com/office/drawing/2018/hyperlinkcolor" val="tx"/>
                    </a:ext>
                  </a:extLst>
                </a:hlinkClick>
              </a:rPr>
              <a:t>Data Sharing in Epidemiology</a:t>
            </a:r>
            <a:r>
              <a:rPr lang="it-IT" sz="4200" b="1" dirty="0">
                <a:solidFill>
                  <a:srgbClr val="84442E"/>
                </a:solidFill>
              </a:rPr>
              <a:t>:</a:t>
            </a:r>
            <a:r>
              <a:rPr lang="it-IT" sz="4200" dirty="0"/>
              <a:t> </a:t>
            </a:r>
            <a:r>
              <a:rPr lang="it-IT" sz="3400" dirty="0" err="1"/>
              <a:t>There</a:t>
            </a:r>
            <a:r>
              <a:rPr lang="it-IT" sz="3400" dirty="0"/>
              <a:t> </a:t>
            </a:r>
            <a:r>
              <a:rPr lang="it-IT" sz="3400" dirty="0" err="1"/>
              <a:t>is</a:t>
            </a:r>
            <a:r>
              <a:rPr lang="it-IT" sz="3400" dirty="0"/>
              <a:t> a pressing </a:t>
            </a:r>
            <a:r>
              <a:rPr lang="it-IT" sz="3400" dirty="0" err="1"/>
              <a:t>need</a:t>
            </a:r>
            <a:r>
              <a:rPr lang="it-IT" sz="3400" dirty="0"/>
              <a:t> for a </a:t>
            </a:r>
            <a:r>
              <a:rPr lang="it-IT" sz="3400" dirty="0" err="1"/>
              <a:t>coordinated</a:t>
            </a:r>
            <a:r>
              <a:rPr lang="it-IT" sz="3400" dirty="0"/>
              <a:t> global </a:t>
            </a:r>
            <a:r>
              <a:rPr lang="it-IT" sz="3400" dirty="0" err="1"/>
              <a:t>system</a:t>
            </a:r>
            <a:r>
              <a:rPr lang="it-IT" sz="3400" dirty="0"/>
              <a:t> </a:t>
            </a:r>
            <a:r>
              <a:rPr lang="it-IT" sz="3400" dirty="0" err="1"/>
              <a:t>encompassing</a:t>
            </a:r>
            <a:r>
              <a:rPr lang="it-IT" sz="3400" dirty="0"/>
              <a:t> </a:t>
            </a:r>
            <a:r>
              <a:rPr lang="it-IT" sz="3400" dirty="0" err="1"/>
              <a:t>preparedness</a:t>
            </a:r>
            <a:r>
              <a:rPr lang="it-IT" sz="3400" dirty="0"/>
              <a:t>, early </a:t>
            </a:r>
            <a:r>
              <a:rPr lang="it-IT" sz="3400" dirty="0" err="1"/>
              <a:t>detection</a:t>
            </a:r>
            <a:r>
              <a:rPr lang="it-IT" sz="3400" dirty="0"/>
              <a:t>, and </a:t>
            </a:r>
            <a:r>
              <a:rPr lang="it-IT" sz="3400" dirty="0" err="1"/>
              <a:t>rapid</a:t>
            </a:r>
            <a:r>
              <a:rPr lang="it-IT" sz="3400" dirty="0"/>
              <a:t> </a:t>
            </a:r>
            <a:r>
              <a:rPr lang="it-IT" sz="3400" dirty="0" err="1"/>
              <a:t>response</a:t>
            </a:r>
            <a:r>
              <a:rPr lang="it-IT" sz="3400" dirty="0"/>
              <a:t> to </a:t>
            </a:r>
            <a:r>
              <a:rPr lang="it-IT" sz="3400" dirty="0" err="1"/>
              <a:t>newly</a:t>
            </a:r>
            <a:r>
              <a:rPr lang="it-IT" sz="3400" dirty="0"/>
              <a:t> </a:t>
            </a:r>
            <a:r>
              <a:rPr lang="it-IT" sz="3400" dirty="0" err="1"/>
              <a:t>emergent</a:t>
            </a:r>
            <a:r>
              <a:rPr lang="it-IT" sz="3400" dirty="0"/>
              <a:t> </a:t>
            </a:r>
            <a:r>
              <a:rPr lang="it-IT" sz="3400" dirty="0" err="1"/>
              <a:t>threats</a:t>
            </a:r>
            <a:r>
              <a:rPr lang="it-IT" sz="3400" dirty="0"/>
              <a:t> </a:t>
            </a:r>
            <a:r>
              <a:rPr lang="it-IT" sz="3400" dirty="0" err="1"/>
              <a:t>such</a:t>
            </a:r>
            <a:r>
              <a:rPr lang="it-IT" sz="3400" dirty="0"/>
              <a:t> </a:t>
            </a:r>
            <a:r>
              <a:rPr lang="it-IT" sz="3400" dirty="0" err="1"/>
              <a:t>as</a:t>
            </a:r>
            <a:r>
              <a:rPr lang="it-IT" sz="3400" dirty="0"/>
              <a:t> SARS-CoV-2 virus and the COVID- 19 </a:t>
            </a:r>
            <a:r>
              <a:rPr lang="it-IT" sz="3400" dirty="0" err="1"/>
              <a:t>disease</a:t>
            </a:r>
            <a:r>
              <a:rPr lang="it-IT" sz="3400" dirty="0"/>
              <a:t> </a:t>
            </a:r>
            <a:r>
              <a:rPr lang="it-IT" sz="3400" dirty="0" err="1"/>
              <a:t>that</a:t>
            </a:r>
            <a:r>
              <a:rPr lang="it-IT" sz="3400" dirty="0"/>
              <a:t> </a:t>
            </a:r>
            <a:r>
              <a:rPr lang="it-IT" sz="3400" dirty="0" err="1"/>
              <a:t>it</a:t>
            </a:r>
            <a:r>
              <a:rPr lang="it-IT" sz="3400" dirty="0"/>
              <a:t> </a:t>
            </a:r>
            <a:r>
              <a:rPr lang="it-IT" sz="3400" dirty="0" err="1"/>
              <a:t>causes</a:t>
            </a:r>
            <a:r>
              <a:rPr lang="it-IT" sz="3400" dirty="0"/>
              <a:t>.</a:t>
            </a:r>
            <a:br>
              <a:rPr lang="it-IT" sz="3400" dirty="0"/>
            </a:br>
            <a:r>
              <a:rPr lang="it-IT" sz="3400" dirty="0"/>
              <a:t>The </a:t>
            </a:r>
            <a:r>
              <a:rPr lang="it-IT" sz="3400" dirty="0" err="1"/>
              <a:t>intended</a:t>
            </a:r>
            <a:r>
              <a:rPr lang="it-IT" sz="3400" dirty="0"/>
              <a:t> audience for the </a:t>
            </a:r>
            <a:r>
              <a:rPr lang="it-IT" sz="3400" dirty="0" err="1"/>
              <a:t>epidemiology</a:t>
            </a:r>
            <a:r>
              <a:rPr lang="it-IT" sz="3400" dirty="0"/>
              <a:t> </a:t>
            </a:r>
            <a:r>
              <a:rPr lang="it-IT" sz="3400" dirty="0" err="1"/>
              <a:t>recommendations</a:t>
            </a:r>
            <a:r>
              <a:rPr lang="it-IT" sz="3400" dirty="0"/>
              <a:t> and </a:t>
            </a:r>
            <a:r>
              <a:rPr lang="it-IT" sz="3400" dirty="0" err="1"/>
              <a:t>guidelines</a:t>
            </a:r>
            <a:r>
              <a:rPr lang="it-IT" sz="3400" dirty="0"/>
              <a:t> are </a:t>
            </a:r>
            <a:r>
              <a:rPr lang="it-IT" sz="3400" dirty="0" err="1"/>
              <a:t>government</a:t>
            </a:r>
            <a:r>
              <a:rPr lang="it-IT" sz="3400" dirty="0"/>
              <a:t> and </a:t>
            </a:r>
            <a:r>
              <a:rPr lang="it-IT" sz="3400" dirty="0" err="1"/>
              <a:t>international</a:t>
            </a:r>
            <a:r>
              <a:rPr lang="it-IT" sz="3400" dirty="0"/>
              <a:t> </a:t>
            </a:r>
            <a:r>
              <a:rPr lang="it-IT" sz="3400" dirty="0" err="1"/>
              <a:t>agencies</a:t>
            </a:r>
            <a:r>
              <a:rPr lang="it-IT" sz="3400" dirty="0"/>
              <a:t>, policy and </a:t>
            </a:r>
            <a:r>
              <a:rPr lang="it-IT" sz="3400" dirty="0" err="1"/>
              <a:t>decision</a:t>
            </a:r>
            <a:r>
              <a:rPr lang="it-IT" sz="3400" dirty="0"/>
              <a:t> </a:t>
            </a:r>
            <a:r>
              <a:rPr lang="it-IT" sz="3400" dirty="0" err="1"/>
              <a:t>makers</a:t>
            </a:r>
            <a:r>
              <a:rPr lang="it-IT" sz="3400" dirty="0"/>
              <a:t>, </a:t>
            </a:r>
            <a:r>
              <a:rPr lang="it-IT" sz="3400" dirty="0" err="1"/>
              <a:t>epidemiologists</a:t>
            </a:r>
            <a:r>
              <a:rPr lang="it-IT" sz="3400" dirty="0"/>
              <a:t> and public </a:t>
            </a:r>
            <a:r>
              <a:rPr lang="it-IT" sz="3400" dirty="0" err="1"/>
              <a:t>health</a:t>
            </a:r>
            <a:r>
              <a:rPr lang="it-IT" sz="3400" dirty="0"/>
              <a:t> </a:t>
            </a:r>
            <a:r>
              <a:rPr lang="it-IT" sz="3400" dirty="0" err="1"/>
              <a:t>experts</a:t>
            </a:r>
            <a:r>
              <a:rPr lang="it-IT" sz="3400" dirty="0"/>
              <a:t>, </a:t>
            </a:r>
            <a:r>
              <a:rPr lang="it-IT" sz="3400" dirty="0" err="1"/>
              <a:t>disaster</a:t>
            </a:r>
            <a:r>
              <a:rPr lang="it-IT" sz="3400" dirty="0"/>
              <a:t> </a:t>
            </a:r>
            <a:r>
              <a:rPr lang="it-IT" sz="3400" dirty="0" err="1"/>
              <a:t>preparedness</a:t>
            </a:r>
            <a:r>
              <a:rPr lang="it-IT" sz="3400" dirty="0"/>
              <a:t> and </a:t>
            </a:r>
            <a:r>
              <a:rPr lang="it-IT" sz="3400" dirty="0" err="1"/>
              <a:t>response</a:t>
            </a:r>
            <a:r>
              <a:rPr lang="it-IT" sz="3400" dirty="0"/>
              <a:t> </a:t>
            </a:r>
            <a:r>
              <a:rPr lang="it-IT" sz="3400" dirty="0" err="1"/>
              <a:t>experts</a:t>
            </a:r>
            <a:r>
              <a:rPr lang="it-IT" sz="3400" dirty="0"/>
              <a:t>, </a:t>
            </a:r>
            <a:r>
              <a:rPr lang="it-IT" sz="3400" dirty="0" err="1"/>
              <a:t>funders</a:t>
            </a:r>
            <a:r>
              <a:rPr lang="it-IT" sz="3400" dirty="0"/>
              <a:t>, data providers, </a:t>
            </a:r>
            <a:r>
              <a:rPr lang="it-IT" sz="3400" dirty="0" err="1"/>
              <a:t>teachers</a:t>
            </a:r>
            <a:r>
              <a:rPr lang="it-IT" sz="3400" dirty="0"/>
              <a:t>, </a:t>
            </a:r>
            <a:r>
              <a:rPr lang="it-IT" sz="3400" dirty="0" err="1"/>
              <a:t>researchers</a:t>
            </a:r>
            <a:r>
              <a:rPr lang="it-IT" sz="3400" dirty="0"/>
              <a:t>, </a:t>
            </a:r>
            <a:r>
              <a:rPr lang="it-IT" sz="3400" dirty="0" err="1"/>
              <a:t>clinicians</a:t>
            </a:r>
            <a:r>
              <a:rPr lang="it-IT" sz="3400" dirty="0"/>
              <a:t>, and </a:t>
            </a:r>
            <a:r>
              <a:rPr lang="it-IT" sz="3400" dirty="0" err="1"/>
              <a:t>other</a:t>
            </a:r>
            <a:r>
              <a:rPr lang="it-IT" sz="3400" dirty="0"/>
              <a:t> </a:t>
            </a:r>
            <a:r>
              <a:rPr lang="it-IT" sz="3400" dirty="0" err="1"/>
              <a:t>potential</a:t>
            </a:r>
            <a:r>
              <a:rPr lang="it-IT" sz="3400" dirty="0"/>
              <a:t> </a:t>
            </a:r>
            <a:r>
              <a:rPr lang="it-IT" sz="3400" dirty="0" err="1"/>
              <a:t>users</a:t>
            </a:r>
            <a:r>
              <a:rPr lang="it-IT" sz="3400" dirty="0"/>
              <a:t>.</a:t>
            </a:r>
          </a:p>
          <a:p>
            <a:pPr marL="36000" lvl="1">
              <a:lnSpc>
                <a:spcPct val="100000"/>
              </a:lnSpc>
              <a:spcBef>
                <a:spcPts val="0"/>
              </a:spcBef>
              <a:buNone/>
            </a:pPr>
            <a:r>
              <a:rPr lang="it-IT" sz="4200" b="1" dirty="0">
                <a:solidFill>
                  <a:srgbClr val="84442E"/>
                </a:solidFill>
                <a:hlinkClick r:id="rId6">
                  <a:extLst>
                    <a:ext uri="{A12FA001-AC4F-418D-AE19-62706E023703}">
                      <ahyp:hlinkClr xmlns:ahyp="http://schemas.microsoft.com/office/drawing/2018/hyperlinkcolor" val="tx"/>
                    </a:ext>
                  </a:extLst>
                </a:hlinkClick>
              </a:rPr>
              <a:t>RDA-COVID19 WG Zotero Library</a:t>
            </a:r>
            <a:r>
              <a:rPr lang="it-IT" sz="4200" b="1" dirty="0">
                <a:solidFill>
                  <a:srgbClr val="84442E"/>
                </a:solidFill>
              </a:rPr>
              <a:t>:</a:t>
            </a:r>
            <a:r>
              <a:rPr lang="it-IT" sz="2900" b="1" dirty="0">
                <a:solidFill>
                  <a:srgbClr val="84442E"/>
                </a:solidFill>
              </a:rPr>
              <a:t> </a:t>
            </a:r>
            <a:r>
              <a:rPr lang="it-IT" sz="3400" dirty="0"/>
              <a:t>The RDA-COVID19 WG </a:t>
            </a:r>
            <a:r>
              <a:rPr lang="it-IT" sz="3400" dirty="0" err="1"/>
              <a:t>Zotero</a:t>
            </a:r>
            <a:r>
              <a:rPr lang="it-IT" sz="3400" dirty="0"/>
              <a:t> Library </a:t>
            </a:r>
            <a:r>
              <a:rPr lang="it-IT" sz="3400" dirty="0" err="1"/>
              <a:t>was</a:t>
            </a:r>
            <a:r>
              <a:rPr lang="it-IT" sz="3400" dirty="0"/>
              <a:t> </a:t>
            </a:r>
            <a:r>
              <a:rPr lang="it-IT" sz="3400" dirty="0" err="1"/>
              <a:t>created</a:t>
            </a:r>
            <a:r>
              <a:rPr lang="it-IT" sz="3400" dirty="0"/>
              <a:t> by the RDA-COVID19 WG to </a:t>
            </a:r>
            <a:r>
              <a:rPr lang="it-IT" sz="3400" dirty="0" err="1"/>
              <a:t>support</a:t>
            </a:r>
            <a:r>
              <a:rPr lang="it-IT" sz="3400" dirty="0"/>
              <a:t> </a:t>
            </a:r>
            <a:r>
              <a:rPr lang="it-IT" sz="3400" dirty="0" err="1"/>
              <a:t>development</a:t>
            </a:r>
            <a:r>
              <a:rPr lang="it-IT" sz="3400" dirty="0"/>
              <a:t> of the RDA-COVID19 </a:t>
            </a:r>
            <a:r>
              <a:rPr lang="it-IT" sz="3400" dirty="0" err="1"/>
              <a:t>Recommendations</a:t>
            </a:r>
            <a:r>
              <a:rPr lang="it-IT" sz="3400" dirty="0"/>
              <a:t> and </a:t>
            </a:r>
            <a:r>
              <a:rPr lang="it-IT" sz="3400" dirty="0" err="1"/>
              <a:t>Guidelines</a:t>
            </a:r>
            <a:r>
              <a:rPr lang="it-IT" sz="3400" dirty="0"/>
              <a:t>.</a:t>
            </a:r>
          </a:p>
          <a:p>
            <a:pPr marL="36000" lvl="1">
              <a:lnSpc>
                <a:spcPct val="100000"/>
              </a:lnSpc>
              <a:spcBef>
                <a:spcPts val="0"/>
              </a:spcBef>
              <a:buNone/>
            </a:pPr>
            <a:endParaRPr lang="it-IT"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9E6-A045-464D-8B8F-00BE2B137B7A}"/>
              </a:ext>
            </a:extLst>
          </p:cNvPr>
          <p:cNvSpPr>
            <a:spLocks noGrp="1"/>
          </p:cNvSpPr>
          <p:nvPr>
            <p:ph type="title"/>
          </p:nvPr>
        </p:nvSpPr>
        <p:spPr/>
        <p:txBody>
          <a:bodyPr/>
          <a:lstStyle/>
          <a:p>
            <a:r>
              <a:rPr lang="en-GB" dirty="0"/>
              <a:t>What is RDA?</a:t>
            </a:r>
          </a:p>
        </p:txBody>
      </p:sp>
      <p:sp>
        <p:nvSpPr>
          <p:cNvPr id="5" name="Slide Number Placeholder 4">
            <a:extLst>
              <a:ext uri="{FF2B5EF4-FFF2-40B4-BE49-F238E27FC236}">
                <a16:creationId xmlns:a16="http://schemas.microsoft.com/office/drawing/2014/main" id="{4BB3E980-2735-3E4B-9973-4B65712C5A00}"/>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3</a:t>
            </a:fld>
            <a:endParaRPr lang="en-GB"/>
          </a:p>
        </p:txBody>
      </p:sp>
      <p:sp>
        <p:nvSpPr>
          <p:cNvPr id="11" name="Content Placeholder 2">
            <a:extLst>
              <a:ext uri="{FF2B5EF4-FFF2-40B4-BE49-F238E27FC236}">
                <a16:creationId xmlns:a16="http://schemas.microsoft.com/office/drawing/2014/main" id="{20D3A94B-DF3C-6947-97F6-985F4D924B24}"/>
              </a:ext>
            </a:extLst>
          </p:cNvPr>
          <p:cNvSpPr txBox="1">
            <a:spLocks/>
          </p:cNvSpPr>
          <p:nvPr/>
        </p:nvSpPr>
        <p:spPr>
          <a:xfrm>
            <a:off x="822959" y="1972735"/>
            <a:ext cx="10611087" cy="226800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is an international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member-based organization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focused on the development of infrastructure and community activities that reduce barriers to data sharing and exchange, and the acceleration of data-driven innovation worldwide.</a:t>
            </a: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With more than 11K members globally representing 146 countries, RDA includes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researchers, scientists and data science professionals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working in multiple disciplines, domains and thematic fields and from different types of organisations across the globe.</a:t>
            </a:r>
          </a:p>
        </p:txBody>
      </p:sp>
      <p:sp>
        <p:nvSpPr>
          <p:cNvPr id="12" name="Content Placeholder 21">
            <a:extLst>
              <a:ext uri="{FF2B5EF4-FFF2-40B4-BE49-F238E27FC236}">
                <a16:creationId xmlns:a16="http://schemas.microsoft.com/office/drawing/2014/main" id="{70DFCDB1-639E-1846-9237-FCF89D54DDF1}"/>
              </a:ext>
            </a:extLst>
          </p:cNvPr>
          <p:cNvSpPr txBox="1">
            <a:spLocks/>
          </p:cNvSpPr>
          <p:nvPr/>
        </p:nvSpPr>
        <p:spPr>
          <a:xfrm>
            <a:off x="822959" y="4713333"/>
            <a:ext cx="10738777" cy="1112701"/>
          </a:xfrm>
          <a:prstGeom prst="rect">
            <a:avLst/>
          </a:prstGeom>
          <a:solidFill>
            <a:srgbClr val="99CB38"/>
          </a:solidFill>
          <a:ln w="25400" cap="flat" cmpd="sng" algn="ctr">
            <a:solidFill>
              <a:sysClr val="window" lastClr="FFFFFF"/>
            </a:solidFill>
            <a:prstDash val="solid"/>
          </a:ln>
          <a:effectLst/>
        </p:spPr>
        <p:txBody>
          <a:bodyPr vert="horz" lIns="108000" tIns="180000" rIns="108000" bIns="180000" rtlCol="0">
            <a:normAutofit lnSpcReduction="10000"/>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37A76F">
                  <a:lumMod val="75000"/>
                </a:srgbClr>
              </a:buClr>
              <a:buSzTx/>
              <a:buFontTx/>
              <a:buNone/>
              <a:tabLst/>
              <a:defRPr/>
            </a:pPr>
            <a:r>
              <a:rPr kumimoji="0" lang="en-GB" sz="1800" b="1" i="1" u="none" strike="noStrike" kern="1200" cap="none" spc="0" normalizeH="0" baseline="0" noProof="0" dirty="0">
                <a:ln>
                  <a:noFill/>
                </a:ln>
                <a:solidFill>
                  <a:prstClr val="black">
                    <a:lumMod val="75000"/>
                    <a:lumOff val="25000"/>
                  </a:prstClr>
                </a:solidFill>
                <a:effectLst/>
                <a:uLnTx/>
                <a:uFillTx/>
                <a:latin typeface="Calibri"/>
                <a:ea typeface="+mn-ea"/>
                <a:cs typeface="+mn-cs"/>
              </a:rPr>
              <a:t>RDA is building the social and technical bridges that enable open sharing of data to achieve its vision of researchers and innovators openly sharing data across technologies, disciplines, and countries to address the grand challenges of society.</a:t>
            </a:r>
          </a:p>
        </p:txBody>
      </p:sp>
      <p:sp>
        <p:nvSpPr>
          <p:cNvPr id="8" name="Footer Placeholder 4">
            <a:extLst>
              <a:ext uri="{FF2B5EF4-FFF2-40B4-BE49-F238E27FC236}">
                <a16:creationId xmlns:a16="http://schemas.microsoft.com/office/drawing/2014/main" id="{55511FAD-3F8E-F84A-95B9-955CC6693DC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
        <p:nvSpPr>
          <p:cNvPr id="9" name="Date Placeholder 3">
            <a:extLst>
              <a:ext uri="{FF2B5EF4-FFF2-40B4-BE49-F238E27FC236}">
                <a16:creationId xmlns:a16="http://schemas.microsoft.com/office/drawing/2014/main" id="{A8CDD9DC-7106-0941-86BC-1C695262B34C}"/>
              </a:ext>
            </a:extLst>
          </p:cNvPr>
          <p:cNvSpPr>
            <a:spLocks noGrp="1"/>
          </p:cNvSpPr>
          <p:nvPr>
            <p:ph type="dt" sz="half" idx="2"/>
          </p:nvPr>
        </p:nvSpPr>
        <p:spPr>
          <a:xfrm>
            <a:off x="838200" y="6425625"/>
            <a:ext cx="1426029" cy="365125"/>
          </a:xfrm>
        </p:spPr>
        <p:txBody>
          <a:bodyPr/>
          <a:lstStyle/>
          <a:p>
            <a:fld id="{683DC10B-EEC4-6F42-9EAC-6E39624C0E32}" type="datetime5">
              <a:rPr lang="en-US" smtClean="0"/>
              <a:t>21-Oct-20</a:t>
            </a:fld>
            <a:endParaRPr lang="en-GB" dirty="0"/>
          </a:p>
        </p:txBody>
      </p:sp>
    </p:spTree>
    <p:extLst>
      <p:ext uri="{BB962C8B-B14F-4D97-AF65-F5344CB8AC3E}">
        <p14:creationId xmlns:p14="http://schemas.microsoft.com/office/powerpoint/2010/main" val="3062882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contenuto 2"/>
          <p:cNvSpPr txBox="1">
            <a:spLocks/>
          </p:cNvSpPr>
          <p:nvPr/>
        </p:nvSpPr>
        <p:spPr>
          <a:xfrm>
            <a:off x="5852172" y="2743474"/>
            <a:ext cx="6327769" cy="3627559"/>
          </a:xfrm>
          <a:prstGeom prst="rect">
            <a:avLst/>
          </a:prstGeom>
          <a:ln>
            <a:noFill/>
          </a:ln>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Segnaposto data 3"/>
          <p:cNvSpPr>
            <a:spLocks noGrp="1"/>
          </p:cNvSpPr>
          <p:nvPr>
            <p:ph type="dt" sz="half" idx="2"/>
          </p:nvPr>
        </p:nvSpPr>
        <p:spPr/>
        <p:txBody>
          <a:bodyPr/>
          <a:lstStyle/>
          <a:p>
            <a:fld id="{124528EA-530D-B045-B5C7-F651746B80C2}"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30</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sp>
        <p:nvSpPr>
          <p:cNvPr id="8" name="Segnaposto contenuto 2"/>
          <p:cNvSpPr txBox="1">
            <a:spLocks/>
          </p:cNvSpPr>
          <p:nvPr/>
        </p:nvSpPr>
        <p:spPr>
          <a:xfrm>
            <a:off x="6742594" y="2256312"/>
            <a:ext cx="5031179" cy="359715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63490" name="Picture 2"/>
          <p:cNvPicPr>
            <a:picLocks noChangeAspect="1" noChangeArrowheads="1"/>
          </p:cNvPicPr>
          <p:nvPr/>
        </p:nvPicPr>
        <p:blipFill>
          <a:blip r:embed="rId3"/>
          <a:srcRect/>
          <a:stretch>
            <a:fillRect/>
          </a:stretch>
        </p:blipFill>
        <p:spPr bwMode="auto">
          <a:xfrm>
            <a:off x="1" y="1"/>
            <a:ext cx="6250674" cy="2969252"/>
          </a:xfrm>
          <a:prstGeom prst="rect">
            <a:avLst/>
          </a:prstGeom>
          <a:noFill/>
          <a:ln w="9525">
            <a:noFill/>
            <a:miter lim="800000"/>
            <a:headEnd/>
            <a:tailEnd/>
          </a:ln>
        </p:spPr>
      </p:pic>
      <p:sp>
        <p:nvSpPr>
          <p:cNvPr id="12" name="Titolo 1"/>
          <p:cNvSpPr txBox="1">
            <a:spLocks/>
          </p:cNvSpPr>
          <p:nvPr/>
        </p:nvSpPr>
        <p:spPr>
          <a:xfrm>
            <a:off x="5201215" y="2196249"/>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rPr>
              <a:t>ENDORSED RECOMMENDATIONS</a:t>
            </a:r>
          </a:p>
        </p:txBody>
      </p:sp>
      <p:sp>
        <p:nvSpPr>
          <p:cNvPr id="13" name="Segnaposto contenuto 12"/>
          <p:cNvSpPr>
            <a:spLocks noGrp="1"/>
          </p:cNvSpPr>
          <p:nvPr>
            <p:ph idx="1"/>
          </p:nvPr>
        </p:nvSpPr>
        <p:spPr>
          <a:xfrm>
            <a:off x="481263" y="3128211"/>
            <a:ext cx="11080473" cy="3048752"/>
          </a:xfrm>
        </p:spPr>
        <p:txBody>
          <a:bodyPr>
            <a:normAutofit fontScale="77500" lnSpcReduction="20000"/>
          </a:bodyPr>
          <a:lstStyle/>
          <a:p>
            <a:pPr marL="36000">
              <a:lnSpc>
                <a:spcPct val="120000"/>
              </a:lnSpc>
              <a:spcBef>
                <a:spcPts val="0"/>
              </a:spcBef>
              <a:buNone/>
            </a:pPr>
            <a:r>
              <a:rPr lang="en-US" sz="2200" b="1" dirty="0">
                <a:solidFill>
                  <a:srgbClr val="84442E"/>
                </a:solidFill>
                <a:hlinkClick r:id="rId4">
                  <a:extLst>
                    <a:ext uri="{A12FA001-AC4F-418D-AE19-62706E023703}">
                      <ahyp:hlinkClr xmlns:ahyp="http://schemas.microsoft.com/office/drawing/2018/hyperlinkcolor" val="tx"/>
                    </a:ext>
                  </a:extLst>
                </a:hlinkClick>
              </a:rPr>
              <a:t>The FAIRsharing Registry and Recommendations: Interlinking Standards, Databases and Data Policies</a:t>
            </a:r>
            <a:r>
              <a:rPr lang="en-US" sz="2200" b="1" dirty="0">
                <a:solidFill>
                  <a:srgbClr val="84442E"/>
                </a:solidFill>
              </a:rPr>
              <a:t>: </a:t>
            </a:r>
            <a:r>
              <a:rPr lang="en-US" sz="2100" dirty="0"/>
              <a:t>In this data-driven age, governments, funders and publishers expect greater transparency and reuse of research data, as well as greater access to and preservation of the data that supports research findings. This requires greater researcher responsibility for the produced data, which should result in greater confidence in, and the reuse of, existing data.</a:t>
            </a:r>
          </a:p>
          <a:p>
            <a:pPr marL="0">
              <a:lnSpc>
                <a:spcPct val="120000"/>
              </a:lnSpc>
              <a:spcBef>
                <a:spcPts val="0"/>
              </a:spcBef>
              <a:spcAft>
                <a:spcPts val="1200"/>
              </a:spcAft>
              <a:buNone/>
            </a:pPr>
            <a:endParaRPr lang="it-IT" sz="2200" b="1" dirty="0">
              <a:solidFill>
                <a:srgbClr val="84442E"/>
              </a:solidFill>
              <a:hlinkClick r:id="rId5">
                <a:extLst>
                  <a:ext uri="{A12FA001-AC4F-418D-AE19-62706E023703}">
                    <ahyp:hlinkClr xmlns:ahyp="http://schemas.microsoft.com/office/drawing/2018/hyperlinkcolor" val="tx"/>
                  </a:ext>
                </a:extLst>
              </a:hlinkClick>
            </a:endParaRPr>
          </a:p>
          <a:p>
            <a:pPr marL="0">
              <a:lnSpc>
                <a:spcPct val="120000"/>
              </a:lnSpc>
              <a:spcBef>
                <a:spcPts val="0"/>
              </a:spcBef>
              <a:spcAft>
                <a:spcPts val="1200"/>
              </a:spcAft>
              <a:buNone/>
            </a:pPr>
            <a:r>
              <a:rPr lang="it-IT" sz="2200" b="1" dirty="0">
                <a:solidFill>
                  <a:srgbClr val="84442E"/>
                </a:solidFill>
                <a:hlinkClick r:id="rId5">
                  <a:extLst>
                    <a:ext uri="{A12FA001-AC4F-418D-AE19-62706E023703}">
                      <ahyp:hlinkClr xmlns:ahyp="http://schemas.microsoft.com/office/drawing/2018/hyperlinkcolor" val="tx"/>
                    </a:ext>
                  </a:extLst>
                </a:hlinkClick>
              </a:rPr>
              <a:t>The final version of the RDA COVID-19 Recommendations and Guidelines for Data Sharing, published 30 June 2020</a:t>
            </a:r>
            <a:r>
              <a:rPr lang="it-IT" sz="2200" b="1" dirty="0">
                <a:solidFill>
                  <a:srgbClr val="84442E"/>
                </a:solidFill>
              </a:rPr>
              <a:t>: </a:t>
            </a:r>
            <a:r>
              <a:rPr lang="it-IT" sz="2000" dirty="0"/>
              <a:t>The </a:t>
            </a:r>
            <a:r>
              <a:rPr lang="it-IT" sz="2000" dirty="0" err="1"/>
              <a:t>Research</a:t>
            </a:r>
            <a:r>
              <a:rPr lang="it-IT" sz="2000" dirty="0"/>
              <a:t> Data </a:t>
            </a:r>
            <a:r>
              <a:rPr lang="it-IT" sz="2000" dirty="0" err="1"/>
              <a:t>Alliance</a:t>
            </a:r>
            <a:r>
              <a:rPr lang="it-IT" sz="2000" dirty="0"/>
              <a:t> (RDA) COVID-19 </a:t>
            </a:r>
            <a:r>
              <a:rPr lang="it-IT" sz="2000" dirty="0" err="1"/>
              <a:t>Working</a:t>
            </a:r>
            <a:r>
              <a:rPr lang="it-IT" sz="2000" dirty="0"/>
              <a:t> Group </a:t>
            </a:r>
            <a:r>
              <a:rPr lang="it-IT" sz="2000" dirty="0" err="1"/>
              <a:t>members</a:t>
            </a:r>
            <a:r>
              <a:rPr lang="it-IT" sz="2000" dirty="0"/>
              <a:t> </a:t>
            </a:r>
            <a:r>
              <a:rPr lang="it-IT" sz="2000" dirty="0" err="1"/>
              <a:t>bring</a:t>
            </a:r>
            <a:r>
              <a:rPr lang="it-IT" sz="2000" dirty="0"/>
              <a:t> </a:t>
            </a:r>
            <a:r>
              <a:rPr lang="it-IT" sz="2000" dirty="0" err="1"/>
              <a:t>various</a:t>
            </a:r>
            <a:r>
              <a:rPr lang="it-IT" sz="2000" dirty="0"/>
              <a:t>, global expertise to </a:t>
            </a:r>
            <a:r>
              <a:rPr lang="it-IT" sz="2000" dirty="0" err="1"/>
              <a:t>develop</a:t>
            </a:r>
            <a:r>
              <a:rPr lang="it-IT" sz="2000" dirty="0"/>
              <a:t> a body of work </a:t>
            </a:r>
            <a:r>
              <a:rPr lang="it-IT" sz="2000" dirty="0" err="1"/>
              <a:t>that</a:t>
            </a:r>
            <a:r>
              <a:rPr lang="it-IT" sz="2000" dirty="0"/>
              <a:t> </a:t>
            </a:r>
            <a:r>
              <a:rPr lang="it-IT" sz="2000" dirty="0" err="1"/>
              <a:t>comprises</a:t>
            </a:r>
            <a:r>
              <a:rPr lang="it-IT" sz="2000" dirty="0"/>
              <a:t> </a:t>
            </a:r>
            <a:r>
              <a:rPr lang="it-IT" sz="2000" dirty="0" err="1"/>
              <a:t>how</a:t>
            </a:r>
            <a:r>
              <a:rPr lang="it-IT" sz="2000" dirty="0"/>
              <a:t> data from multiple </a:t>
            </a:r>
            <a:r>
              <a:rPr lang="it-IT" sz="2000" dirty="0" err="1"/>
              <a:t>disciplines</a:t>
            </a:r>
            <a:r>
              <a:rPr lang="it-IT" sz="2000" dirty="0"/>
              <a:t> </a:t>
            </a:r>
            <a:r>
              <a:rPr lang="it-IT" sz="2000" dirty="0" err="1"/>
              <a:t>inform</a:t>
            </a:r>
            <a:r>
              <a:rPr lang="it-IT" sz="2000" dirty="0"/>
              <a:t> </a:t>
            </a:r>
            <a:r>
              <a:rPr lang="it-IT" sz="2000" dirty="0" err="1"/>
              <a:t>response</a:t>
            </a:r>
            <a:r>
              <a:rPr lang="it-IT" sz="2000" dirty="0"/>
              <a:t> to a </a:t>
            </a:r>
            <a:r>
              <a:rPr lang="it-IT" sz="2000" dirty="0" err="1"/>
              <a:t>pandemic</a:t>
            </a:r>
            <a:r>
              <a:rPr lang="it-IT" sz="2000" dirty="0"/>
              <a:t> </a:t>
            </a:r>
            <a:r>
              <a:rPr lang="it-IT" sz="2000" dirty="0" err="1"/>
              <a:t>combined</a:t>
            </a:r>
            <a:r>
              <a:rPr lang="it-IT" sz="2000" dirty="0"/>
              <a:t> with </a:t>
            </a:r>
            <a:r>
              <a:rPr lang="it-IT" sz="2000" dirty="0" err="1"/>
              <a:t>guidelines</a:t>
            </a:r>
            <a:r>
              <a:rPr lang="it-IT" sz="2000" dirty="0"/>
              <a:t> and </a:t>
            </a:r>
            <a:r>
              <a:rPr lang="it-IT" sz="2000" dirty="0" err="1"/>
              <a:t>recommendations</a:t>
            </a:r>
            <a:r>
              <a:rPr lang="it-IT" sz="2000" dirty="0"/>
              <a:t> on data </a:t>
            </a:r>
            <a:r>
              <a:rPr lang="it-IT" sz="2000" dirty="0" err="1"/>
              <a:t>sharing</a:t>
            </a:r>
            <a:r>
              <a:rPr lang="it-IT" sz="2000" dirty="0"/>
              <a:t> under the </a:t>
            </a:r>
            <a:r>
              <a:rPr lang="it-IT" sz="2000" dirty="0" err="1"/>
              <a:t>present</a:t>
            </a:r>
            <a:r>
              <a:rPr lang="it-IT" sz="2000" dirty="0"/>
              <a:t> COVID-19 </a:t>
            </a:r>
            <a:r>
              <a:rPr lang="it-IT" sz="2000" dirty="0" err="1"/>
              <a:t>cicumstances</a:t>
            </a:r>
            <a:r>
              <a:rPr lang="it-IT" sz="2000" dirty="0"/>
              <a:t>.</a:t>
            </a:r>
            <a:r>
              <a:rPr lang="it-IT" dirty="0"/>
              <a:t> </a:t>
            </a:r>
            <a:endParaRPr lang="it-IT" sz="2200" b="1" dirty="0">
              <a:solidFill>
                <a:srgbClr val="84442E"/>
              </a:solidFill>
            </a:endParaRPr>
          </a:p>
        </p:txBody>
      </p:sp>
    </p:spTree>
    <p:extLst>
      <p:ext uri="{BB962C8B-B14F-4D97-AF65-F5344CB8AC3E}">
        <p14:creationId xmlns:p14="http://schemas.microsoft.com/office/powerpoint/2010/main" val="3702293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contenuto 2"/>
          <p:cNvSpPr txBox="1">
            <a:spLocks/>
          </p:cNvSpPr>
          <p:nvPr/>
        </p:nvSpPr>
        <p:spPr>
          <a:xfrm>
            <a:off x="5852172" y="2743474"/>
            <a:ext cx="6327769" cy="3627559"/>
          </a:xfrm>
          <a:prstGeom prst="rect">
            <a:avLst/>
          </a:prstGeom>
          <a:ln>
            <a:noFill/>
          </a:ln>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Segnaposto data 3"/>
          <p:cNvSpPr>
            <a:spLocks noGrp="1"/>
          </p:cNvSpPr>
          <p:nvPr>
            <p:ph type="dt" sz="half" idx="2"/>
          </p:nvPr>
        </p:nvSpPr>
        <p:spPr/>
        <p:txBody>
          <a:bodyPr/>
          <a:lstStyle/>
          <a:p>
            <a:fld id="{3BBC6026-4A32-9B4B-9253-561759E96217}"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31</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sp>
        <p:nvSpPr>
          <p:cNvPr id="8" name="Segnaposto contenuto 2"/>
          <p:cNvSpPr txBox="1">
            <a:spLocks/>
          </p:cNvSpPr>
          <p:nvPr/>
        </p:nvSpPr>
        <p:spPr>
          <a:xfrm>
            <a:off x="6742594" y="2256312"/>
            <a:ext cx="5031179" cy="359715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fr-FR"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63490" name="Picture 2"/>
          <p:cNvPicPr>
            <a:picLocks noChangeAspect="1" noChangeArrowheads="1"/>
          </p:cNvPicPr>
          <p:nvPr/>
        </p:nvPicPr>
        <p:blipFill>
          <a:blip r:embed="rId3"/>
          <a:srcRect/>
          <a:stretch>
            <a:fillRect/>
          </a:stretch>
        </p:blipFill>
        <p:spPr bwMode="auto">
          <a:xfrm>
            <a:off x="1" y="1"/>
            <a:ext cx="6250674" cy="2969252"/>
          </a:xfrm>
          <a:prstGeom prst="rect">
            <a:avLst/>
          </a:prstGeom>
          <a:noFill/>
          <a:ln w="9525">
            <a:noFill/>
            <a:miter lim="800000"/>
            <a:headEnd/>
            <a:tailEnd/>
          </a:ln>
        </p:spPr>
      </p:pic>
      <p:sp>
        <p:nvSpPr>
          <p:cNvPr id="12" name="Titolo 1"/>
          <p:cNvSpPr txBox="1">
            <a:spLocks/>
          </p:cNvSpPr>
          <p:nvPr/>
        </p:nvSpPr>
        <p:spPr>
          <a:xfrm>
            <a:off x="5201215" y="2196249"/>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rPr>
              <a:t>RDA ENDORSED IN PROCESS</a:t>
            </a:r>
          </a:p>
        </p:txBody>
      </p:sp>
      <p:sp>
        <p:nvSpPr>
          <p:cNvPr id="13" name="Segnaposto contenuto 12"/>
          <p:cNvSpPr>
            <a:spLocks noGrp="1"/>
          </p:cNvSpPr>
          <p:nvPr>
            <p:ph idx="1"/>
          </p:nvPr>
        </p:nvSpPr>
        <p:spPr>
          <a:xfrm>
            <a:off x="481263" y="3128211"/>
            <a:ext cx="11080473" cy="3048752"/>
          </a:xfrm>
        </p:spPr>
        <p:txBody>
          <a:bodyPr>
            <a:normAutofit/>
          </a:bodyPr>
          <a:lstStyle/>
          <a:p>
            <a:pPr marL="0" lvl="0">
              <a:lnSpc>
                <a:spcPct val="100000"/>
              </a:lnSpc>
              <a:spcBef>
                <a:spcPts val="0"/>
              </a:spcBef>
              <a:spcAft>
                <a:spcPts val="1200"/>
              </a:spcAft>
              <a:buNone/>
            </a:pPr>
            <a:r>
              <a:rPr lang="en-GB" sz="2000" b="1" dirty="0">
                <a:solidFill>
                  <a:srgbClr val="84442E"/>
                </a:solidFill>
                <a:hlinkClick r:id="rId4">
                  <a:extLst>
                    <a:ext uri="{A12FA001-AC4F-418D-AE19-62706E023703}">
                      <ahyp:hlinkClr xmlns:ahyp="http://schemas.microsoft.com/office/drawing/2018/hyperlinkcolor" val="tx"/>
                    </a:ext>
                  </a:extLst>
                </a:hlinkClick>
              </a:rPr>
              <a:t>Recommendations and Capacity Development Resource Kit:</a:t>
            </a:r>
            <a:r>
              <a:rPr lang="en-GB" sz="2000" b="1" dirty="0">
                <a:solidFill>
                  <a:srgbClr val="84442E"/>
                </a:solidFill>
              </a:rPr>
              <a:t> </a:t>
            </a:r>
            <a:r>
              <a:rPr lang="en-GB" sz="1700" dirty="0">
                <a:solidFill>
                  <a:prstClr val="black"/>
                </a:solidFill>
              </a:rPr>
              <a:t>These documents include an overview about available and free training resources in the area of agricultural data management. A detailed description is provided for resources that are related to RDA. Other free resources that are available online are listed as well.</a:t>
            </a:r>
            <a:endParaRPr lang="en-GB" sz="1700" b="1" dirty="0">
              <a:solidFill>
                <a:prstClr val="black"/>
              </a:solidFill>
            </a:endParaRPr>
          </a:p>
        </p:txBody>
      </p:sp>
    </p:spTree>
    <p:extLst>
      <p:ext uri="{BB962C8B-B14F-4D97-AF65-F5344CB8AC3E}">
        <p14:creationId xmlns:p14="http://schemas.microsoft.com/office/powerpoint/2010/main" val="3457129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fld id="{47981B37-36BA-AC41-B137-0A6C92A12728}"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32</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64514" name="Picture 2"/>
          <p:cNvPicPr>
            <a:picLocks noChangeAspect="1" noChangeArrowheads="1"/>
          </p:cNvPicPr>
          <p:nvPr/>
        </p:nvPicPr>
        <p:blipFill>
          <a:blip r:embed="rId2"/>
          <a:srcRect/>
          <a:stretch>
            <a:fillRect/>
          </a:stretch>
        </p:blipFill>
        <p:spPr bwMode="auto">
          <a:xfrm>
            <a:off x="0" y="0"/>
            <a:ext cx="6458666" cy="3024000"/>
          </a:xfrm>
          <a:prstGeom prst="rect">
            <a:avLst/>
          </a:prstGeom>
          <a:noFill/>
          <a:ln w="9525">
            <a:noFill/>
            <a:miter lim="800000"/>
            <a:headEnd/>
            <a:tailEnd/>
          </a:ln>
        </p:spPr>
      </p:pic>
      <p:sp>
        <p:nvSpPr>
          <p:cNvPr id="8" name="Titolo 1"/>
          <p:cNvSpPr txBox="1">
            <a:spLocks/>
          </p:cNvSpPr>
          <p:nvPr/>
        </p:nvSpPr>
        <p:spPr>
          <a:xfrm>
            <a:off x="6241439" y="982639"/>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
        <p:nvSpPr>
          <p:cNvPr id="9" name="Segnaposto contenuto 2"/>
          <p:cNvSpPr txBox="1">
            <a:spLocks/>
          </p:cNvSpPr>
          <p:nvPr/>
        </p:nvSpPr>
        <p:spPr>
          <a:xfrm>
            <a:off x="6241439" y="3183860"/>
            <a:ext cx="4895134" cy="3159877"/>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3"/>
              </a:buBlip>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a:p>
            <a:pPr marL="685800" marR="0" lvl="1" indent="-228600" algn="l" defTabSz="914400" rtl="0" eaLnBrk="1" fontAlgn="auto" latinLnBrk="0" hangingPunct="1">
              <a:lnSpc>
                <a:spcPct val="90000"/>
              </a:lnSpc>
              <a:spcBef>
                <a:spcPts val="500"/>
              </a:spcBef>
              <a:spcAft>
                <a:spcPts val="0"/>
              </a:spcAft>
              <a:buClr>
                <a:srgbClr val="79B94E"/>
              </a:buClr>
              <a:buSzTx/>
              <a:buFont typeface="Courier New" panose="02070309020205020404" pitchFamily="49" charset="0"/>
              <a:buChar char="o"/>
              <a:tabLst/>
              <a:defRPr/>
            </a:pPr>
            <a:endParaRPr kumimoji="0" lang="it-IT"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3"/>
              </a:buBlip>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Segnaposto contenuto 9"/>
          <p:cNvSpPr>
            <a:spLocks noGrp="1"/>
          </p:cNvSpPr>
          <p:nvPr>
            <p:ph idx="1"/>
          </p:nvPr>
        </p:nvSpPr>
        <p:spPr>
          <a:xfrm>
            <a:off x="723900" y="3012410"/>
            <a:ext cx="10980000" cy="2993103"/>
          </a:xfrm>
        </p:spPr>
        <p:txBody>
          <a:bodyPr>
            <a:noAutofit/>
          </a:bodyPr>
          <a:lstStyle/>
          <a:p>
            <a:pPr marL="0" lvl="0">
              <a:lnSpc>
                <a:spcPct val="100000"/>
              </a:lnSpc>
              <a:spcBef>
                <a:spcPts val="0"/>
              </a:spcBef>
              <a:spcAft>
                <a:spcPts val="1200"/>
              </a:spcAft>
              <a:buNone/>
            </a:pPr>
            <a:r>
              <a:rPr lang="en-US" sz="2000" b="1" dirty="0">
                <a:solidFill>
                  <a:srgbClr val="84442E"/>
                </a:solidFill>
                <a:hlinkClick r:id="rId4">
                  <a:extLst>
                    <a:ext uri="{A12FA001-AC4F-418D-AE19-62706E023703}">
                      <ahyp:hlinkClr xmlns:ahyp="http://schemas.microsoft.com/office/drawing/2018/hyperlinkcolor" val="tx"/>
                    </a:ext>
                  </a:extLst>
                </a:hlinkClick>
              </a:rPr>
              <a:t>Repository Audit and Certification DSA–WDS Partnership WG Recommendations</a:t>
            </a:r>
            <a:r>
              <a:rPr lang="en-US" sz="2000" b="1" dirty="0">
                <a:solidFill>
                  <a:srgbClr val="84442E"/>
                </a:solidFill>
              </a:rPr>
              <a:t>:</a:t>
            </a:r>
            <a:br>
              <a:rPr lang="en-US" sz="2000" b="1" dirty="0"/>
            </a:br>
            <a:r>
              <a:rPr lang="en-US" sz="1800" dirty="0"/>
              <a:t>Creates harmonized Common Procedures for certification of repositories at the basic level, drawing from the procedures already put in place by the Data Seal of Approval (DSA) and the ICSU World Data System (ICSU-WDS) </a:t>
            </a:r>
            <a:r>
              <a:rPr lang="en-US" sz="1800" b="1" dirty="0">
                <a:solidFill>
                  <a:srgbClr val="0070C0"/>
                </a:solidFill>
                <a:sym typeface="Wingdings" pitchFamily="2" charset="2"/>
              </a:rPr>
              <a:t> </a:t>
            </a:r>
            <a:r>
              <a:rPr lang="en-US" sz="1800" b="1" dirty="0">
                <a:solidFill>
                  <a:srgbClr val="0070C0"/>
                </a:solidFill>
              </a:rPr>
              <a:t>ICT Technical Specification</a:t>
            </a:r>
          </a:p>
          <a:p>
            <a:pPr marL="0" lvl="0">
              <a:lnSpc>
                <a:spcPct val="100000"/>
              </a:lnSpc>
              <a:spcBef>
                <a:spcPts val="0"/>
              </a:spcBef>
              <a:spcAft>
                <a:spcPts val="1200"/>
              </a:spcAft>
              <a:buNone/>
              <a:defRPr/>
            </a:pPr>
            <a:r>
              <a:rPr lang="en-US" sz="2200" b="1" dirty="0">
                <a:solidFill>
                  <a:srgbClr val="84442E"/>
                </a:solidFill>
                <a:hlinkClick r:id="rId5">
                  <a:extLst>
                    <a:ext uri="{A12FA001-AC4F-418D-AE19-62706E023703}">
                      <ahyp:hlinkClr xmlns:ahyp="http://schemas.microsoft.com/office/drawing/2018/hyperlinkcolor" val="tx"/>
                    </a:ext>
                  </a:extLst>
                </a:hlinkClick>
              </a:rPr>
              <a:t>Research Data Repository Interoperability WG Final Recommendations</a:t>
            </a:r>
            <a:r>
              <a:rPr lang="en-US" sz="2000" b="1" dirty="0">
                <a:solidFill>
                  <a:srgbClr val="84442E"/>
                </a:solidFill>
              </a:rPr>
              <a:t>:</a:t>
            </a:r>
            <a:r>
              <a:rPr lang="en-US" sz="2000" b="1" dirty="0"/>
              <a:t> </a:t>
            </a:r>
            <a:r>
              <a:rPr lang="it-IT" sz="1800" dirty="0" err="1"/>
              <a:t>Provides</a:t>
            </a:r>
            <a:r>
              <a:rPr lang="it-IT" sz="1800" dirty="0"/>
              <a:t> </a:t>
            </a:r>
            <a:r>
              <a:rPr lang="it-IT" sz="1800" dirty="0" err="1"/>
              <a:t>recommendations</a:t>
            </a:r>
            <a:r>
              <a:rPr lang="it-IT" sz="1800" dirty="0"/>
              <a:t> </a:t>
            </a:r>
            <a:r>
              <a:rPr lang="it-IT" sz="1800" dirty="0" err="1"/>
              <a:t>ith</a:t>
            </a:r>
            <a:r>
              <a:rPr lang="it-IT" sz="1800" dirty="0"/>
              <a:t> </a:t>
            </a:r>
            <a:r>
              <a:rPr lang="it-IT" sz="1800" dirty="0" err="1"/>
              <a:t>respect</a:t>
            </a:r>
            <a:r>
              <a:rPr lang="it-IT" sz="1800" dirty="0"/>
              <a:t> </a:t>
            </a:r>
            <a:r>
              <a:rPr lang="it-IT" sz="1800" dirty="0" err="1"/>
              <a:t>to</a:t>
            </a:r>
            <a:r>
              <a:rPr lang="it-IT" sz="1800" dirty="0"/>
              <a:t> </a:t>
            </a:r>
            <a:r>
              <a:rPr lang="it-IT" sz="1800" dirty="0" err="1"/>
              <a:t>an</a:t>
            </a:r>
            <a:r>
              <a:rPr lang="it-IT" sz="1800" dirty="0"/>
              <a:t> </a:t>
            </a:r>
            <a:r>
              <a:rPr lang="it-IT" sz="1800" dirty="0" err="1"/>
              <a:t>interoperable</a:t>
            </a:r>
            <a:r>
              <a:rPr lang="it-IT" sz="1800" dirty="0"/>
              <a:t> packaging and </a:t>
            </a:r>
            <a:r>
              <a:rPr lang="it-IT" sz="1800" dirty="0" err="1"/>
              <a:t>exchange</a:t>
            </a:r>
            <a:r>
              <a:rPr lang="it-IT" sz="1800" dirty="0"/>
              <a:t> format </a:t>
            </a:r>
            <a:r>
              <a:rPr lang="it-IT" sz="1800" dirty="0" err="1"/>
              <a:t>for</a:t>
            </a:r>
            <a:r>
              <a:rPr lang="it-IT" sz="1800" dirty="0"/>
              <a:t> </a:t>
            </a:r>
            <a:r>
              <a:rPr lang="it-IT" sz="1800" dirty="0" err="1"/>
              <a:t>digital</a:t>
            </a:r>
            <a:r>
              <a:rPr lang="it-IT" sz="1800" dirty="0"/>
              <a:t> </a:t>
            </a:r>
            <a:r>
              <a:rPr lang="it-IT" sz="1800" dirty="0" err="1"/>
              <a:t>content</a:t>
            </a:r>
            <a:endParaRPr lang="it-IT" sz="2000" dirty="0"/>
          </a:p>
          <a:p>
            <a:pPr marL="0">
              <a:lnSpc>
                <a:spcPct val="100000"/>
              </a:lnSpc>
              <a:spcBef>
                <a:spcPts val="0"/>
              </a:spcBef>
              <a:spcAft>
                <a:spcPts val="1200"/>
              </a:spcAft>
              <a:buNone/>
            </a:pPr>
            <a:r>
              <a:rPr lang="en-US" sz="2000" b="1" dirty="0">
                <a:solidFill>
                  <a:srgbClr val="84442E"/>
                </a:solidFill>
                <a:hlinkClick r:id="rId6">
                  <a:extLst>
                    <a:ext uri="{A12FA001-AC4F-418D-AE19-62706E023703}">
                      <ahyp:hlinkClr xmlns:ahyp="http://schemas.microsoft.com/office/drawing/2018/hyperlinkcolor" val="tx"/>
                    </a:ext>
                  </a:extLst>
                </a:hlinkClick>
              </a:rPr>
              <a:t>Wheat Data Interoperability Recommendations</a:t>
            </a:r>
            <a:r>
              <a:rPr lang="en-US" sz="2000" b="1" dirty="0">
                <a:solidFill>
                  <a:srgbClr val="84442E"/>
                </a:solidFill>
              </a:rPr>
              <a:t>:</a:t>
            </a:r>
            <a:r>
              <a:rPr lang="en-US" sz="2200" b="1" dirty="0">
                <a:solidFill>
                  <a:srgbClr val="84442E"/>
                </a:solidFill>
              </a:rPr>
              <a:t> </a:t>
            </a:r>
            <a:r>
              <a:rPr lang="en-US" sz="1800" dirty="0"/>
              <a:t>impacting the discoverability, reusability and interoperability of wheat data by building a common framework for describing, representing linking and publishing wheat data</a:t>
            </a:r>
          </a:p>
          <a:p>
            <a:pPr marL="0">
              <a:lnSpc>
                <a:spcPct val="100000"/>
              </a:lnSpc>
              <a:spcBef>
                <a:spcPts val="0"/>
              </a:spcBef>
              <a:spcAft>
                <a:spcPts val="1200"/>
              </a:spcAft>
              <a:buNone/>
            </a:pPr>
            <a:endParaRPr lang="en-US" sz="2000" dirty="0"/>
          </a:p>
          <a:p>
            <a:pPr marL="0">
              <a:lnSpc>
                <a:spcPct val="100000"/>
              </a:lnSpc>
              <a:spcBef>
                <a:spcPts val="0"/>
              </a:spcBef>
              <a:spcAft>
                <a:spcPts val="1200"/>
              </a:spcAft>
              <a:buNone/>
            </a:pPr>
            <a:endParaRPr lang="it-IT" sz="2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28650" y="3336106"/>
            <a:ext cx="10980000" cy="2775935"/>
          </a:xfrm>
        </p:spPr>
        <p:txBody>
          <a:bodyPr>
            <a:normAutofit fontScale="92500" lnSpcReduction="20000"/>
          </a:bodyPr>
          <a:lstStyle/>
          <a:p>
            <a:pPr marL="36000">
              <a:lnSpc>
                <a:spcPct val="100000"/>
              </a:lnSpc>
              <a:spcBef>
                <a:spcPts val="0"/>
              </a:spcBef>
              <a:spcAft>
                <a:spcPts val="1200"/>
              </a:spcAft>
              <a:buNone/>
            </a:pPr>
            <a:r>
              <a:rPr lang="it-IT" sz="2200" b="1" dirty="0">
                <a:solidFill>
                  <a:srgbClr val="84442E"/>
                </a:solidFill>
                <a:hlinkClick r:id="rId2">
                  <a:extLst>
                    <a:ext uri="{A12FA001-AC4F-418D-AE19-62706E023703}">
                      <ahyp:hlinkClr xmlns:ahyp="http://schemas.microsoft.com/office/drawing/2018/hyperlinkcolor" val="tx"/>
                    </a:ext>
                  </a:extLst>
                </a:hlinkClick>
              </a:rPr>
              <a:t>Basic </a:t>
            </a:r>
            <a:r>
              <a:rPr lang="it-IT" sz="2200" b="1" dirty="0" err="1">
                <a:solidFill>
                  <a:srgbClr val="84442E"/>
                </a:solidFill>
                <a:hlinkClick r:id="rId2">
                  <a:extLst>
                    <a:ext uri="{A12FA001-AC4F-418D-AE19-62706E023703}">
                      <ahyp:hlinkClr xmlns:ahyp="http://schemas.microsoft.com/office/drawing/2018/hyperlinkcolor" val="tx"/>
                    </a:ext>
                  </a:extLst>
                </a:hlinkClick>
              </a:rPr>
              <a:t>Vocabulary</a:t>
            </a:r>
            <a:r>
              <a:rPr lang="it-IT" sz="2200" b="1" dirty="0">
                <a:solidFill>
                  <a:srgbClr val="84442E"/>
                </a:solidFill>
                <a:hlinkClick r:id="rId2">
                  <a:extLst>
                    <a:ext uri="{A12FA001-AC4F-418D-AE19-62706E023703}">
                      <ahyp:hlinkClr xmlns:ahyp="http://schemas.microsoft.com/office/drawing/2018/hyperlinkcolor" val="tx"/>
                    </a:ext>
                  </a:extLst>
                </a:hlinkClick>
              </a:rPr>
              <a:t> of </a:t>
            </a:r>
            <a:r>
              <a:rPr lang="it-IT" sz="2200" b="1" dirty="0" err="1">
                <a:solidFill>
                  <a:srgbClr val="84442E"/>
                </a:solidFill>
                <a:hlinkClick r:id="rId2">
                  <a:extLst>
                    <a:ext uri="{A12FA001-AC4F-418D-AE19-62706E023703}">
                      <ahyp:hlinkClr xmlns:ahyp="http://schemas.microsoft.com/office/drawing/2018/hyperlinkcolor" val="tx"/>
                    </a:ext>
                  </a:extLst>
                </a:hlinkClick>
              </a:rPr>
              <a:t>Foundational</a:t>
            </a:r>
            <a:r>
              <a:rPr lang="it-IT" sz="2200" b="1" dirty="0">
                <a:solidFill>
                  <a:srgbClr val="84442E"/>
                </a:solidFill>
                <a:hlinkClick r:id="rId2">
                  <a:extLst>
                    <a:ext uri="{A12FA001-AC4F-418D-AE19-62706E023703}">
                      <ahyp:hlinkClr xmlns:ahyp="http://schemas.microsoft.com/office/drawing/2018/hyperlinkcolor" val="tx"/>
                    </a:ext>
                  </a:extLst>
                </a:hlinkClick>
              </a:rPr>
              <a:t> </a:t>
            </a:r>
            <a:r>
              <a:rPr lang="it-IT" sz="2200" b="1" dirty="0" err="1">
                <a:solidFill>
                  <a:srgbClr val="84442E"/>
                </a:solidFill>
                <a:hlinkClick r:id="rId2">
                  <a:extLst>
                    <a:ext uri="{A12FA001-AC4F-418D-AE19-62706E023703}">
                      <ahyp:hlinkClr xmlns:ahyp="http://schemas.microsoft.com/office/drawing/2018/hyperlinkcolor" val="tx"/>
                    </a:ext>
                  </a:extLst>
                </a:hlinkClick>
              </a:rPr>
              <a:t>Terminology</a:t>
            </a:r>
            <a:r>
              <a:rPr lang="it-IT" sz="2200" b="1" dirty="0">
                <a:solidFill>
                  <a:srgbClr val="84442E"/>
                </a:solidFill>
                <a:hlinkClick r:id="rId2">
                  <a:extLst>
                    <a:ext uri="{A12FA001-AC4F-418D-AE19-62706E023703}">
                      <ahyp:hlinkClr xmlns:ahyp="http://schemas.microsoft.com/office/drawing/2018/hyperlinkcolor" val="tx"/>
                    </a:ext>
                  </a:extLst>
                </a:hlinkClick>
              </a:rPr>
              <a:t> Query </a:t>
            </a:r>
            <a:r>
              <a:rPr lang="it-IT" sz="2200" b="1" dirty="0" err="1">
                <a:solidFill>
                  <a:srgbClr val="84442E"/>
                </a:solidFill>
                <a:hlinkClick r:id="rId2">
                  <a:extLst>
                    <a:ext uri="{A12FA001-AC4F-418D-AE19-62706E023703}">
                      <ahyp:hlinkClr xmlns:ahyp="http://schemas.microsoft.com/office/drawing/2018/hyperlinkcolor" val="tx"/>
                    </a:ext>
                  </a:extLst>
                </a:hlinkClick>
              </a:rPr>
              <a:t>Tool</a:t>
            </a:r>
            <a:r>
              <a:rPr lang="it-IT" sz="2200" b="1" dirty="0">
                <a:solidFill>
                  <a:srgbClr val="84442E"/>
                </a:solidFill>
              </a:rPr>
              <a:t>: </a:t>
            </a:r>
            <a:r>
              <a:rPr lang="it-IT" sz="2000" dirty="0"/>
              <a:t>- Data Foundation and </a:t>
            </a:r>
            <a:r>
              <a:rPr lang="it-IT" sz="2000" dirty="0" err="1"/>
              <a:t>Terminology</a:t>
            </a:r>
            <a:r>
              <a:rPr lang="it-IT" sz="2000" dirty="0"/>
              <a:t> (DFT) WG </a:t>
            </a:r>
            <a:r>
              <a:rPr lang="it-IT" sz="2000" dirty="0" err="1"/>
              <a:t>Recommendations</a:t>
            </a:r>
            <a:r>
              <a:rPr lang="it-IT" sz="2000" dirty="0"/>
              <a:t>: </a:t>
            </a:r>
            <a:r>
              <a:rPr lang="it-IT" sz="2000" dirty="0" err="1"/>
              <a:t>produced</a:t>
            </a:r>
            <a:r>
              <a:rPr lang="it-IT" sz="2000" dirty="0"/>
              <a:t> by the Data Foundation &amp; </a:t>
            </a:r>
            <a:r>
              <a:rPr lang="it-IT" sz="2000" dirty="0" err="1"/>
              <a:t>Terminology</a:t>
            </a:r>
            <a:r>
              <a:rPr lang="it-IT" sz="2000" dirty="0"/>
              <a:t> WG </a:t>
            </a:r>
            <a:r>
              <a:rPr lang="it-IT" sz="2000" dirty="0" err="1"/>
              <a:t>which</a:t>
            </a:r>
            <a:r>
              <a:rPr lang="it-IT" sz="2000" dirty="0"/>
              <a:t> </a:t>
            </a:r>
            <a:r>
              <a:rPr lang="it-IT" sz="2000" dirty="0" err="1"/>
              <a:t>ensures</a:t>
            </a:r>
            <a:r>
              <a:rPr lang="it-IT" sz="2000" dirty="0"/>
              <a:t> </a:t>
            </a:r>
            <a:r>
              <a:rPr lang="it-IT" sz="2000" dirty="0" err="1"/>
              <a:t>researchers</a:t>
            </a:r>
            <a:r>
              <a:rPr lang="it-IT" sz="2000" dirty="0"/>
              <a:t> use a common </a:t>
            </a:r>
            <a:r>
              <a:rPr lang="it-IT" sz="2000" dirty="0" err="1"/>
              <a:t>terminology</a:t>
            </a:r>
            <a:r>
              <a:rPr lang="it-IT" sz="2000" dirty="0"/>
              <a:t> </a:t>
            </a:r>
            <a:r>
              <a:rPr lang="it-IT" sz="2000" dirty="0" err="1"/>
              <a:t>when</a:t>
            </a:r>
            <a:r>
              <a:rPr lang="it-IT" sz="2000" dirty="0"/>
              <a:t> </a:t>
            </a:r>
            <a:r>
              <a:rPr lang="it-IT" sz="2000" dirty="0" err="1"/>
              <a:t>referring</a:t>
            </a:r>
            <a:r>
              <a:rPr lang="it-IT" sz="2000" dirty="0"/>
              <a:t> to data. </a:t>
            </a:r>
            <a:r>
              <a:rPr lang="it-IT" sz="2000" b="1" dirty="0">
                <a:solidFill>
                  <a:srgbClr val="0070C0"/>
                </a:solidFill>
                <a:sym typeface="Wingdings" pitchFamily="2" charset="2"/>
              </a:rPr>
              <a:t></a:t>
            </a:r>
            <a:r>
              <a:rPr lang="it-IT" sz="2000" b="1" dirty="0">
                <a:solidFill>
                  <a:srgbClr val="0070C0"/>
                </a:solidFill>
              </a:rPr>
              <a:t>ICT </a:t>
            </a:r>
            <a:r>
              <a:rPr lang="it-IT" sz="2000" b="1" dirty="0" err="1">
                <a:solidFill>
                  <a:srgbClr val="0070C0"/>
                </a:solidFill>
              </a:rPr>
              <a:t>Technical</a:t>
            </a:r>
            <a:r>
              <a:rPr lang="it-IT" sz="2000" b="1" dirty="0">
                <a:solidFill>
                  <a:srgbClr val="0070C0"/>
                </a:solidFill>
              </a:rPr>
              <a:t> </a:t>
            </a:r>
            <a:r>
              <a:rPr lang="it-IT" sz="2000" b="1" dirty="0" err="1">
                <a:solidFill>
                  <a:srgbClr val="0070C0"/>
                </a:solidFill>
              </a:rPr>
              <a:t>Specification</a:t>
            </a:r>
            <a:endParaRPr lang="it-IT" sz="2000" b="1" dirty="0">
              <a:solidFill>
                <a:srgbClr val="0070C0"/>
              </a:solidFill>
            </a:endParaRPr>
          </a:p>
          <a:p>
            <a:pPr marL="36000">
              <a:lnSpc>
                <a:spcPct val="100000"/>
              </a:lnSpc>
              <a:spcBef>
                <a:spcPts val="0"/>
              </a:spcBef>
              <a:spcAft>
                <a:spcPts val="1200"/>
              </a:spcAft>
              <a:buNone/>
            </a:pPr>
            <a:r>
              <a:rPr lang="en-US" sz="2200" b="1" dirty="0">
                <a:solidFill>
                  <a:srgbClr val="84442E"/>
                </a:solidFill>
                <a:hlinkClick r:id="rId3">
                  <a:extLst>
                    <a:ext uri="{A12FA001-AC4F-418D-AE19-62706E023703}">
                      <ahyp:hlinkClr xmlns:ahyp="http://schemas.microsoft.com/office/drawing/2018/hyperlinkcolor" val="tx"/>
                    </a:ext>
                  </a:extLst>
                </a:hlinkClick>
              </a:rPr>
              <a:t>Data Description Registry Interoperability Model</a:t>
            </a:r>
            <a:r>
              <a:rPr lang="en-US" sz="2200" b="1" dirty="0">
                <a:solidFill>
                  <a:srgbClr val="84442E"/>
                </a:solidFill>
              </a:rPr>
              <a:t>: </a:t>
            </a:r>
            <a:r>
              <a:rPr lang="en-US" sz="2000" dirty="0"/>
              <a:t>Interoperability model addressing the problem of cross platform discovery by connecting datasets together </a:t>
            </a:r>
            <a:r>
              <a:rPr lang="en-US" sz="2000" b="1" dirty="0">
                <a:solidFill>
                  <a:srgbClr val="0070C0"/>
                </a:solidFill>
                <a:sym typeface="Wingdings" pitchFamily="2" charset="2"/>
              </a:rPr>
              <a:t> </a:t>
            </a:r>
            <a:r>
              <a:rPr lang="en-US" sz="2000" b="1" dirty="0">
                <a:solidFill>
                  <a:srgbClr val="0070C0"/>
                </a:solidFill>
              </a:rPr>
              <a:t>ICT Technical Specification</a:t>
            </a:r>
          </a:p>
          <a:p>
            <a:pPr marL="36000">
              <a:lnSpc>
                <a:spcPct val="100000"/>
              </a:lnSpc>
              <a:spcBef>
                <a:spcPts val="0"/>
              </a:spcBef>
              <a:spcAft>
                <a:spcPts val="1200"/>
              </a:spcAft>
              <a:buNone/>
            </a:pPr>
            <a:r>
              <a:rPr lang="it-IT" sz="2200" b="1" dirty="0">
                <a:solidFill>
                  <a:srgbClr val="84442E"/>
                </a:solidFill>
                <a:hlinkClick r:id="rId4">
                  <a:extLst>
                    <a:ext uri="{A12FA001-AC4F-418D-AE19-62706E023703}">
                      <ahyp:hlinkClr xmlns:ahyp="http://schemas.microsoft.com/office/drawing/2018/hyperlinkcolor" val="tx"/>
                    </a:ext>
                  </a:extLst>
                </a:hlinkClick>
              </a:rPr>
              <a:t>The final version of the RDA COVID-19 Recommendations and Guidelines for Data Sharing, published 30 June 2020</a:t>
            </a:r>
            <a:r>
              <a:rPr lang="it-IT" sz="2200" b="1" dirty="0">
                <a:solidFill>
                  <a:srgbClr val="84442E"/>
                </a:solidFill>
              </a:rPr>
              <a:t>: </a:t>
            </a:r>
            <a:r>
              <a:rPr lang="it-IT" sz="2000" dirty="0"/>
              <a:t>The </a:t>
            </a:r>
            <a:r>
              <a:rPr lang="it-IT" sz="2000" dirty="0" err="1"/>
              <a:t>Research</a:t>
            </a:r>
            <a:r>
              <a:rPr lang="it-IT" sz="2000" dirty="0"/>
              <a:t> Data </a:t>
            </a:r>
            <a:r>
              <a:rPr lang="it-IT" sz="2000" dirty="0" err="1"/>
              <a:t>Alliance</a:t>
            </a:r>
            <a:r>
              <a:rPr lang="it-IT" sz="2000" dirty="0"/>
              <a:t> (RDA) COVID-19 </a:t>
            </a:r>
            <a:r>
              <a:rPr lang="it-IT" sz="2000" dirty="0" err="1"/>
              <a:t>Working</a:t>
            </a:r>
            <a:r>
              <a:rPr lang="it-IT" sz="2000" dirty="0"/>
              <a:t> Group </a:t>
            </a:r>
            <a:r>
              <a:rPr lang="it-IT" sz="2000" dirty="0" err="1"/>
              <a:t>members</a:t>
            </a:r>
            <a:r>
              <a:rPr lang="it-IT" sz="2000" dirty="0"/>
              <a:t> </a:t>
            </a:r>
            <a:r>
              <a:rPr lang="it-IT" sz="2000" dirty="0" err="1"/>
              <a:t>bring</a:t>
            </a:r>
            <a:r>
              <a:rPr lang="it-IT" sz="2000" dirty="0"/>
              <a:t> </a:t>
            </a:r>
            <a:r>
              <a:rPr lang="it-IT" sz="2000" dirty="0" err="1"/>
              <a:t>various</a:t>
            </a:r>
            <a:r>
              <a:rPr lang="it-IT" sz="2000" dirty="0"/>
              <a:t>, global expertise to </a:t>
            </a:r>
            <a:r>
              <a:rPr lang="it-IT" sz="2000" dirty="0" err="1"/>
              <a:t>develop</a:t>
            </a:r>
            <a:r>
              <a:rPr lang="it-IT" sz="2000" dirty="0"/>
              <a:t> a body of work </a:t>
            </a:r>
            <a:r>
              <a:rPr lang="it-IT" sz="2000" dirty="0" err="1"/>
              <a:t>that</a:t>
            </a:r>
            <a:r>
              <a:rPr lang="it-IT" sz="2000" dirty="0"/>
              <a:t> </a:t>
            </a:r>
            <a:r>
              <a:rPr lang="it-IT" sz="2000" dirty="0" err="1"/>
              <a:t>comprises</a:t>
            </a:r>
            <a:r>
              <a:rPr lang="it-IT" sz="2000" dirty="0"/>
              <a:t> </a:t>
            </a:r>
            <a:r>
              <a:rPr lang="it-IT" sz="2000" dirty="0" err="1"/>
              <a:t>how</a:t>
            </a:r>
            <a:r>
              <a:rPr lang="it-IT" sz="2000" dirty="0"/>
              <a:t> data from multiple </a:t>
            </a:r>
            <a:r>
              <a:rPr lang="it-IT" sz="2000" dirty="0" err="1"/>
              <a:t>disciplines</a:t>
            </a:r>
            <a:r>
              <a:rPr lang="it-IT" sz="2000" dirty="0"/>
              <a:t> </a:t>
            </a:r>
            <a:r>
              <a:rPr lang="it-IT" sz="2000" dirty="0" err="1"/>
              <a:t>inform</a:t>
            </a:r>
            <a:r>
              <a:rPr lang="it-IT" sz="2000" dirty="0"/>
              <a:t> </a:t>
            </a:r>
            <a:r>
              <a:rPr lang="it-IT" sz="2000" dirty="0" err="1"/>
              <a:t>response</a:t>
            </a:r>
            <a:r>
              <a:rPr lang="it-IT" sz="2000" dirty="0"/>
              <a:t> to a </a:t>
            </a:r>
            <a:r>
              <a:rPr lang="it-IT" sz="2000" dirty="0" err="1"/>
              <a:t>pandemic</a:t>
            </a:r>
            <a:r>
              <a:rPr lang="it-IT" sz="2000" dirty="0"/>
              <a:t> </a:t>
            </a:r>
            <a:r>
              <a:rPr lang="it-IT" sz="2000" dirty="0" err="1"/>
              <a:t>combined</a:t>
            </a:r>
            <a:r>
              <a:rPr lang="it-IT" sz="2000" dirty="0"/>
              <a:t> with </a:t>
            </a:r>
            <a:r>
              <a:rPr lang="it-IT" sz="2000" dirty="0" err="1"/>
              <a:t>guidelines</a:t>
            </a:r>
            <a:r>
              <a:rPr lang="it-IT" sz="2000" dirty="0"/>
              <a:t> and </a:t>
            </a:r>
            <a:r>
              <a:rPr lang="it-IT" sz="2000" dirty="0" err="1"/>
              <a:t>recommendations</a:t>
            </a:r>
            <a:r>
              <a:rPr lang="it-IT" sz="2000" dirty="0"/>
              <a:t> on data </a:t>
            </a:r>
            <a:r>
              <a:rPr lang="it-IT" sz="2000" dirty="0" err="1"/>
              <a:t>sharing</a:t>
            </a:r>
            <a:r>
              <a:rPr lang="it-IT" sz="2000" dirty="0"/>
              <a:t> under the </a:t>
            </a:r>
            <a:r>
              <a:rPr lang="it-IT" sz="2000" dirty="0" err="1"/>
              <a:t>present</a:t>
            </a:r>
            <a:r>
              <a:rPr lang="it-IT" sz="2000" dirty="0"/>
              <a:t> COVID-19 </a:t>
            </a:r>
            <a:r>
              <a:rPr lang="it-IT" sz="2000" dirty="0" err="1"/>
              <a:t>cicumstances</a:t>
            </a:r>
            <a:r>
              <a:rPr lang="it-IT" sz="2000" dirty="0"/>
              <a:t>. </a:t>
            </a:r>
            <a:endParaRPr lang="it-IT" sz="2200" b="1" dirty="0">
              <a:solidFill>
                <a:srgbClr val="84442E"/>
              </a:solidFill>
            </a:endParaRPr>
          </a:p>
        </p:txBody>
      </p:sp>
      <p:sp>
        <p:nvSpPr>
          <p:cNvPr id="4" name="Segnaposto data 3"/>
          <p:cNvSpPr>
            <a:spLocks noGrp="1"/>
          </p:cNvSpPr>
          <p:nvPr>
            <p:ph type="dt" sz="half" idx="2"/>
          </p:nvPr>
        </p:nvSpPr>
        <p:spPr/>
        <p:txBody>
          <a:bodyPr/>
          <a:lstStyle/>
          <a:p>
            <a:fld id="{EFA484AC-E299-3C49-877E-D3137261CD3B}"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33</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64514" name="Picture 2"/>
          <p:cNvPicPr>
            <a:picLocks noChangeAspect="1" noChangeArrowheads="1"/>
          </p:cNvPicPr>
          <p:nvPr/>
        </p:nvPicPr>
        <p:blipFill>
          <a:blip r:embed="rId5"/>
          <a:srcRect/>
          <a:stretch>
            <a:fillRect/>
          </a:stretch>
        </p:blipFill>
        <p:spPr bwMode="auto">
          <a:xfrm>
            <a:off x="0" y="0"/>
            <a:ext cx="6458666" cy="3024000"/>
          </a:xfrm>
          <a:prstGeom prst="rect">
            <a:avLst/>
          </a:prstGeom>
          <a:noFill/>
          <a:ln w="9525">
            <a:noFill/>
            <a:miter lim="800000"/>
            <a:headEnd/>
            <a:tailEnd/>
          </a:ln>
        </p:spPr>
      </p:pic>
      <p:sp>
        <p:nvSpPr>
          <p:cNvPr id="8" name="Titolo 1"/>
          <p:cNvSpPr txBox="1">
            <a:spLocks/>
          </p:cNvSpPr>
          <p:nvPr/>
        </p:nvSpPr>
        <p:spPr>
          <a:xfrm>
            <a:off x="6241439" y="982639"/>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28650" y="3336107"/>
            <a:ext cx="10980000" cy="2397944"/>
          </a:xfrm>
        </p:spPr>
        <p:txBody>
          <a:bodyPr>
            <a:noAutofit/>
          </a:bodyPr>
          <a:lstStyle/>
          <a:p>
            <a:pPr marL="36000">
              <a:lnSpc>
                <a:spcPct val="100000"/>
              </a:lnSpc>
              <a:spcBef>
                <a:spcPts val="0"/>
              </a:spcBef>
              <a:spcAft>
                <a:spcPts val="1200"/>
              </a:spcAft>
              <a:buNone/>
            </a:pPr>
            <a:r>
              <a:rPr lang="it-IT" sz="2000" b="1" dirty="0">
                <a:solidFill>
                  <a:srgbClr val="84442E"/>
                </a:solidFill>
                <a:hlinkClick r:id="rId2">
                  <a:extLst>
                    <a:ext uri="{A12FA001-AC4F-418D-AE19-62706E023703}">
                      <ahyp:hlinkClr xmlns:ahyp="http://schemas.microsoft.com/office/drawing/2018/hyperlinkcolor" val="tx"/>
                    </a:ext>
                  </a:extLst>
                </a:hlinkClick>
              </a:rPr>
              <a:t>RDA/TDWG Attribution Metadata Working Group: Final Recommendations</a:t>
            </a:r>
            <a:r>
              <a:rPr lang="it-IT" sz="2000" b="1" dirty="0">
                <a:solidFill>
                  <a:srgbClr val="84442E"/>
                </a:solidFill>
              </a:rPr>
              <a:t>:</a:t>
            </a:r>
            <a:r>
              <a:rPr lang="it-IT" sz="2000" dirty="0"/>
              <a:t> </a:t>
            </a:r>
            <a:r>
              <a:rPr lang="it-IT" sz="1800" dirty="0" err="1"/>
              <a:t>Supports</a:t>
            </a:r>
            <a:r>
              <a:rPr lang="it-IT" sz="1800" dirty="0"/>
              <a:t> </a:t>
            </a:r>
            <a:r>
              <a:rPr lang="it-IT" sz="1800" dirty="0" err="1"/>
              <a:t>standardized</a:t>
            </a:r>
            <a:r>
              <a:rPr lang="it-IT" sz="1800" dirty="0"/>
              <a:t> </a:t>
            </a:r>
            <a:r>
              <a:rPr lang="it-IT" sz="1800" dirty="0" err="1"/>
              <a:t>metadata</a:t>
            </a:r>
            <a:r>
              <a:rPr lang="it-IT" sz="1800" dirty="0"/>
              <a:t> for </a:t>
            </a:r>
            <a:r>
              <a:rPr lang="it-IT" sz="1800" dirty="0" err="1"/>
              <a:t>attributing</a:t>
            </a:r>
            <a:r>
              <a:rPr lang="it-IT" sz="1800" dirty="0"/>
              <a:t> work and </a:t>
            </a:r>
            <a:r>
              <a:rPr lang="it-IT" sz="1800" dirty="0" err="1"/>
              <a:t>tracking</a:t>
            </a:r>
            <a:r>
              <a:rPr lang="it-IT" sz="1800" dirty="0"/>
              <a:t> </a:t>
            </a:r>
            <a:r>
              <a:rPr lang="it-IT" sz="1800" dirty="0" err="1"/>
              <a:t>provenance</a:t>
            </a:r>
            <a:r>
              <a:rPr lang="it-IT" sz="1800" dirty="0"/>
              <a:t> in the </a:t>
            </a:r>
            <a:r>
              <a:rPr lang="it-IT" sz="1800" dirty="0" err="1"/>
              <a:t>curation</a:t>
            </a:r>
            <a:r>
              <a:rPr lang="it-IT" sz="1800" dirty="0"/>
              <a:t> and </a:t>
            </a:r>
            <a:r>
              <a:rPr lang="it-IT" sz="1800" dirty="0" err="1"/>
              <a:t>maintenance</a:t>
            </a:r>
            <a:r>
              <a:rPr lang="it-IT" sz="1800" dirty="0"/>
              <a:t> of </a:t>
            </a:r>
            <a:r>
              <a:rPr lang="it-IT" sz="1800" dirty="0" err="1"/>
              <a:t>research</a:t>
            </a:r>
            <a:r>
              <a:rPr lang="it-IT" sz="1800" dirty="0"/>
              <a:t> </a:t>
            </a:r>
            <a:r>
              <a:rPr lang="it-IT" sz="1800" dirty="0" err="1"/>
              <a:t>collections</a:t>
            </a:r>
            <a:r>
              <a:rPr lang="it-IT" sz="1800" dirty="0"/>
              <a:t>.</a:t>
            </a:r>
            <a:endParaRPr lang="it-IT" sz="2000" dirty="0"/>
          </a:p>
          <a:p>
            <a:pPr marL="36000">
              <a:lnSpc>
                <a:spcPct val="100000"/>
              </a:lnSpc>
              <a:spcBef>
                <a:spcPts val="0"/>
              </a:spcBef>
              <a:spcAft>
                <a:spcPts val="1200"/>
              </a:spcAft>
              <a:buNone/>
            </a:pPr>
            <a:r>
              <a:rPr lang="it-IT" sz="2000" b="1" dirty="0">
                <a:solidFill>
                  <a:srgbClr val="84442E"/>
                </a:solidFill>
                <a:hlinkClick r:id="rId3">
                  <a:extLst>
                    <a:ext uri="{A12FA001-AC4F-418D-AE19-62706E023703}">
                      <ahyp:hlinkClr xmlns:ahyp="http://schemas.microsoft.com/office/drawing/2018/hyperlinkcolor" val="tx"/>
                    </a:ext>
                  </a:extLst>
                </a:hlinkClick>
              </a:rPr>
              <a:t>The FAIRsharing Registry and Recommendations: Interlinking Standards, Databases and Data Policies</a:t>
            </a:r>
            <a:r>
              <a:rPr lang="it-IT" sz="2000" b="1" dirty="0">
                <a:solidFill>
                  <a:srgbClr val="84442E"/>
                </a:solidFill>
              </a:rPr>
              <a:t>:</a:t>
            </a:r>
            <a:r>
              <a:rPr lang="it-IT" sz="2000" dirty="0"/>
              <a:t> </a:t>
            </a:r>
            <a:r>
              <a:rPr lang="it-IT" sz="1800" dirty="0"/>
              <a:t>In </a:t>
            </a:r>
            <a:r>
              <a:rPr lang="it-IT" sz="1800" dirty="0" err="1"/>
              <a:t>this</a:t>
            </a:r>
            <a:r>
              <a:rPr lang="it-IT" sz="1800" dirty="0"/>
              <a:t> data-</a:t>
            </a:r>
            <a:r>
              <a:rPr lang="it-IT" sz="1800" dirty="0" err="1"/>
              <a:t>driven</a:t>
            </a:r>
            <a:r>
              <a:rPr lang="it-IT" sz="1800" dirty="0"/>
              <a:t> </a:t>
            </a:r>
            <a:r>
              <a:rPr lang="it-IT" sz="1800" dirty="0" err="1"/>
              <a:t>age</a:t>
            </a:r>
            <a:r>
              <a:rPr lang="it-IT" sz="1800" dirty="0"/>
              <a:t>, </a:t>
            </a:r>
            <a:r>
              <a:rPr lang="it-IT" sz="1800" dirty="0" err="1"/>
              <a:t>governments</a:t>
            </a:r>
            <a:r>
              <a:rPr lang="it-IT" sz="1800" dirty="0"/>
              <a:t>, </a:t>
            </a:r>
            <a:r>
              <a:rPr lang="it-IT" sz="1800" dirty="0" err="1"/>
              <a:t>funders</a:t>
            </a:r>
            <a:r>
              <a:rPr lang="it-IT" sz="1800" dirty="0"/>
              <a:t> and </a:t>
            </a:r>
            <a:r>
              <a:rPr lang="it-IT" sz="1800" dirty="0" err="1"/>
              <a:t>publishers</a:t>
            </a:r>
            <a:r>
              <a:rPr lang="it-IT" sz="1800" dirty="0"/>
              <a:t> </a:t>
            </a:r>
            <a:r>
              <a:rPr lang="it-IT" sz="1800" dirty="0" err="1"/>
              <a:t>expect</a:t>
            </a:r>
            <a:r>
              <a:rPr lang="it-IT" sz="1800" dirty="0"/>
              <a:t> </a:t>
            </a:r>
            <a:r>
              <a:rPr lang="it-IT" sz="1800" dirty="0" err="1"/>
              <a:t>greater</a:t>
            </a:r>
            <a:r>
              <a:rPr lang="it-IT" sz="1800" dirty="0"/>
              <a:t> </a:t>
            </a:r>
            <a:r>
              <a:rPr lang="it-IT" sz="1800" dirty="0" err="1"/>
              <a:t>transparency</a:t>
            </a:r>
            <a:r>
              <a:rPr lang="it-IT" sz="1800" dirty="0"/>
              <a:t> and </a:t>
            </a:r>
            <a:r>
              <a:rPr lang="it-IT" sz="1800" dirty="0" err="1"/>
              <a:t>reuse</a:t>
            </a:r>
            <a:r>
              <a:rPr lang="it-IT" sz="1800" dirty="0"/>
              <a:t> of </a:t>
            </a:r>
            <a:r>
              <a:rPr lang="it-IT" sz="1800" dirty="0" err="1"/>
              <a:t>research</a:t>
            </a:r>
            <a:r>
              <a:rPr lang="it-IT" sz="1800" dirty="0"/>
              <a:t> data, </a:t>
            </a:r>
            <a:r>
              <a:rPr lang="it-IT" sz="1800" dirty="0" err="1"/>
              <a:t>as</a:t>
            </a:r>
            <a:r>
              <a:rPr lang="it-IT" sz="1800" dirty="0"/>
              <a:t> </a:t>
            </a:r>
            <a:r>
              <a:rPr lang="it-IT" sz="1800" dirty="0" err="1"/>
              <a:t>well</a:t>
            </a:r>
            <a:r>
              <a:rPr lang="it-IT" sz="1800" dirty="0"/>
              <a:t> </a:t>
            </a:r>
            <a:r>
              <a:rPr lang="it-IT" sz="1800" dirty="0" err="1"/>
              <a:t>as</a:t>
            </a:r>
            <a:r>
              <a:rPr lang="it-IT" sz="1800" dirty="0"/>
              <a:t> </a:t>
            </a:r>
            <a:r>
              <a:rPr lang="it-IT" sz="1800" dirty="0" err="1"/>
              <a:t>greater</a:t>
            </a:r>
            <a:r>
              <a:rPr lang="it-IT" sz="1800" dirty="0"/>
              <a:t> </a:t>
            </a:r>
            <a:r>
              <a:rPr lang="it-IT" sz="1800" dirty="0" err="1"/>
              <a:t>access</a:t>
            </a:r>
            <a:r>
              <a:rPr lang="it-IT" sz="1800" dirty="0"/>
              <a:t> to and </a:t>
            </a:r>
            <a:r>
              <a:rPr lang="it-IT" sz="1800" dirty="0" err="1"/>
              <a:t>preservation</a:t>
            </a:r>
            <a:r>
              <a:rPr lang="it-IT" sz="1800" dirty="0"/>
              <a:t> of the data </a:t>
            </a:r>
            <a:r>
              <a:rPr lang="it-IT" sz="1800" dirty="0" err="1"/>
              <a:t>that</a:t>
            </a:r>
            <a:r>
              <a:rPr lang="it-IT" sz="1800" dirty="0"/>
              <a:t> </a:t>
            </a:r>
            <a:r>
              <a:rPr lang="it-IT" sz="1800" dirty="0" err="1"/>
              <a:t>supports</a:t>
            </a:r>
            <a:r>
              <a:rPr lang="it-IT" sz="1800" dirty="0"/>
              <a:t> </a:t>
            </a:r>
            <a:r>
              <a:rPr lang="it-IT" sz="1800" dirty="0" err="1"/>
              <a:t>research</a:t>
            </a:r>
            <a:r>
              <a:rPr lang="it-IT" sz="1800" dirty="0"/>
              <a:t> </a:t>
            </a:r>
            <a:r>
              <a:rPr lang="it-IT" sz="1800" dirty="0" err="1"/>
              <a:t>findings</a:t>
            </a:r>
            <a:r>
              <a:rPr lang="it-IT" sz="1800" dirty="0"/>
              <a:t>. </a:t>
            </a:r>
            <a:r>
              <a:rPr lang="it-IT" sz="1800" dirty="0" err="1"/>
              <a:t>This</a:t>
            </a:r>
            <a:r>
              <a:rPr lang="it-IT" sz="1800" dirty="0"/>
              <a:t> </a:t>
            </a:r>
            <a:r>
              <a:rPr lang="it-IT" sz="1800" dirty="0" err="1"/>
              <a:t>requires</a:t>
            </a:r>
            <a:r>
              <a:rPr lang="it-IT" sz="1800" dirty="0"/>
              <a:t> </a:t>
            </a:r>
            <a:r>
              <a:rPr lang="it-IT" sz="1800" dirty="0" err="1"/>
              <a:t>greater</a:t>
            </a:r>
            <a:r>
              <a:rPr lang="it-IT" sz="1800" dirty="0"/>
              <a:t> </a:t>
            </a:r>
            <a:r>
              <a:rPr lang="it-IT" sz="1800" dirty="0" err="1"/>
              <a:t>researcher</a:t>
            </a:r>
            <a:r>
              <a:rPr lang="it-IT" sz="1800" dirty="0"/>
              <a:t> </a:t>
            </a:r>
            <a:r>
              <a:rPr lang="it-IT" sz="1800" dirty="0" err="1"/>
              <a:t>responsibility</a:t>
            </a:r>
            <a:r>
              <a:rPr lang="it-IT" sz="1800" dirty="0"/>
              <a:t> for the </a:t>
            </a:r>
            <a:r>
              <a:rPr lang="it-IT" sz="1800" dirty="0" err="1"/>
              <a:t>produced</a:t>
            </a:r>
            <a:r>
              <a:rPr lang="it-IT" sz="1800" dirty="0"/>
              <a:t> data, </a:t>
            </a:r>
            <a:r>
              <a:rPr lang="it-IT" sz="1800" dirty="0" err="1"/>
              <a:t>which</a:t>
            </a:r>
            <a:r>
              <a:rPr lang="it-IT" sz="1800" dirty="0"/>
              <a:t> </a:t>
            </a:r>
            <a:r>
              <a:rPr lang="it-IT" sz="1800" dirty="0" err="1"/>
              <a:t>should</a:t>
            </a:r>
            <a:r>
              <a:rPr lang="it-IT" sz="1800" dirty="0"/>
              <a:t> </a:t>
            </a:r>
            <a:r>
              <a:rPr lang="it-IT" sz="1800" dirty="0" err="1"/>
              <a:t>result</a:t>
            </a:r>
            <a:r>
              <a:rPr lang="it-IT" sz="1800" dirty="0"/>
              <a:t> in </a:t>
            </a:r>
            <a:r>
              <a:rPr lang="it-IT" sz="1800" dirty="0" err="1"/>
              <a:t>greater</a:t>
            </a:r>
            <a:r>
              <a:rPr lang="it-IT" sz="1800" dirty="0"/>
              <a:t> </a:t>
            </a:r>
            <a:r>
              <a:rPr lang="it-IT" sz="1800" dirty="0" err="1"/>
              <a:t>confidence</a:t>
            </a:r>
            <a:r>
              <a:rPr lang="it-IT" sz="1800" dirty="0"/>
              <a:t> in, and the </a:t>
            </a:r>
            <a:r>
              <a:rPr lang="it-IT" sz="1800" dirty="0" err="1"/>
              <a:t>reuse</a:t>
            </a:r>
            <a:r>
              <a:rPr lang="it-IT" sz="1800" dirty="0"/>
              <a:t> of, </a:t>
            </a:r>
            <a:r>
              <a:rPr lang="it-IT" sz="1800" dirty="0" err="1"/>
              <a:t>existing</a:t>
            </a:r>
            <a:r>
              <a:rPr lang="it-IT" sz="1800" dirty="0"/>
              <a:t> data.</a:t>
            </a:r>
          </a:p>
        </p:txBody>
      </p:sp>
      <p:sp>
        <p:nvSpPr>
          <p:cNvPr id="4" name="Segnaposto data 3"/>
          <p:cNvSpPr>
            <a:spLocks noGrp="1"/>
          </p:cNvSpPr>
          <p:nvPr>
            <p:ph type="dt" sz="half" idx="2"/>
          </p:nvPr>
        </p:nvSpPr>
        <p:spPr/>
        <p:txBody>
          <a:bodyPr/>
          <a:lstStyle/>
          <a:p>
            <a:fld id="{676EFAC3-6FB9-3446-9331-28157D5A8F05}"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34</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64514" name="Picture 2"/>
          <p:cNvPicPr>
            <a:picLocks noChangeAspect="1" noChangeArrowheads="1"/>
          </p:cNvPicPr>
          <p:nvPr/>
        </p:nvPicPr>
        <p:blipFill>
          <a:blip r:embed="rId4"/>
          <a:srcRect/>
          <a:stretch>
            <a:fillRect/>
          </a:stretch>
        </p:blipFill>
        <p:spPr bwMode="auto">
          <a:xfrm>
            <a:off x="0" y="0"/>
            <a:ext cx="6458666" cy="3024000"/>
          </a:xfrm>
          <a:prstGeom prst="rect">
            <a:avLst/>
          </a:prstGeom>
          <a:noFill/>
          <a:ln w="9525">
            <a:noFill/>
            <a:miter lim="800000"/>
            <a:headEnd/>
            <a:tailEnd/>
          </a:ln>
        </p:spPr>
      </p:pic>
      <p:sp>
        <p:nvSpPr>
          <p:cNvPr id="8" name="Titolo 1"/>
          <p:cNvSpPr txBox="1">
            <a:spLocks/>
          </p:cNvSpPr>
          <p:nvPr/>
        </p:nvSpPr>
        <p:spPr>
          <a:xfrm>
            <a:off x="6241439" y="982639"/>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Tree>
    <p:extLst>
      <p:ext uri="{BB962C8B-B14F-4D97-AF65-F5344CB8AC3E}">
        <p14:creationId xmlns:p14="http://schemas.microsoft.com/office/powerpoint/2010/main" val="465410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49734" y="3374361"/>
            <a:ext cx="10980000" cy="2302540"/>
          </a:xfrm>
        </p:spPr>
        <p:txBody>
          <a:bodyPr>
            <a:noAutofit/>
          </a:bodyPr>
          <a:lstStyle/>
          <a:p>
            <a:pPr marL="36000">
              <a:lnSpc>
                <a:spcPct val="100000"/>
              </a:lnSpc>
              <a:spcBef>
                <a:spcPts val="0"/>
              </a:spcBef>
              <a:buNone/>
            </a:pPr>
            <a:r>
              <a:rPr lang="en-US" sz="2000" b="1" dirty="0">
                <a:solidFill>
                  <a:srgbClr val="84442E"/>
                </a:solidFill>
                <a:hlinkClick r:id="rId2">
                  <a:extLst>
                    <a:ext uri="{A12FA001-AC4F-418D-AE19-62706E023703}">
                      <ahyp:hlinkClr xmlns:ahyp="http://schemas.microsoft.com/office/drawing/2018/hyperlinkcolor" val="tx"/>
                    </a:ext>
                  </a:extLst>
                </a:hlinkClick>
              </a:rPr>
              <a:t>Metadata Standards Directory Working Group Recommendations</a:t>
            </a:r>
            <a:r>
              <a:rPr lang="en-US" sz="2000" b="1" dirty="0">
                <a:solidFill>
                  <a:srgbClr val="84442E"/>
                </a:solidFill>
              </a:rPr>
              <a:t>:</a:t>
            </a:r>
            <a:r>
              <a:rPr lang="en-US" sz="2000" b="1" dirty="0"/>
              <a:t> </a:t>
            </a:r>
            <a:r>
              <a:rPr lang="en-US" sz="1800" dirty="0"/>
              <a:t>Community curated standards catalogue for metadata interoperability</a:t>
            </a:r>
          </a:p>
          <a:p>
            <a:pPr marL="36000">
              <a:lnSpc>
                <a:spcPct val="100000"/>
              </a:lnSpc>
              <a:spcBef>
                <a:spcPts val="0"/>
              </a:spcBef>
              <a:buNone/>
            </a:pPr>
            <a:endParaRPr lang="en-US" sz="1800" dirty="0"/>
          </a:p>
          <a:p>
            <a:pPr marL="0" lvl="0">
              <a:lnSpc>
                <a:spcPct val="100000"/>
              </a:lnSpc>
              <a:spcBef>
                <a:spcPts val="0"/>
              </a:spcBef>
              <a:spcAft>
                <a:spcPts val="1200"/>
              </a:spcAft>
              <a:buNone/>
            </a:pPr>
            <a:r>
              <a:rPr lang="en-GB" sz="2000" b="1" dirty="0">
                <a:solidFill>
                  <a:srgbClr val="84442E"/>
                </a:solidFill>
                <a:hlinkClick r:id="rId3">
                  <a:extLst>
                    <a:ext uri="{A12FA001-AC4F-418D-AE19-62706E023703}">
                      <ahyp:hlinkClr xmlns:ahyp="http://schemas.microsoft.com/office/drawing/2018/hyperlinkcolor" val="tx"/>
                    </a:ext>
                  </a:extLst>
                </a:hlinkClick>
              </a:rPr>
              <a:t>Recommendations and Capacity Development Resource Kit:</a:t>
            </a:r>
            <a:r>
              <a:rPr lang="en-GB" sz="2000" b="1" dirty="0">
                <a:solidFill>
                  <a:srgbClr val="84442E"/>
                </a:solidFill>
              </a:rPr>
              <a:t> </a:t>
            </a:r>
            <a:r>
              <a:rPr lang="en-GB" sz="1700" dirty="0">
                <a:solidFill>
                  <a:prstClr val="black"/>
                </a:solidFill>
              </a:rPr>
              <a:t>These documents include an overview about available and free training resources in the area of agricultural data management. A detailed description is provided for resources that are related to RDA. Other free resources that are available online are listed as well.</a:t>
            </a:r>
            <a:endParaRPr lang="en-GB" sz="1700" b="1" dirty="0">
              <a:solidFill>
                <a:prstClr val="black"/>
              </a:solidFill>
            </a:endParaRPr>
          </a:p>
          <a:p>
            <a:pPr marL="36000">
              <a:lnSpc>
                <a:spcPct val="100000"/>
              </a:lnSpc>
              <a:spcBef>
                <a:spcPts val="0"/>
              </a:spcBef>
              <a:buNone/>
            </a:pPr>
            <a:endParaRPr lang="en-US" sz="2000" dirty="0"/>
          </a:p>
        </p:txBody>
      </p:sp>
      <p:sp>
        <p:nvSpPr>
          <p:cNvPr id="4" name="Segnaposto data 3"/>
          <p:cNvSpPr>
            <a:spLocks noGrp="1"/>
          </p:cNvSpPr>
          <p:nvPr>
            <p:ph type="dt" sz="half" idx="2"/>
          </p:nvPr>
        </p:nvSpPr>
        <p:spPr/>
        <p:txBody>
          <a:bodyPr/>
          <a:lstStyle/>
          <a:p>
            <a:fld id="{622AB83E-E5B3-C04E-B048-CD3ABC4E65D6}"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35</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64514" name="Picture 2"/>
          <p:cNvPicPr>
            <a:picLocks noChangeAspect="1" noChangeArrowheads="1"/>
          </p:cNvPicPr>
          <p:nvPr/>
        </p:nvPicPr>
        <p:blipFill>
          <a:blip r:embed="rId4"/>
          <a:srcRect/>
          <a:stretch>
            <a:fillRect/>
          </a:stretch>
        </p:blipFill>
        <p:spPr bwMode="auto">
          <a:xfrm>
            <a:off x="0" y="0"/>
            <a:ext cx="6458666" cy="3024000"/>
          </a:xfrm>
          <a:prstGeom prst="rect">
            <a:avLst/>
          </a:prstGeom>
          <a:noFill/>
          <a:ln w="9525">
            <a:noFill/>
            <a:miter lim="800000"/>
            <a:headEnd/>
            <a:tailEnd/>
          </a:ln>
        </p:spPr>
      </p:pic>
      <p:sp>
        <p:nvSpPr>
          <p:cNvPr id="8" name="Titolo 1"/>
          <p:cNvSpPr txBox="1">
            <a:spLocks/>
          </p:cNvSpPr>
          <p:nvPr/>
        </p:nvSpPr>
        <p:spPr>
          <a:xfrm>
            <a:off x="6255087" y="914400"/>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ENDORSEMENT IN PROCESS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683769" y="2966850"/>
            <a:ext cx="10980000" cy="4100700"/>
          </a:xfrm>
        </p:spPr>
        <p:txBody>
          <a:bodyPr>
            <a:noAutofit/>
          </a:bodyPr>
          <a:lstStyle/>
          <a:p>
            <a:pPr marL="0">
              <a:lnSpc>
                <a:spcPct val="100000"/>
              </a:lnSpc>
              <a:spcBef>
                <a:spcPts val="0"/>
              </a:spcBef>
              <a:spcAft>
                <a:spcPts val="1200"/>
              </a:spcAft>
              <a:buNone/>
            </a:pPr>
            <a:r>
              <a:rPr lang="en-US" sz="2000" b="1" dirty="0">
                <a:solidFill>
                  <a:srgbClr val="84442E"/>
                </a:solidFill>
                <a:hlinkClick r:id="rId2">
                  <a:extLst>
                    <a:ext uri="{A12FA001-AC4F-418D-AE19-62706E023703}">
                      <ahyp:hlinkClr xmlns:ahyp="http://schemas.microsoft.com/office/drawing/2018/hyperlinkcolor" val="tx"/>
                    </a:ext>
                  </a:extLst>
                </a:hlinkClick>
              </a:rPr>
              <a:t>Data Discovery Paradigms: User Requirements and Recommendations for Data Repositories</a:t>
            </a:r>
            <a:r>
              <a:rPr lang="en-US" sz="2000" b="1" dirty="0">
                <a:solidFill>
                  <a:srgbClr val="84442E"/>
                </a:solidFill>
              </a:rPr>
              <a:t>: </a:t>
            </a:r>
            <a:r>
              <a:rPr lang="en-US" sz="1800" dirty="0"/>
              <a:t>This</a:t>
            </a:r>
            <a:r>
              <a:rPr lang="en-US" sz="2000" b="1" dirty="0">
                <a:solidFill>
                  <a:srgbClr val="84442E"/>
                </a:solidFill>
              </a:rPr>
              <a:t> </a:t>
            </a:r>
            <a:r>
              <a:rPr lang="en-US" sz="1800" dirty="0"/>
              <a:t>output helps data repositories improve search and discovery of data.</a:t>
            </a:r>
          </a:p>
          <a:p>
            <a:pPr marL="0">
              <a:lnSpc>
                <a:spcPct val="100000"/>
              </a:lnSpc>
              <a:spcBef>
                <a:spcPts val="0"/>
              </a:spcBef>
              <a:spcAft>
                <a:spcPts val="1200"/>
              </a:spcAft>
              <a:buNone/>
            </a:pPr>
            <a:r>
              <a:rPr lang="en-US" sz="2000" b="1" dirty="0">
                <a:solidFill>
                  <a:srgbClr val="84442E"/>
                </a:solidFill>
                <a:hlinkClick r:id="rId3">
                  <a:extLst>
                    <a:ext uri="{A12FA001-AC4F-418D-AE19-62706E023703}">
                      <ahyp:hlinkClr xmlns:ahyp="http://schemas.microsoft.com/office/drawing/2018/hyperlinkcolor" val="tx"/>
                    </a:ext>
                  </a:extLst>
                </a:hlinkClick>
              </a:rPr>
              <a:t>Eleven Quick Tips for Finding Research Data</a:t>
            </a:r>
            <a:r>
              <a:rPr lang="en-US" sz="2000" b="1" dirty="0">
                <a:solidFill>
                  <a:srgbClr val="84442E"/>
                </a:solidFill>
              </a:rPr>
              <a:t>:</a:t>
            </a:r>
            <a:r>
              <a:rPr lang="en-US" sz="2000" b="1" dirty="0"/>
              <a:t> </a:t>
            </a:r>
            <a:r>
              <a:rPr lang="en-IE" sz="1800" dirty="0"/>
              <a:t>Educates and trains research students and early career researchers, and helps researchers more effectively and precisely discover data that meets specific needs. </a:t>
            </a:r>
          </a:p>
          <a:p>
            <a:pPr marL="0">
              <a:lnSpc>
                <a:spcPct val="100000"/>
              </a:lnSpc>
              <a:spcBef>
                <a:spcPts val="0"/>
              </a:spcBef>
              <a:spcAft>
                <a:spcPts val="1200"/>
              </a:spcAft>
              <a:buNone/>
            </a:pPr>
            <a:r>
              <a:rPr lang="en-US" sz="2000" b="1" dirty="0">
                <a:solidFill>
                  <a:srgbClr val="84442E"/>
                </a:solidFill>
                <a:hlinkClick r:id="rId4">
                  <a:extLst>
                    <a:ext uri="{A12FA001-AC4F-418D-AE19-62706E023703}">
                      <ahyp:hlinkClr xmlns:ahyp="http://schemas.microsoft.com/office/drawing/2018/hyperlinkcolor" val="tx"/>
                    </a:ext>
                  </a:extLst>
                </a:hlinkClick>
              </a:rPr>
              <a:t>Matrix of use cases and functional requirements for research data repository platforms</a:t>
            </a:r>
            <a:r>
              <a:rPr lang="en-US" sz="2000" b="1" dirty="0">
                <a:solidFill>
                  <a:srgbClr val="84442E"/>
                </a:solidFill>
              </a:rPr>
              <a:t>:</a:t>
            </a:r>
            <a:r>
              <a:rPr lang="en-US" sz="1800" dirty="0"/>
              <a:t> Based on use cases, matrix describes forty-four functional requirements identified for research data repository platforms and provides a score identifying relative importance</a:t>
            </a:r>
          </a:p>
          <a:p>
            <a:pPr marL="0">
              <a:lnSpc>
                <a:spcPct val="100000"/>
              </a:lnSpc>
              <a:spcBef>
                <a:spcPts val="0"/>
              </a:spcBef>
              <a:spcAft>
                <a:spcPts val="1200"/>
              </a:spcAft>
              <a:buNone/>
            </a:pPr>
            <a:r>
              <a:rPr lang="it-IT" sz="2000" b="1" dirty="0" err="1">
                <a:solidFill>
                  <a:srgbClr val="84442E"/>
                </a:solidFill>
                <a:hlinkClick r:id="rId5">
                  <a:extLst>
                    <a:ext uri="{A12FA001-AC4F-418D-AE19-62706E023703}">
                      <ahyp:hlinkClr xmlns:ahyp="http://schemas.microsoft.com/office/drawing/2018/hyperlinkcolor" val="tx"/>
                    </a:ext>
                  </a:extLst>
                </a:hlinkClick>
              </a:rPr>
              <a:t>Research</a:t>
            </a:r>
            <a:r>
              <a:rPr lang="it-IT" sz="2000" b="1" dirty="0">
                <a:solidFill>
                  <a:srgbClr val="84442E"/>
                </a:solidFill>
                <a:hlinkClick r:id="rId5">
                  <a:extLst>
                    <a:ext uri="{A12FA001-AC4F-418D-AE19-62706E023703}">
                      <ahyp:hlinkClr xmlns:ahyp="http://schemas.microsoft.com/office/drawing/2018/hyperlinkcolor" val="tx"/>
                    </a:ext>
                  </a:extLst>
                </a:hlinkClick>
              </a:rPr>
              <a:t> Data </a:t>
            </a:r>
            <a:r>
              <a:rPr lang="it-IT" sz="2000" b="1" dirty="0" err="1">
                <a:solidFill>
                  <a:srgbClr val="84442E"/>
                </a:solidFill>
                <a:hlinkClick r:id="rId5">
                  <a:extLst>
                    <a:ext uri="{A12FA001-AC4F-418D-AE19-62706E023703}">
                      <ahyp:hlinkClr xmlns:ahyp="http://schemas.microsoft.com/office/drawing/2018/hyperlinkcolor" val="tx"/>
                    </a:ext>
                  </a:extLst>
                </a:hlinkClick>
              </a:rPr>
              <a:t>Repository</a:t>
            </a:r>
            <a:r>
              <a:rPr lang="it-IT" sz="2000" b="1" dirty="0">
                <a:solidFill>
                  <a:srgbClr val="84442E"/>
                </a:solidFill>
                <a:hlinkClick r:id="rId5">
                  <a:extLst>
                    <a:ext uri="{A12FA001-AC4F-418D-AE19-62706E023703}">
                      <ahyp:hlinkClr xmlns:ahyp="http://schemas.microsoft.com/office/drawing/2018/hyperlinkcolor" val="tx"/>
                    </a:ext>
                  </a:extLst>
                </a:hlinkClick>
              </a:rPr>
              <a:t> </a:t>
            </a:r>
            <a:r>
              <a:rPr lang="it-IT" sz="2000" b="1" dirty="0" err="1">
                <a:solidFill>
                  <a:srgbClr val="84442E"/>
                </a:solidFill>
                <a:hlinkClick r:id="rId5">
                  <a:extLst>
                    <a:ext uri="{A12FA001-AC4F-418D-AE19-62706E023703}">
                      <ahyp:hlinkClr xmlns:ahyp="http://schemas.microsoft.com/office/drawing/2018/hyperlinkcolor" val="tx"/>
                    </a:ext>
                  </a:extLst>
                </a:hlinkClick>
              </a:rPr>
              <a:t>Interoperability</a:t>
            </a:r>
            <a:r>
              <a:rPr lang="it-IT" sz="2000" b="1" dirty="0">
                <a:solidFill>
                  <a:srgbClr val="84442E"/>
                </a:solidFill>
                <a:hlinkClick r:id="rId5">
                  <a:extLst>
                    <a:ext uri="{A12FA001-AC4F-418D-AE19-62706E023703}">
                      <ahyp:hlinkClr xmlns:ahyp="http://schemas.microsoft.com/office/drawing/2018/hyperlinkcolor" val="tx"/>
                    </a:ext>
                  </a:extLst>
                </a:hlinkClick>
              </a:rPr>
              <a:t> </a:t>
            </a:r>
            <a:r>
              <a:rPr lang="it-IT" sz="2000" b="1" dirty="0" err="1">
                <a:solidFill>
                  <a:srgbClr val="84442E"/>
                </a:solidFill>
                <a:hlinkClick r:id="rId5">
                  <a:extLst>
                    <a:ext uri="{A12FA001-AC4F-418D-AE19-62706E023703}">
                      <ahyp:hlinkClr xmlns:ahyp="http://schemas.microsoft.com/office/drawing/2018/hyperlinkcolor" val="tx"/>
                    </a:ext>
                  </a:extLst>
                </a:hlinkClick>
              </a:rPr>
              <a:t>Primer</a:t>
            </a:r>
            <a:r>
              <a:rPr lang="it-IT" sz="2000" b="1" dirty="0">
                <a:solidFill>
                  <a:srgbClr val="84442E"/>
                </a:solidFill>
              </a:rPr>
              <a:t>:</a:t>
            </a:r>
            <a:r>
              <a:rPr lang="it-IT" sz="2000" b="1" dirty="0"/>
              <a:t> </a:t>
            </a:r>
            <a:r>
              <a:rPr lang="en-US" sz="1800" dirty="0"/>
              <a:t>of use cases and an overview of standards, technologies and tools that could be components of an adoptable approach to facilitating interoperability between different research data repository platforms. </a:t>
            </a:r>
            <a:endParaRPr lang="it-IT" sz="2400" dirty="0"/>
          </a:p>
        </p:txBody>
      </p:sp>
      <p:sp>
        <p:nvSpPr>
          <p:cNvPr id="4" name="Segnaposto data 3"/>
          <p:cNvSpPr>
            <a:spLocks noGrp="1"/>
          </p:cNvSpPr>
          <p:nvPr>
            <p:ph type="dt" sz="half" idx="2"/>
          </p:nvPr>
        </p:nvSpPr>
        <p:spPr/>
        <p:txBody>
          <a:bodyPr/>
          <a:lstStyle/>
          <a:p>
            <a:fld id="{C4D35736-DCBB-AC47-BE66-F9A2EF1690B2}"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36</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7" name="Picture 2"/>
          <p:cNvPicPr>
            <a:picLocks noChangeAspect="1" noChangeArrowheads="1"/>
          </p:cNvPicPr>
          <p:nvPr/>
        </p:nvPicPr>
        <p:blipFill>
          <a:blip r:embed="rId6"/>
          <a:srcRect/>
          <a:stretch>
            <a:fillRect/>
          </a:stretch>
        </p:blipFill>
        <p:spPr bwMode="auto">
          <a:xfrm>
            <a:off x="1" y="0"/>
            <a:ext cx="6304888" cy="2952000"/>
          </a:xfrm>
          <a:prstGeom prst="rect">
            <a:avLst/>
          </a:prstGeom>
          <a:noFill/>
          <a:ln w="9525">
            <a:noFill/>
            <a:miter lim="800000"/>
            <a:headEnd/>
            <a:tailEnd/>
          </a:ln>
        </p:spPr>
      </p:pic>
      <p:sp>
        <p:nvSpPr>
          <p:cNvPr id="8" name="Titolo 1"/>
          <p:cNvSpPr txBox="1">
            <a:spLocks/>
          </p:cNvSpPr>
          <p:nvPr/>
        </p:nvSpPr>
        <p:spPr>
          <a:xfrm>
            <a:off x="5961595" y="1105717"/>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
        <p:nvSpPr>
          <p:cNvPr id="9" name="Segnaposto contenuto 2"/>
          <p:cNvSpPr txBox="1">
            <a:spLocks/>
          </p:cNvSpPr>
          <p:nvPr/>
        </p:nvSpPr>
        <p:spPr>
          <a:xfrm>
            <a:off x="6458666" y="3345974"/>
            <a:ext cx="5416887" cy="2846909"/>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7"/>
              </a:buBlip>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683769" y="2966850"/>
            <a:ext cx="10980000" cy="4100700"/>
          </a:xfrm>
        </p:spPr>
        <p:txBody>
          <a:bodyPr>
            <a:noAutofit/>
          </a:bodyPr>
          <a:lstStyle/>
          <a:p>
            <a:pPr marL="0">
              <a:lnSpc>
                <a:spcPct val="100000"/>
              </a:lnSpc>
              <a:spcBef>
                <a:spcPts val="0"/>
              </a:spcBef>
              <a:spcAft>
                <a:spcPts val="1200"/>
              </a:spcAft>
              <a:buNone/>
            </a:pPr>
            <a:r>
              <a:rPr lang="en-US" sz="2000" b="1" dirty="0">
                <a:solidFill>
                  <a:srgbClr val="84442E"/>
                </a:solidFill>
                <a:hlinkClick r:id="rId2">
                  <a:extLst>
                    <a:ext uri="{A12FA001-AC4F-418D-AE19-62706E023703}">
                      <ahyp:hlinkClr xmlns:ahyp="http://schemas.microsoft.com/office/drawing/2018/hyperlinkcolor" val="tx"/>
                    </a:ext>
                  </a:extLst>
                </a:hlinkClick>
              </a:rPr>
              <a:t>Compilation of Data Versioning Use cases from the RDA Data Versioning Working Group</a:t>
            </a:r>
            <a:r>
              <a:rPr lang="en-US" sz="2000" b="1" dirty="0">
                <a:solidFill>
                  <a:srgbClr val="84442E"/>
                </a:solidFill>
              </a:rPr>
              <a:t>: </a:t>
            </a:r>
            <a:r>
              <a:rPr lang="en-US" sz="1600" dirty="0"/>
              <a:t>Data versioning is a fundamental element to ensuring the reproducibility of research. Work in other RDA groups on data provenance and data citation, as well as the W3C Dataset Exchange Working Group, have highlighted that definitions of data versioning concepts and recommended practices are still missing.</a:t>
            </a:r>
          </a:p>
          <a:p>
            <a:pPr marL="0" lvl="0">
              <a:lnSpc>
                <a:spcPct val="100000"/>
              </a:lnSpc>
              <a:spcBef>
                <a:spcPts val="0"/>
              </a:spcBef>
              <a:spcAft>
                <a:spcPts val="1200"/>
              </a:spcAft>
              <a:buNone/>
            </a:pPr>
            <a:r>
              <a:rPr lang="it-IT" sz="2000" b="1" dirty="0">
                <a:solidFill>
                  <a:srgbClr val="84442E"/>
                </a:solidFill>
                <a:hlinkClick r:id="rId3">
                  <a:extLst>
                    <a:ext uri="{A12FA001-AC4F-418D-AE19-62706E023703}">
                      <ahyp:hlinkClr xmlns:ahyp="http://schemas.microsoft.com/office/drawing/2018/hyperlinkcolor" val="tx"/>
                    </a:ext>
                  </a:extLst>
                </a:hlinkClick>
              </a:rPr>
              <a:t>Data Sharing in Epidemiology</a:t>
            </a:r>
            <a:r>
              <a:rPr lang="it-IT" sz="2000" b="1" dirty="0">
                <a:solidFill>
                  <a:srgbClr val="84442E"/>
                </a:solidFill>
              </a:rPr>
              <a:t>:</a:t>
            </a:r>
            <a:r>
              <a:rPr lang="it-IT" sz="2000" dirty="0">
                <a:solidFill>
                  <a:prstClr val="black"/>
                </a:solidFill>
              </a:rPr>
              <a:t> </a:t>
            </a:r>
            <a:r>
              <a:rPr lang="it-IT" sz="1600" dirty="0" err="1">
                <a:solidFill>
                  <a:prstClr val="black"/>
                </a:solidFill>
              </a:rPr>
              <a:t>There</a:t>
            </a:r>
            <a:r>
              <a:rPr lang="it-IT" sz="1600" dirty="0">
                <a:solidFill>
                  <a:prstClr val="black"/>
                </a:solidFill>
              </a:rPr>
              <a:t> </a:t>
            </a:r>
            <a:r>
              <a:rPr lang="it-IT" sz="1600" dirty="0" err="1">
                <a:solidFill>
                  <a:prstClr val="black"/>
                </a:solidFill>
              </a:rPr>
              <a:t>is</a:t>
            </a:r>
            <a:r>
              <a:rPr lang="it-IT" sz="1600" dirty="0">
                <a:solidFill>
                  <a:prstClr val="black"/>
                </a:solidFill>
              </a:rPr>
              <a:t> a pressing </a:t>
            </a:r>
            <a:r>
              <a:rPr lang="it-IT" sz="1600" dirty="0" err="1">
                <a:solidFill>
                  <a:prstClr val="black"/>
                </a:solidFill>
              </a:rPr>
              <a:t>need</a:t>
            </a:r>
            <a:r>
              <a:rPr lang="it-IT" sz="1600" dirty="0">
                <a:solidFill>
                  <a:prstClr val="black"/>
                </a:solidFill>
              </a:rPr>
              <a:t> for a </a:t>
            </a:r>
            <a:r>
              <a:rPr lang="it-IT" sz="1600" dirty="0" err="1">
                <a:solidFill>
                  <a:prstClr val="black"/>
                </a:solidFill>
              </a:rPr>
              <a:t>coordinated</a:t>
            </a:r>
            <a:r>
              <a:rPr lang="it-IT" sz="1600" dirty="0">
                <a:solidFill>
                  <a:prstClr val="black"/>
                </a:solidFill>
              </a:rPr>
              <a:t> global </a:t>
            </a:r>
            <a:r>
              <a:rPr lang="it-IT" sz="1600" dirty="0" err="1">
                <a:solidFill>
                  <a:prstClr val="black"/>
                </a:solidFill>
              </a:rPr>
              <a:t>system</a:t>
            </a:r>
            <a:r>
              <a:rPr lang="it-IT" sz="1600" dirty="0">
                <a:solidFill>
                  <a:prstClr val="black"/>
                </a:solidFill>
              </a:rPr>
              <a:t> </a:t>
            </a:r>
            <a:r>
              <a:rPr lang="it-IT" sz="1600" dirty="0" err="1">
                <a:solidFill>
                  <a:prstClr val="black"/>
                </a:solidFill>
              </a:rPr>
              <a:t>encompassing</a:t>
            </a:r>
            <a:r>
              <a:rPr lang="it-IT" sz="1600" dirty="0">
                <a:solidFill>
                  <a:prstClr val="black"/>
                </a:solidFill>
              </a:rPr>
              <a:t> </a:t>
            </a:r>
            <a:r>
              <a:rPr lang="it-IT" sz="1600" dirty="0" err="1">
                <a:solidFill>
                  <a:prstClr val="black"/>
                </a:solidFill>
              </a:rPr>
              <a:t>preparedness</a:t>
            </a:r>
            <a:r>
              <a:rPr lang="it-IT" sz="1600" dirty="0">
                <a:solidFill>
                  <a:prstClr val="black"/>
                </a:solidFill>
              </a:rPr>
              <a:t>, early </a:t>
            </a:r>
            <a:r>
              <a:rPr lang="it-IT" sz="1600" dirty="0" err="1">
                <a:solidFill>
                  <a:prstClr val="black"/>
                </a:solidFill>
              </a:rPr>
              <a:t>detection</a:t>
            </a:r>
            <a:r>
              <a:rPr lang="it-IT" sz="1600" dirty="0">
                <a:solidFill>
                  <a:prstClr val="black"/>
                </a:solidFill>
              </a:rPr>
              <a:t>, and </a:t>
            </a:r>
            <a:r>
              <a:rPr lang="it-IT" sz="1600" dirty="0" err="1">
                <a:solidFill>
                  <a:prstClr val="black"/>
                </a:solidFill>
              </a:rPr>
              <a:t>rapid</a:t>
            </a:r>
            <a:r>
              <a:rPr lang="it-IT" sz="1600" dirty="0">
                <a:solidFill>
                  <a:prstClr val="black"/>
                </a:solidFill>
              </a:rPr>
              <a:t> </a:t>
            </a:r>
            <a:r>
              <a:rPr lang="it-IT" sz="1600" dirty="0" err="1">
                <a:solidFill>
                  <a:prstClr val="black"/>
                </a:solidFill>
              </a:rPr>
              <a:t>response</a:t>
            </a:r>
            <a:r>
              <a:rPr lang="it-IT" sz="1600" dirty="0">
                <a:solidFill>
                  <a:prstClr val="black"/>
                </a:solidFill>
              </a:rPr>
              <a:t> to </a:t>
            </a:r>
            <a:r>
              <a:rPr lang="it-IT" sz="1600" dirty="0" err="1">
                <a:solidFill>
                  <a:prstClr val="black"/>
                </a:solidFill>
              </a:rPr>
              <a:t>newly</a:t>
            </a:r>
            <a:r>
              <a:rPr lang="it-IT" sz="1600" dirty="0">
                <a:solidFill>
                  <a:prstClr val="black"/>
                </a:solidFill>
              </a:rPr>
              <a:t> </a:t>
            </a:r>
            <a:r>
              <a:rPr lang="it-IT" sz="1600" dirty="0" err="1">
                <a:solidFill>
                  <a:prstClr val="black"/>
                </a:solidFill>
              </a:rPr>
              <a:t>emergent</a:t>
            </a:r>
            <a:r>
              <a:rPr lang="it-IT" sz="1600" dirty="0">
                <a:solidFill>
                  <a:prstClr val="black"/>
                </a:solidFill>
              </a:rPr>
              <a:t> </a:t>
            </a:r>
            <a:r>
              <a:rPr lang="it-IT" sz="1600" dirty="0" err="1">
                <a:solidFill>
                  <a:prstClr val="black"/>
                </a:solidFill>
              </a:rPr>
              <a:t>threats</a:t>
            </a:r>
            <a:r>
              <a:rPr lang="it-IT" sz="1600" dirty="0">
                <a:solidFill>
                  <a:prstClr val="black"/>
                </a:solidFill>
              </a:rPr>
              <a:t> </a:t>
            </a:r>
            <a:r>
              <a:rPr lang="it-IT" sz="1600" dirty="0" err="1">
                <a:solidFill>
                  <a:prstClr val="black"/>
                </a:solidFill>
              </a:rPr>
              <a:t>such</a:t>
            </a:r>
            <a:r>
              <a:rPr lang="it-IT" sz="1600" dirty="0">
                <a:solidFill>
                  <a:prstClr val="black"/>
                </a:solidFill>
              </a:rPr>
              <a:t> </a:t>
            </a:r>
            <a:r>
              <a:rPr lang="it-IT" sz="1600" dirty="0" err="1">
                <a:solidFill>
                  <a:prstClr val="black"/>
                </a:solidFill>
              </a:rPr>
              <a:t>as</a:t>
            </a:r>
            <a:r>
              <a:rPr lang="it-IT" sz="1600" dirty="0">
                <a:solidFill>
                  <a:prstClr val="black"/>
                </a:solidFill>
              </a:rPr>
              <a:t> SARS-CoV-2 virus and the COVID- 19 </a:t>
            </a:r>
            <a:r>
              <a:rPr lang="it-IT" sz="1600" dirty="0" err="1">
                <a:solidFill>
                  <a:prstClr val="black"/>
                </a:solidFill>
              </a:rPr>
              <a:t>disease</a:t>
            </a:r>
            <a:r>
              <a:rPr lang="it-IT" sz="1600" dirty="0">
                <a:solidFill>
                  <a:prstClr val="black"/>
                </a:solidFill>
              </a:rPr>
              <a:t> </a:t>
            </a:r>
            <a:r>
              <a:rPr lang="it-IT" sz="1600" dirty="0" err="1">
                <a:solidFill>
                  <a:prstClr val="black"/>
                </a:solidFill>
              </a:rPr>
              <a:t>that</a:t>
            </a:r>
            <a:r>
              <a:rPr lang="it-IT" sz="1600" dirty="0">
                <a:solidFill>
                  <a:prstClr val="black"/>
                </a:solidFill>
              </a:rPr>
              <a:t> </a:t>
            </a:r>
            <a:r>
              <a:rPr lang="it-IT" sz="1600" dirty="0" err="1">
                <a:solidFill>
                  <a:prstClr val="black"/>
                </a:solidFill>
              </a:rPr>
              <a:t>it</a:t>
            </a:r>
            <a:r>
              <a:rPr lang="it-IT" sz="1600" dirty="0">
                <a:solidFill>
                  <a:prstClr val="black"/>
                </a:solidFill>
              </a:rPr>
              <a:t> </a:t>
            </a:r>
            <a:r>
              <a:rPr lang="it-IT" sz="1600" dirty="0" err="1">
                <a:solidFill>
                  <a:prstClr val="black"/>
                </a:solidFill>
              </a:rPr>
              <a:t>causes</a:t>
            </a:r>
            <a:r>
              <a:rPr lang="it-IT" sz="1600" dirty="0">
                <a:solidFill>
                  <a:prstClr val="black"/>
                </a:solidFill>
              </a:rPr>
              <a:t>.</a:t>
            </a:r>
            <a:br>
              <a:rPr lang="it-IT" sz="1600" dirty="0">
                <a:solidFill>
                  <a:prstClr val="black"/>
                </a:solidFill>
              </a:rPr>
            </a:br>
            <a:r>
              <a:rPr lang="it-IT" sz="1600" dirty="0">
                <a:solidFill>
                  <a:prstClr val="black"/>
                </a:solidFill>
              </a:rPr>
              <a:t>The </a:t>
            </a:r>
            <a:r>
              <a:rPr lang="it-IT" sz="1600" dirty="0" err="1">
                <a:solidFill>
                  <a:prstClr val="black"/>
                </a:solidFill>
              </a:rPr>
              <a:t>intended</a:t>
            </a:r>
            <a:r>
              <a:rPr lang="it-IT" sz="1600" dirty="0">
                <a:solidFill>
                  <a:prstClr val="black"/>
                </a:solidFill>
              </a:rPr>
              <a:t> audience for the </a:t>
            </a:r>
            <a:r>
              <a:rPr lang="it-IT" sz="1600" dirty="0" err="1">
                <a:solidFill>
                  <a:prstClr val="black"/>
                </a:solidFill>
              </a:rPr>
              <a:t>epidemiology</a:t>
            </a:r>
            <a:r>
              <a:rPr lang="it-IT" sz="1600" dirty="0">
                <a:solidFill>
                  <a:prstClr val="black"/>
                </a:solidFill>
              </a:rPr>
              <a:t> </a:t>
            </a:r>
            <a:r>
              <a:rPr lang="it-IT" sz="1600" dirty="0" err="1">
                <a:solidFill>
                  <a:prstClr val="black"/>
                </a:solidFill>
              </a:rPr>
              <a:t>recommendations</a:t>
            </a:r>
            <a:r>
              <a:rPr lang="it-IT" sz="1600" dirty="0">
                <a:solidFill>
                  <a:prstClr val="black"/>
                </a:solidFill>
              </a:rPr>
              <a:t> and </a:t>
            </a:r>
            <a:r>
              <a:rPr lang="it-IT" sz="1600" dirty="0" err="1">
                <a:solidFill>
                  <a:prstClr val="black"/>
                </a:solidFill>
              </a:rPr>
              <a:t>guidelines</a:t>
            </a:r>
            <a:r>
              <a:rPr lang="it-IT" sz="1600" dirty="0">
                <a:solidFill>
                  <a:prstClr val="black"/>
                </a:solidFill>
              </a:rPr>
              <a:t> are </a:t>
            </a:r>
            <a:r>
              <a:rPr lang="it-IT" sz="1600" dirty="0" err="1">
                <a:solidFill>
                  <a:prstClr val="black"/>
                </a:solidFill>
              </a:rPr>
              <a:t>government</a:t>
            </a:r>
            <a:r>
              <a:rPr lang="it-IT" sz="1600" dirty="0">
                <a:solidFill>
                  <a:prstClr val="black"/>
                </a:solidFill>
              </a:rPr>
              <a:t> and </a:t>
            </a:r>
            <a:r>
              <a:rPr lang="it-IT" sz="1600" dirty="0" err="1">
                <a:solidFill>
                  <a:prstClr val="black"/>
                </a:solidFill>
              </a:rPr>
              <a:t>international</a:t>
            </a:r>
            <a:r>
              <a:rPr lang="it-IT" sz="1600" dirty="0">
                <a:solidFill>
                  <a:prstClr val="black"/>
                </a:solidFill>
              </a:rPr>
              <a:t> </a:t>
            </a:r>
            <a:r>
              <a:rPr lang="it-IT" sz="1600" dirty="0" err="1">
                <a:solidFill>
                  <a:prstClr val="black"/>
                </a:solidFill>
              </a:rPr>
              <a:t>agencies</a:t>
            </a:r>
            <a:r>
              <a:rPr lang="it-IT" sz="1600" dirty="0">
                <a:solidFill>
                  <a:prstClr val="black"/>
                </a:solidFill>
              </a:rPr>
              <a:t>, policy and </a:t>
            </a:r>
            <a:r>
              <a:rPr lang="it-IT" sz="1600" dirty="0" err="1">
                <a:solidFill>
                  <a:prstClr val="black"/>
                </a:solidFill>
              </a:rPr>
              <a:t>decision</a:t>
            </a:r>
            <a:r>
              <a:rPr lang="it-IT" sz="1600" dirty="0">
                <a:solidFill>
                  <a:prstClr val="black"/>
                </a:solidFill>
              </a:rPr>
              <a:t> </a:t>
            </a:r>
            <a:r>
              <a:rPr lang="it-IT" sz="1600" dirty="0" err="1">
                <a:solidFill>
                  <a:prstClr val="black"/>
                </a:solidFill>
              </a:rPr>
              <a:t>makers</a:t>
            </a:r>
            <a:r>
              <a:rPr lang="it-IT" sz="1600" dirty="0">
                <a:solidFill>
                  <a:prstClr val="black"/>
                </a:solidFill>
              </a:rPr>
              <a:t>, </a:t>
            </a:r>
            <a:r>
              <a:rPr lang="it-IT" sz="1600" dirty="0" err="1">
                <a:solidFill>
                  <a:prstClr val="black"/>
                </a:solidFill>
              </a:rPr>
              <a:t>epidemiologists</a:t>
            </a:r>
            <a:r>
              <a:rPr lang="it-IT" sz="1600" dirty="0">
                <a:solidFill>
                  <a:prstClr val="black"/>
                </a:solidFill>
              </a:rPr>
              <a:t> and public </a:t>
            </a:r>
            <a:r>
              <a:rPr lang="it-IT" sz="1600" dirty="0" err="1">
                <a:solidFill>
                  <a:prstClr val="black"/>
                </a:solidFill>
              </a:rPr>
              <a:t>health</a:t>
            </a:r>
            <a:r>
              <a:rPr lang="it-IT" sz="1600" dirty="0">
                <a:solidFill>
                  <a:prstClr val="black"/>
                </a:solidFill>
              </a:rPr>
              <a:t> </a:t>
            </a:r>
            <a:r>
              <a:rPr lang="it-IT" sz="1600" dirty="0" err="1">
                <a:solidFill>
                  <a:prstClr val="black"/>
                </a:solidFill>
              </a:rPr>
              <a:t>experts</a:t>
            </a:r>
            <a:r>
              <a:rPr lang="it-IT" sz="1600" dirty="0">
                <a:solidFill>
                  <a:prstClr val="black"/>
                </a:solidFill>
              </a:rPr>
              <a:t>, </a:t>
            </a:r>
            <a:r>
              <a:rPr lang="it-IT" sz="1600" dirty="0" err="1">
                <a:solidFill>
                  <a:prstClr val="black"/>
                </a:solidFill>
              </a:rPr>
              <a:t>disaster</a:t>
            </a:r>
            <a:r>
              <a:rPr lang="it-IT" sz="1600" dirty="0">
                <a:solidFill>
                  <a:prstClr val="black"/>
                </a:solidFill>
              </a:rPr>
              <a:t> </a:t>
            </a:r>
            <a:r>
              <a:rPr lang="it-IT" sz="1600" dirty="0" err="1">
                <a:solidFill>
                  <a:prstClr val="black"/>
                </a:solidFill>
              </a:rPr>
              <a:t>preparedness</a:t>
            </a:r>
            <a:r>
              <a:rPr lang="it-IT" sz="1600" dirty="0">
                <a:solidFill>
                  <a:prstClr val="black"/>
                </a:solidFill>
              </a:rPr>
              <a:t> and </a:t>
            </a:r>
            <a:r>
              <a:rPr lang="it-IT" sz="1600" dirty="0" err="1">
                <a:solidFill>
                  <a:prstClr val="black"/>
                </a:solidFill>
              </a:rPr>
              <a:t>response</a:t>
            </a:r>
            <a:r>
              <a:rPr lang="it-IT" sz="1600" dirty="0">
                <a:solidFill>
                  <a:prstClr val="black"/>
                </a:solidFill>
              </a:rPr>
              <a:t> </a:t>
            </a:r>
            <a:r>
              <a:rPr lang="it-IT" sz="1600" dirty="0" err="1">
                <a:solidFill>
                  <a:prstClr val="black"/>
                </a:solidFill>
              </a:rPr>
              <a:t>experts</a:t>
            </a:r>
            <a:r>
              <a:rPr lang="it-IT" sz="1600" dirty="0">
                <a:solidFill>
                  <a:prstClr val="black"/>
                </a:solidFill>
              </a:rPr>
              <a:t>, </a:t>
            </a:r>
            <a:r>
              <a:rPr lang="it-IT" sz="1600" dirty="0" err="1">
                <a:solidFill>
                  <a:prstClr val="black"/>
                </a:solidFill>
              </a:rPr>
              <a:t>funders</a:t>
            </a:r>
            <a:r>
              <a:rPr lang="it-IT" sz="1600" dirty="0">
                <a:solidFill>
                  <a:prstClr val="black"/>
                </a:solidFill>
              </a:rPr>
              <a:t>, data providers, </a:t>
            </a:r>
            <a:r>
              <a:rPr lang="it-IT" sz="1600" dirty="0" err="1">
                <a:solidFill>
                  <a:prstClr val="black"/>
                </a:solidFill>
              </a:rPr>
              <a:t>teachers</a:t>
            </a:r>
            <a:r>
              <a:rPr lang="it-IT" sz="1600" dirty="0">
                <a:solidFill>
                  <a:prstClr val="black"/>
                </a:solidFill>
              </a:rPr>
              <a:t>, </a:t>
            </a:r>
            <a:r>
              <a:rPr lang="it-IT" sz="1600" dirty="0" err="1">
                <a:solidFill>
                  <a:prstClr val="black"/>
                </a:solidFill>
              </a:rPr>
              <a:t>researchers</a:t>
            </a:r>
            <a:r>
              <a:rPr lang="it-IT" sz="1600" dirty="0">
                <a:solidFill>
                  <a:prstClr val="black"/>
                </a:solidFill>
              </a:rPr>
              <a:t>, </a:t>
            </a:r>
            <a:r>
              <a:rPr lang="it-IT" sz="1600" dirty="0" err="1">
                <a:solidFill>
                  <a:prstClr val="black"/>
                </a:solidFill>
              </a:rPr>
              <a:t>clinicians</a:t>
            </a:r>
            <a:r>
              <a:rPr lang="it-IT" sz="1600" dirty="0">
                <a:solidFill>
                  <a:prstClr val="black"/>
                </a:solidFill>
              </a:rPr>
              <a:t>, and </a:t>
            </a:r>
            <a:r>
              <a:rPr lang="it-IT" sz="1600" dirty="0" err="1">
                <a:solidFill>
                  <a:prstClr val="black"/>
                </a:solidFill>
              </a:rPr>
              <a:t>other</a:t>
            </a:r>
            <a:r>
              <a:rPr lang="it-IT" sz="1600" dirty="0">
                <a:solidFill>
                  <a:prstClr val="black"/>
                </a:solidFill>
              </a:rPr>
              <a:t> </a:t>
            </a:r>
            <a:r>
              <a:rPr lang="it-IT" sz="1600" dirty="0" err="1">
                <a:solidFill>
                  <a:prstClr val="black"/>
                </a:solidFill>
              </a:rPr>
              <a:t>potential</a:t>
            </a:r>
            <a:r>
              <a:rPr lang="it-IT" sz="1600" dirty="0">
                <a:solidFill>
                  <a:prstClr val="black"/>
                </a:solidFill>
              </a:rPr>
              <a:t> </a:t>
            </a:r>
            <a:r>
              <a:rPr lang="it-IT" sz="1600" dirty="0" err="1">
                <a:solidFill>
                  <a:prstClr val="black"/>
                </a:solidFill>
              </a:rPr>
              <a:t>users</a:t>
            </a:r>
            <a:r>
              <a:rPr lang="it-IT" sz="1600" dirty="0">
                <a:solidFill>
                  <a:prstClr val="black"/>
                </a:solidFill>
              </a:rPr>
              <a:t>.</a:t>
            </a:r>
          </a:p>
          <a:p>
            <a:pPr marL="36000" lvl="1">
              <a:lnSpc>
                <a:spcPct val="100000"/>
              </a:lnSpc>
              <a:spcBef>
                <a:spcPts val="0"/>
              </a:spcBef>
              <a:buNone/>
            </a:pPr>
            <a:r>
              <a:rPr lang="it-IT" sz="2000" b="1" dirty="0">
                <a:solidFill>
                  <a:srgbClr val="84442E"/>
                </a:solidFill>
                <a:hlinkClick r:id="rId4">
                  <a:extLst>
                    <a:ext uri="{A12FA001-AC4F-418D-AE19-62706E023703}">
                      <ahyp:hlinkClr xmlns:ahyp="http://schemas.microsoft.com/office/drawing/2018/hyperlinkcolor" val="tx"/>
                    </a:ext>
                  </a:extLst>
                </a:hlinkClick>
              </a:rPr>
              <a:t>RDA-COVID19 WG Zotero Library</a:t>
            </a:r>
            <a:r>
              <a:rPr lang="it-IT" sz="2000" b="1" dirty="0">
                <a:solidFill>
                  <a:srgbClr val="84442E"/>
                </a:solidFill>
              </a:rPr>
              <a:t>: </a:t>
            </a:r>
            <a:r>
              <a:rPr lang="it-IT" sz="1600" dirty="0">
                <a:solidFill>
                  <a:prstClr val="black"/>
                </a:solidFill>
              </a:rPr>
              <a:t>The RDA-COVID19 WG </a:t>
            </a:r>
            <a:r>
              <a:rPr lang="it-IT" sz="1600" dirty="0" err="1">
                <a:solidFill>
                  <a:prstClr val="black"/>
                </a:solidFill>
              </a:rPr>
              <a:t>Zotero</a:t>
            </a:r>
            <a:r>
              <a:rPr lang="it-IT" sz="1600" dirty="0">
                <a:solidFill>
                  <a:prstClr val="black"/>
                </a:solidFill>
              </a:rPr>
              <a:t> Library </a:t>
            </a:r>
            <a:r>
              <a:rPr lang="it-IT" sz="1600" dirty="0" err="1">
                <a:solidFill>
                  <a:prstClr val="black"/>
                </a:solidFill>
              </a:rPr>
              <a:t>was</a:t>
            </a:r>
            <a:r>
              <a:rPr lang="it-IT" sz="1600" dirty="0">
                <a:solidFill>
                  <a:prstClr val="black"/>
                </a:solidFill>
              </a:rPr>
              <a:t> </a:t>
            </a:r>
            <a:r>
              <a:rPr lang="it-IT" sz="1600" dirty="0" err="1">
                <a:solidFill>
                  <a:prstClr val="black"/>
                </a:solidFill>
              </a:rPr>
              <a:t>created</a:t>
            </a:r>
            <a:r>
              <a:rPr lang="it-IT" sz="1600" dirty="0">
                <a:solidFill>
                  <a:prstClr val="black"/>
                </a:solidFill>
              </a:rPr>
              <a:t> by the RDA-COVID19 WG to </a:t>
            </a:r>
            <a:r>
              <a:rPr lang="it-IT" sz="1600" dirty="0" err="1">
                <a:solidFill>
                  <a:prstClr val="black"/>
                </a:solidFill>
              </a:rPr>
              <a:t>support</a:t>
            </a:r>
            <a:r>
              <a:rPr lang="it-IT" sz="1600" dirty="0">
                <a:solidFill>
                  <a:prstClr val="black"/>
                </a:solidFill>
              </a:rPr>
              <a:t> </a:t>
            </a:r>
            <a:r>
              <a:rPr lang="it-IT" sz="1600" dirty="0" err="1">
                <a:solidFill>
                  <a:prstClr val="black"/>
                </a:solidFill>
              </a:rPr>
              <a:t>development</a:t>
            </a:r>
            <a:r>
              <a:rPr lang="it-IT" sz="1600" dirty="0">
                <a:solidFill>
                  <a:prstClr val="black"/>
                </a:solidFill>
              </a:rPr>
              <a:t> of the RDA-COVID19 </a:t>
            </a:r>
            <a:r>
              <a:rPr lang="it-IT" sz="1600" dirty="0" err="1">
                <a:solidFill>
                  <a:prstClr val="black"/>
                </a:solidFill>
              </a:rPr>
              <a:t>Recommendations</a:t>
            </a:r>
            <a:r>
              <a:rPr lang="it-IT" sz="1600" dirty="0">
                <a:solidFill>
                  <a:prstClr val="black"/>
                </a:solidFill>
              </a:rPr>
              <a:t> and </a:t>
            </a:r>
            <a:r>
              <a:rPr lang="it-IT" sz="1600" dirty="0" err="1">
                <a:solidFill>
                  <a:prstClr val="black"/>
                </a:solidFill>
              </a:rPr>
              <a:t>Guidelines</a:t>
            </a:r>
            <a:r>
              <a:rPr lang="it-IT" sz="1600" dirty="0">
                <a:solidFill>
                  <a:prstClr val="black"/>
                </a:solidFill>
              </a:rPr>
              <a:t>.</a:t>
            </a:r>
          </a:p>
        </p:txBody>
      </p:sp>
      <p:sp>
        <p:nvSpPr>
          <p:cNvPr id="4" name="Segnaposto data 3"/>
          <p:cNvSpPr>
            <a:spLocks noGrp="1"/>
          </p:cNvSpPr>
          <p:nvPr>
            <p:ph type="dt" sz="half" idx="2"/>
          </p:nvPr>
        </p:nvSpPr>
        <p:spPr/>
        <p:txBody>
          <a:bodyPr/>
          <a:lstStyle/>
          <a:p>
            <a:fld id="{753FDC1B-ACE9-F043-B043-16CD3060CC1B}"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37</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7" name="Picture 2"/>
          <p:cNvPicPr>
            <a:picLocks noChangeAspect="1" noChangeArrowheads="1"/>
          </p:cNvPicPr>
          <p:nvPr/>
        </p:nvPicPr>
        <p:blipFill>
          <a:blip r:embed="rId5"/>
          <a:srcRect/>
          <a:stretch>
            <a:fillRect/>
          </a:stretch>
        </p:blipFill>
        <p:spPr bwMode="auto">
          <a:xfrm>
            <a:off x="1" y="0"/>
            <a:ext cx="6304888" cy="2952000"/>
          </a:xfrm>
          <a:prstGeom prst="rect">
            <a:avLst/>
          </a:prstGeom>
          <a:noFill/>
          <a:ln w="9525">
            <a:noFill/>
            <a:miter lim="800000"/>
            <a:headEnd/>
            <a:tailEnd/>
          </a:ln>
        </p:spPr>
      </p:pic>
      <p:sp>
        <p:nvSpPr>
          <p:cNvPr id="8" name="Titolo 1"/>
          <p:cNvSpPr txBox="1">
            <a:spLocks/>
          </p:cNvSpPr>
          <p:nvPr/>
        </p:nvSpPr>
        <p:spPr>
          <a:xfrm>
            <a:off x="5961595" y="1105717"/>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
        <p:nvSpPr>
          <p:cNvPr id="9" name="Segnaposto contenuto 2"/>
          <p:cNvSpPr txBox="1">
            <a:spLocks/>
          </p:cNvSpPr>
          <p:nvPr/>
        </p:nvSpPr>
        <p:spPr>
          <a:xfrm>
            <a:off x="6458666" y="3345974"/>
            <a:ext cx="5416887" cy="2846909"/>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6"/>
              </a:buBlip>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43284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683769" y="2966850"/>
            <a:ext cx="10980000" cy="4100700"/>
          </a:xfrm>
        </p:spPr>
        <p:txBody>
          <a:bodyPr>
            <a:noAutofit/>
          </a:bodyPr>
          <a:lstStyle/>
          <a:p>
            <a:pPr marL="0">
              <a:lnSpc>
                <a:spcPct val="100000"/>
              </a:lnSpc>
              <a:spcBef>
                <a:spcPts val="0"/>
              </a:spcBef>
              <a:spcAft>
                <a:spcPts val="1200"/>
              </a:spcAft>
              <a:buNone/>
            </a:pPr>
            <a:r>
              <a:rPr lang="en-US" sz="1800" b="1" dirty="0">
                <a:solidFill>
                  <a:srgbClr val="84442E"/>
                </a:solidFill>
                <a:hlinkClick r:id="rId2">
                  <a:extLst>
                    <a:ext uri="{A12FA001-AC4F-418D-AE19-62706E023703}">
                      <ahyp:hlinkClr xmlns:ahyp="http://schemas.microsoft.com/office/drawing/2018/hyperlinkcolor" val="tx"/>
                    </a:ext>
                  </a:extLst>
                </a:hlinkClick>
              </a:rPr>
              <a:t>Principles and best practices in data versioning for all data sets big and small</a:t>
            </a:r>
            <a:r>
              <a:rPr lang="en-US" sz="1800" b="1" dirty="0">
                <a:solidFill>
                  <a:srgbClr val="84442E"/>
                </a:solidFill>
              </a:rPr>
              <a:t>: </a:t>
            </a:r>
            <a:r>
              <a:rPr lang="en-US" sz="1800" dirty="0"/>
              <a:t>The demand for better reproducibility of research results is growing. More and more data is becoming available online. In some cases, the datasets have become so large that downloading the data is no longer feasible. Data can also be offered through web services and accessed on demand. This means that parts of the data are accessed at a remote source when needed. In this scenario, it will become increasingly important for a researcher to be able to cite the exact extract of the data set that was used to underpin their research publication.</a:t>
            </a:r>
          </a:p>
          <a:p>
            <a:pPr marL="0">
              <a:lnSpc>
                <a:spcPct val="100000"/>
              </a:lnSpc>
              <a:spcBef>
                <a:spcPts val="0"/>
              </a:spcBef>
              <a:spcAft>
                <a:spcPts val="1200"/>
              </a:spcAft>
              <a:buNone/>
            </a:pPr>
            <a:r>
              <a:rPr lang="en-US" sz="1800" b="1" dirty="0">
                <a:solidFill>
                  <a:srgbClr val="84442E"/>
                </a:solidFill>
                <a:hlinkClick r:id="rId3">
                  <a:extLst>
                    <a:ext uri="{A12FA001-AC4F-418D-AE19-62706E023703}">
                      <ahyp:hlinkClr xmlns:ahyp="http://schemas.microsoft.com/office/drawing/2018/hyperlinkcolor" val="tx"/>
                    </a:ext>
                  </a:extLst>
                </a:hlinkClick>
              </a:rPr>
              <a:t>Tromsø recommendations for citation of research data in linguistics</a:t>
            </a:r>
            <a:r>
              <a:rPr lang="en-US" sz="1800" b="1" dirty="0">
                <a:solidFill>
                  <a:srgbClr val="84442E"/>
                </a:solidFill>
              </a:rPr>
              <a:t>: </a:t>
            </a:r>
            <a:r>
              <a:rPr lang="it-IT" sz="1800" dirty="0"/>
              <a:t>For the use of </a:t>
            </a:r>
            <a:r>
              <a:rPr lang="it-IT" sz="1800" dirty="0" err="1"/>
              <a:t>researchers</a:t>
            </a:r>
            <a:r>
              <a:rPr lang="it-IT" sz="1800" dirty="0"/>
              <a:t> and </a:t>
            </a:r>
            <a:r>
              <a:rPr lang="it-IT" sz="1800" dirty="0" err="1"/>
              <a:t>scholars</a:t>
            </a:r>
            <a:r>
              <a:rPr lang="it-IT" sz="1800" dirty="0"/>
              <a:t> in the </a:t>
            </a:r>
            <a:r>
              <a:rPr lang="it-IT" sz="1800" dirty="0" err="1"/>
              <a:t>field</a:t>
            </a:r>
            <a:r>
              <a:rPr lang="it-IT" sz="1800" dirty="0"/>
              <a:t> </a:t>
            </a:r>
            <a:r>
              <a:rPr lang="it-IT" sz="1800" dirty="0" err="1"/>
              <a:t>working</a:t>
            </a:r>
            <a:r>
              <a:rPr lang="it-IT" sz="1800" dirty="0"/>
              <a:t> with </a:t>
            </a:r>
            <a:r>
              <a:rPr lang="it-IT" sz="1800" dirty="0" err="1"/>
              <a:t>datasets</a:t>
            </a:r>
            <a:r>
              <a:rPr lang="it-IT" sz="1800" dirty="0"/>
              <a:t>, </a:t>
            </a:r>
            <a:r>
              <a:rPr lang="it-IT" sz="1800" dirty="0" err="1"/>
              <a:t>we</a:t>
            </a:r>
            <a:r>
              <a:rPr lang="it-IT" sz="1800" dirty="0"/>
              <a:t> propose </a:t>
            </a:r>
            <a:r>
              <a:rPr lang="it-IT" sz="1800" dirty="0" err="1"/>
              <a:t>components</a:t>
            </a:r>
            <a:r>
              <a:rPr lang="it-IT" sz="1800" dirty="0"/>
              <a:t> of data </a:t>
            </a:r>
            <a:r>
              <a:rPr lang="it-IT" sz="1800" dirty="0" err="1"/>
              <a:t>citation</a:t>
            </a:r>
            <a:r>
              <a:rPr lang="it-IT" sz="1800" dirty="0"/>
              <a:t> for </a:t>
            </a:r>
            <a:r>
              <a:rPr lang="it-IT" sz="1800" dirty="0" err="1"/>
              <a:t>referencing</a:t>
            </a:r>
            <a:r>
              <a:rPr lang="it-IT" sz="1800" dirty="0"/>
              <a:t> </a:t>
            </a:r>
            <a:r>
              <a:rPr lang="it-IT" sz="1800" dirty="0" err="1"/>
              <a:t>language</a:t>
            </a:r>
            <a:r>
              <a:rPr lang="it-IT" sz="1800" dirty="0"/>
              <a:t> data, </a:t>
            </a:r>
            <a:r>
              <a:rPr lang="it-IT" sz="1800" dirty="0" err="1"/>
              <a:t>both</a:t>
            </a:r>
            <a:r>
              <a:rPr lang="it-IT" sz="1800" dirty="0"/>
              <a:t> in the </a:t>
            </a:r>
            <a:r>
              <a:rPr lang="it-IT" sz="1800" dirty="0" err="1"/>
              <a:t>bibliography</a:t>
            </a:r>
            <a:r>
              <a:rPr lang="it-IT" sz="1800" dirty="0"/>
              <a:t> and in the text of </a:t>
            </a:r>
            <a:r>
              <a:rPr lang="it-IT" sz="1800" dirty="0" err="1"/>
              <a:t>linguistics</a:t>
            </a:r>
            <a:r>
              <a:rPr lang="it-IT" sz="1800" dirty="0"/>
              <a:t> </a:t>
            </a:r>
            <a:r>
              <a:rPr lang="it-IT" sz="1800" dirty="0" err="1"/>
              <a:t>publications</a:t>
            </a:r>
            <a:r>
              <a:rPr lang="it-IT" sz="1800" dirty="0"/>
              <a:t>.</a:t>
            </a:r>
          </a:p>
          <a:p>
            <a:pPr marL="0">
              <a:lnSpc>
                <a:spcPct val="100000"/>
              </a:lnSpc>
              <a:spcBef>
                <a:spcPts val="0"/>
              </a:spcBef>
              <a:spcAft>
                <a:spcPts val="1200"/>
              </a:spcAft>
              <a:buNone/>
            </a:pPr>
            <a:r>
              <a:rPr lang="it-IT" sz="1800" b="1" dirty="0">
                <a:solidFill>
                  <a:srgbClr val="84442E"/>
                </a:solidFill>
                <a:hlinkClick r:id="rId4">
                  <a:extLst>
                    <a:ext uri="{A12FA001-AC4F-418D-AE19-62706E023703}">
                      <ahyp:hlinkClr xmlns:ahyp="http://schemas.microsoft.com/office/drawing/2018/hyperlinkcolor" val="tx"/>
                    </a:ext>
                  </a:extLst>
                </a:hlinkClick>
              </a:rPr>
              <a:t>Persistent Identification of Instruments:</a:t>
            </a:r>
            <a:r>
              <a:rPr lang="it-IT" sz="1800" b="1" dirty="0">
                <a:solidFill>
                  <a:srgbClr val="84442E"/>
                </a:solidFill>
              </a:rPr>
              <a:t> </a:t>
            </a:r>
            <a:r>
              <a:rPr lang="it-IT" sz="1800" dirty="0" err="1"/>
              <a:t>two</a:t>
            </a:r>
            <a:r>
              <a:rPr lang="it-IT" sz="1800" dirty="0"/>
              <a:t> </a:t>
            </a:r>
            <a:r>
              <a:rPr lang="it-IT" sz="1800" dirty="0" err="1"/>
              <a:t>tested</a:t>
            </a:r>
            <a:r>
              <a:rPr lang="it-IT" sz="1800" dirty="0"/>
              <a:t> </a:t>
            </a:r>
            <a:r>
              <a:rPr lang="it-IT" sz="1800" dirty="0" err="1"/>
              <a:t>approaches</a:t>
            </a:r>
            <a:r>
              <a:rPr lang="it-IT" sz="1800" dirty="0"/>
              <a:t> for </a:t>
            </a:r>
            <a:r>
              <a:rPr lang="it-IT" sz="1800" dirty="0" err="1"/>
              <a:t>persistent</a:t>
            </a:r>
            <a:r>
              <a:rPr lang="it-IT" sz="1800" dirty="0"/>
              <a:t> </a:t>
            </a:r>
            <a:r>
              <a:rPr lang="it-IT" sz="1800" dirty="0" err="1"/>
              <a:t>identification</a:t>
            </a:r>
            <a:r>
              <a:rPr lang="it-IT" sz="1800" dirty="0"/>
              <a:t> of </a:t>
            </a:r>
            <a:r>
              <a:rPr lang="it-IT" sz="1800" dirty="0" err="1"/>
              <a:t>instruments</a:t>
            </a:r>
            <a:r>
              <a:rPr lang="it-IT" sz="1800" dirty="0"/>
              <a:t>.</a:t>
            </a:r>
          </a:p>
          <a:p>
            <a:pPr marL="0">
              <a:lnSpc>
                <a:spcPct val="100000"/>
              </a:lnSpc>
              <a:spcBef>
                <a:spcPts val="0"/>
              </a:spcBef>
              <a:spcAft>
                <a:spcPts val="1200"/>
              </a:spcAft>
              <a:buNone/>
            </a:pPr>
            <a:br>
              <a:rPr lang="it-IT" sz="1800" dirty="0"/>
            </a:br>
            <a:endParaRPr lang="it-IT" sz="1800" dirty="0"/>
          </a:p>
        </p:txBody>
      </p:sp>
      <p:sp>
        <p:nvSpPr>
          <p:cNvPr id="4" name="Segnaposto data 3"/>
          <p:cNvSpPr>
            <a:spLocks noGrp="1"/>
          </p:cNvSpPr>
          <p:nvPr>
            <p:ph type="dt" sz="half" idx="2"/>
          </p:nvPr>
        </p:nvSpPr>
        <p:spPr/>
        <p:txBody>
          <a:bodyPr/>
          <a:lstStyle/>
          <a:p>
            <a:fld id="{3516B0E1-86F3-1D43-A831-C9119000079E}"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38</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7" name="Picture 2"/>
          <p:cNvPicPr>
            <a:picLocks noChangeAspect="1" noChangeArrowheads="1"/>
          </p:cNvPicPr>
          <p:nvPr/>
        </p:nvPicPr>
        <p:blipFill>
          <a:blip r:embed="rId5"/>
          <a:srcRect/>
          <a:stretch>
            <a:fillRect/>
          </a:stretch>
        </p:blipFill>
        <p:spPr bwMode="auto">
          <a:xfrm>
            <a:off x="1" y="0"/>
            <a:ext cx="6304888" cy="2952000"/>
          </a:xfrm>
          <a:prstGeom prst="rect">
            <a:avLst/>
          </a:prstGeom>
          <a:noFill/>
          <a:ln w="9525">
            <a:noFill/>
            <a:miter lim="800000"/>
            <a:headEnd/>
            <a:tailEnd/>
          </a:ln>
        </p:spPr>
      </p:pic>
      <p:sp>
        <p:nvSpPr>
          <p:cNvPr id="8" name="Titolo 1"/>
          <p:cNvSpPr txBox="1">
            <a:spLocks/>
          </p:cNvSpPr>
          <p:nvPr/>
        </p:nvSpPr>
        <p:spPr>
          <a:xfrm>
            <a:off x="5961595" y="1105717"/>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
        <p:nvSpPr>
          <p:cNvPr id="9" name="Segnaposto contenuto 2"/>
          <p:cNvSpPr txBox="1">
            <a:spLocks/>
          </p:cNvSpPr>
          <p:nvPr/>
        </p:nvSpPr>
        <p:spPr>
          <a:xfrm>
            <a:off x="6458666" y="3345974"/>
            <a:ext cx="5416887" cy="2846909"/>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Tx/>
              <a:buBlip>
                <a:blip r:embed="rId6"/>
              </a:buBlip>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1538775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510747" y="3113646"/>
            <a:ext cx="11231254" cy="2846909"/>
          </a:xfrm>
        </p:spPr>
        <p:txBody>
          <a:bodyPr>
            <a:noAutofit/>
          </a:bodyPr>
          <a:lstStyle/>
          <a:p>
            <a:pPr marL="36000">
              <a:lnSpc>
                <a:spcPct val="100000"/>
              </a:lnSpc>
              <a:spcBef>
                <a:spcPts val="0"/>
              </a:spcBef>
              <a:spcAft>
                <a:spcPts val="1200"/>
              </a:spcAft>
              <a:buNone/>
            </a:pPr>
            <a:r>
              <a:rPr lang="en-US" sz="2200" b="1" dirty="0">
                <a:solidFill>
                  <a:srgbClr val="84442E"/>
                </a:solidFill>
                <a:hlinkClick r:id="rId2">
                  <a:extLst>
                    <a:ext uri="{A12FA001-AC4F-418D-AE19-62706E023703}">
                      <ahyp:hlinkClr xmlns:ahyp="http://schemas.microsoft.com/office/drawing/2018/hyperlinkcolor" val="tx"/>
                    </a:ext>
                  </a:extLst>
                </a:hlinkClick>
              </a:rPr>
              <a:t>Scalable Dynamic Data Citation Methodology</a:t>
            </a:r>
            <a:r>
              <a:rPr lang="en-US" sz="2000" b="1" dirty="0">
                <a:solidFill>
                  <a:srgbClr val="84442E"/>
                </a:solidFill>
              </a:rPr>
              <a:t>:</a:t>
            </a:r>
            <a:r>
              <a:rPr lang="en-US" sz="2000" b="1" dirty="0"/>
              <a:t> </a:t>
            </a:r>
            <a:r>
              <a:rPr lang="en-US" sz="1800" dirty="0"/>
              <a:t>Supports efficient processing of data and linking from publications </a:t>
            </a:r>
            <a:r>
              <a:rPr lang="en-US" sz="1800" b="1" dirty="0">
                <a:solidFill>
                  <a:srgbClr val="0070C0"/>
                </a:solidFill>
                <a:sym typeface="Wingdings" pitchFamily="2" charset="2"/>
              </a:rPr>
              <a:t></a:t>
            </a:r>
            <a:r>
              <a:rPr lang="en-US" sz="1800" b="1" dirty="0">
                <a:solidFill>
                  <a:srgbClr val="0070C0"/>
                </a:solidFill>
              </a:rPr>
              <a:t>ICT Technical Specification</a:t>
            </a:r>
            <a:endParaRPr lang="en-US" sz="1800" b="1" dirty="0"/>
          </a:p>
          <a:p>
            <a:pPr marL="36000">
              <a:lnSpc>
                <a:spcPct val="100000"/>
              </a:lnSpc>
              <a:spcBef>
                <a:spcPts val="0"/>
              </a:spcBef>
              <a:spcAft>
                <a:spcPts val="1200"/>
              </a:spcAft>
              <a:buNone/>
            </a:pPr>
            <a:r>
              <a:rPr lang="it-IT" sz="2200" b="1" dirty="0">
                <a:solidFill>
                  <a:srgbClr val="84442E"/>
                </a:solidFill>
                <a:hlinkClick r:id="rId3">
                  <a:extLst>
                    <a:ext uri="{A12FA001-AC4F-418D-AE19-62706E023703}">
                      <ahyp:hlinkClr xmlns:ahyp="http://schemas.microsoft.com/office/drawing/2018/hyperlinkcolor" val="tx"/>
                    </a:ext>
                  </a:extLst>
                </a:hlinkClick>
              </a:rPr>
              <a:t>Machine Actionable Policy Templates - Practical Policy WG Recommendations</a:t>
            </a:r>
            <a:r>
              <a:rPr lang="it-IT" sz="2200" b="1" dirty="0">
                <a:solidFill>
                  <a:srgbClr val="84442E"/>
                </a:solidFill>
              </a:rPr>
              <a:t>:</a:t>
            </a:r>
            <a:br>
              <a:rPr lang="it-IT" sz="2000" b="1" dirty="0"/>
            </a:br>
            <a:r>
              <a:rPr lang="it-IT" sz="1800" dirty="0" err="1"/>
              <a:t>Defining</a:t>
            </a:r>
            <a:r>
              <a:rPr lang="it-IT" sz="1800" dirty="0"/>
              <a:t> best </a:t>
            </a:r>
            <a:r>
              <a:rPr lang="it-IT" sz="1800" dirty="0" err="1"/>
              <a:t>practices</a:t>
            </a:r>
            <a:r>
              <a:rPr lang="it-IT" sz="1800" dirty="0"/>
              <a:t> of </a:t>
            </a:r>
            <a:r>
              <a:rPr lang="it-IT" sz="1800" dirty="0" err="1"/>
              <a:t>how</a:t>
            </a:r>
            <a:r>
              <a:rPr lang="it-IT" sz="1800" dirty="0"/>
              <a:t> to deal with data </a:t>
            </a:r>
            <a:r>
              <a:rPr lang="it-IT" sz="1800" dirty="0" err="1"/>
              <a:t>automatically</a:t>
            </a:r>
            <a:r>
              <a:rPr lang="it-IT" sz="1800" dirty="0"/>
              <a:t> and in a </a:t>
            </a:r>
            <a:r>
              <a:rPr lang="it-IT" sz="1800" dirty="0" err="1"/>
              <a:t>documented</a:t>
            </a:r>
            <a:r>
              <a:rPr lang="it-IT" sz="1800" dirty="0"/>
              <a:t> way with computer </a:t>
            </a:r>
            <a:r>
              <a:rPr lang="it-IT" sz="1800" dirty="0" err="1"/>
              <a:t>actionable</a:t>
            </a:r>
            <a:r>
              <a:rPr lang="it-IT" sz="1800" dirty="0"/>
              <a:t> policy </a:t>
            </a:r>
            <a:r>
              <a:rPr lang="en-US" sz="1800" b="1" u="sng" dirty="0">
                <a:solidFill>
                  <a:srgbClr val="0070C0"/>
                </a:solidFill>
                <a:sym typeface="Wingdings" pitchFamily="2" charset="2"/>
              </a:rPr>
              <a:t> </a:t>
            </a:r>
            <a:r>
              <a:rPr lang="en-US" sz="1800" b="1" u="sng" dirty="0">
                <a:solidFill>
                  <a:srgbClr val="0070C0"/>
                </a:solidFill>
              </a:rPr>
              <a:t>ICT Tech specification</a:t>
            </a:r>
          </a:p>
          <a:p>
            <a:pPr marL="36000" lvl="0">
              <a:lnSpc>
                <a:spcPct val="100000"/>
              </a:lnSpc>
              <a:spcBef>
                <a:spcPts val="0"/>
              </a:spcBef>
              <a:spcAft>
                <a:spcPts val="1200"/>
              </a:spcAft>
              <a:buNone/>
            </a:pPr>
            <a:r>
              <a:rPr lang="it-IT" sz="2000" b="1" dirty="0">
                <a:solidFill>
                  <a:srgbClr val="84442E"/>
                </a:solidFill>
                <a:hlinkClick r:id="rId4">
                  <a:extLst>
                    <a:ext uri="{A12FA001-AC4F-418D-AE19-62706E023703}">
                      <ahyp:hlinkClr xmlns:ahyp="http://schemas.microsoft.com/office/drawing/2018/hyperlinkcolor" val="tx"/>
                    </a:ext>
                  </a:extLst>
                </a:hlinkClick>
              </a:rPr>
              <a:t>The FAIRsharing Registry and Recommendations: Interlinking Standards, Databases and Data Policies</a:t>
            </a:r>
            <a:r>
              <a:rPr lang="it-IT" sz="2000" b="1" dirty="0">
                <a:solidFill>
                  <a:srgbClr val="84442E"/>
                </a:solidFill>
              </a:rPr>
              <a:t>:</a:t>
            </a:r>
            <a:r>
              <a:rPr lang="it-IT" sz="2000" dirty="0">
                <a:solidFill>
                  <a:prstClr val="black"/>
                </a:solidFill>
              </a:rPr>
              <a:t> </a:t>
            </a:r>
            <a:r>
              <a:rPr lang="it-IT" sz="1800" dirty="0">
                <a:solidFill>
                  <a:prstClr val="black"/>
                </a:solidFill>
              </a:rPr>
              <a:t>In </a:t>
            </a:r>
            <a:r>
              <a:rPr lang="it-IT" sz="1800" dirty="0" err="1">
                <a:solidFill>
                  <a:prstClr val="black"/>
                </a:solidFill>
              </a:rPr>
              <a:t>this</a:t>
            </a:r>
            <a:r>
              <a:rPr lang="it-IT" sz="1800" dirty="0">
                <a:solidFill>
                  <a:prstClr val="black"/>
                </a:solidFill>
              </a:rPr>
              <a:t> data-</a:t>
            </a:r>
            <a:r>
              <a:rPr lang="it-IT" sz="1800" dirty="0" err="1">
                <a:solidFill>
                  <a:prstClr val="black"/>
                </a:solidFill>
              </a:rPr>
              <a:t>driven</a:t>
            </a:r>
            <a:r>
              <a:rPr lang="it-IT" sz="1800" dirty="0">
                <a:solidFill>
                  <a:prstClr val="black"/>
                </a:solidFill>
              </a:rPr>
              <a:t> </a:t>
            </a:r>
            <a:r>
              <a:rPr lang="it-IT" sz="1800" dirty="0" err="1">
                <a:solidFill>
                  <a:prstClr val="black"/>
                </a:solidFill>
              </a:rPr>
              <a:t>age</a:t>
            </a:r>
            <a:r>
              <a:rPr lang="it-IT" sz="1800" dirty="0">
                <a:solidFill>
                  <a:prstClr val="black"/>
                </a:solidFill>
              </a:rPr>
              <a:t>, </a:t>
            </a:r>
            <a:r>
              <a:rPr lang="it-IT" sz="1800" dirty="0" err="1">
                <a:solidFill>
                  <a:prstClr val="black"/>
                </a:solidFill>
              </a:rPr>
              <a:t>governments</a:t>
            </a:r>
            <a:r>
              <a:rPr lang="it-IT" sz="1800" dirty="0">
                <a:solidFill>
                  <a:prstClr val="black"/>
                </a:solidFill>
              </a:rPr>
              <a:t>, </a:t>
            </a:r>
            <a:r>
              <a:rPr lang="it-IT" sz="1800" dirty="0" err="1">
                <a:solidFill>
                  <a:prstClr val="black"/>
                </a:solidFill>
              </a:rPr>
              <a:t>funders</a:t>
            </a:r>
            <a:r>
              <a:rPr lang="it-IT" sz="1800" dirty="0">
                <a:solidFill>
                  <a:prstClr val="black"/>
                </a:solidFill>
              </a:rPr>
              <a:t> and </a:t>
            </a:r>
            <a:r>
              <a:rPr lang="it-IT" sz="1800" dirty="0" err="1">
                <a:solidFill>
                  <a:prstClr val="black"/>
                </a:solidFill>
              </a:rPr>
              <a:t>publishers</a:t>
            </a:r>
            <a:r>
              <a:rPr lang="it-IT" sz="1800" dirty="0">
                <a:solidFill>
                  <a:prstClr val="black"/>
                </a:solidFill>
              </a:rPr>
              <a:t> </a:t>
            </a:r>
            <a:r>
              <a:rPr lang="it-IT" sz="1800" dirty="0" err="1">
                <a:solidFill>
                  <a:prstClr val="black"/>
                </a:solidFill>
              </a:rPr>
              <a:t>expect</a:t>
            </a:r>
            <a:r>
              <a:rPr lang="it-IT" sz="1800" dirty="0">
                <a:solidFill>
                  <a:prstClr val="black"/>
                </a:solidFill>
              </a:rPr>
              <a:t> </a:t>
            </a:r>
            <a:r>
              <a:rPr lang="it-IT" sz="1800" dirty="0" err="1">
                <a:solidFill>
                  <a:prstClr val="black"/>
                </a:solidFill>
              </a:rPr>
              <a:t>greater</a:t>
            </a:r>
            <a:r>
              <a:rPr lang="it-IT" sz="1800" dirty="0">
                <a:solidFill>
                  <a:prstClr val="black"/>
                </a:solidFill>
              </a:rPr>
              <a:t> </a:t>
            </a:r>
            <a:r>
              <a:rPr lang="it-IT" sz="1800" dirty="0" err="1">
                <a:solidFill>
                  <a:prstClr val="black"/>
                </a:solidFill>
              </a:rPr>
              <a:t>transparency</a:t>
            </a:r>
            <a:r>
              <a:rPr lang="it-IT" sz="1800" dirty="0">
                <a:solidFill>
                  <a:prstClr val="black"/>
                </a:solidFill>
              </a:rPr>
              <a:t> and </a:t>
            </a:r>
            <a:r>
              <a:rPr lang="it-IT" sz="1800" dirty="0" err="1">
                <a:solidFill>
                  <a:prstClr val="black"/>
                </a:solidFill>
              </a:rPr>
              <a:t>reuse</a:t>
            </a:r>
            <a:r>
              <a:rPr lang="it-IT" sz="1800" dirty="0">
                <a:solidFill>
                  <a:prstClr val="black"/>
                </a:solidFill>
              </a:rPr>
              <a:t> of </a:t>
            </a:r>
            <a:r>
              <a:rPr lang="it-IT" sz="1800" dirty="0" err="1">
                <a:solidFill>
                  <a:prstClr val="black"/>
                </a:solidFill>
              </a:rPr>
              <a:t>research</a:t>
            </a:r>
            <a:r>
              <a:rPr lang="it-IT" sz="1800" dirty="0">
                <a:solidFill>
                  <a:prstClr val="black"/>
                </a:solidFill>
              </a:rPr>
              <a:t> data, </a:t>
            </a:r>
            <a:r>
              <a:rPr lang="it-IT" sz="1800" dirty="0" err="1">
                <a:solidFill>
                  <a:prstClr val="black"/>
                </a:solidFill>
              </a:rPr>
              <a:t>as</a:t>
            </a:r>
            <a:r>
              <a:rPr lang="it-IT" sz="1800" dirty="0">
                <a:solidFill>
                  <a:prstClr val="black"/>
                </a:solidFill>
              </a:rPr>
              <a:t> </a:t>
            </a:r>
            <a:r>
              <a:rPr lang="it-IT" sz="1800" dirty="0" err="1">
                <a:solidFill>
                  <a:prstClr val="black"/>
                </a:solidFill>
              </a:rPr>
              <a:t>well</a:t>
            </a:r>
            <a:r>
              <a:rPr lang="it-IT" sz="1800" dirty="0">
                <a:solidFill>
                  <a:prstClr val="black"/>
                </a:solidFill>
              </a:rPr>
              <a:t> </a:t>
            </a:r>
            <a:r>
              <a:rPr lang="it-IT" sz="1800" dirty="0" err="1">
                <a:solidFill>
                  <a:prstClr val="black"/>
                </a:solidFill>
              </a:rPr>
              <a:t>as</a:t>
            </a:r>
            <a:r>
              <a:rPr lang="it-IT" sz="1800" dirty="0">
                <a:solidFill>
                  <a:prstClr val="black"/>
                </a:solidFill>
              </a:rPr>
              <a:t> </a:t>
            </a:r>
            <a:r>
              <a:rPr lang="it-IT" sz="1800" dirty="0" err="1">
                <a:solidFill>
                  <a:prstClr val="black"/>
                </a:solidFill>
              </a:rPr>
              <a:t>greater</a:t>
            </a:r>
            <a:r>
              <a:rPr lang="it-IT" sz="1800" dirty="0">
                <a:solidFill>
                  <a:prstClr val="black"/>
                </a:solidFill>
              </a:rPr>
              <a:t> </a:t>
            </a:r>
            <a:r>
              <a:rPr lang="it-IT" sz="1800" dirty="0" err="1">
                <a:solidFill>
                  <a:prstClr val="black"/>
                </a:solidFill>
              </a:rPr>
              <a:t>access</a:t>
            </a:r>
            <a:r>
              <a:rPr lang="it-IT" sz="1800" dirty="0">
                <a:solidFill>
                  <a:prstClr val="black"/>
                </a:solidFill>
              </a:rPr>
              <a:t> to and </a:t>
            </a:r>
            <a:r>
              <a:rPr lang="it-IT" sz="1800" dirty="0" err="1">
                <a:solidFill>
                  <a:prstClr val="black"/>
                </a:solidFill>
              </a:rPr>
              <a:t>preservation</a:t>
            </a:r>
            <a:r>
              <a:rPr lang="it-IT" sz="1800" dirty="0">
                <a:solidFill>
                  <a:prstClr val="black"/>
                </a:solidFill>
              </a:rPr>
              <a:t> of the data </a:t>
            </a:r>
            <a:r>
              <a:rPr lang="it-IT" sz="1800" dirty="0" err="1">
                <a:solidFill>
                  <a:prstClr val="black"/>
                </a:solidFill>
              </a:rPr>
              <a:t>that</a:t>
            </a:r>
            <a:r>
              <a:rPr lang="it-IT" sz="1800" dirty="0">
                <a:solidFill>
                  <a:prstClr val="black"/>
                </a:solidFill>
              </a:rPr>
              <a:t> </a:t>
            </a:r>
            <a:r>
              <a:rPr lang="it-IT" sz="1800" dirty="0" err="1">
                <a:solidFill>
                  <a:prstClr val="black"/>
                </a:solidFill>
              </a:rPr>
              <a:t>supports</a:t>
            </a:r>
            <a:r>
              <a:rPr lang="it-IT" sz="1800" dirty="0">
                <a:solidFill>
                  <a:prstClr val="black"/>
                </a:solidFill>
              </a:rPr>
              <a:t> </a:t>
            </a:r>
            <a:r>
              <a:rPr lang="it-IT" sz="1800" dirty="0" err="1">
                <a:solidFill>
                  <a:prstClr val="black"/>
                </a:solidFill>
              </a:rPr>
              <a:t>research</a:t>
            </a:r>
            <a:r>
              <a:rPr lang="it-IT" sz="1800" dirty="0">
                <a:solidFill>
                  <a:prstClr val="black"/>
                </a:solidFill>
              </a:rPr>
              <a:t> </a:t>
            </a:r>
            <a:r>
              <a:rPr lang="it-IT" sz="1800" dirty="0" err="1">
                <a:solidFill>
                  <a:prstClr val="black"/>
                </a:solidFill>
              </a:rPr>
              <a:t>findings</a:t>
            </a:r>
            <a:r>
              <a:rPr lang="it-IT" sz="1800" dirty="0">
                <a:solidFill>
                  <a:prstClr val="black"/>
                </a:solidFill>
              </a:rPr>
              <a:t>. </a:t>
            </a:r>
            <a:r>
              <a:rPr lang="it-IT" sz="1800" dirty="0" err="1">
                <a:solidFill>
                  <a:prstClr val="black"/>
                </a:solidFill>
              </a:rPr>
              <a:t>This</a:t>
            </a:r>
            <a:r>
              <a:rPr lang="it-IT" sz="1800" dirty="0">
                <a:solidFill>
                  <a:prstClr val="black"/>
                </a:solidFill>
              </a:rPr>
              <a:t> </a:t>
            </a:r>
            <a:r>
              <a:rPr lang="it-IT" sz="1800" dirty="0" err="1">
                <a:solidFill>
                  <a:prstClr val="black"/>
                </a:solidFill>
              </a:rPr>
              <a:t>requires</a:t>
            </a:r>
            <a:r>
              <a:rPr lang="it-IT" sz="1800" dirty="0">
                <a:solidFill>
                  <a:prstClr val="black"/>
                </a:solidFill>
              </a:rPr>
              <a:t> </a:t>
            </a:r>
            <a:r>
              <a:rPr lang="it-IT" sz="1800" dirty="0" err="1">
                <a:solidFill>
                  <a:prstClr val="black"/>
                </a:solidFill>
              </a:rPr>
              <a:t>greater</a:t>
            </a:r>
            <a:r>
              <a:rPr lang="it-IT" sz="1800" dirty="0">
                <a:solidFill>
                  <a:prstClr val="black"/>
                </a:solidFill>
              </a:rPr>
              <a:t> </a:t>
            </a:r>
            <a:r>
              <a:rPr lang="it-IT" sz="1800" dirty="0" err="1">
                <a:solidFill>
                  <a:prstClr val="black"/>
                </a:solidFill>
              </a:rPr>
              <a:t>researcher</a:t>
            </a:r>
            <a:r>
              <a:rPr lang="it-IT" sz="1800" dirty="0">
                <a:solidFill>
                  <a:prstClr val="black"/>
                </a:solidFill>
              </a:rPr>
              <a:t> </a:t>
            </a:r>
            <a:r>
              <a:rPr lang="it-IT" sz="1800" dirty="0" err="1">
                <a:solidFill>
                  <a:prstClr val="black"/>
                </a:solidFill>
              </a:rPr>
              <a:t>responsibility</a:t>
            </a:r>
            <a:r>
              <a:rPr lang="it-IT" sz="1800" dirty="0">
                <a:solidFill>
                  <a:prstClr val="black"/>
                </a:solidFill>
              </a:rPr>
              <a:t> for the </a:t>
            </a:r>
            <a:r>
              <a:rPr lang="it-IT" sz="1800" dirty="0" err="1">
                <a:solidFill>
                  <a:prstClr val="black"/>
                </a:solidFill>
              </a:rPr>
              <a:t>produced</a:t>
            </a:r>
            <a:r>
              <a:rPr lang="it-IT" sz="1800" dirty="0">
                <a:solidFill>
                  <a:prstClr val="black"/>
                </a:solidFill>
              </a:rPr>
              <a:t> data, </a:t>
            </a:r>
            <a:r>
              <a:rPr lang="it-IT" sz="1800" dirty="0" err="1">
                <a:solidFill>
                  <a:prstClr val="black"/>
                </a:solidFill>
              </a:rPr>
              <a:t>which</a:t>
            </a:r>
            <a:r>
              <a:rPr lang="it-IT" sz="1800" dirty="0">
                <a:solidFill>
                  <a:prstClr val="black"/>
                </a:solidFill>
              </a:rPr>
              <a:t> </a:t>
            </a:r>
            <a:r>
              <a:rPr lang="it-IT" sz="1800" dirty="0" err="1">
                <a:solidFill>
                  <a:prstClr val="black"/>
                </a:solidFill>
              </a:rPr>
              <a:t>should</a:t>
            </a:r>
            <a:r>
              <a:rPr lang="it-IT" sz="1800" dirty="0">
                <a:solidFill>
                  <a:prstClr val="black"/>
                </a:solidFill>
              </a:rPr>
              <a:t> </a:t>
            </a:r>
            <a:r>
              <a:rPr lang="it-IT" sz="1800" dirty="0" err="1">
                <a:solidFill>
                  <a:prstClr val="black"/>
                </a:solidFill>
              </a:rPr>
              <a:t>result</a:t>
            </a:r>
            <a:r>
              <a:rPr lang="it-IT" sz="1800" dirty="0">
                <a:solidFill>
                  <a:prstClr val="black"/>
                </a:solidFill>
              </a:rPr>
              <a:t> in </a:t>
            </a:r>
            <a:r>
              <a:rPr lang="it-IT" sz="1800" dirty="0" err="1">
                <a:solidFill>
                  <a:prstClr val="black"/>
                </a:solidFill>
              </a:rPr>
              <a:t>greater</a:t>
            </a:r>
            <a:r>
              <a:rPr lang="it-IT" sz="1800" dirty="0">
                <a:solidFill>
                  <a:prstClr val="black"/>
                </a:solidFill>
              </a:rPr>
              <a:t> </a:t>
            </a:r>
            <a:r>
              <a:rPr lang="it-IT" sz="1800" dirty="0" err="1">
                <a:solidFill>
                  <a:prstClr val="black"/>
                </a:solidFill>
              </a:rPr>
              <a:t>confidence</a:t>
            </a:r>
            <a:r>
              <a:rPr lang="it-IT" sz="1800" dirty="0">
                <a:solidFill>
                  <a:prstClr val="black"/>
                </a:solidFill>
              </a:rPr>
              <a:t> in, and the </a:t>
            </a:r>
            <a:r>
              <a:rPr lang="it-IT" sz="1800" dirty="0" err="1">
                <a:solidFill>
                  <a:prstClr val="black"/>
                </a:solidFill>
              </a:rPr>
              <a:t>reuse</a:t>
            </a:r>
            <a:r>
              <a:rPr lang="it-IT" sz="1800" dirty="0">
                <a:solidFill>
                  <a:prstClr val="black"/>
                </a:solidFill>
              </a:rPr>
              <a:t> of, </a:t>
            </a:r>
            <a:r>
              <a:rPr lang="it-IT" sz="1800" dirty="0" err="1">
                <a:solidFill>
                  <a:prstClr val="black"/>
                </a:solidFill>
              </a:rPr>
              <a:t>existing</a:t>
            </a:r>
            <a:r>
              <a:rPr lang="it-IT" sz="1800" dirty="0">
                <a:solidFill>
                  <a:prstClr val="black"/>
                </a:solidFill>
              </a:rPr>
              <a:t> data.</a:t>
            </a:r>
          </a:p>
          <a:p>
            <a:pPr marL="36000">
              <a:lnSpc>
                <a:spcPct val="100000"/>
              </a:lnSpc>
              <a:spcBef>
                <a:spcPts val="0"/>
              </a:spcBef>
              <a:spcAft>
                <a:spcPts val="1200"/>
              </a:spcAft>
              <a:buNone/>
            </a:pPr>
            <a:endParaRPr lang="en-US" sz="2000" b="1" dirty="0">
              <a:solidFill>
                <a:srgbClr val="0070C0"/>
              </a:solidFill>
            </a:endParaRPr>
          </a:p>
        </p:txBody>
      </p:sp>
      <p:sp>
        <p:nvSpPr>
          <p:cNvPr id="4" name="Segnaposto data 3"/>
          <p:cNvSpPr>
            <a:spLocks noGrp="1"/>
          </p:cNvSpPr>
          <p:nvPr>
            <p:ph type="dt" sz="half" idx="2"/>
          </p:nvPr>
        </p:nvSpPr>
        <p:spPr/>
        <p:txBody>
          <a:bodyPr/>
          <a:lstStyle/>
          <a:p>
            <a:fld id="{C9378A31-E6BC-A843-B362-A74D42D79D2E}"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39</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68610" name="Picture 2"/>
          <p:cNvPicPr>
            <a:picLocks noChangeAspect="1" noChangeArrowheads="1"/>
          </p:cNvPicPr>
          <p:nvPr/>
        </p:nvPicPr>
        <p:blipFill>
          <a:blip r:embed="rId5"/>
          <a:srcRect/>
          <a:stretch>
            <a:fillRect/>
          </a:stretch>
        </p:blipFill>
        <p:spPr bwMode="auto">
          <a:xfrm>
            <a:off x="1" y="0"/>
            <a:ext cx="6521310" cy="2988000"/>
          </a:xfrm>
          <a:prstGeom prst="rect">
            <a:avLst/>
          </a:prstGeom>
          <a:noFill/>
          <a:ln w="9525">
            <a:noFill/>
            <a:miter lim="800000"/>
            <a:headEnd/>
            <a:tailEnd/>
          </a:ln>
        </p:spPr>
      </p:pic>
      <p:sp>
        <p:nvSpPr>
          <p:cNvPr id="8" name="Titolo 1"/>
          <p:cNvSpPr txBox="1">
            <a:spLocks/>
          </p:cNvSpPr>
          <p:nvPr/>
        </p:nvSpPr>
        <p:spPr>
          <a:xfrm>
            <a:off x="6255087" y="2387044"/>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5F5-655F-AA48-888C-F54EFCF412D8}"/>
              </a:ext>
            </a:extLst>
          </p:cNvPr>
          <p:cNvSpPr>
            <a:spLocks noGrp="1"/>
          </p:cNvSpPr>
          <p:nvPr>
            <p:ph type="title"/>
          </p:nvPr>
        </p:nvSpPr>
        <p:spPr/>
        <p:txBody>
          <a:bodyPr/>
          <a:lstStyle/>
          <a:p>
            <a:r>
              <a:rPr lang="en-GB" dirty="0"/>
              <a:t>What does RDA do?</a:t>
            </a:r>
          </a:p>
        </p:txBody>
      </p:sp>
      <p:sp>
        <p:nvSpPr>
          <p:cNvPr id="3" name="Content Placeholder 2">
            <a:extLst>
              <a:ext uri="{FF2B5EF4-FFF2-40B4-BE49-F238E27FC236}">
                <a16:creationId xmlns:a16="http://schemas.microsoft.com/office/drawing/2014/main" id="{9A7E8F3B-3A5B-6E47-A84C-EAE51E29ED4E}"/>
              </a:ext>
            </a:extLst>
          </p:cNvPr>
          <p:cNvSpPr>
            <a:spLocks noGrp="1"/>
          </p:cNvSpPr>
          <p:nvPr>
            <p:ph idx="1"/>
          </p:nvPr>
        </p:nvSpPr>
        <p:spPr>
          <a:xfrm>
            <a:off x="668078" y="3970713"/>
            <a:ext cx="11729485" cy="2752622"/>
          </a:xfrm>
        </p:spPr>
        <p:txBody>
          <a:bodyPr numCol="2">
            <a:normAutofit fontScale="92500"/>
          </a:bodyPr>
          <a:lstStyle/>
          <a:p>
            <a:r>
              <a:rPr lang="en-GB" dirty="0"/>
              <a:t> Reproducibility</a:t>
            </a:r>
          </a:p>
          <a:p>
            <a:r>
              <a:rPr lang="en-GB" dirty="0"/>
              <a:t> Data preservation</a:t>
            </a:r>
          </a:p>
          <a:p>
            <a:r>
              <a:rPr lang="en-GB" dirty="0"/>
              <a:t> Best practices for domain repositories</a:t>
            </a:r>
          </a:p>
          <a:p>
            <a:r>
              <a:rPr lang="en-GB" dirty="0"/>
              <a:t> Legal interoperability</a:t>
            </a:r>
            <a:br>
              <a:rPr lang="en-GB" dirty="0"/>
            </a:br>
            <a:br>
              <a:rPr lang="en-GB" dirty="0"/>
            </a:br>
            <a:endParaRPr lang="en-GB" dirty="0"/>
          </a:p>
          <a:p>
            <a:r>
              <a:rPr lang="en-GB" dirty="0"/>
              <a:t> Data citation</a:t>
            </a:r>
          </a:p>
          <a:p>
            <a:r>
              <a:rPr lang="en-GB" dirty="0"/>
              <a:t> Data type registries</a:t>
            </a:r>
          </a:p>
          <a:p>
            <a:r>
              <a:rPr lang="en-GB" dirty="0"/>
              <a:t> Metadata</a:t>
            </a:r>
          </a:p>
          <a:p>
            <a:r>
              <a:rPr lang="en-GB" dirty="0"/>
              <a:t> and so many more!</a:t>
            </a:r>
          </a:p>
          <a:p>
            <a:endParaRPr lang="en-GB" dirty="0"/>
          </a:p>
          <a:p>
            <a:endParaRPr lang="en-GB" dirty="0"/>
          </a:p>
        </p:txBody>
      </p:sp>
      <p:sp>
        <p:nvSpPr>
          <p:cNvPr id="6" name="Slide Number Placeholder 5">
            <a:extLst>
              <a:ext uri="{FF2B5EF4-FFF2-40B4-BE49-F238E27FC236}">
                <a16:creationId xmlns:a16="http://schemas.microsoft.com/office/drawing/2014/main" id="{26DC232F-4663-2440-A82C-4FDB39D15CD1}"/>
              </a:ext>
            </a:extLst>
          </p:cNvPr>
          <p:cNvSpPr>
            <a:spLocks noGrp="1"/>
          </p:cNvSpPr>
          <p:nvPr>
            <p:ph type="sldNum" sz="quarter" idx="4"/>
          </p:nvPr>
        </p:nvSpPr>
        <p:spPr/>
        <p:txBody>
          <a:bodyPr/>
          <a:lstStyle/>
          <a:p>
            <a:fld id="{D4FA74F0-3561-6E4B-9323-54D0640DAE41}" type="slidenum">
              <a:rPr lang="en-GB" smtClean="0"/>
              <a:pPr/>
              <a:t>4</a:t>
            </a:fld>
            <a:endParaRPr lang="en-GB" dirty="0"/>
          </a:p>
        </p:txBody>
      </p:sp>
      <p:sp>
        <p:nvSpPr>
          <p:cNvPr id="9" name="Content Placeholder 2">
            <a:extLst>
              <a:ext uri="{FF2B5EF4-FFF2-40B4-BE49-F238E27FC236}">
                <a16:creationId xmlns:a16="http://schemas.microsoft.com/office/drawing/2014/main" id="{DF064877-85E9-EF4E-87D0-9ED1680EFD3B}"/>
              </a:ext>
            </a:extLst>
          </p:cNvPr>
          <p:cNvSpPr txBox="1">
            <a:spLocks/>
          </p:cNvSpPr>
          <p:nvPr/>
        </p:nvSpPr>
        <p:spPr>
          <a:xfrm>
            <a:off x="838200" y="1379330"/>
            <a:ext cx="10723536" cy="2226258"/>
          </a:xfrm>
          <a:prstGeom prst="rect">
            <a:avLst/>
          </a:prstGeom>
          <a:solidFill>
            <a:srgbClr val="99CB38">
              <a:lumMod val="40000"/>
              <a:lumOff val="60000"/>
            </a:srgbClr>
          </a:solidFill>
        </p:spPr>
        <p:txBody>
          <a:bodyPr vert="horz" lIns="108000" tIns="18000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99CB38"/>
              </a:buClr>
              <a:defRPr/>
            </a:pPr>
            <a:r>
              <a:rPr lang="en-GB" b="1" i="1" dirty="0">
                <a:solidFill>
                  <a:sysClr val="windowText" lastClr="000000">
                    <a:lumMod val="75000"/>
                    <a:lumOff val="25000"/>
                  </a:sysClr>
                </a:solidFill>
              </a:rPr>
              <a:t>Members come together through self-formed, volunteer and focused Working Groups and exploratory Interest Groups to </a:t>
            </a:r>
            <a:r>
              <a:rPr kumimoji="0" lang="en-GB"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exchange knowledge, share discoveries, discuss barriers and potential solutions, explore and define policies and test as well as harmonise standards to enhance and facilitate global data sharing &amp; re-use.</a:t>
            </a: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members collaborate together across the globe to tackle numerous infrastructure &amp; data sharing challenges related to:</a:t>
            </a:r>
          </a:p>
        </p:txBody>
      </p:sp>
      <p:sp>
        <p:nvSpPr>
          <p:cNvPr id="11" name="Footer Placeholder 4">
            <a:extLst>
              <a:ext uri="{FF2B5EF4-FFF2-40B4-BE49-F238E27FC236}">
                <a16:creationId xmlns:a16="http://schemas.microsoft.com/office/drawing/2014/main" id="{5B8EDD0D-3DA7-7C43-A83F-50D099850825}"/>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
        <p:nvSpPr>
          <p:cNvPr id="8" name="Date Placeholder 3">
            <a:extLst>
              <a:ext uri="{FF2B5EF4-FFF2-40B4-BE49-F238E27FC236}">
                <a16:creationId xmlns:a16="http://schemas.microsoft.com/office/drawing/2014/main" id="{E6D6DCEE-C89C-7440-AD2F-ADAB9E1B0556}"/>
              </a:ext>
            </a:extLst>
          </p:cNvPr>
          <p:cNvSpPr>
            <a:spLocks noGrp="1"/>
          </p:cNvSpPr>
          <p:nvPr>
            <p:ph type="dt" sz="half" idx="2"/>
          </p:nvPr>
        </p:nvSpPr>
        <p:spPr>
          <a:xfrm>
            <a:off x="838200" y="6425625"/>
            <a:ext cx="1426029" cy="365125"/>
          </a:xfrm>
        </p:spPr>
        <p:txBody>
          <a:bodyPr/>
          <a:lstStyle/>
          <a:p>
            <a:fld id="{0B5C20FC-7396-CB42-A322-0046F08BA891}" type="datetime5">
              <a:rPr lang="en-US" smtClean="0"/>
              <a:t>21-Oct-20</a:t>
            </a:fld>
            <a:endParaRPr lang="en-GB" dirty="0"/>
          </a:p>
        </p:txBody>
      </p:sp>
    </p:spTree>
    <p:extLst>
      <p:ext uri="{BB962C8B-B14F-4D97-AF65-F5344CB8AC3E}">
        <p14:creationId xmlns:p14="http://schemas.microsoft.com/office/powerpoint/2010/main" val="1935921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762000" y="3101454"/>
            <a:ext cx="10980000" cy="3043314"/>
          </a:xfrm>
        </p:spPr>
        <p:txBody>
          <a:bodyPr>
            <a:noAutofit/>
          </a:bodyPr>
          <a:lstStyle/>
          <a:p>
            <a:pPr marL="36000" lvl="0">
              <a:lnSpc>
                <a:spcPct val="100000"/>
              </a:lnSpc>
              <a:spcBef>
                <a:spcPts val="0"/>
              </a:spcBef>
              <a:spcAft>
                <a:spcPts val="1200"/>
              </a:spcAft>
              <a:buNone/>
            </a:pPr>
            <a:r>
              <a:rPr lang="en-US" sz="2200" b="1" dirty="0">
                <a:solidFill>
                  <a:srgbClr val="84442E"/>
                </a:solidFill>
                <a:hlinkClick r:id="rId2">
                  <a:extLst>
                    <a:ext uri="{A12FA001-AC4F-418D-AE19-62706E023703}">
                      <ahyp:hlinkClr xmlns:ahyp="http://schemas.microsoft.com/office/drawing/2018/hyperlinkcolor" val="tx"/>
                    </a:ext>
                  </a:extLst>
                </a:hlinkClick>
              </a:rPr>
              <a:t>Repository Audit and Certification DSA–WDS Partnership WG Recommendations</a:t>
            </a:r>
            <a:r>
              <a:rPr lang="en-US" sz="2200" b="1" dirty="0">
                <a:solidFill>
                  <a:srgbClr val="84442E"/>
                </a:solidFill>
              </a:rPr>
              <a:t>: </a:t>
            </a:r>
            <a:r>
              <a:rPr lang="en-US" sz="2000" dirty="0"/>
              <a:t>Creates harmonized Common Procedures for certification of repositories at the basic level, drawing from the procedures already put in place by the Data Seal of Approval (DSA) and the ICSU World Data System (ICSU-WDS) </a:t>
            </a:r>
            <a:r>
              <a:rPr lang="en-US" sz="2000" b="1" dirty="0">
                <a:solidFill>
                  <a:srgbClr val="0070C0"/>
                </a:solidFill>
                <a:sym typeface="Wingdings" pitchFamily="2" charset="2"/>
              </a:rPr>
              <a:t> </a:t>
            </a:r>
            <a:r>
              <a:rPr lang="en-US" sz="2000" b="1" dirty="0">
                <a:solidFill>
                  <a:srgbClr val="0070C0"/>
                </a:solidFill>
              </a:rPr>
              <a:t>ICT Technical Specification</a:t>
            </a:r>
          </a:p>
          <a:p>
            <a:pPr marL="36000">
              <a:lnSpc>
                <a:spcPct val="100000"/>
              </a:lnSpc>
              <a:spcBef>
                <a:spcPts val="0"/>
              </a:spcBef>
              <a:spcAft>
                <a:spcPts val="1200"/>
              </a:spcAft>
              <a:buNone/>
            </a:pPr>
            <a:r>
              <a:rPr lang="it-IT" sz="2200" b="1" dirty="0">
                <a:solidFill>
                  <a:srgbClr val="84442E"/>
                </a:solidFill>
                <a:hlinkClick r:id="rId3">
                  <a:extLst>
                    <a:ext uri="{A12FA001-AC4F-418D-AE19-62706E023703}">
                      <ahyp:hlinkClr xmlns:ahyp="http://schemas.microsoft.com/office/drawing/2018/hyperlinkcolor" val="tx"/>
                    </a:ext>
                  </a:extLst>
                </a:hlinkClick>
              </a:rPr>
              <a:t>39 Hints to Facilitate the Use of Semantics for Data on Agriculture and Nutrition</a:t>
            </a:r>
            <a:r>
              <a:rPr lang="en-US" sz="2200" b="1" dirty="0">
                <a:solidFill>
                  <a:srgbClr val="84442E"/>
                </a:solidFill>
              </a:rPr>
              <a:t>: </a:t>
            </a:r>
            <a:r>
              <a:rPr lang="en-US" sz="2000" dirty="0"/>
              <a:t>This document presents the recommendations of the RDA </a:t>
            </a:r>
            <a:r>
              <a:rPr lang="en-US" sz="2000" dirty="0" err="1"/>
              <a:t>Agrisemantics</a:t>
            </a:r>
            <a:r>
              <a:rPr lang="en-US" sz="2000" dirty="0"/>
              <a:t> Working Group (WG) to promote the use of semantics for agricultural data for the purpose of enhancing data interoperability in agriculture. These recommendations are high-level, to encourage researchers and practitioners to extend them according to their area of expertise. </a:t>
            </a:r>
          </a:p>
          <a:p>
            <a:pPr marL="36000">
              <a:lnSpc>
                <a:spcPct val="100000"/>
              </a:lnSpc>
              <a:spcBef>
                <a:spcPts val="0"/>
              </a:spcBef>
              <a:spcAft>
                <a:spcPts val="1200"/>
              </a:spcAft>
              <a:buNone/>
            </a:pPr>
            <a:endParaRPr lang="it-IT" sz="2200" b="1" dirty="0">
              <a:solidFill>
                <a:srgbClr val="84442E"/>
              </a:solidFill>
            </a:endParaRPr>
          </a:p>
        </p:txBody>
      </p:sp>
      <p:sp>
        <p:nvSpPr>
          <p:cNvPr id="4" name="Segnaposto data 3"/>
          <p:cNvSpPr>
            <a:spLocks noGrp="1"/>
          </p:cNvSpPr>
          <p:nvPr>
            <p:ph type="dt" sz="half" idx="2"/>
          </p:nvPr>
        </p:nvSpPr>
        <p:spPr/>
        <p:txBody>
          <a:bodyPr/>
          <a:lstStyle/>
          <a:p>
            <a:fld id="{28276F60-B800-8A41-94BC-FFF4B5879469}"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40</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68610" name="Picture 2"/>
          <p:cNvPicPr>
            <a:picLocks noChangeAspect="1" noChangeArrowheads="1"/>
          </p:cNvPicPr>
          <p:nvPr/>
        </p:nvPicPr>
        <p:blipFill>
          <a:blip r:embed="rId4"/>
          <a:srcRect/>
          <a:stretch>
            <a:fillRect/>
          </a:stretch>
        </p:blipFill>
        <p:spPr bwMode="auto">
          <a:xfrm>
            <a:off x="1" y="0"/>
            <a:ext cx="6521310" cy="2988000"/>
          </a:xfrm>
          <a:prstGeom prst="rect">
            <a:avLst/>
          </a:prstGeom>
          <a:noFill/>
          <a:ln w="9525">
            <a:noFill/>
            <a:miter lim="800000"/>
            <a:headEnd/>
            <a:tailEnd/>
          </a:ln>
        </p:spPr>
      </p:pic>
      <p:sp>
        <p:nvSpPr>
          <p:cNvPr id="8" name="Titolo 1"/>
          <p:cNvSpPr txBox="1">
            <a:spLocks/>
          </p:cNvSpPr>
          <p:nvPr/>
        </p:nvSpPr>
        <p:spPr>
          <a:xfrm>
            <a:off x="6255087" y="2387044"/>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Tree>
    <p:extLst>
      <p:ext uri="{BB962C8B-B14F-4D97-AF65-F5344CB8AC3E}">
        <p14:creationId xmlns:p14="http://schemas.microsoft.com/office/powerpoint/2010/main" val="2333455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762000" y="3101454"/>
            <a:ext cx="10980000" cy="3043314"/>
          </a:xfrm>
        </p:spPr>
        <p:txBody>
          <a:bodyPr>
            <a:noAutofit/>
          </a:bodyPr>
          <a:lstStyle/>
          <a:p>
            <a:pPr marL="0">
              <a:lnSpc>
                <a:spcPct val="120000"/>
              </a:lnSpc>
              <a:spcBef>
                <a:spcPts val="0"/>
              </a:spcBef>
              <a:spcAft>
                <a:spcPts val="1200"/>
              </a:spcAft>
              <a:buNone/>
            </a:pPr>
            <a:r>
              <a:rPr lang="it-IT" b="1" dirty="0">
                <a:solidFill>
                  <a:srgbClr val="84442E"/>
                </a:solidFill>
                <a:hlinkClick r:id="rId2">
                  <a:extLst>
                    <a:ext uri="{A12FA001-AC4F-418D-AE19-62706E023703}">
                      <ahyp:hlinkClr xmlns:ahyp="http://schemas.microsoft.com/office/drawing/2018/hyperlinkcolor" val="tx"/>
                    </a:ext>
                  </a:extLst>
                </a:hlinkClick>
              </a:rPr>
              <a:t>The final version of the RDA COVID-19 Recommendations and Guidelines for Data Sharing, published 30 June 2020</a:t>
            </a:r>
            <a:r>
              <a:rPr lang="it-IT" b="1" dirty="0">
                <a:solidFill>
                  <a:srgbClr val="84442E"/>
                </a:solidFill>
              </a:rPr>
              <a:t>: </a:t>
            </a:r>
            <a:r>
              <a:rPr lang="it-IT" sz="2400" dirty="0"/>
              <a:t>The </a:t>
            </a:r>
            <a:r>
              <a:rPr lang="it-IT" sz="2400" dirty="0" err="1"/>
              <a:t>Research</a:t>
            </a:r>
            <a:r>
              <a:rPr lang="it-IT" sz="2400" dirty="0"/>
              <a:t> Data </a:t>
            </a:r>
            <a:r>
              <a:rPr lang="it-IT" sz="2400" dirty="0" err="1"/>
              <a:t>Alliance</a:t>
            </a:r>
            <a:r>
              <a:rPr lang="it-IT" sz="2400" dirty="0"/>
              <a:t> (RDA) COVID-19 </a:t>
            </a:r>
            <a:r>
              <a:rPr lang="it-IT" sz="2400" dirty="0" err="1"/>
              <a:t>Working</a:t>
            </a:r>
            <a:r>
              <a:rPr lang="it-IT" sz="2400" dirty="0"/>
              <a:t> Group </a:t>
            </a:r>
            <a:r>
              <a:rPr lang="it-IT" sz="2400" dirty="0" err="1"/>
              <a:t>members</a:t>
            </a:r>
            <a:r>
              <a:rPr lang="it-IT" sz="2400" dirty="0"/>
              <a:t> </a:t>
            </a:r>
            <a:r>
              <a:rPr lang="it-IT" sz="2400" dirty="0" err="1"/>
              <a:t>bring</a:t>
            </a:r>
            <a:r>
              <a:rPr lang="it-IT" sz="2400" dirty="0"/>
              <a:t> </a:t>
            </a:r>
            <a:r>
              <a:rPr lang="it-IT" sz="2400" dirty="0" err="1"/>
              <a:t>various</a:t>
            </a:r>
            <a:r>
              <a:rPr lang="it-IT" sz="2400" dirty="0"/>
              <a:t>, global expertise to </a:t>
            </a:r>
            <a:r>
              <a:rPr lang="it-IT" sz="2400" dirty="0" err="1"/>
              <a:t>develop</a:t>
            </a:r>
            <a:r>
              <a:rPr lang="it-IT" sz="2400" dirty="0"/>
              <a:t> a body of work </a:t>
            </a:r>
            <a:r>
              <a:rPr lang="it-IT" sz="2400" dirty="0" err="1"/>
              <a:t>that</a:t>
            </a:r>
            <a:r>
              <a:rPr lang="it-IT" sz="2400" dirty="0"/>
              <a:t> </a:t>
            </a:r>
            <a:r>
              <a:rPr lang="it-IT" sz="2400" dirty="0" err="1"/>
              <a:t>comprises</a:t>
            </a:r>
            <a:r>
              <a:rPr lang="it-IT" sz="2400" dirty="0"/>
              <a:t> </a:t>
            </a:r>
            <a:r>
              <a:rPr lang="it-IT" sz="2400" dirty="0" err="1"/>
              <a:t>how</a:t>
            </a:r>
            <a:r>
              <a:rPr lang="it-IT" sz="2400" dirty="0"/>
              <a:t> data from multiple </a:t>
            </a:r>
            <a:r>
              <a:rPr lang="it-IT" sz="2400" dirty="0" err="1"/>
              <a:t>disciplines</a:t>
            </a:r>
            <a:r>
              <a:rPr lang="it-IT" sz="2400" dirty="0"/>
              <a:t> </a:t>
            </a:r>
            <a:r>
              <a:rPr lang="it-IT" sz="2400" dirty="0" err="1"/>
              <a:t>inform</a:t>
            </a:r>
            <a:r>
              <a:rPr lang="it-IT" sz="2400" dirty="0"/>
              <a:t> </a:t>
            </a:r>
            <a:r>
              <a:rPr lang="it-IT" sz="2400" dirty="0" err="1"/>
              <a:t>response</a:t>
            </a:r>
            <a:r>
              <a:rPr lang="it-IT" sz="2400" dirty="0"/>
              <a:t> to a </a:t>
            </a:r>
            <a:r>
              <a:rPr lang="it-IT" sz="2400" dirty="0" err="1"/>
              <a:t>pandemic</a:t>
            </a:r>
            <a:r>
              <a:rPr lang="it-IT" sz="2400" dirty="0"/>
              <a:t> </a:t>
            </a:r>
            <a:r>
              <a:rPr lang="it-IT" sz="2400" dirty="0" err="1"/>
              <a:t>combined</a:t>
            </a:r>
            <a:r>
              <a:rPr lang="it-IT" sz="2400" dirty="0"/>
              <a:t> with </a:t>
            </a:r>
            <a:r>
              <a:rPr lang="it-IT" sz="2400" dirty="0" err="1"/>
              <a:t>guidelines</a:t>
            </a:r>
            <a:r>
              <a:rPr lang="it-IT" sz="2400" dirty="0"/>
              <a:t> and </a:t>
            </a:r>
            <a:r>
              <a:rPr lang="it-IT" sz="2400" dirty="0" err="1"/>
              <a:t>recommendations</a:t>
            </a:r>
            <a:r>
              <a:rPr lang="it-IT" sz="2400" dirty="0"/>
              <a:t> on data </a:t>
            </a:r>
            <a:r>
              <a:rPr lang="it-IT" sz="2400" dirty="0" err="1"/>
              <a:t>sharing</a:t>
            </a:r>
            <a:r>
              <a:rPr lang="it-IT" sz="2400" dirty="0"/>
              <a:t> under the </a:t>
            </a:r>
            <a:r>
              <a:rPr lang="it-IT" sz="2400" dirty="0" err="1"/>
              <a:t>present</a:t>
            </a:r>
            <a:r>
              <a:rPr lang="it-IT" sz="2400" dirty="0"/>
              <a:t> COVID-19 </a:t>
            </a:r>
            <a:r>
              <a:rPr lang="it-IT" sz="2400" dirty="0" err="1"/>
              <a:t>cicumstances</a:t>
            </a:r>
            <a:r>
              <a:rPr lang="it-IT" sz="2400" dirty="0"/>
              <a:t>. </a:t>
            </a:r>
            <a:endParaRPr lang="it-IT" b="1" dirty="0">
              <a:solidFill>
                <a:srgbClr val="84442E"/>
              </a:solidFill>
            </a:endParaRPr>
          </a:p>
        </p:txBody>
      </p:sp>
      <p:sp>
        <p:nvSpPr>
          <p:cNvPr id="4" name="Segnaposto data 3"/>
          <p:cNvSpPr>
            <a:spLocks noGrp="1"/>
          </p:cNvSpPr>
          <p:nvPr>
            <p:ph type="dt" sz="half" idx="2"/>
          </p:nvPr>
        </p:nvSpPr>
        <p:spPr/>
        <p:txBody>
          <a:bodyPr/>
          <a:lstStyle/>
          <a:p>
            <a:fld id="{94F1F54B-EC7E-6D4D-B87B-1B35C85E3350}"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41</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68610" name="Picture 2"/>
          <p:cNvPicPr>
            <a:picLocks noChangeAspect="1" noChangeArrowheads="1"/>
          </p:cNvPicPr>
          <p:nvPr/>
        </p:nvPicPr>
        <p:blipFill>
          <a:blip r:embed="rId3"/>
          <a:srcRect/>
          <a:stretch>
            <a:fillRect/>
          </a:stretch>
        </p:blipFill>
        <p:spPr bwMode="auto">
          <a:xfrm>
            <a:off x="1" y="0"/>
            <a:ext cx="6521310" cy="2988000"/>
          </a:xfrm>
          <a:prstGeom prst="rect">
            <a:avLst/>
          </a:prstGeom>
          <a:noFill/>
          <a:ln w="9525">
            <a:noFill/>
            <a:miter lim="800000"/>
            <a:headEnd/>
            <a:tailEnd/>
          </a:ln>
        </p:spPr>
      </p:pic>
      <p:sp>
        <p:nvSpPr>
          <p:cNvPr id="8" name="Titolo 1"/>
          <p:cNvSpPr txBox="1">
            <a:spLocks/>
          </p:cNvSpPr>
          <p:nvPr/>
        </p:nvSpPr>
        <p:spPr>
          <a:xfrm>
            <a:off x="6255087" y="2387044"/>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Tree>
    <p:extLst>
      <p:ext uri="{BB962C8B-B14F-4D97-AF65-F5344CB8AC3E}">
        <p14:creationId xmlns:p14="http://schemas.microsoft.com/office/powerpoint/2010/main" val="2837858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666750" y="3330054"/>
            <a:ext cx="10980000" cy="2846909"/>
          </a:xfrm>
        </p:spPr>
        <p:txBody>
          <a:bodyPr>
            <a:normAutofit/>
          </a:bodyPr>
          <a:lstStyle/>
          <a:p>
            <a:pPr marL="0">
              <a:lnSpc>
                <a:spcPct val="100000"/>
              </a:lnSpc>
              <a:spcBef>
                <a:spcPts val="0"/>
              </a:spcBef>
              <a:spcAft>
                <a:spcPts val="1200"/>
              </a:spcAft>
              <a:buNone/>
            </a:pPr>
            <a:r>
              <a:rPr lang="it-IT" sz="2000" b="1" dirty="0">
                <a:solidFill>
                  <a:srgbClr val="84442E"/>
                </a:solidFill>
                <a:hlinkClick r:id="rId2">
                  <a:extLst>
                    <a:ext uri="{A12FA001-AC4F-418D-AE19-62706E023703}">
                      <ahyp:hlinkClr xmlns:ahyp="http://schemas.microsoft.com/office/drawing/2018/hyperlinkcolor" val="tx"/>
                    </a:ext>
                  </a:extLst>
                </a:hlinkClick>
              </a:rPr>
              <a:t>SCID WG output: Use cases and identifier schemes for persistent software source code identification (V1.0):</a:t>
            </a:r>
            <a:r>
              <a:rPr lang="it-IT" sz="2000" b="1" dirty="0">
                <a:solidFill>
                  <a:srgbClr val="84442E"/>
                </a:solidFill>
              </a:rPr>
              <a:t> </a:t>
            </a:r>
            <a:r>
              <a:rPr lang="it-IT" sz="1800" dirty="0" err="1">
                <a:solidFill>
                  <a:prstClr val="black"/>
                </a:solidFill>
              </a:rPr>
              <a:t>This</a:t>
            </a:r>
            <a:r>
              <a:rPr lang="it-IT" sz="1800" dirty="0">
                <a:solidFill>
                  <a:prstClr val="black"/>
                </a:solidFill>
              </a:rPr>
              <a:t> output, with </a:t>
            </a:r>
            <a:r>
              <a:rPr lang="it-IT" sz="1800" dirty="0" err="1">
                <a:solidFill>
                  <a:prstClr val="black"/>
                </a:solidFill>
              </a:rPr>
              <a:t>inputs</a:t>
            </a:r>
            <a:r>
              <a:rPr lang="it-IT" sz="1800" dirty="0">
                <a:solidFill>
                  <a:prstClr val="black"/>
                </a:solidFill>
              </a:rPr>
              <a:t> from a </a:t>
            </a:r>
            <a:r>
              <a:rPr lang="it-IT" sz="1800" dirty="0" err="1">
                <a:solidFill>
                  <a:prstClr val="black"/>
                </a:solidFill>
              </a:rPr>
              <a:t>broad</a:t>
            </a:r>
            <a:r>
              <a:rPr lang="it-IT" sz="1800" dirty="0">
                <a:solidFill>
                  <a:prstClr val="black"/>
                </a:solidFill>
              </a:rPr>
              <a:t> panel of </a:t>
            </a:r>
            <a:r>
              <a:rPr lang="it-IT" sz="1800" dirty="0" err="1">
                <a:solidFill>
                  <a:prstClr val="black"/>
                </a:solidFill>
              </a:rPr>
              <a:t>stakeholders</a:t>
            </a:r>
            <a:r>
              <a:rPr lang="it-IT" sz="1800" dirty="0">
                <a:solidFill>
                  <a:prstClr val="black"/>
                </a:solidFill>
              </a:rPr>
              <a:t>, </a:t>
            </a:r>
            <a:r>
              <a:rPr lang="it-IT" sz="1800" dirty="0" err="1">
                <a:solidFill>
                  <a:prstClr val="black"/>
                </a:solidFill>
              </a:rPr>
              <a:t>provides</a:t>
            </a:r>
            <a:r>
              <a:rPr lang="it-IT" sz="1800" dirty="0">
                <a:solidFill>
                  <a:prstClr val="black"/>
                </a:solidFill>
              </a:rPr>
              <a:t> an </a:t>
            </a:r>
            <a:r>
              <a:rPr lang="it-IT" sz="1800" dirty="0" err="1">
                <a:solidFill>
                  <a:prstClr val="black"/>
                </a:solidFill>
              </a:rPr>
              <a:t>overview</a:t>
            </a:r>
            <a:r>
              <a:rPr lang="it-IT" sz="1800" dirty="0">
                <a:solidFill>
                  <a:prstClr val="black"/>
                </a:solidFill>
              </a:rPr>
              <a:t> of the </a:t>
            </a:r>
            <a:r>
              <a:rPr lang="it-IT" sz="1800" dirty="0" err="1">
                <a:solidFill>
                  <a:prstClr val="black"/>
                </a:solidFill>
              </a:rPr>
              <a:t>current</a:t>
            </a:r>
            <a:r>
              <a:rPr lang="it-IT" sz="1800" dirty="0">
                <a:solidFill>
                  <a:prstClr val="black"/>
                </a:solidFill>
              </a:rPr>
              <a:t> state-of-the-art </a:t>
            </a:r>
            <a:r>
              <a:rPr lang="it-IT" sz="1800" dirty="0" err="1">
                <a:solidFill>
                  <a:prstClr val="black"/>
                </a:solidFill>
              </a:rPr>
              <a:t>practice</a:t>
            </a:r>
            <a:r>
              <a:rPr lang="it-IT" sz="1800" dirty="0">
                <a:solidFill>
                  <a:prstClr val="black"/>
                </a:solidFill>
              </a:rPr>
              <a:t> in software </a:t>
            </a:r>
            <a:r>
              <a:rPr lang="it-IT" sz="1800" dirty="0" err="1">
                <a:solidFill>
                  <a:prstClr val="black"/>
                </a:solidFill>
              </a:rPr>
              <a:t>identification</a:t>
            </a:r>
            <a:r>
              <a:rPr lang="it-IT" sz="1800" dirty="0">
                <a:solidFill>
                  <a:prstClr val="black"/>
                </a:solidFill>
              </a:rPr>
              <a:t>, </a:t>
            </a:r>
            <a:r>
              <a:rPr lang="it-IT" sz="1800" dirty="0" err="1">
                <a:solidFill>
                  <a:prstClr val="black"/>
                </a:solidFill>
              </a:rPr>
              <a:t>including</a:t>
            </a:r>
            <a:r>
              <a:rPr lang="it-IT" sz="1800" dirty="0">
                <a:solidFill>
                  <a:prstClr val="black"/>
                </a:solidFill>
              </a:rPr>
              <a:t> use </a:t>
            </a:r>
            <a:r>
              <a:rPr lang="it-IT" sz="1800" dirty="0" err="1">
                <a:solidFill>
                  <a:prstClr val="black"/>
                </a:solidFill>
              </a:rPr>
              <a:t>cases</a:t>
            </a:r>
            <a:r>
              <a:rPr lang="it-IT" sz="1800" dirty="0">
                <a:solidFill>
                  <a:prstClr val="black"/>
                </a:solidFill>
              </a:rPr>
              <a:t> and </a:t>
            </a:r>
            <a:r>
              <a:rPr lang="it-IT" sz="1800" dirty="0" err="1">
                <a:solidFill>
                  <a:prstClr val="black"/>
                </a:solidFill>
              </a:rPr>
              <a:t>identifier</a:t>
            </a:r>
            <a:r>
              <a:rPr lang="it-IT" sz="1800" dirty="0">
                <a:solidFill>
                  <a:prstClr val="black"/>
                </a:solidFill>
              </a:rPr>
              <a:t> </a:t>
            </a:r>
            <a:r>
              <a:rPr lang="it-IT" sz="1800" dirty="0" err="1">
                <a:solidFill>
                  <a:prstClr val="black"/>
                </a:solidFill>
              </a:rPr>
              <a:t>schemes</a:t>
            </a:r>
            <a:r>
              <a:rPr lang="it-IT" sz="1800" dirty="0">
                <a:solidFill>
                  <a:prstClr val="black"/>
                </a:solidFill>
              </a:rPr>
              <a:t> from </a:t>
            </a:r>
            <a:r>
              <a:rPr lang="it-IT" sz="1800" dirty="0" err="1">
                <a:solidFill>
                  <a:prstClr val="black"/>
                </a:solidFill>
              </a:rPr>
              <a:t>different</a:t>
            </a:r>
            <a:r>
              <a:rPr lang="it-IT" sz="1800" dirty="0">
                <a:solidFill>
                  <a:prstClr val="black"/>
                </a:solidFill>
              </a:rPr>
              <a:t> </a:t>
            </a:r>
            <a:r>
              <a:rPr lang="it-IT" sz="1800" dirty="0" err="1">
                <a:solidFill>
                  <a:prstClr val="black"/>
                </a:solidFill>
              </a:rPr>
              <a:t>academic</a:t>
            </a:r>
            <a:r>
              <a:rPr lang="it-IT" sz="1800" dirty="0">
                <a:solidFill>
                  <a:prstClr val="black"/>
                </a:solidFill>
              </a:rPr>
              <a:t> </a:t>
            </a:r>
            <a:r>
              <a:rPr lang="it-IT" sz="1800" dirty="0" err="1">
                <a:solidFill>
                  <a:prstClr val="black"/>
                </a:solidFill>
              </a:rPr>
              <a:t>domains</a:t>
            </a:r>
            <a:r>
              <a:rPr lang="it-IT" sz="1800" dirty="0">
                <a:solidFill>
                  <a:prstClr val="black"/>
                </a:solidFill>
              </a:rPr>
              <a:t> and in </a:t>
            </a:r>
            <a:r>
              <a:rPr lang="it-IT" sz="1800" dirty="0" err="1">
                <a:solidFill>
                  <a:prstClr val="black"/>
                </a:solidFill>
              </a:rPr>
              <a:t>industry</a:t>
            </a:r>
            <a:r>
              <a:rPr lang="it-IT" sz="1800" dirty="0">
                <a:solidFill>
                  <a:prstClr val="black"/>
                </a:solidFill>
              </a:rPr>
              <a:t>.</a:t>
            </a:r>
          </a:p>
          <a:p>
            <a:pPr marL="0" lvl="0">
              <a:lnSpc>
                <a:spcPct val="100000"/>
              </a:lnSpc>
              <a:spcBef>
                <a:spcPts val="0"/>
              </a:spcBef>
              <a:spcAft>
                <a:spcPts val="1200"/>
              </a:spcAft>
              <a:buNone/>
            </a:pPr>
            <a:r>
              <a:rPr lang="en-GB" sz="2000" b="1" dirty="0">
                <a:solidFill>
                  <a:srgbClr val="84442E"/>
                </a:solidFill>
                <a:hlinkClick r:id="rId3">
                  <a:extLst>
                    <a:ext uri="{A12FA001-AC4F-418D-AE19-62706E023703}">
                      <ahyp:hlinkClr xmlns:ahyp="http://schemas.microsoft.com/office/drawing/2018/hyperlinkcolor" val="tx"/>
                    </a:ext>
                  </a:extLst>
                </a:hlinkClick>
              </a:rPr>
              <a:t>Recommendations and Capacity Development Resource Kit:</a:t>
            </a:r>
            <a:r>
              <a:rPr lang="en-GB" sz="2000" b="1" dirty="0">
                <a:solidFill>
                  <a:srgbClr val="84442E"/>
                </a:solidFill>
              </a:rPr>
              <a:t> </a:t>
            </a:r>
            <a:r>
              <a:rPr lang="en-GB" sz="1700" dirty="0">
                <a:solidFill>
                  <a:prstClr val="black"/>
                </a:solidFill>
              </a:rPr>
              <a:t>These documents include an overview about available and free training resources in the area of agricultural data management. A detailed description is provided for resources that are related to RDA. Other free resources that are available online are listed as well.</a:t>
            </a:r>
            <a:endParaRPr lang="en-GB" sz="1700" b="1" dirty="0">
              <a:solidFill>
                <a:prstClr val="black"/>
              </a:solidFill>
            </a:endParaRPr>
          </a:p>
          <a:p>
            <a:pPr marL="0">
              <a:lnSpc>
                <a:spcPct val="100000"/>
              </a:lnSpc>
              <a:spcBef>
                <a:spcPts val="0"/>
              </a:spcBef>
              <a:spcAft>
                <a:spcPts val="1200"/>
              </a:spcAft>
              <a:buNone/>
            </a:pPr>
            <a:endParaRPr lang="it-IT" sz="1800" dirty="0">
              <a:solidFill>
                <a:prstClr val="black"/>
              </a:solidFill>
            </a:endParaRPr>
          </a:p>
          <a:p>
            <a:pPr marL="0" lvl="0">
              <a:lnSpc>
                <a:spcPct val="100000"/>
              </a:lnSpc>
              <a:spcBef>
                <a:spcPts val="0"/>
              </a:spcBef>
              <a:spcAft>
                <a:spcPts val="1200"/>
              </a:spcAft>
              <a:buNone/>
            </a:pPr>
            <a:endParaRPr lang="it-IT" sz="1700" b="1" dirty="0">
              <a:solidFill>
                <a:prstClr val="black"/>
              </a:solidFill>
            </a:endParaRPr>
          </a:p>
        </p:txBody>
      </p:sp>
      <p:sp>
        <p:nvSpPr>
          <p:cNvPr id="4" name="Segnaposto data 3"/>
          <p:cNvSpPr>
            <a:spLocks noGrp="1"/>
          </p:cNvSpPr>
          <p:nvPr>
            <p:ph type="dt" sz="half" idx="2"/>
          </p:nvPr>
        </p:nvSpPr>
        <p:spPr/>
        <p:txBody>
          <a:bodyPr/>
          <a:lstStyle/>
          <a:p>
            <a:fld id="{A57C9185-9614-154A-B470-3DA5828F3159}"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42</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68610" name="Picture 2"/>
          <p:cNvPicPr>
            <a:picLocks noChangeAspect="1" noChangeArrowheads="1"/>
          </p:cNvPicPr>
          <p:nvPr/>
        </p:nvPicPr>
        <p:blipFill>
          <a:blip r:embed="rId4"/>
          <a:srcRect/>
          <a:stretch>
            <a:fillRect/>
          </a:stretch>
        </p:blipFill>
        <p:spPr bwMode="auto">
          <a:xfrm>
            <a:off x="1" y="0"/>
            <a:ext cx="6837528" cy="3132888"/>
          </a:xfrm>
          <a:prstGeom prst="rect">
            <a:avLst/>
          </a:prstGeom>
          <a:noFill/>
          <a:ln w="9525">
            <a:noFill/>
            <a:miter lim="800000"/>
            <a:headEnd/>
            <a:tailEnd/>
          </a:ln>
        </p:spPr>
      </p:pic>
      <p:sp>
        <p:nvSpPr>
          <p:cNvPr id="8" name="Titolo 1"/>
          <p:cNvSpPr txBox="1">
            <a:spLocks/>
          </p:cNvSpPr>
          <p:nvPr/>
        </p:nvSpPr>
        <p:spPr>
          <a:xfrm>
            <a:off x="6255087" y="2387044"/>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ENDORSEMENT IN PROCESS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685800" y="3406254"/>
            <a:ext cx="10980000" cy="2846909"/>
          </a:xfrm>
        </p:spPr>
        <p:txBody>
          <a:bodyPr>
            <a:normAutofit fontScale="92500" lnSpcReduction="10000"/>
          </a:bodyPr>
          <a:lstStyle/>
          <a:p>
            <a:pPr marL="72000">
              <a:lnSpc>
                <a:spcPct val="100000"/>
              </a:lnSpc>
              <a:spcBef>
                <a:spcPts val="0"/>
              </a:spcBef>
              <a:spcAft>
                <a:spcPts val="1200"/>
              </a:spcAft>
              <a:buNone/>
            </a:pPr>
            <a:r>
              <a:rPr lang="en-US" sz="2400" b="1" dirty="0">
                <a:solidFill>
                  <a:srgbClr val="84442E"/>
                </a:solidFill>
                <a:hlinkClick r:id="rId2">
                  <a:extLst>
                    <a:ext uri="{A12FA001-AC4F-418D-AE19-62706E023703}">
                      <ahyp:hlinkClr xmlns:ahyp="http://schemas.microsoft.com/office/drawing/2018/hyperlinkcolor" val="tx"/>
                    </a:ext>
                  </a:extLst>
                </a:hlinkClick>
              </a:rPr>
              <a:t>Federated Identity Management for Research Collaborations</a:t>
            </a:r>
            <a:r>
              <a:rPr lang="en-US" sz="2400" b="1" dirty="0">
                <a:solidFill>
                  <a:srgbClr val="84442E"/>
                </a:solidFill>
              </a:rPr>
              <a:t>:</a:t>
            </a:r>
            <a:r>
              <a:rPr lang="en-US" sz="2000" b="1" dirty="0"/>
              <a:t> </a:t>
            </a:r>
            <a:r>
              <a:rPr lang="en-US" sz="2000" dirty="0"/>
              <a:t>Common requirements of Research Communities seeking to leverage Identity Federation for Authentication and </a:t>
            </a:r>
            <a:r>
              <a:rPr lang="en-US" sz="2000" dirty="0" err="1"/>
              <a:t>Authorisation</a:t>
            </a:r>
            <a:r>
              <a:rPr lang="en-US" sz="2000" dirty="0"/>
              <a:t>. </a:t>
            </a:r>
            <a:endParaRPr lang="en-US" sz="2000" b="1" dirty="0"/>
          </a:p>
          <a:p>
            <a:pPr marL="72000">
              <a:lnSpc>
                <a:spcPct val="100000"/>
              </a:lnSpc>
              <a:spcBef>
                <a:spcPts val="0"/>
              </a:spcBef>
              <a:spcAft>
                <a:spcPts val="1200"/>
              </a:spcAft>
              <a:buNone/>
            </a:pPr>
            <a:r>
              <a:rPr lang="en-US" sz="2200" b="1" dirty="0">
                <a:solidFill>
                  <a:srgbClr val="84442E"/>
                </a:solidFill>
                <a:hlinkClick r:id="rId3">
                  <a:extLst>
                    <a:ext uri="{A12FA001-AC4F-418D-AE19-62706E023703}">
                      <ahyp:hlinkClr xmlns:ahyp="http://schemas.microsoft.com/office/drawing/2018/hyperlinkcolor" val="tx"/>
                    </a:ext>
                  </a:extLst>
                </a:hlinkClick>
              </a:rPr>
              <a:t>Matrix of use cases and functional requirements for research data repository platforms</a:t>
            </a:r>
            <a:r>
              <a:rPr lang="en-US" sz="2000" b="1" dirty="0">
                <a:solidFill>
                  <a:srgbClr val="84442E"/>
                </a:solidFill>
              </a:rPr>
              <a:t>:</a:t>
            </a:r>
            <a:r>
              <a:rPr lang="en-US" sz="2000" b="1" dirty="0"/>
              <a:t> </a:t>
            </a:r>
            <a:r>
              <a:rPr lang="en-US" sz="2000" dirty="0"/>
              <a:t>Based on use cases, matrix describes forty-four functional requirements identified for research data repository platforms and provides a score identifying relative importance.</a:t>
            </a:r>
          </a:p>
          <a:p>
            <a:pPr marL="0" lvl="0">
              <a:lnSpc>
                <a:spcPct val="100000"/>
              </a:lnSpc>
              <a:spcBef>
                <a:spcPts val="0"/>
              </a:spcBef>
              <a:spcAft>
                <a:spcPts val="1200"/>
              </a:spcAft>
              <a:buNone/>
            </a:pPr>
            <a:r>
              <a:rPr lang="en-US" sz="2000" b="1" dirty="0">
                <a:solidFill>
                  <a:srgbClr val="84442E"/>
                </a:solidFill>
                <a:hlinkClick r:id="rId4">
                  <a:extLst>
                    <a:ext uri="{A12FA001-AC4F-418D-AE19-62706E023703}">
                      <ahyp:hlinkClr xmlns:ahyp="http://schemas.microsoft.com/office/drawing/2018/hyperlinkcolor" val="tx"/>
                    </a:ext>
                  </a:extLst>
                </a:hlinkClick>
              </a:rPr>
              <a:t>Compilation of Data Versioning Use cases from the RDA Data Versioning Working Group</a:t>
            </a:r>
            <a:r>
              <a:rPr lang="en-US" sz="2000" b="1" dirty="0">
                <a:solidFill>
                  <a:srgbClr val="84442E"/>
                </a:solidFill>
              </a:rPr>
              <a:t>: </a:t>
            </a:r>
            <a:r>
              <a:rPr lang="en-US" sz="1600" dirty="0">
                <a:solidFill>
                  <a:prstClr val="black"/>
                </a:solidFill>
              </a:rPr>
              <a:t>Data versioning is a fundamental element to ensuring the reproducibility of research. Work in other RDA groups on data provenance and data citation, as well as the W3C Dataset Exchange Working Group, have highlighted that definitions of data versioning concepts and recommended practices are still missing.</a:t>
            </a:r>
          </a:p>
          <a:p>
            <a:pPr marL="72000">
              <a:lnSpc>
                <a:spcPct val="100000"/>
              </a:lnSpc>
              <a:spcBef>
                <a:spcPts val="0"/>
              </a:spcBef>
              <a:spcAft>
                <a:spcPts val="1200"/>
              </a:spcAft>
              <a:buNone/>
            </a:pPr>
            <a:endParaRPr lang="en-US" sz="2000" dirty="0"/>
          </a:p>
        </p:txBody>
      </p:sp>
      <p:sp>
        <p:nvSpPr>
          <p:cNvPr id="4" name="Segnaposto data 3"/>
          <p:cNvSpPr>
            <a:spLocks noGrp="1"/>
          </p:cNvSpPr>
          <p:nvPr>
            <p:ph type="dt" sz="half" idx="2"/>
          </p:nvPr>
        </p:nvSpPr>
        <p:spPr/>
        <p:txBody>
          <a:bodyPr/>
          <a:lstStyle/>
          <a:p>
            <a:fld id="{A2797817-FF3E-1042-A9BF-FBAA216A6AF7}"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43</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68610" name="Picture 2"/>
          <p:cNvPicPr>
            <a:picLocks noChangeAspect="1" noChangeArrowheads="1"/>
          </p:cNvPicPr>
          <p:nvPr/>
        </p:nvPicPr>
        <p:blipFill>
          <a:blip r:embed="rId5"/>
          <a:srcRect/>
          <a:stretch>
            <a:fillRect/>
          </a:stretch>
        </p:blipFill>
        <p:spPr bwMode="auto">
          <a:xfrm>
            <a:off x="1" y="0"/>
            <a:ext cx="6837528" cy="3132888"/>
          </a:xfrm>
          <a:prstGeom prst="rect">
            <a:avLst/>
          </a:prstGeom>
          <a:noFill/>
          <a:ln w="9525">
            <a:noFill/>
            <a:miter lim="800000"/>
            <a:headEnd/>
            <a:tailEnd/>
          </a:ln>
        </p:spPr>
      </p:pic>
      <p:sp>
        <p:nvSpPr>
          <p:cNvPr id="8" name="Titolo 1"/>
          <p:cNvSpPr txBox="1">
            <a:spLocks/>
          </p:cNvSpPr>
          <p:nvPr/>
        </p:nvSpPr>
        <p:spPr>
          <a:xfrm>
            <a:off x="6255087" y="2387044"/>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685800" y="3406254"/>
            <a:ext cx="10980000" cy="2846909"/>
          </a:xfrm>
        </p:spPr>
        <p:txBody>
          <a:bodyPr>
            <a:normAutofit lnSpcReduction="10000"/>
          </a:bodyPr>
          <a:lstStyle/>
          <a:p>
            <a:pPr marL="0" lvl="0">
              <a:lnSpc>
                <a:spcPct val="100000"/>
              </a:lnSpc>
              <a:spcBef>
                <a:spcPts val="0"/>
              </a:spcBef>
              <a:spcAft>
                <a:spcPts val="1200"/>
              </a:spcAft>
              <a:buNone/>
            </a:pPr>
            <a:r>
              <a:rPr lang="it-IT" sz="2000" b="1" dirty="0">
                <a:solidFill>
                  <a:srgbClr val="84442E"/>
                </a:solidFill>
                <a:hlinkClick r:id="rId2">
                  <a:extLst>
                    <a:ext uri="{A12FA001-AC4F-418D-AE19-62706E023703}">
                      <ahyp:hlinkClr xmlns:ahyp="http://schemas.microsoft.com/office/drawing/2018/hyperlinkcolor" val="tx"/>
                    </a:ext>
                  </a:extLst>
                </a:hlinkClick>
              </a:rPr>
              <a:t>Data Sharing in Epidemiology</a:t>
            </a:r>
            <a:r>
              <a:rPr lang="it-IT" sz="2000" b="1" dirty="0">
                <a:solidFill>
                  <a:srgbClr val="84442E"/>
                </a:solidFill>
              </a:rPr>
              <a:t>:</a:t>
            </a:r>
            <a:r>
              <a:rPr lang="it-IT" sz="2000" dirty="0">
                <a:solidFill>
                  <a:prstClr val="black"/>
                </a:solidFill>
              </a:rPr>
              <a:t> </a:t>
            </a:r>
            <a:r>
              <a:rPr lang="it-IT" sz="1800" dirty="0" err="1">
                <a:solidFill>
                  <a:prstClr val="black"/>
                </a:solidFill>
              </a:rPr>
              <a:t>There</a:t>
            </a:r>
            <a:r>
              <a:rPr lang="it-IT" sz="1800" dirty="0">
                <a:solidFill>
                  <a:prstClr val="black"/>
                </a:solidFill>
              </a:rPr>
              <a:t> </a:t>
            </a:r>
            <a:r>
              <a:rPr lang="it-IT" sz="1800" dirty="0" err="1">
                <a:solidFill>
                  <a:prstClr val="black"/>
                </a:solidFill>
              </a:rPr>
              <a:t>is</a:t>
            </a:r>
            <a:r>
              <a:rPr lang="it-IT" sz="1800" dirty="0">
                <a:solidFill>
                  <a:prstClr val="black"/>
                </a:solidFill>
              </a:rPr>
              <a:t> a pressing </a:t>
            </a:r>
            <a:r>
              <a:rPr lang="it-IT" sz="1800" dirty="0" err="1">
                <a:solidFill>
                  <a:prstClr val="black"/>
                </a:solidFill>
              </a:rPr>
              <a:t>need</a:t>
            </a:r>
            <a:r>
              <a:rPr lang="it-IT" sz="1800" dirty="0">
                <a:solidFill>
                  <a:prstClr val="black"/>
                </a:solidFill>
              </a:rPr>
              <a:t> for a </a:t>
            </a:r>
            <a:r>
              <a:rPr lang="it-IT" sz="1800" dirty="0" err="1">
                <a:solidFill>
                  <a:prstClr val="black"/>
                </a:solidFill>
              </a:rPr>
              <a:t>coordinated</a:t>
            </a:r>
            <a:r>
              <a:rPr lang="it-IT" sz="1800" dirty="0">
                <a:solidFill>
                  <a:prstClr val="black"/>
                </a:solidFill>
              </a:rPr>
              <a:t> global </a:t>
            </a:r>
            <a:r>
              <a:rPr lang="it-IT" sz="1800" dirty="0" err="1">
                <a:solidFill>
                  <a:prstClr val="black"/>
                </a:solidFill>
              </a:rPr>
              <a:t>system</a:t>
            </a:r>
            <a:r>
              <a:rPr lang="it-IT" sz="1800" dirty="0">
                <a:solidFill>
                  <a:prstClr val="black"/>
                </a:solidFill>
              </a:rPr>
              <a:t> </a:t>
            </a:r>
            <a:r>
              <a:rPr lang="it-IT" sz="1800" dirty="0" err="1">
                <a:solidFill>
                  <a:prstClr val="black"/>
                </a:solidFill>
              </a:rPr>
              <a:t>encompassing</a:t>
            </a:r>
            <a:r>
              <a:rPr lang="it-IT" sz="1800" dirty="0">
                <a:solidFill>
                  <a:prstClr val="black"/>
                </a:solidFill>
              </a:rPr>
              <a:t> </a:t>
            </a:r>
            <a:r>
              <a:rPr lang="it-IT" sz="1800" dirty="0" err="1">
                <a:solidFill>
                  <a:prstClr val="black"/>
                </a:solidFill>
              </a:rPr>
              <a:t>preparedness</a:t>
            </a:r>
            <a:r>
              <a:rPr lang="it-IT" sz="1800" dirty="0">
                <a:solidFill>
                  <a:prstClr val="black"/>
                </a:solidFill>
              </a:rPr>
              <a:t>, early </a:t>
            </a:r>
            <a:r>
              <a:rPr lang="it-IT" sz="1800" dirty="0" err="1">
                <a:solidFill>
                  <a:prstClr val="black"/>
                </a:solidFill>
              </a:rPr>
              <a:t>detection</a:t>
            </a:r>
            <a:r>
              <a:rPr lang="it-IT" sz="1800" dirty="0">
                <a:solidFill>
                  <a:prstClr val="black"/>
                </a:solidFill>
              </a:rPr>
              <a:t>, and </a:t>
            </a:r>
            <a:r>
              <a:rPr lang="it-IT" sz="1800" dirty="0" err="1">
                <a:solidFill>
                  <a:prstClr val="black"/>
                </a:solidFill>
              </a:rPr>
              <a:t>rapid</a:t>
            </a:r>
            <a:r>
              <a:rPr lang="it-IT" sz="1800" dirty="0">
                <a:solidFill>
                  <a:prstClr val="black"/>
                </a:solidFill>
              </a:rPr>
              <a:t> </a:t>
            </a:r>
            <a:r>
              <a:rPr lang="it-IT" sz="1800" dirty="0" err="1">
                <a:solidFill>
                  <a:prstClr val="black"/>
                </a:solidFill>
              </a:rPr>
              <a:t>response</a:t>
            </a:r>
            <a:r>
              <a:rPr lang="it-IT" sz="1800" dirty="0">
                <a:solidFill>
                  <a:prstClr val="black"/>
                </a:solidFill>
              </a:rPr>
              <a:t> to </a:t>
            </a:r>
            <a:r>
              <a:rPr lang="it-IT" sz="1800" dirty="0" err="1">
                <a:solidFill>
                  <a:prstClr val="black"/>
                </a:solidFill>
              </a:rPr>
              <a:t>newly</a:t>
            </a:r>
            <a:r>
              <a:rPr lang="it-IT" sz="1800" dirty="0">
                <a:solidFill>
                  <a:prstClr val="black"/>
                </a:solidFill>
              </a:rPr>
              <a:t> </a:t>
            </a:r>
            <a:r>
              <a:rPr lang="it-IT" sz="1800" dirty="0" err="1">
                <a:solidFill>
                  <a:prstClr val="black"/>
                </a:solidFill>
              </a:rPr>
              <a:t>emergent</a:t>
            </a:r>
            <a:r>
              <a:rPr lang="it-IT" sz="1800" dirty="0">
                <a:solidFill>
                  <a:prstClr val="black"/>
                </a:solidFill>
              </a:rPr>
              <a:t> </a:t>
            </a:r>
            <a:r>
              <a:rPr lang="it-IT" sz="1800" dirty="0" err="1">
                <a:solidFill>
                  <a:prstClr val="black"/>
                </a:solidFill>
              </a:rPr>
              <a:t>threats</a:t>
            </a:r>
            <a:r>
              <a:rPr lang="it-IT" sz="1800" dirty="0">
                <a:solidFill>
                  <a:prstClr val="black"/>
                </a:solidFill>
              </a:rPr>
              <a:t> </a:t>
            </a:r>
            <a:r>
              <a:rPr lang="it-IT" sz="1800" dirty="0" err="1">
                <a:solidFill>
                  <a:prstClr val="black"/>
                </a:solidFill>
              </a:rPr>
              <a:t>such</a:t>
            </a:r>
            <a:r>
              <a:rPr lang="it-IT" sz="1800" dirty="0">
                <a:solidFill>
                  <a:prstClr val="black"/>
                </a:solidFill>
              </a:rPr>
              <a:t> </a:t>
            </a:r>
            <a:r>
              <a:rPr lang="it-IT" sz="1800" dirty="0" err="1">
                <a:solidFill>
                  <a:prstClr val="black"/>
                </a:solidFill>
              </a:rPr>
              <a:t>as</a:t>
            </a:r>
            <a:r>
              <a:rPr lang="it-IT" sz="1800" dirty="0">
                <a:solidFill>
                  <a:prstClr val="black"/>
                </a:solidFill>
              </a:rPr>
              <a:t> SARS-CoV-2 virus and the COVID- 19 </a:t>
            </a:r>
            <a:r>
              <a:rPr lang="it-IT" sz="1800" dirty="0" err="1">
                <a:solidFill>
                  <a:prstClr val="black"/>
                </a:solidFill>
              </a:rPr>
              <a:t>disease</a:t>
            </a:r>
            <a:r>
              <a:rPr lang="it-IT" sz="1800" dirty="0">
                <a:solidFill>
                  <a:prstClr val="black"/>
                </a:solidFill>
              </a:rPr>
              <a:t> </a:t>
            </a:r>
            <a:r>
              <a:rPr lang="it-IT" sz="1800" dirty="0" err="1">
                <a:solidFill>
                  <a:prstClr val="black"/>
                </a:solidFill>
              </a:rPr>
              <a:t>that</a:t>
            </a:r>
            <a:r>
              <a:rPr lang="it-IT" sz="1800" dirty="0">
                <a:solidFill>
                  <a:prstClr val="black"/>
                </a:solidFill>
              </a:rPr>
              <a:t> </a:t>
            </a:r>
            <a:r>
              <a:rPr lang="it-IT" sz="1800" dirty="0" err="1">
                <a:solidFill>
                  <a:prstClr val="black"/>
                </a:solidFill>
              </a:rPr>
              <a:t>it</a:t>
            </a:r>
            <a:r>
              <a:rPr lang="it-IT" sz="1800" dirty="0">
                <a:solidFill>
                  <a:prstClr val="black"/>
                </a:solidFill>
              </a:rPr>
              <a:t> </a:t>
            </a:r>
            <a:r>
              <a:rPr lang="it-IT" sz="1800" dirty="0" err="1">
                <a:solidFill>
                  <a:prstClr val="black"/>
                </a:solidFill>
              </a:rPr>
              <a:t>causes</a:t>
            </a:r>
            <a:r>
              <a:rPr lang="it-IT" sz="1800" dirty="0">
                <a:solidFill>
                  <a:prstClr val="black"/>
                </a:solidFill>
              </a:rPr>
              <a:t>.</a:t>
            </a:r>
            <a:br>
              <a:rPr lang="it-IT" sz="1800" dirty="0">
                <a:solidFill>
                  <a:prstClr val="black"/>
                </a:solidFill>
              </a:rPr>
            </a:br>
            <a:r>
              <a:rPr lang="it-IT" sz="1800" dirty="0">
                <a:solidFill>
                  <a:prstClr val="black"/>
                </a:solidFill>
              </a:rPr>
              <a:t>The </a:t>
            </a:r>
            <a:r>
              <a:rPr lang="it-IT" sz="1800" dirty="0" err="1">
                <a:solidFill>
                  <a:prstClr val="black"/>
                </a:solidFill>
              </a:rPr>
              <a:t>intended</a:t>
            </a:r>
            <a:r>
              <a:rPr lang="it-IT" sz="1800" dirty="0">
                <a:solidFill>
                  <a:prstClr val="black"/>
                </a:solidFill>
              </a:rPr>
              <a:t> audience for the </a:t>
            </a:r>
            <a:r>
              <a:rPr lang="it-IT" sz="1800" dirty="0" err="1">
                <a:solidFill>
                  <a:prstClr val="black"/>
                </a:solidFill>
              </a:rPr>
              <a:t>epidemiology</a:t>
            </a:r>
            <a:r>
              <a:rPr lang="it-IT" sz="1800" dirty="0">
                <a:solidFill>
                  <a:prstClr val="black"/>
                </a:solidFill>
              </a:rPr>
              <a:t> </a:t>
            </a:r>
            <a:r>
              <a:rPr lang="it-IT" sz="1800" dirty="0" err="1">
                <a:solidFill>
                  <a:prstClr val="black"/>
                </a:solidFill>
              </a:rPr>
              <a:t>recommendations</a:t>
            </a:r>
            <a:r>
              <a:rPr lang="it-IT" sz="1800" dirty="0">
                <a:solidFill>
                  <a:prstClr val="black"/>
                </a:solidFill>
              </a:rPr>
              <a:t> and </a:t>
            </a:r>
            <a:r>
              <a:rPr lang="it-IT" sz="1800" dirty="0" err="1">
                <a:solidFill>
                  <a:prstClr val="black"/>
                </a:solidFill>
              </a:rPr>
              <a:t>guidelines</a:t>
            </a:r>
            <a:r>
              <a:rPr lang="it-IT" sz="1800" dirty="0">
                <a:solidFill>
                  <a:prstClr val="black"/>
                </a:solidFill>
              </a:rPr>
              <a:t> are </a:t>
            </a:r>
            <a:r>
              <a:rPr lang="it-IT" sz="1800" dirty="0" err="1">
                <a:solidFill>
                  <a:prstClr val="black"/>
                </a:solidFill>
              </a:rPr>
              <a:t>government</a:t>
            </a:r>
            <a:r>
              <a:rPr lang="it-IT" sz="1800" dirty="0">
                <a:solidFill>
                  <a:prstClr val="black"/>
                </a:solidFill>
              </a:rPr>
              <a:t> and </a:t>
            </a:r>
            <a:r>
              <a:rPr lang="it-IT" sz="1800" dirty="0" err="1">
                <a:solidFill>
                  <a:prstClr val="black"/>
                </a:solidFill>
              </a:rPr>
              <a:t>international</a:t>
            </a:r>
            <a:r>
              <a:rPr lang="it-IT" sz="1800" dirty="0">
                <a:solidFill>
                  <a:prstClr val="black"/>
                </a:solidFill>
              </a:rPr>
              <a:t> </a:t>
            </a:r>
            <a:r>
              <a:rPr lang="it-IT" sz="1800" dirty="0" err="1">
                <a:solidFill>
                  <a:prstClr val="black"/>
                </a:solidFill>
              </a:rPr>
              <a:t>agencies</a:t>
            </a:r>
            <a:r>
              <a:rPr lang="it-IT" sz="1800" dirty="0">
                <a:solidFill>
                  <a:prstClr val="black"/>
                </a:solidFill>
              </a:rPr>
              <a:t>, policy and </a:t>
            </a:r>
            <a:r>
              <a:rPr lang="it-IT" sz="1800" dirty="0" err="1">
                <a:solidFill>
                  <a:prstClr val="black"/>
                </a:solidFill>
              </a:rPr>
              <a:t>decision</a:t>
            </a:r>
            <a:r>
              <a:rPr lang="it-IT" sz="1800" dirty="0">
                <a:solidFill>
                  <a:prstClr val="black"/>
                </a:solidFill>
              </a:rPr>
              <a:t> </a:t>
            </a:r>
            <a:r>
              <a:rPr lang="it-IT" sz="1800" dirty="0" err="1">
                <a:solidFill>
                  <a:prstClr val="black"/>
                </a:solidFill>
              </a:rPr>
              <a:t>makers</a:t>
            </a:r>
            <a:r>
              <a:rPr lang="it-IT" sz="1800" dirty="0">
                <a:solidFill>
                  <a:prstClr val="black"/>
                </a:solidFill>
              </a:rPr>
              <a:t>, </a:t>
            </a:r>
            <a:r>
              <a:rPr lang="it-IT" sz="1800" dirty="0" err="1">
                <a:solidFill>
                  <a:prstClr val="black"/>
                </a:solidFill>
              </a:rPr>
              <a:t>epidemiologists</a:t>
            </a:r>
            <a:r>
              <a:rPr lang="it-IT" sz="1800" dirty="0">
                <a:solidFill>
                  <a:prstClr val="black"/>
                </a:solidFill>
              </a:rPr>
              <a:t> and public </a:t>
            </a:r>
            <a:r>
              <a:rPr lang="it-IT" sz="1800" dirty="0" err="1">
                <a:solidFill>
                  <a:prstClr val="black"/>
                </a:solidFill>
              </a:rPr>
              <a:t>health</a:t>
            </a:r>
            <a:r>
              <a:rPr lang="it-IT" sz="1800" dirty="0">
                <a:solidFill>
                  <a:prstClr val="black"/>
                </a:solidFill>
              </a:rPr>
              <a:t> </a:t>
            </a:r>
            <a:r>
              <a:rPr lang="it-IT" sz="1800" dirty="0" err="1">
                <a:solidFill>
                  <a:prstClr val="black"/>
                </a:solidFill>
              </a:rPr>
              <a:t>experts</a:t>
            </a:r>
            <a:r>
              <a:rPr lang="it-IT" sz="1800" dirty="0">
                <a:solidFill>
                  <a:prstClr val="black"/>
                </a:solidFill>
              </a:rPr>
              <a:t>, </a:t>
            </a:r>
            <a:r>
              <a:rPr lang="it-IT" sz="1800" dirty="0" err="1">
                <a:solidFill>
                  <a:prstClr val="black"/>
                </a:solidFill>
              </a:rPr>
              <a:t>disaster</a:t>
            </a:r>
            <a:r>
              <a:rPr lang="it-IT" sz="1800" dirty="0">
                <a:solidFill>
                  <a:prstClr val="black"/>
                </a:solidFill>
              </a:rPr>
              <a:t> </a:t>
            </a:r>
            <a:r>
              <a:rPr lang="it-IT" sz="1800" dirty="0" err="1">
                <a:solidFill>
                  <a:prstClr val="black"/>
                </a:solidFill>
              </a:rPr>
              <a:t>preparedness</a:t>
            </a:r>
            <a:r>
              <a:rPr lang="it-IT" sz="1800" dirty="0">
                <a:solidFill>
                  <a:prstClr val="black"/>
                </a:solidFill>
              </a:rPr>
              <a:t> and </a:t>
            </a:r>
            <a:r>
              <a:rPr lang="it-IT" sz="1800" dirty="0" err="1">
                <a:solidFill>
                  <a:prstClr val="black"/>
                </a:solidFill>
              </a:rPr>
              <a:t>response</a:t>
            </a:r>
            <a:r>
              <a:rPr lang="it-IT" sz="1800" dirty="0">
                <a:solidFill>
                  <a:prstClr val="black"/>
                </a:solidFill>
              </a:rPr>
              <a:t> </a:t>
            </a:r>
            <a:r>
              <a:rPr lang="it-IT" sz="1800" dirty="0" err="1">
                <a:solidFill>
                  <a:prstClr val="black"/>
                </a:solidFill>
              </a:rPr>
              <a:t>experts</a:t>
            </a:r>
            <a:r>
              <a:rPr lang="it-IT" sz="1800" dirty="0">
                <a:solidFill>
                  <a:prstClr val="black"/>
                </a:solidFill>
              </a:rPr>
              <a:t>, </a:t>
            </a:r>
            <a:r>
              <a:rPr lang="it-IT" sz="1800" dirty="0" err="1">
                <a:solidFill>
                  <a:prstClr val="black"/>
                </a:solidFill>
              </a:rPr>
              <a:t>funders</a:t>
            </a:r>
            <a:r>
              <a:rPr lang="it-IT" sz="1800" dirty="0">
                <a:solidFill>
                  <a:prstClr val="black"/>
                </a:solidFill>
              </a:rPr>
              <a:t>, data providers, </a:t>
            </a:r>
            <a:r>
              <a:rPr lang="it-IT" sz="1800" dirty="0" err="1">
                <a:solidFill>
                  <a:prstClr val="black"/>
                </a:solidFill>
              </a:rPr>
              <a:t>teachers</a:t>
            </a:r>
            <a:r>
              <a:rPr lang="it-IT" sz="1800" dirty="0">
                <a:solidFill>
                  <a:prstClr val="black"/>
                </a:solidFill>
              </a:rPr>
              <a:t>, </a:t>
            </a:r>
            <a:r>
              <a:rPr lang="it-IT" sz="1800" dirty="0" err="1">
                <a:solidFill>
                  <a:prstClr val="black"/>
                </a:solidFill>
              </a:rPr>
              <a:t>researchers</a:t>
            </a:r>
            <a:r>
              <a:rPr lang="it-IT" sz="1800" dirty="0">
                <a:solidFill>
                  <a:prstClr val="black"/>
                </a:solidFill>
              </a:rPr>
              <a:t>, </a:t>
            </a:r>
            <a:r>
              <a:rPr lang="it-IT" sz="1800" dirty="0" err="1">
                <a:solidFill>
                  <a:prstClr val="black"/>
                </a:solidFill>
              </a:rPr>
              <a:t>clinicians</a:t>
            </a:r>
            <a:r>
              <a:rPr lang="it-IT" sz="1800" dirty="0">
                <a:solidFill>
                  <a:prstClr val="black"/>
                </a:solidFill>
              </a:rPr>
              <a:t>, and </a:t>
            </a:r>
            <a:r>
              <a:rPr lang="it-IT" sz="1800" dirty="0" err="1">
                <a:solidFill>
                  <a:prstClr val="black"/>
                </a:solidFill>
              </a:rPr>
              <a:t>other</a:t>
            </a:r>
            <a:r>
              <a:rPr lang="it-IT" sz="1800" dirty="0">
                <a:solidFill>
                  <a:prstClr val="black"/>
                </a:solidFill>
              </a:rPr>
              <a:t> </a:t>
            </a:r>
            <a:r>
              <a:rPr lang="it-IT" sz="1800" dirty="0" err="1">
                <a:solidFill>
                  <a:prstClr val="black"/>
                </a:solidFill>
              </a:rPr>
              <a:t>potential</a:t>
            </a:r>
            <a:r>
              <a:rPr lang="it-IT" sz="1800" dirty="0">
                <a:solidFill>
                  <a:prstClr val="black"/>
                </a:solidFill>
              </a:rPr>
              <a:t> </a:t>
            </a:r>
            <a:r>
              <a:rPr lang="it-IT" sz="1800" dirty="0" err="1">
                <a:solidFill>
                  <a:prstClr val="black"/>
                </a:solidFill>
              </a:rPr>
              <a:t>users</a:t>
            </a:r>
            <a:r>
              <a:rPr lang="it-IT" sz="1800" dirty="0">
                <a:solidFill>
                  <a:prstClr val="black"/>
                </a:solidFill>
              </a:rPr>
              <a:t>.</a:t>
            </a:r>
          </a:p>
          <a:p>
            <a:pPr marL="0" lvl="0">
              <a:lnSpc>
                <a:spcPct val="100000"/>
              </a:lnSpc>
              <a:spcBef>
                <a:spcPts val="0"/>
              </a:spcBef>
              <a:spcAft>
                <a:spcPts val="1200"/>
              </a:spcAft>
              <a:buNone/>
            </a:pPr>
            <a:r>
              <a:rPr lang="it-IT" sz="2000" b="1" dirty="0">
                <a:solidFill>
                  <a:srgbClr val="84442E"/>
                </a:solidFill>
                <a:hlinkClick r:id="rId3">
                  <a:extLst>
                    <a:ext uri="{A12FA001-AC4F-418D-AE19-62706E023703}">
                      <ahyp:hlinkClr xmlns:ahyp="http://schemas.microsoft.com/office/drawing/2018/hyperlinkcolor" val="tx"/>
                    </a:ext>
                  </a:extLst>
                </a:hlinkClick>
              </a:rPr>
              <a:t>Principles and best practices in data versioning for all data sets big and small</a:t>
            </a:r>
            <a:r>
              <a:rPr lang="it-IT" sz="2000" b="1" dirty="0">
                <a:solidFill>
                  <a:srgbClr val="84442E"/>
                </a:solidFill>
              </a:rPr>
              <a:t>: </a:t>
            </a:r>
            <a:r>
              <a:rPr lang="it-IT" sz="1800" dirty="0">
                <a:solidFill>
                  <a:prstClr val="black"/>
                </a:solidFill>
              </a:rPr>
              <a:t>The </a:t>
            </a:r>
            <a:r>
              <a:rPr lang="it-IT" sz="1800" dirty="0" err="1">
                <a:solidFill>
                  <a:prstClr val="black"/>
                </a:solidFill>
              </a:rPr>
              <a:t>demand</a:t>
            </a:r>
            <a:r>
              <a:rPr lang="it-IT" sz="1800" dirty="0">
                <a:solidFill>
                  <a:prstClr val="black"/>
                </a:solidFill>
              </a:rPr>
              <a:t> for </a:t>
            </a:r>
            <a:r>
              <a:rPr lang="it-IT" sz="1800" dirty="0" err="1">
                <a:solidFill>
                  <a:prstClr val="black"/>
                </a:solidFill>
              </a:rPr>
              <a:t>better</a:t>
            </a:r>
            <a:r>
              <a:rPr lang="it-IT" sz="1800" dirty="0">
                <a:solidFill>
                  <a:prstClr val="black"/>
                </a:solidFill>
              </a:rPr>
              <a:t> </a:t>
            </a:r>
            <a:r>
              <a:rPr lang="it-IT" sz="1800" dirty="0" err="1">
                <a:solidFill>
                  <a:prstClr val="black"/>
                </a:solidFill>
              </a:rPr>
              <a:t>reproducibility</a:t>
            </a:r>
            <a:r>
              <a:rPr lang="it-IT" sz="1800" dirty="0">
                <a:solidFill>
                  <a:prstClr val="black"/>
                </a:solidFill>
              </a:rPr>
              <a:t> of </a:t>
            </a:r>
            <a:r>
              <a:rPr lang="it-IT" sz="1800" dirty="0" err="1">
                <a:solidFill>
                  <a:prstClr val="black"/>
                </a:solidFill>
              </a:rPr>
              <a:t>research</a:t>
            </a:r>
            <a:r>
              <a:rPr lang="it-IT" sz="1800" dirty="0">
                <a:solidFill>
                  <a:prstClr val="black"/>
                </a:solidFill>
              </a:rPr>
              <a:t> </a:t>
            </a:r>
            <a:r>
              <a:rPr lang="it-IT" sz="1800" dirty="0" err="1">
                <a:solidFill>
                  <a:prstClr val="black"/>
                </a:solidFill>
              </a:rPr>
              <a:t>results</a:t>
            </a:r>
            <a:r>
              <a:rPr lang="it-IT" sz="1800" dirty="0">
                <a:solidFill>
                  <a:prstClr val="black"/>
                </a:solidFill>
              </a:rPr>
              <a:t> </a:t>
            </a:r>
            <a:r>
              <a:rPr lang="it-IT" sz="1800" dirty="0" err="1">
                <a:solidFill>
                  <a:prstClr val="black"/>
                </a:solidFill>
              </a:rPr>
              <a:t>is</a:t>
            </a:r>
            <a:r>
              <a:rPr lang="it-IT" sz="1800" dirty="0">
                <a:solidFill>
                  <a:prstClr val="black"/>
                </a:solidFill>
              </a:rPr>
              <a:t> </a:t>
            </a:r>
            <a:r>
              <a:rPr lang="it-IT" sz="1800" dirty="0" err="1">
                <a:solidFill>
                  <a:prstClr val="black"/>
                </a:solidFill>
              </a:rPr>
              <a:t>growing</a:t>
            </a:r>
            <a:r>
              <a:rPr lang="it-IT" sz="1800" dirty="0">
                <a:solidFill>
                  <a:prstClr val="black"/>
                </a:solidFill>
              </a:rPr>
              <a:t>. More and more data </a:t>
            </a:r>
            <a:r>
              <a:rPr lang="it-IT" sz="1800" dirty="0" err="1">
                <a:solidFill>
                  <a:prstClr val="black"/>
                </a:solidFill>
              </a:rPr>
              <a:t>is</a:t>
            </a:r>
            <a:r>
              <a:rPr lang="it-IT" sz="1800" dirty="0">
                <a:solidFill>
                  <a:prstClr val="black"/>
                </a:solidFill>
              </a:rPr>
              <a:t> </a:t>
            </a:r>
            <a:r>
              <a:rPr lang="it-IT" sz="1800" dirty="0" err="1">
                <a:solidFill>
                  <a:prstClr val="black"/>
                </a:solidFill>
              </a:rPr>
              <a:t>becoming</a:t>
            </a:r>
            <a:r>
              <a:rPr lang="it-IT" sz="1800" dirty="0">
                <a:solidFill>
                  <a:prstClr val="black"/>
                </a:solidFill>
              </a:rPr>
              <a:t> </a:t>
            </a:r>
            <a:r>
              <a:rPr lang="it-IT" sz="1800" dirty="0" err="1">
                <a:solidFill>
                  <a:prstClr val="black"/>
                </a:solidFill>
              </a:rPr>
              <a:t>available</a:t>
            </a:r>
            <a:r>
              <a:rPr lang="it-IT" sz="1800" dirty="0">
                <a:solidFill>
                  <a:prstClr val="black"/>
                </a:solidFill>
              </a:rPr>
              <a:t> online. In some </a:t>
            </a:r>
            <a:r>
              <a:rPr lang="it-IT" sz="1800" dirty="0" err="1">
                <a:solidFill>
                  <a:prstClr val="black"/>
                </a:solidFill>
              </a:rPr>
              <a:t>cases</a:t>
            </a:r>
            <a:r>
              <a:rPr lang="it-IT" sz="1800" dirty="0">
                <a:solidFill>
                  <a:prstClr val="black"/>
                </a:solidFill>
              </a:rPr>
              <a:t>, the </a:t>
            </a:r>
            <a:r>
              <a:rPr lang="it-IT" sz="1800" dirty="0" err="1">
                <a:solidFill>
                  <a:prstClr val="black"/>
                </a:solidFill>
              </a:rPr>
              <a:t>datasets</a:t>
            </a:r>
            <a:r>
              <a:rPr lang="it-IT" sz="1800" dirty="0">
                <a:solidFill>
                  <a:prstClr val="black"/>
                </a:solidFill>
              </a:rPr>
              <a:t> </a:t>
            </a:r>
            <a:r>
              <a:rPr lang="it-IT" sz="1800" dirty="0" err="1">
                <a:solidFill>
                  <a:prstClr val="black"/>
                </a:solidFill>
              </a:rPr>
              <a:t>have</a:t>
            </a:r>
            <a:r>
              <a:rPr lang="it-IT" sz="1800" dirty="0">
                <a:solidFill>
                  <a:prstClr val="black"/>
                </a:solidFill>
              </a:rPr>
              <a:t> </a:t>
            </a:r>
            <a:r>
              <a:rPr lang="it-IT" sz="1800" dirty="0" err="1">
                <a:solidFill>
                  <a:prstClr val="black"/>
                </a:solidFill>
              </a:rPr>
              <a:t>become</a:t>
            </a:r>
            <a:r>
              <a:rPr lang="it-IT" sz="1800" dirty="0">
                <a:solidFill>
                  <a:prstClr val="black"/>
                </a:solidFill>
              </a:rPr>
              <a:t> so large </a:t>
            </a:r>
            <a:r>
              <a:rPr lang="it-IT" sz="1800" dirty="0" err="1">
                <a:solidFill>
                  <a:prstClr val="black"/>
                </a:solidFill>
              </a:rPr>
              <a:t>that</a:t>
            </a:r>
            <a:r>
              <a:rPr lang="it-IT" sz="1800" dirty="0">
                <a:solidFill>
                  <a:prstClr val="black"/>
                </a:solidFill>
              </a:rPr>
              <a:t> downloading the data </a:t>
            </a:r>
            <a:r>
              <a:rPr lang="it-IT" sz="1800" dirty="0" err="1">
                <a:solidFill>
                  <a:prstClr val="black"/>
                </a:solidFill>
              </a:rPr>
              <a:t>is</a:t>
            </a:r>
            <a:r>
              <a:rPr lang="it-IT" sz="1800" dirty="0">
                <a:solidFill>
                  <a:prstClr val="black"/>
                </a:solidFill>
              </a:rPr>
              <a:t> no </a:t>
            </a:r>
            <a:r>
              <a:rPr lang="it-IT" sz="1800" dirty="0" err="1">
                <a:solidFill>
                  <a:prstClr val="black"/>
                </a:solidFill>
              </a:rPr>
              <a:t>longer</a:t>
            </a:r>
            <a:r>
              <a:rPr lang="it-IT" sz="1800" dirty="0">
                <a:solidFill>
                  <a:prstClr val="black"/>
                </a:solidFill>
              </a:rPr>
              <a:t> </a:t>
            </a:r>
            <a:r>
              <a:rPr lang="it-IT" sz="1800" dirty="0" err="1">
                <a:solidFill>
                  <a:prstClr val="black"/>
                </a:solidFill>
              </a:rPr>
              <a:t>feasible</a:t>
            </a:r>
            <a:r>
              <a:rPr lang="it-IT" sz="1800" dirty="0">
                <a:solidFill>
                  <a:prstClr val="black"/>
                </a:solidFill>
              </a:rPr>
              <a:t>. </a:t>
            </a:r>
            <a:endParaRPr lang="it-IT" sz="2000" dirty="0">
              <a:solidFill>
                <a:prstClr val="black"/>
              </a:solidFill>
            </a:endParaRPr>
          </a:p>
          <a:p>
            <a:pPr marL="0" lvl="0">
              <a:lnSpc>
                <a:spcPct val="100000"/>
              </a:lnSpc>
              <a:spcBef>
                <a:spcPts val="0"/>
              </a:spcBef>
              <a:spcAft>
                <a:spcPts val="1200"/>
              </a:spcAft>
              <a:buNone/>
            </a:pPr>
            <a:endParaRPr lang="it-IT" sz="2000" dirty="0">
              <a:solidFill>
                <a:prstClr val="black"/>
              </a:solidFill>
            </a:endParaRPr>
          </a:p>
        </p:txBody>
      </p:sp>
      <p:sp>
        <p:nvSpPr>
          <p:cNvPr id="4" name="Segnaposto data 3"/>
          <p:cNvSpPr>
            <a:spLocks noGrp="1"/>
          </p:cNvSpPr>
          <p:nvPr>
            <p:ph type="dt" sz="half" idx="2"/>
          </p:nvPr>
        </p:nvSpPr>
        <p:spPr/>
        <p:txBody>
          <a:bodyPr/>
          <a:lstStyle/>
          <a:p>
            <a:fld id="{7B3A5B7A-D548-9E45-B79D-B8C279334CD4}"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44</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68610" name="Picture 2"/>
          <p:cNvPicPr>
            <a:picLocks noChangeAspect="1" noChangeArrowheads="1"/>
          </p:cNvPicPr>
          <p:nvPr/>
        </p:nvPicPr>
        <p:blipFill>
          <a:blip r:embed="rId4"/>
          <a:srcRect/>
          <a:stretch>
            <a:fillRect/>
          </a:stretch>
        </p:blipFill>
        <p:spPr bwMode="auto">
          <a:xfrm>
            <a:off x="1" y="0"/>
            <a:ext cx="6837528" cy="3132888"/>
          </a:xfrm>
          <a:prstGeom prst="rect">
            <a:avLst/>
          </a:prstGeom>
          <a:noFill/>
          <a:ln w="9525">
            <a:noFill/>
            <a:miter lim="800000"/>
            <a:headEnd/>
            <a:tailEnd/>
          </a:ln>
        </p:spPr>
      </p:pic>
      <p:sp>
        <p:nvSpPr>
          <p:cNvPr id="8" name="Titolo 1"/>
          <p:cNvSpPr txBox="1">
            <a:spLocks/>
          </p:cNvSpPr>
          <p:nvPr/>
        </p:nvSpPr>
        <p:spPr>
          <a:xfrm>
            <a:off x="6255087" y="2387044"/>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Tree>
    <p:extLst>
      <p:ext uri="{BB962C8B-B14F-4D97-AF65-F5344CB8AC3E}">
        <p14:creationId xmlns:p14="http://schemas.microsoft.com/office/powerpoint/2010/main" val="1925527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685800" y="3406254"/>
            <a:ext cx="10980000" cy="2846909"/>
          </a:xfrm>
        </p:spPr>
        <p:txBody>
          <a:bodyPr>
            <a:normAutofit/>
          </a:bodyPr>
          <a:lstStyle/>
          <a:p>
            <a:pPr marL="36000" lvl="1">
              <a:lnSpc>
                <a:spcPct val="100000"/>
              </a:lnSpc>
              <a:spcBef>
                <a:spcPts val="0"/>
              </a:spcBef>
              <a:buNone/>
            </a:pPr>
            <a:r>
              <a:rPr lang="it-IT" sz="2000" b="1" dirty="0">
                <a:solidFill>
                  <a:srgbClr val="84442E"/>
                </a:solidFill>
                <a:hlinkClick r:id="rId2">
                  <a:extLst>
                    <a:ext uri="{A12FA001-AC4F-418D-AE19-62706E023703}">
                      <ahyp:hlinkClr xmlns:ahyp="http://schemas.microsoft.com/office/drawing/2018/hyperlinkcolor" val="tx"/>
                    </a:ext>
                  </a:extLst>
                </a:hlinkClick>
              </a:rPr>
              <a:t>RDA-COVID19 WG Zotero Library</a:t>
            </a:r>
            <a:r>
              <a:rPr lang="it-IT" sz="2000" b="1" dirty="0">
                <a:solidFill>
                  <a:srgbClr val="84442E"/>
                </a:solidFill>
              </a:rPr>
              <a:t>: </a:t>
            </a:r>
            <a:r>
              <a:rPr lang="it-IT" sz="1600" dirty="0">
                <a:solidFill>
                  <a:prstClr val="black"/>
                </a:solidFill>
              </a:rPr>
              <a:t>The RDA-COVID19 WG </a:t>
            </a:r>
            <a:r>
              <a:rPr lang="it-IT" sz="1600" dirty="0" err="1">
                <a:solidFill>
                  <a:prstClr val="black"/>
                </a:solidFill>
              </a:rPr>
              <a:t>Zotero</a:t>
            </a:r>
            <a:r>
              <a:rPr lang="it-IT" sz="1600" dirty="0">
                <a:solidFill>
                  <a:prstClr val="black"/>
                </a:solidFill>
              </a:rPr>
              <a:t> Library </a:t>
            </a:r>
            <a:r>
              <a:rPr lang="it-IT" sz="1600" dirty="0" err="1">
                <a:solidFill>
                  <a:prstClr val="black"/>
                </a:solidFill>
              </a:rPr>
              <a:t>was</a:t>
            </a:r>
            <a:r>
              <a:rPr lang="it-IT" sz="1600" dirty="0">
                <a:solidFill>
                  <a:prstClr val="black"/>
                </a:solidFill>
              </a:rPr>
              <a:t> </a:t>
            </a:r>
            <a:r>
              <a:rPr lang="it-IT" sz="1600" dirty="0" err="1">
                <a:solidFill>
                  <a:prstClr val="black"/>
                </a:solidFill>
              </a:rPr>
              <a:t>created</a:t>
            </a:r>
            <a:r>
              <a:rPr lang="it-IT" sz="1600" dirty="0">
                <a:solidFill>
                  <a:prstClr val="black"/>
                </a:solidFill>
              </a:rPr>
              <a:t> by the RDA-COVID19 WG to </a:t>
            </a:r>
            <a:r>
              <a:rPr lang="it-IT" sz="1600" dirty="0" err="1">
                <a:solidFill>
                  <a:prstClr val="black"/>
                </a:solidFill>
              </a:rPr>
              <a:t>support</a:t>
            </a:r>
            <a:r>
              <a:rPr lang="it-IT" sz="1600" dirty="0">
                <a:solidFill>
                  <a:prstClr val="black"/>
                </a:solidFill>
              </a:rPr>
              <a:t> </a:t>
            </a:r>
            <a:r>
              <a:rPr lang="it-IT" sz="1600" dirty="0" err="1">
                <a:solidFill>
                  <a:prstClr val="black"/>
                </a:solidFill>
              </a:rPr>
              <a:t>development</a:t>
            </a:r>
            <a:r>
              <a:rPr lang="it-IT" sz="1600" dirty="0">
                <a:solidFill>
                  <a:prstClr val="black"/>
                </a:solidFill>
              </a:rPr>
              <a:t> of the RDA-COVID19 </a:t>
            </a:r>
            <a:r>
              <a:rPr lang="it-IT" sz="1600" dirty="0" err="1">
                <a:solidFill>
                  <a:prstClr val="black"/>
                </a:solidFill>
              </a:rPr>
              <a:t>Recommendations</a:t>
            </a:r>
            <a:r>
              <a:rPr lang="it-IT" sz="1600" dirty="0">
                <a:solidFill>
                  <a:prstClr val="black"/>
                </a:solidFill>
              </a:rPr>
              <a:t> and </a:t>
            </a:r>
            <a:r>
              <a:rPr lang="it-IT" sz="1600" dirty="0" err="1">
                <a:solidFill>
                  <a:prstClr val="black"/>
                </a:solidFill>
              </a:rPr>
              <a:t>Guidelines</a:t>
            </a:r>
            <a:r>
              <a:rPr lang="it-IT" sz="1600" dirty="0">
                <a:solidFill>
                  <a:prstClr val="black"/>
                </a:solidFill>
              </a:rPr>
              <a:t>.</a:t>
            </a:r>
          </a:p>
          <a:p>
            <a:pPr marL="36000" lvl="1">
              <a:lnSpc>
                <a:spcPct val="100000"/>
              </a:lnSpc>
              <a:spcBef>
                <a:spcPts val="0"/>
              </a:spcBef>
              <a:buNone/>
            </a:pPr>
            <a:r>
              <a:rPr lang="it-IT" sz="2000" b="1" dirty="0">
                <a:solidFill>
                  <a:srgbClr val="84442E"/>
                </a:solidFill>
                <a:hlinkClick r:id="rId3">
                  <a:extLst>
                    <a:ext uri="{A12FA001-AC4F-418D-AE19-62706E023703}">
                      <ahyp:hlinkClr xmlns:ahyp="http://schemas.microsoft.com/office/drawing/2018/hyperlinkcolor" val="tx"/>
                    </a:ext>
                  </a:extLst>
                </a:hlinkClick>
              </a:rPr>
              <a:t>WDS/RDA Assessment of Data Fitness for Use WG Outputs and Recommendations</a:t>
            </a:r>
            <a:r>
              <a:rPr lang="it-IT" sz="2000" b="1" dirty="0">
                <a:solidFill>
                  <a:srgbClr val="84442E"/>
                </a:solidFill>
              </a:rPr>
              <a:t>:</a:t>
            </a:r>
            <a:r>
              <a:rPr lang="it-IT" b="1" dirty="0"/>
              <a:t> </a:t>
            </a:r>
            <a:r>
              <a:rPr lang="it-IT" sz="1600" dirty="0">
                <a:solidFill>
                  <a:prstClr val="black"/>
                </a:solidFill>
              </a:rPr>
              <a:t>A </a:t>
            </a:r>
            <a:r>
              <a:rPr lang="it-IT" sz="1600" dirty="0" err="1">
                <a:solidFill>
                  <a:prstClr val="black"/>
                </a:solidFill>
              </a:rPr>
              <a:t>practical</a:t>
            </a:r>
            <a:r>
              <a:rPr lang="it-IT" sz="1600" dirty="0">
                <a:solidFill>
                  <a:prstClr val="black"/>
                </a:solidFill>
              </a:rPr>
              <a:t> </a:t>
            </a:r>
            <a:r>
              <a:rPr lang="it-IT" sz="1600" dirty="0" err="1">
                <a:solidFill>
                  <a:prstClr val="black"/>
                </a:solidFill>
              </a:rPr>
              <a:t>process</a:t>
            </a:r>
            <a:r>
              <a:rPr lang="it-IT" sz="1600" dirty="0">
                <a:solidFill>
                  <a:prstClr val="black"/>
                </a:solidFill>
              </a:rPr>
              <a:t> by </a:t>
            </a:r>
            <a:r>
              <a:rPr lang="it-IT" sz="1600" dirty="0" err="1">
                <a:solidFill>
                  <a:prstClr val="black"/>
                </a:solidFill>
              </a:rPr>
              <a:t>which</a:t>
            </a:r>
            <a:r>
              <a:rPr lang="it-IT" sz="1600" dirty="0">
                <a:solidFill>
                  <a:prstClr val="black"/>
                </a:solidFill>
              </a:rPr>
              <a:t> </a:t>
            </a:r>
            <a:r>
              <a:rPr lang="it-IT" sz="1600" dirty="0" err="1">
                <a:solidFill>
                  <a:prstClr val="black"/>
                </a:solidFill>
              </a:rPr>
              <a:t>CoreTrustSeal</a:t>
            </a:r>
            <a:r>
              <a:rPr lang="it-IT" sz="1600" dirty="0">
                <a:solidFill>
                  <a:prstClr val="black"/>
                </a:solidFill>
              </a:rPr>
              <a:t> </a:t>
            </a:r>
            <a:r>
              <a:rPr lang="it-IT" sz="1600" dirty="0" err="1">
                <a:solidFill>
                  <a:prstClr val="black"/>
                </a:solidFill>
              </a:rPr>
              <a:t>certified</a:t>
            </a:r>
            <a:r>
              <a:rPr lang="it-IT" sz="1600" dirty="0">
                <a:solidFill>
                  <a:prstClr val="black"/>
                </a:solidFill>
              </a:rPr>
              <a:t> </a:t>
            </a:r>
            <a:r>
              <a:rPr lang="it-IT" sz="1600" dirty="0" err="1">
                <a:solidFill>
                  <a:prstClr val="black"/>
                </a:solidFill>
              </a:rPr>
              <a:t>repositories</a:t>
            </a:r>
            <a:r>
              <a:rPr lang="it-IT" sz="1600" dirty="0">
                <a:solidFill>
                  <a:prstClr val="black"/>
                </a:solidFill>
              </a:rPr>
              <a:t> can </a:t>
            </a:r>
            <a:r>
              <a:rPr lang="it-IT" sz="1600" dirty="0" err="1">
                <a:solidFill>
                  <a:prstClr val="black"/>
                </a:solidFill>
              </a:rPr>
              <a:t>evaluate</a:t>
            </a:r>
            <a:r>
              <a:rPr lang="it-IT" sz="1600" dirty="0">
                <a:solidFill>
                  <a:prstClr val="black"/>
                </a:solidFill>
              </a:rPr>
              <a:t> </a:t>
            </a:r>
            <a:r>
              <a:rPr lang="it-IT" sz="1600" dirty="0" err="1">
                <a:solidFill>
                  <a:prstClr val="black"/>
                </a:solidFill>
              </a:rPr>
              <a:t>dataset</a:t>
            </a:r>
            <a:r>
              <a:rPr lang="it-IT" sz="1600" dirty="0">
                <a:solidFill>
                  <a:prstClr val="black"/>
                </a:solidFill>
              </a:rPr>
              <a:t> holding for </a:t>
            </a:r>
            <a:r>
              <a:rPr lang="it-IT" sz="1600" dirty="0" err="1">
                <a:solidFill>
                  <a:prstClr val="black"/>
                </a:solidFill>
              </a:rPr>
              <a:t>their</a:t>
            </a:r>
            <a:r>
              <a:rPr lang="it-IT" sz="1600" dirty="0">
                <a:solidFill>
                  <a:prstClr val="black"/>
                </a:solidFill>
              </a:rPr>
              <a:t> fitness for use. </a:t>
            </a:r>
          </a:p>
          <a:p>
            <a:pPr marL="36000" lvl="1">
              <a:lnSpc>
                <a:spcPct val="100000"/>
              </a:lnSpc>
              <a:spcBef>
                <a:spcPts val="0"/>
              </a:spcBef>
              <a:buNone/>
            </a:pPr>
            <a:r>
              <a:rPr lang="it-IT" sz="2000" b="1" dirty="0">
                <a:solidFill>
                  <a:srgbClr val="84442E"/>
                </a:solidFill>
                <a:hlinkClick r:id="rId4">
                  <a:extLst>
                    <a:ext uri="{A12FA001-AC4F-418D-AE19-62706E023703}">
                      <ahyp:hlinkClr xmlns:ahyp="http://schemas.microsoft.com/office/drawing/2018/hyperlinkcolor" val="tx"/>
                    </a:ext>
                  </a:extLst>
                </a:hlinkClick>
              </a:rPr>
              <a:t>Use cases and identifier schemes for persistent software source code identification (V1.0)</a:t>
            </a:r>
            <a:r>
              <a:rPr lang="it-IT" sz="2000" b="1" dirty="0">
                <a:solidFill>
                  <a:srgbClr val="84442E"/>
                </a:solidFill>
              </a:rPr>
              <a:t>: </a:t>
            </a:r>
            <a:r>
              <a:rPr lang="it-IT" sz="1600" dirty="0">
                <a:solidFill>
                  <a:prstClr val="black"/>
                </a:solidFill>
              </a:rPr>
              <a:t>The goal of </a:t>
            </a:r>
            <a:r>
              <a:rPr lang="it-IT" sz="1600" dirty="0" err="1">
                <a:solidFill>
                  <a:prstClr val="black"/>
                </a:solidFill>
              </a:rPr>
              <a:t>this</a:t>
            </a:r>
            <a:r>
              <a:rPr lang="it-IT" sz="1600" dirty="0">
                <a:solidFill>
                  <a:prstClr val="black"/>
                </a:solidFill>
              </a:rPr>
              <a:t> output of the </a:t>
            </a:r>
            <a:r>
              <a:rPr lang="it-IT" sz="1600" dirty="0" err="1">
                <a:solidFill>
                  <a:prstClr val="black"/>
                </a:solidFill>
              </a:rPr>
              <a:t>working</a:t>
            </a:r>
            <a:r>
              <a:rPr lang="it-IT" sz="1600" dirty="0">
                <a:solidFill>
                  <a:prstClr val="black"/>
                </a:solidFill>
              </a:rPr>
              <a:t> </a:t>
            </a:r>
            <a:r>
              <a:rPr lang="it-IT" sz="1600" dirty="0" err="1">
                <a:solidFill>
                  <a:prstClr val="black"/>
                </a:solidFill>
              </a:rPr>
              <a:t>group</a:t>
            </a:r>
            <a:r>
              <a:rPr lang="it-IT" sz="1600" dirty="0">
                <a:solidFill>
                  <a:prstClr val="black"/>
                </a:solidFill>
              </a:rPr>
              <a:t> </a:t>
            </a:r>
            <a:r>
              <a:rPr lang="it-IT" sz="1600" dirty="0" err="1">
                <a:solidFill>
                  <a:prstClr val="black"/>
                </a:solidFill>
              </a:rPr>
              <a:t>is</a:t>
            </a:r>
            <a:r>
              <a:rPr lang="it-IT" sz="1600" dirty="0">
                <a:solidFill>
                  <a:prstClr val="black"/>
                </a:solidFill>
              </a:rPr>
              <a:t> to </a:t>
            </a:r>
            <a:r>
              <a:rPr lang="it-IT" sz="1600" dirty="0" err="1">
                <a:solidFill>
                  <a:prstClr val="black"/>
                </a:solidFill>
              </a:rPr>
              <a:t>survey</a:t>
            </a:r>
            <a:r>
              <a:rPr lang="it-IT" sz="1600" dirty="0">
                <a:solidFill>
                  <a:prstClr val="black"/>
                </a:solidFill>
              </a:rPr>
              <a:t> </a:t>
            </a:r>
            <a:r>
              <a:rPr lang="it-IT" sz="1600" dirty="0" err="1">
                <a:solidFill>
                  <a:prstClr val="black"/>
                </a:solidFill>
              </a:rPr>
              <a:t>different</a:t>
            </a:r>
            <a:r>
              <a:rPr lang="it-IT" sz="1600" dirty="0">
                <a:solidFill>
                  <a:prstClr val="black"/>
                </a:solidFill>
              </a:rPr>
              <a:t> </a:t>
            </a:r>
            <a:r>
              <a:rPr lang="it-IT" sz="1600" dirty="0" err="1">
                <a:solidFill>
                  <a:prstClr val="black"/>
                </a:solidFill>
              </a:rPr>
              <a:t>systems</a:t>
            </a:r>
            <a:r>
              <a:rPr lang="it-IT" sz="1600" dirty="0">
                <a:solidFill>
                  <a:prstClr val="black"/>
                </a:solidFill>
              </a:rPr>
              <a:t> of </a:t>
            </a:r>
            <a:r>
              <a:rPr lang="it-IT" sz="1600" dirty="0" err="1">
                <a:solidFill>
                  <a:prstClr val="black"/>
                </a:solidFill>
              </a:rPr>
              <a:t>identifiers</a:t>
            </a:r>
            <a:r>
              <a:rPr lang="it-IT" sz="1600" dirty="0">
                <a:solidFill>
                  <a:prstClr val="black"/>
                </a:solidFill>
              </a:rPr>
              <a:t> for software, and </a:t>
            </a:r>
            <a:r>
              <a:rPr lang="it-IT" sz="1600" dirty="0" err="1">
                <a:solidFill>
                  <a:prstClr val="black"/>
                </a:solidFill>
              </a:rPr>
              <a:t>their</a:t>
            </a:r>
            <a:r>
              <a:rPr lang="it-IT" sz="1600" dirty="0">
                <a:solidFill>
                  <a:prstClr val="black"/>
                </a:solidFill>
              </a:rPr>
              <a:t> </a:t>
            </a:r>
            <a:r>
              <a:rPr lang="it-IT" sz="1600" dirty="0" err="1">
                <a:solidFill>
                  <a:prstClr val="black"/>
                </a:solidFill>
              </a:rPr>
              <a:t>usage</a:t>
            </a:r>
            <a:r>
              <a:rPr lang="it-IT" sz="1600" dirty="0">
                <a:solidFill>
                  <a:prstClr val="black"/>
                </a:solidFill>
              </a:rPr>
              <a:t> in </a:t>
            </a:r>
            <a:r>
              <a:rPr lang="it-IT" sz="1600" dirty="0" err="1">
                <a:solidFill>
                  <a:prstClr val="black"/>
                </a:solidFill>
              </a:rPr>
              <a:t>different</a:t>
            </a:r>
            <a:r>
              <a:rPr lang="it-IT" sz="1600" dirty="0">
                <a:solidFill>
                  <a:prstClr val="black"/>
                </a:solidFill>
              </a:rPr>
              <a:t> use </a:t>
            </a:r>
            <a:r>
              <a:rPr lang="it-IT" sz="1600" dirty="0" err="1">
                <a:solidFill>
                  <a:prstClr val="black"/>
                </a:solidFill>
              </a:rPr>
              <a:t>cases</a:t>
            </a:r>
            <a:r>
              <a:rPr lang="it-IT" sz="1600" dirty="0">
                <a:solidFill>
                  <a:prstClr val="black"/>
                </a:solidFill>
              </a:rPr>
              <a:t>, in an </a:t>
            </a:r>
            <a:r>
              <a:rPr lang="it-IT" sz="1600" dirty="0" err="1">
                <a:solidFill>
                  <a:prstClr val="black"/>
                </a:solidFill>
              </a:rPr>
              <a:t>harmonized</a:t>
            </a:r>
            <a:r>
              <a:rPr lang="it-IT" sz="1600" dirty="0">
                <a:solidFill>
                  <a:prstClr val="black"/>
                </a:solidFill>
              </a:rPr>
              <a:t> way. </a:t>
            </a:r>
          </a:p>
          <a:p>
            <a:pPr marL="36000" lvl="1">
              <a:lnSpc>
                <a:spcPct val="100000"/>
              </a:lnSpc>
              <a:spcBef>
                <a:spcPts val="0"/>
              </a:spcBef>
              <a:buNone/>
            </a:pPr>
            <a:endParaRPr lang="it-IT" sz="1600" dirty="0">
              <a:solidFill>
                <a:prstClr val="black"/>
              </a:solidFill>
            </a:endParaRPr>
          </a:p>
        </p:txBody>
      </p:sp>
      <p:sp>
        <p:nvSpPr>
          <p:cNvPr id="4" name="Segnaposto data 3"/>
          <p:cNvSpPr>
            <a:spLocks noGrp="1"/>
          </p:cNvSpPr>
          <p:nvPr>
            <p:ph type="dt" sz="half" idx="2"/>
          </p:nvPr>
        </p:nvSpPr>
        <p:spPr/>
        <p:txBody>
          <a:bodyPr/>
          <a:lstStyle/>
          <a:p>
            <a:fld id="{355BAB44-A292-3A44-ACAB-4C0A4459E1F5}"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45</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68610" name="Picture 2"/>
          <p:cNvPicPr>
            <a:picLocks noChangeAspect="1" noChangeArrowheads="1"/>
          </p:cNvPicPr>
          <p:nvPr/>
        </p:nvPicPr>
        <p:blipFill>
          <a:blip r:embed="rId5"/>
          <a:srcRect/>
          <a:stretch>
            <a:fillRect/>
          </a:stretch>
        </p:blipFill>
        <p:spPr bwMode="auto">
          <a:xfrm>
            <a:off x="1" y="0"/>
            <a:ext cx="6837528" cy="3132888"/>
          </a:xfrm>
          <a:prstGeom prst="rect">
            <a:avLst/>
          </a:prstGeom>
          <a:noFill/>
          <a:ln w="9525">
            <a:noFill/>
            <a:miter lim="800000"/>
            <a:headEnd/>
            <a:tailEnd/>
          </a:ln>
        </p:spPr>
      </p:pic>
      <p:sp>
        <p:nvSpPr>
          <p:cNvPr id="8" name="Titolo 1"/>
          <p:cNvSpPr txBox="1">
            <a:spLocks/>
          </p:cNvSpPr>
          <p:nvPr/>
        </p:nvSpPr>
        <p:spPr>
          <a:xfrm>
            <a:off x="6255087" y="2387044"/>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Tree>
    <p:extLst>
      <p:ext uri="{BB962C8B-B14F-4D97-AF65-F5344CB8AC3E}">
        <p14:creationId xmlns:p14="http://schemas.microsoft.com/office/powerpoint/2010/main" val="40176570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59558" y="3247521"/>
            <a:ext cx="11002178" cy="2467479"/>
          </a:xfrm>
        </p:spPr>
        <p:txBody>
          <a:bodyPr>
            <a:noAutofit/>
          </a:bodyPr>
          <a:lstStyle/>
          <a:p>
            <a:pPr marL="0">
              <a:lnSpc>
                <a:spcPct val="100000"/>
              </a:lnSpc>
              <a:spcBef>
                <a:spcPts val="0"/>
              </a:spcBef>
              <a:spcAft>
                <a:spcPts val="1200"/>
              </a:spcAft>
              <a:buNone/>
            </a:pPr>
            <a:r>
              <a:rPr lang="en-US" sz="2200" b="1" dirty="0">
                <a:solidFill>
                  <a:srgbClr val="84442E"/>
                </a:solidFill>
                <a:hlinkClick r:id="rId2">
                  <a:extLst>
                    <a:ext uri="{A12FA001-AC4F-418D-AE19-62706E023703}">
                      <ahyp:hlinkClr xmlns:ahyp="http://schemas.microsoft.com/office/drawing/2018/hyperlinkcolor" val="tx"/>
                    </a:ext>
                  </a:extLst>
                </a:hlinkClick>
              </a:rPr>
              <a:t>An open, universal literature-data cross-linking service</a:t>
            </a:r>
            <a:r>
              <a:rPr lang="en-US" sz="2200" b="1" dirty="0">
                <a:solidFill>
                  <a:srgbClr val="84442E"/>
                </a:solidFill>
              </a:rPr>
              <a:t>: </a:t>
            </a:r>
            <a:r>
              <a:rPr lang="en-US" sz="2000" dirty="0"/>
              <a:t>- RDA/WDS Publishing Data Services WG Recommendations: An open, universal literature-data cross-linking service to improve data visibility, discoverability, re-use and reproducibility</a:t>
            </a:r>
          </a:p>
          <a:p>
            <a:pPr marL="0">
              <a:lnSpc>
                <a:spcPct val="100000"/>
              </a:lnSpc>
              <a:spcBef>
                <a:spcPts val="0"/>
              </a:spcBef>
              <a:spcAft>
                <a:spcPts val="1200"/>
              </a:spcAft>
              <a:buNone/>
            </a:pPr>
            <a:r>
              <a:rPr lang="it-IT" sz="2200" b="1" dirty="0">
                <a:solidFill>
                  <a:srgbClr val="84442E"/>
                </a:solidFill>
                <a:hlinkClick r:id="rId3">
                  <a:extLst>
                    <a:ext uri="{A12FA001-AC4F-418D-AE19-62706E023703}">
                      <ahyp:hlinkClr xmlns:ahyp="http://schemas.microsoft.com/office/drawing/2018/hyperlinkcolor" val="tx"/>
                    </a:ext>
                  </a:extLst>
                </a:hlinkClick>
              </a:rPr>
              <a:t>Data Description Registry Interoperability Model</a:t>
            </a:r>
            <a:r>
              <a:rPr lang="it-IT" sz="2200" b="1" dirty="0">
                <a:solidFill>
                  <a:srgbClr val="84442E"/>
                </a:solidFill>
              </a:rPr>
              <a:t>: </a:t>
            </a:r>
            <a:r>
              <a:rPr lang="it-IT" sz="2000" dirty="0" err="1"/>
              <a:t>Interoperability</a:t>
            </a:r>
            <a:r>
              <a:rPr lang="it-IT" sz="2000" dirty="0"/>
              <a:t> model </a:t>
            </a:r>
            <a:r>
              <a:rPr lang="it-IT" sz="2000" dirty="0" err="1"/>
              <a:t>addressing</a:t>
            </a:r>
            <a:r>
              <a:rPr lang="it-IT" sz="2000" dirty="0"/>
              <a:t> the </a:t>
            </a:r>
            <a:r>
              <a:rPr lang="it-IT" sz="2000" dirty="0" err="1"/>
              <a:t>problem</a:t>
            </a:r>
            <a:r>
              <a:rPr lang="it-IT" sz="2000" dirty="0"/>
              <a:t> of cross </a:t>
            </a:r>
            <a:r>
              <a:rPr lang="it-IT" sz="2000" dirty="0" err="1"/>
              <a:t>platform</a:t>
            </a:r>
            <a:r>
              <a:rPr lang="it-IT" sz="2000" dirty="0"/>
              <a:t> </a:t>
            </a:r>
            <a:r>
              <a:rPr lang="it-IT" sz="2000" dirty="0" err="1"/>
              <a:t>discovery</a:t>
            </a:r>
            <a:r>
              <a:rPr lang="it-IT" sz="2000" dirty="0"/>
              <a:t> by </a:t>
            </a:r>
            <a:r>
              <a:rPr lang="it-IT" sz="2000" dirty="0" err="1"/>
              <a:t>connecting</a:t>
            </a:r>
            <a:r>
              <a:rPr lang="it-IT" sz="2000" dirty="0"/>
              <a:t> </a:t>
            </a:r>
            <a:r>
              <a:rPr lang="it-IT" sz="2000" dirty="0" err="1"/>
              <a:t>datasets</a:t>
            </a:r>
            <a:r>
              <a:rPr lang="it-IT" sz="2000" dirty="0"/>
              <a:t> </a:t>
            </a:r>
            <a:r>
              <a:rPr lang="it-IT" sz="2000" dirty="0" err="1"/>
              <a:t>together</a:t>
            </a:r>
            <a:r>
              <a:rPr lang="it-IT" sz="2000" dirty="0"/>
              <a:t>. </a:t>
            </a:r>
            <a:r>
              <a:rPr lang="it-IT" sz="2000" b="1" dirty="0">
                <a:solidFill>
                  <a:srgbClr val="0070C0"/>
                </a:solidFill>
                <a:sym typeface="Wingdings" pitchFamily="2" charset="2"/>
              </a:rPr>
              <a:t></a:t>
            </a:r>
            <a:r>
              <a:rPr lang="it-IT" sz="2000" b="1" dirty="0">
                <a:solidFill>
                  <a:srgbClr val="0070C0"/>
                </a:solidFill>
              </a:rPr>
              <a:t>ICT Technical </a:t>
            </a:r>
            <a:r>
              <a:rPr lang="it-IT" sz="2000" b="1" dirty="0" err="1">
                <a:solidFill>
                  <a:srgbClr val="0070C0"/>
                </a:solidFill>
              </a:rPr>
              <a:t>Specification</a:t>
            </a:r>
            <a:endParaRPr lang="it-IT" sz="2000" b="1" dirty="0">
              <a:solidFill>
                <a:srgbClr val="0070C0"/>
              </a:solidFill>
            </a:endParaRPr>
          </a:p>
          <a:p>
            <a:pPr marL="0">
              <a:lnSpc>
                <a:spcPct val="100000"/>
              </a:lnSpc>
              <a:spcBef>
                <a:spcPts val="0"/>
              </a:spcBef>
              <a:spcAft>
                <a:spcPts val="1200"/>
              </a:spcAft>
              <a:buNone/>
            </a:pPr>
            <a:r>
              <a:rPr lang="it-IT" sz="2200" b="1" dirty="0">
                <a:solidFill>
                  <a:srgbClr val="84442E"/>
                </a:solidFill>
                <a:hlinkClick r:id="rId4">
                  <a:extLst>
                    <a:ext uri="{A12FA001-AC4F-418D-AE19-62706E023703}">
                      <ahyp:hlinkClr xmlns:ahyp="http://schemas.microsoft.com/office/drawing/2018/hyperlinkcolor" val="tx"/>
                    </a:ext>
                  </a:extLst>
                </a:hlinkClick>
              </a:rPr>
              <a:t>CODATA/RDA Summer School in Data Science and Cloud Computing in the Developing World WG Recommendations</a:t>
            </a:r>
            <a:r>
              <a:rPr lang="it-IT" sz="2200" b="1" dirty="0">
                <a:solidFill>
                  <a:srgbClr val="84442E"/>
                </a:solidFill>
              </a:rPr>
              <a:t>: </a:t>
            </a:r>
            <a:r>
              <a:rPr lang="it-IT" sz="2000" dirty="0"/>
              <a:t>A </a:t>
            </a:r>
            <a:r>
              <a:rPr lang="it-IT" sz="2000" dirty="0" err="1"/>
              <a:t>framework</a:t>
            </a:r>
            <a:r>
              <a:rPr lang="it-IT" sz="2000" dirty="0"/>
              <a:t> to </a:t>
            </a:r>
            <a:r>
              <a:rPr lang="it-IT" sz="2000" dirty="0" err="1"/>
              <a:t>run</a:t>
            </a:r>
            <a:r>
              <a:rPr lang="it-IT" sz="2000" dirty="0"/>
              <a:t> a </a:t>
            </a:r>
            <a:r>
              <a:rPr lang="it-IT" sz="2000" dirty="0" err="1"/>
              <a:t>series</a:t>
            </a:r>
            <a:r>
              <a:rPr lang="it-IT" sz="2000" dirty="0"/>
              <a:t> of </a:t>
            </a:r>
            <a:r>
              <a:rPr lang="it-IT" sz="2000" dirty="0" err="1"/>
              <a:t>Summer</a:t>
            </a:r>
            <a:r>
              <a:rPr lang="it-IT" sz="2000" dirty="0"/>
              <a:t> Schools in Data Science and data </a:t>
            </a:r>
            <a:r>
              <a:rPr lang="it-IT" sz="2000" dirty="0" err="1"/>
              <a:t>sharing</a:t>
            </a:r>
            <a:r>
              <a:rPr lang="it-IT" sz="2000" dirty="0"/>
              <a:t> in </a:t>
            </a:r>
            <a:r>
              <a:rPr lang="it-IT" sz="2000" dirty="0" err="1"/>
              <a:t>low</a:t>
            </a:r>
            <a:r>
              <a:rPr lang="it-IT" sz="2000" dirty="0"/>
              <a:t> and middle </a:t>
            </a:r>
            <a:r>
              <a:rPr lang="it-IT" sz="2000" dirty="0" err="1"/>
              <a:t>income</a:t>
            </a:r>
            <a:r>
              <a:rPr lang="it-IT" sz="2000" dirty="0"/>
              <a:t> </a:t>
            </a:r>
            <a:r>
              <a:rPr lang="it-IT" sz="2000" dirty="0" err="1"/>
              <a:t>countries</a:t>
            </a:r>
            <a:r>
              <a:rPr lang="it-IT" sz="2000" dirty="0"/>
              <a:t> (</a:t>
            </a:r>
            <a:r>
              <a:rPr lang="it-IT" sz="2000" dirty="0" err="1"/>
              <a:t>LMICs</a:t>
            </a:r>
            <a:r>
              <a:rPr lang="it-IT" sz="2000" dirty="0"/>
              <a:t>). </a:t>
            </a:r>
          </a:p>
          <a:p>
            <a:pPr marL="0">
              <a:lnSpc>
                <a:spcPct val="100000"/>
              </a:lnSpc>
              <a:spcBef>
                <a:spcPts val="0"/>
              </a:spcBef>
              <a:spcAft>
                <a:spcPts val="1200"/>
              </a:spcAft>
              <a:buNone/>
            </a:pPr>
            <a:endParaRPr lang="it-IT" sz="2000" b="1" dirty="0">
              <a:solidFill>
                <a:srgbClr val="0070C0"/>
              </a:solidFill>
            </a:endParaRPr>
          </a:p>
        </p:txBody>
      </p:sp>
      <p:sp>
        <p:nvSpPr>
          <p:cNvPr id="4" name="Segnaposto data 3"/>
          <p:cNvSpPr>
            <a:spLocks noGrp="1"/>
          </p:cNvSpPr>
          <p:nvPr>
            <p:ph type="dt" sz="half" idx="2"/>
          </p:nvPr>
        </p:nvSpPr>
        <p:spPr/>
        <p:txBody>
          <a:bodyPr/>
          <a:lstStyle/>
          <a:p>
            <a:fld id="{4C852D28-E3AD-5E4A-9A22-DF68EB43D8DB}"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46</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69634" name="Picture 2"/>
          <p:cNvPicPr>
            <a:picLocks noChangeAspect="1" noChangeArrowheads="1"/>
          </p:cNvPicPr>
          <p:nvPr/>
        </p:nvPicPr>
        <p:blipFill>
          <a:blip r:embed="rId5"/>
          <a:srcRect/>
          <a:stretch>
            <a:fillRect/>
          </a:stretch>
        </p:blipFill>
        <p:spPr bwMode="auto">
          <a:xfrm>
            <a:off x="1" y="0"/>
            <a:ext cx="6632812" cy="3060121"/>
          </a:xfrm>
          <a:prstGeom prst="rect">
            <a:avLst/>
          </a:prstGeom>
          <a:noFill/>
          <a:ln w="9525">
            <a:noFill/>
            <a:miter lim="800000"/>
            <a:headEnd/>
            <a:tailEnd/>
          </a:ln>
        </p:spPr>
      </p:pic>
      <p:sp>
        <p:nvSpPr>
          <p:cNvPr id="9"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
        <p:nvSpPr>
          <p:cNvPr id="10" name="Segnaposto contenuto 2"/>
          <p:cNvSpPr txBox="1">
            <a:spLocks/>
          </p:cNvSpPr>
          <p:nvPr/>
        </p:nvSpPr>
        <p:spPr>
          <a:xfrm>
            <a:off x="6810234" y="3152271"/>
            <a:ext cx="4928923" cy="2983748"/>
          </a:xfrm>
          <a:prstGeom prst="rect">
            <a:avLst/>
          </a:prstGeom>
        </p:spPr>
        <p:txBody>
          <a:bodyPr vert="horz" lIns="91440" tIns="45720" rIns="91440" bIns="45720" rtlCol="0">
            <a:normAutofit/>
          </a:bodyPr>
          <a:lstStyle/>
          <a:p>
            <a:pPr lvl="0" indent="-228600">
              <a:lnSpc>
                <a:spcPct val="120000"/>
              </a:lnSpc>
              <a:buBlip>
                <a:blip r:embed="rId6"/>
              </a:buBlip>
            </a:pPr>
            <a:endParaRPr lang="en-US" sz="21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04800" y="3247521"/>
            <a:ext cx="11256936" cy="2638929"/>
          </a:xfrm>
        </p:spPr>
        <p:txBody>
          <a:bodyPr>
            <a:noAutofit/>
          </a:bodyPr>
          <a:lstStyle/>
          <a:p>
            <a:pPr marL="0">
              <a:lnSpc>
                <a:spcPct val="100000"/>
              </a:lnSpc>
              <a:spcBef>
                <a:spcPts val="0"/>
              </a:spcBef>
              <a:spcAft>
                <a:spcPts val="1200"/>
              </a:spcAft>
              <a:buNone/>
            </a:pPr>
            <a:r>
              <a:rPr lang="en-US" sz="2200" b="1" dirty="0">
                <a:solidFill>
                  <a:srgbClr val="84442E"/>
                </a:solidFill>
                <a:hlinkClick r:id="rId3">
                  <a:extLst>
                    <a:ext uri="{A12FA001-AC4F-418D-AE19-62706E023703}">
                      <ahyp:hlinkClr xmlns:ahyp="http://schemas.microsoft.com/office/drawing/2018/hyperlinkcolor" val="tx"/>
                    </a:ext>
                  </a:extLst>
                </a:hlinkClick>
              </a:rPr>
              <a:t>RDA/WDS Publishing Data Workflows WG Recommendations</a:t>
            </a:r>
            <a:r>
              <a:rPr lang="en-US" sz="2000" b="1" dirty="0">
                <a:solidFill>
                  <a:srgbClr val="84442E"/>
                </a:solidFill>
              </a:rPr>
              <a:t>:</a:t>
            </a:r>
            <a:r>
              <a:rPr lang="en-US" sz="2000" b="1" dirty="0"/>
              <a:t> </a:t>
            </a:r>
            <a:r>
              <a:rPr lang="it-IT" sz="1800" dirty="0"/>
              <a:t>A </a:t>
            </a:r>
            <a:r>
              <a:rPr lang="it-IT" sz="1800" dirty="0" err="1"/>
              <a:t>data-publishing</a:t>
            </a:r>
            <a:r>
              <a:rPr lang="it-IT" sz="1800" dirty="0"/>
              <a:t> </a:t>
            </a:r>
            <a:r>
              <a:rPr lang="it-IT" sz="1800" dirty="0" err="1"/>
              <a:t>reference</a:t>
            </a:r>
            <a:r>
              <a:rPr lang="it-IT" sz="1800" dirty="0"/>
              <a:t> </a:t>
            </a:r>
            <a:r>
              <a:rPr lang="it-IT" sz="1800" dirty="0" err="1"/>
              <a:t>model</a:t>
            </a:r>
            <a:r>
              <a:rPr lang="it-IT" sz="1800" dirty="0"/>
              <a:t> </a:t>
            </a:r>
            <a:r>
              <a:rPr lang="it-IT" sz="1800" dirty="0" err="1"/>
              <a:t>assisting</a:t>
            </a:r>
            <a:r>
              <a:rPr lang="it-IT" sz="1800" dirty="0"/>
              <a:t> </a:t>
            </a:r>
            <a:r>
              <a:rPr lang="it-IT" sz="1800" dirty="0" err="1"/>
              <a:t>research</a:t>
            </a:r>
            <a:r>
              <a:rPr lang="it-IT" sz="1800" dirty="0"/>
              <a:t> </a:t>
            </a:r>
            <a:r>
              <a:rPr lang="it-IT" sz="1800" dirty="0" err="1"/>
              <a:t>communities</a:t>
            </a:r>
            <a:r>
              <a:rPr lang="it-IT" sz="1800" dirty="0"/>
              <a:t> in </a:t>
            </a:r>
            <a:r>
              <a:rPr lang="it-IT" sz="1800" dirty="0" err="1"/>
              <a:t>understanding</a:t>
            </a:r>
            <a:r>
              <a:rPr lang="it-IT" sz="1800" dirty="0"/>
              <a:t> </a:t>
            </a:r>
            <a:r>
              <a:rPr lang="it-IT" sz="1800" dirty="0" err="1"/>
              <a:t>options</a:t>
            </a:r>
            <a:r>
              <a:rPr lang="it-IT" sz="1800" dirty="0"/>
              <a:t> </a:t>
            </a:r>
            <a:r>
              <a:rPr lang="it-IT" sz="1800" dirty="0" err="1"/>
              <a:t>for</a:t>
            </a:r>
            <a:r>
              <a:rPr lang="it-IT" sz="1800" dirty="0"/>
              <a:t> data </a:t>
            </a:r>
            <a:r>
              <a:rPr lang="it-IT" sz="1800" dirty="0" err="1"/>
              <a:t>publishing</a:t>
            </a:r>
            <a:r>
              <a:rPr lang="it-IT" sz="1800" dirty="0"/>
              <a:t> </a:t>
            </a:r>
            <a:r>
              <a:rPr lang="it-IT" sz="1800" dirty="0" err="1"/>
              <a:t>workflows</a:t>
            </a:r>
            <a:r>
              <a:rPr lang="it-IT" sz="1800" dirty="0"/>
              <a:t> and </a:t>
            </a:r>
            <a:r>
              <a:rPr lang="it-IT" sz="1800" dirty="0" err="1"/>
              <a:t>increases</a:t>
            </a:r>
            <a:r>
              <a:rPr lang="it-IT" sz="1800" dirty="0"/>
              <a:t> </a:t>
            </a:r>
            <a:r>
              <a:rPr lang="it-IT" sz="1800" dirty="0" err="1"/>
              <a:t>awareness</a:t>
            </a:r>
            <a:r>
              <a:rPr lang="it-IT" sz="1800" dirty="0"/>
              <a:t> </a:t>
            </a:r>
            <a:r>
              <a:rPr lang="it-IT" sz="1800" dirty="0" err="1"/>
              <a:t>of</a:t>
            </a:r>
            <a:r>
              <a:rPr lang="it-IT" sz="1800" dirty="0"/>
              <a:t> </a:t>
            </a:r>
            <a:r>
              <a:rPr lang="it-IT" sz="1800" dirty="0" err="1"/>
              <a:t>emerging</a:t>
            </a:r>
            <a:r>
              <a:rPr lang="it-IT" sz="1800" dirty="0"/>
              <a:t> </a:t>
            </a:r>
            <a:r>
              <a:rPr lang="it-IT" sz="1800" dirty="0" err="1"/>
              <a:t>standards</a:t>
            </a:r>
            <a:r>
              <a:rPr lang="it-IT" sz="1800" dirty="0"/>
              <a:t> and best </a:t>
            </a:r>
            <a:r>
              <a:rPr lang="it-IT" sz="1800" dirty="0" err="1"/>
              <a:t>practices</a:t>
            </a:r>
            <a:r>
              <a:rPr lang="it-IT" sz="1800" dirty="0"/>
              <a:t>. </a:t>
            </a:r>
            <a:r>
              <a:rPr lang="it-IT" sz="1800" b="1" dirty="0">
                <a:solidFill>
                  <a:srgbClr val="0070C0"/>
                </a:solidFill>
                <a:sym typeface="Wingdings" pitchFamily="2" charset="2"/>
              </a:rPr>
              <a:t></a:t>
            </a:r>
            <a:r>
              <a:rPr lang="it-IT" sz="1800" b="1" dirty="0">
                <a:solidFill>
                  <a:srgbClr val="0070C0"/>
                </a:solidFill>
              </a:rPr>
              <a:t>ICT </a:t>
            </a:r>
            <a:r>
              <a:rPr lang="it-IT" sz="1800" b="1" dirty="0" err="1">
                <a:solidFill>
                  <a:srgbClr val="0070C0"/>
                </a:solidFill>
              </a:rPr>
              <a:t>Technical</a:t>
            </a:r>
            <a:r>
              <a:rPr lang="it-IT" sz="1800" b="1" dirty="0">
                <a:solidFill>
                  <a:srgbClr val="0070C0"/>
                </a:solidFill>
              </a:rPr>
              <a:t> </a:t>
            </a:r>
            <a:r>
              <a:rPr lang="it-IT" sz="1800" b="1" dirty="0" err="1">
                <a:solidFill>
                  <a:srgbClr val="0070C0"/>
                </a:solidFill>
              </a:rPr>
              <a:t>Specification</a:t>
            </a:r>
            <a:endParaRPr lang="en-US" sz="1800" b="1" dirty="0">
              <a:solidFill>
                <a:srgbClr val="0070C0"/>
              </a:solidFill>
            </a:endParaRPr>
          </a:p>
          <a:p>
            <a:pPr marL="0" lvl="0">
              <a:lnSpc>
                <a:spcPct val="100000"/>
              </a:lnSpc>
              <a:spcBef>
                <a:spcPts val="0"/>
              </a:spcBef>
              <a:spcAft>
                <a:spcPts val="1200"/>
              </a:spcAft>
              <a:buNone/>
            </a:pPr>
            <a:r>
              <a:rPr lang="en-US" sz="2200" b="1" dirty="0">
                <a:solidFill>
                  <a:srgbClr val="84442E"/>
                </a:solidFill>
                <a:hlinkClick r:id="rId4">
                  <a:extLst>
                    <a:ext uri="{A12FA001-AC4F-418D-AE19-62706E023703}">
                      <ahyp:hlinkClr xmlns:ahyp="http://schemas.microsoft.com/office/drawing/2018/hyperlinkcolor" val="tx"/>
                    </a:ext>
                  </a:extLst>
                </a:hlinkClick>
              </a:rPr>
              <a:t>Repository Audit and Certification DSA–WDS Partnership WG Recommendations</a:t>
            </a:r>
            <a:r>
              <a:rPr lang="en-US" sz="2000" b="1" dirty="0">
                <a:solidFill>
                  <a:srgbClr val="84442E"/>
                </a:solidFill>
              </a:rPr>
              <a:t>: </a:t>
            </a:r>
            <a:r>
              <a:rPr lang="en-US" sz="1800" dirty="0"/>
              <a:t>Creates harmonized Common Procedures for certification of repositories at the basic level, drawing from the procedures already put in place by the Data Seal of Approval (DSA) and the ICSU World Data System (ICSU-WDS) </a:t>
            </a:r>
            <a:r>
              <a:rPr lang="en-US" sz="1800" b="1" dirty="0">
                <a:solidFill>
                  <a:srgbClr val="0070C0"/>
                </a:solidFill>
                <a:sym typeface="Wingdings" pitchFamily="2" charset="2"/>
              </a:rPr>
              <a:t> </a:t>
            </a:r>
            <a:r>
              <a:rPr lang="en-US" sz="1800" b="1" dirty="0">
                <a:solidFill>
                  <a:srgbClr val="0070C0"/>
                </a:solidFill>
              </a:rPr>
              <a:t>ICT Technical Specification</a:t>
            </a:r>
          </a:p>
          <a:p>
            <a:pPr marL="36000" lvl="0">
              <a:lnSpc>
                <a:spcPct val="100000"/>
              </a:lnSpc>
              <a:spcBef>
                <a:spcPts val="0"/>
              </a:spcBef>
              <a:spcAft>
                <a:spcPts val="1200"/>
              </a:spcAft>
              <a:buNone/>
              <a:defRPr/>
            </a:pPr>
            <a:r>
              <a:rPr lang="en-US" sz="2200" b="1" dirty="0">
                <a:solidFill>
                  <a:srgbClr val="84442E"/>
                </a:solidFill>
                <a:hlinkClick r:id="rId5">
                  <a:extLst>
                    <a:ext uri="{A12FA001-AC4F-418D-AE19-62706E023703}">
                      <ahyp:hlinkClr xmlns:ahyp="http://schemas.microsoft.com/office/drawing/2018/hyperlinkcolor" val="tx"/>
                    </a:ext>
                  </a:extLst>
                </a:hlinkClick>
              </a:rPr>
              <a:t>The FAIRsharing Registry and Recommendations: Interlinking Standards, Databases and Data Policies</a:t>
            </a:r>
            <a:r>
              <a:rPr lang="en-US" sz="2200" b="1" dirty="0">
                <a:solidFill>
                  <a:srgbClr val="84442E"/>
                </a:solidFill>
              </a:rPr>
              <a:t>: </a:t>
            </a:r>
            <a:r>
              <a:rPr lang="en-US" sz="1800" dirty="0"/>
              <a:t>Guide for citation and its implementation in a registry of standards, databases and data policies</a:t>
            </a:r>
          </a:p>
        </p:txBody>
      </p:sp>
      <p:sp>
        <p:nvSpPr>
          <p:cNvPr id="4" name="Segnaposto data 3"/>
          <p:cNvSpPr>
            <a:spLocks noGrp="1"/>
          </p:cNvSpPr>
          <p:nvPr>
            <p:ph type="dt" sz="half" idx="2"/>
          </p:nvPr>
        </p:nvSpPr>
        <p:spPr/>
        <p:txBody>
          <a:bodyPr/>
          <a:lstStyle/>
          <a:p>
            <a:fld id="{6528A1FD-A075-4E4C-969E-7637F3EC0EB7}"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47</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69634" name="Picture 2"/>
          <p:cNvPicPr>
            <a:picLocks noChangeAspect="1" noChangeArrowheads="1"/>
          </p:cNvPicPr>
          <p:nvPr/>
        </p:nvPicPr>
        <p:blipFill>
          <a:blip r:embed="rId6"/>
          <a:srcRect/>
          <a:stretch>
            <a:fillRect/>
          </a:stretch>
        </p:blipFill>
        <p:spPr bwMode="auto">
          <a:xfrm>
            <a:off x="1" y="0"/>
            <a:ext cx="6632812" cy="3060121"/>
          </a:xfrm>
          <a:prstGeom prst="rect">
            <a:avLst/>
          </a:prstGeom>
          <a:noFill/>
          <a:ln w="9525">
            <a:noFill/>
            <a:miter lim="800000"/>
            <a:headEnd/>
            <a:tailEnd/>
          </a:ln>
        </p:spPr>
      </p:pic>
      <p:sp>
        <p:nvSpPr>
          <p:cNvPr id="9"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04800" y="3247521"/>
            <a:ext cx="11256936" cy="2638929"/>
          </a:xfrm>
        </p:spPr>
        <p:txBody>
          <a:bodyPr>
            <a:noAutofit/>
          </a:bodyPr>
          <a:lstStyle/>
          <a:p>
            <a:pPr marL="0">
              <a:lnSpc>
                <a:spcPct val="120000"/>
              </a:lnSpc>
              <a:spcBef>
                <a:spcPts val="0"/>
              </a:spcBef>
              <a:spcAft>
                <a:spcPts val="1200"/>
              </a:spcAft>
              <a:buNone/>
            </a:pPr>
            <a:r>
              <a:rPr lang="it-IT" b="1" dirty="0">
                <a:solidFill>
                  <a:srgbClr val="84442E"/>
                </a:solidFill>
                <a:hlinkClick r:id="rId3">
                  <a:extLst>
                    <a:ext uri="{A12FA001-AC4F-418D-AE19-62706E023703}">
                      <ahyp:hlinkClr xmlns:ahyp="http://schemas.microsoft.com/office/drawing/2018/hyperlinkcolor" val="tx"/>
                    </a:ext>
                  </a:extLst>
                </a:hlinkClick>
              </a:rPr>
              <a:t>The final version of the RDA COVID-19 Recommendations and Guidelines for Data Sharing, published 30 June 2020</a:t>
            </a:r>
            <a:r>
              <a:rPr lang="it-IT" b="1" dirty="0">
                <a:solidFill>
                  <a:srgbClr val="84442E"/>
                </a:solidFill>
              </a:rPr>
              <a:t>: </a:t>
            </a:r>
            <a:r>
              <a:rPr lang="it-IT" sz="2400" dirty="0"/>
              <a:t>The </a:t>
            </a:r>
            <a:r>
              <a:rPr lang="it-IT" sz="2400" dirty="0" err="1"/>
              <a:t>Research</a:t>
            </a:r>
            <a:r>
              <a:rPr lang="it-IT" sz="2400" dirty="0"/>
              <a:t> Data </a:t>
            </a:r>
            <a:r>
              <a:rPr lang="it-IT" sz="2400" dirty="0" err="1"/>
              <a:t>Alliance</a:t>
            </a:r>
            <a:r>
              <a:rPr lang="it-IT" sz="2400" dirty="0"/>
              <a:t> (RDA) COVID-19 </a:t>
            </a:r>
            <a:r>
              <a:rPr lang="it-IT" sz="2400" dirty="0" err="1"/>
              <a:t>Working</a:t>
            </a:r>
            <a:r>
              <a:rPr lang="it-IT" sz="2400" dirty="0"/>
              <a:t> Group </a:t>
            </a:r>
            <a:r>
              <a:rPr lang="it-IT" sz="2400" dirty="0" err="1"/>
              <a:t>members</a:t>
            </a:r>
            <a:r>
              <a:rPr lang="it-IT" sz="2400" dirty="0"/>
              <a:t> </a:t>
            </a:r>
            <a:r>
              <a:rPr lang="it-IT" sz="2400" dirty="0" err="1"/>
              <a:t>bring</a:t>
            </a:r>
            <a:r>
              <a:rPr lang="it-IT" sz="2400" dirty="0"/>
              <a:t> </a:t>
            </a:r>
            <a:r>
              <a:rPr lang="it-IT" sz="2400" dirty="0" err="1"/>
              <a:t>various</a:t>
            </a:r>
            <a:r>
              <a:rPr lang="it-IT" sz="2400" dirty="0"/>
              <a:t>, global expertise to </a:t>
            </a:r>
            <a:r>
              <a:rPr lang="it-IT" sz="2400" dirty="0" err="1"/>
              <a:t>develop</a:t>
            </a:r>
            <a:r>
              <a:rPr lang="it-IT" sz="2400" dirty="0"/>
              <a:t> a body of work </a:t>
            </a:r>
            <a:r>
              <a:rPr lang="it-IT" sz="2400" dirty="0" err="1"/>
              <a:t>that</a:t>
            </a:r>
            <a:r>
              <a:rPr lang="it-IT" sz="2400" dirty="0"/>
              <a:t> </a:t>
            </a:r>
            <a:r>
              <a:rPr lang="it-IT" sz="2400" dirty="0" err="1"/>
              <a:t>comprises</a:t>
            </a:r>
            <a:r>
              <a:rPr lang="it-IT" sz="2400" dirty="0"/>
              <a:t> </a:t>
            </a:r>
            <a:r>
              <a:rPr lang="it-IT" sz="2400" dirty="0" err="1"/>
              <a:t>how</a:t>
            </a:r>
            <a:r>
              <a:rPr lang="it-IT" sz="2400" dirty="0"/>
              <a:t> data from multiple </a:t>
            </a:r>
            <a:r>
              <a:rPr lang="it-IT" sz="2400" dirty="0" err="1"/>
              <a:t>disciplines</a:t>
            </a:r>
            <a:r>
              <a:rPr lang="it-IT" sz="2400" dirty="0"/>
              <a:t> </a:t>
            </a:r>
            <a:r>
              <a:rPr lang="it-IT" sz="2400" dirty="0" err="1"/>
              <a:t>inform</a:t>
            </a:r>
            <a:r>
              <a:rPr lang="it-IT" sz="2400" dirty="0"/>
              <a:t> </a:t>
            </a:r>
            <a:r>
              <a:rPr lang="it-IT" sz="2400" dirty="0" err="1"/>
              <a:t>response</a:t>
            </a:r>
            <a:r>
              <a:rPr lang="it-IT" sz="2400" dirty="0"/>
              <a:t> to a </a:t>
            </a:r>
            <a:r>
              <a:rPr lang="it-IT" sz="2400" dirty="0" err="1"/>
              <a:t>pandemic</a:t>
            </a:r>
            <a:r>
              <a:rPr lang="it-IT" sz="2400" dirty="0"/>
              <a:t> </a:t>
            </a:r>
            <a:r>
              <a:rPr lang="it-IT" sz="2400" dirty="0" err="1"/>
              <a:t>combined</a:t>
            </a:r>
            <a:r>
              <a:rPr lang="it-IT" sz="2400" dirty="0"/>
              <a:t> with </a:t>
            </a:r>
            <a:r>
              <a:rPr lang="it-IT" sz="2400" dirty="0" err="1"/>
              <a:t>guidelines</a:t>
            </a:r>
            <a:r>
              <a:rPr lang="it-IT" sz="2400" dirty="0"/>
              <a:t> and </a:t>
            </a:r>
            <a:r>
              <a:rPr lang="it-IT" sz="2400" dirty="0" err="1"/>
              <a:t>recommendations</a:t>
            </a:r>
            <a:r>
              <a:rPr lang="it-IT" sz="2400" dirty="0"/>
              <a:t> on data </a:t>
            </a:r>
            <a:r>
              <a:rPr lang="it-IT" sz="2400" dirty="0" err="1"/>
              <a:t>sharing</a:t>
            </a:r>
            <a:r>
              <a:rPr lang="it-IT" sz="2400" dirty="0"/>
              <a:t> under the </a:t>
            </a:r>
            <a:r>
              <a:rPr lang="it-IT" sz="2400" dirty="0" err="1"/>
              <a:t>present</a:t>
            </a:r>
            <a:r>
              <a:rPr lang="it-IT" sz="2400" dirty="0"/>
              <a:t> COVID-19 </a:t>
            </a:r>
            <a:r>
              <a:rPr lang="it-IT" sz="2400" dirty="0" err="1"/>
              <a:t>cicumstances</a:t>
            </a:r>
            <a:r>
              <a:rPr lang="it-IT" sz="2400" dirty="0"/>
              <a:t>. </a:t>
            </a:r>
            <a:endParaRPr lang="it-IT" b="1" dirty="0">
              <a:solidFill>
                <a:srgbClr val="84442E"/>
              </a:solidFill>
            </a:endParaRPr>
          </a:p>
        </p:txBody>
      </p:sp>
      <p:sp>
        <p:nvSpPr>
          <p:cNvPr id="4" name="Segnaposto data 3"/>
          <p:cNvSpPr>
            <a:spLocks noGrp="1"/>
          </p:cNvSpPr>
          <p:nvPr>
            <p:ph type="dt" sz="half" idx="2"/>
          </p:nvPr>
        </p:nvSpPr>
        <p:spPr/>
        <p:txBody>
          <a:bodyPr/>
          <a:lstStyle/>
          <a:p>
            <a:fld id="{856E4391-5F47-8842-B958-EDF233BC79C0}"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48</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69634" name="Picture 2"/>
          <p:cNvPicPr>
            <a:picLocks noChangeAspect="1" noChangeArrowheads="1"/>
          </p:cNvPicPr>
          <p:nvPr/>
        </p:nvPicPr>
        <p:blipFill>
          <a:blip r:embed="rId4"/>
          <a:srcRect/>
          <a:stretch>
            <a:fillRect/>
          </a:stretch>
        </p:blipFill>
        <p:spPr bwMode="auto">
          <a:xfrm>
            <a:off x="1" y="0"/>
            <a:ext cx="6632812" cy="3060121"/>
          </a:xfrm>
          <a:prstGeom prst="rect">
            <a:avLst/>
          </a:prstGeom>
          <a:noFill/>
          <a:ln w="9525">
            <a:noFill/>
            <a:miter lim="800000"/>
            <a:headEnd/>
            <a:tailEnd/>
          </a:ln>
        </p:spPr>
      </p:pic>
      <p:sp>
        <p:nvSpPr>
          <p:cNvPr id="9"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Tree>
    <p:extLst>
      <p:ext uri="{BB962C8B-B14F-4D97-AF65-F5344CB8AC3E}">
        <p14:creationId xmlns:p14="http://schemas.microsoft.com/office/powerpoint/2010/main" val="2975239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fld id="{0F5435A6-949E-9B4F-AD15-2A8B8B0AC325}"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49</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69634" name="Picture 2"/>
          <p:cNvPicPr>
            <a:picLocks noChangeAspect="1" noChangeArrowheads="1"/>
          </p:cNvPicPr>
          <p:nvPr/>
        </p:nvPicPr>
        <p:blipFill>
          <a:blip r:embed="rId2"/>
          <a:srcRect/>
          <a:stretch>
            <a:fillRect/>
          </a:stretch>
        </p:blipFill>
        <p:spPr bwMode="auto">
          <a:xfrm>
            <a:off x="1" y="0"/>
            <a:ext cx="6632812" cy="3060121"/>
          </a:xfrm>
          <a:prstGeom prst="rect">
            <a:avLst/>
          </a:prstGeom>
          <a:noFill/>
          <a:ln w="9525">
            <a:noFill/>
            <a:miter lim="800000"/>
            <a:headEnd/>
            <a:tailEnd/>
          </a:ln>
        </p:spPr>
      </p:pic>
      <p:sp>
        <p:nvSpPr>
          <p:cNvPr id="9"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ENDORSEMENT IN PROCESS</a:t>
            </a:r>
          </a:p>
        </p:txBody>
      </p:sp>
      <p:sp>
        <p:nvSpPr>
          <p:cNvPr id="11" name="Segnaposto contenuto 10"/>
          <p:cNvSpPr>
            <a:spLocks noGrp="1"/>
          </p:cNvSpPr>
          <p:nvPr>
            <p:ph idx="1"/>
          </p:nvPr>
        </p:nvSpPr>
        <p:spPr>
          <a:xfrm>
            <a:off x="762000" y="3452883"/>
            <a:ext cx="10980000" cy="2724079"/>
          </a:xfrm>
        </p:spPr>
        <p:txBody>
          <a:bodyPr>
            <a:normAutofit fontScale="92500" lnSpcReduction="20000"/>
          </a:bodyPr>
          <a:lstStyle/>
          <a:p>
            <a:pPr marL="36000" lvl="0">
              <a:lnSpc>
                <a:spcPct val="100000"/>
              </a:lnSpc>
              <a:spcBef>
                <a:spcPts val="0"/>
              </a:spcBef>
              <a:spcAft>
                <a:spcPts val="1200"/>
              </a:spcAft>
              <a:buNone/>
            </a:pPr>
            <a:r>
              <a:rPr lang="it-IT" sz="2000" b="1" dirty="0">
                <a:solidFill>
                  <a:srgbClr val="84442E"/>
                </a:solidFill>
                <a:hlinkClick r:id="rId3">
                  <a:extLst>
                    <a:ext uri="{A12FA001-AC4F-418D-AE19-62706E023703}">
                      <ahyp:hlinkClr xmlns:ahyp="http://schemas.microsoft.com/office/drawing/2018/hyperlinkcolor" val="tx"/>
                    </a:ext>
                  </a:extLst>
                </a:hlinkClick>
              </a:rPr>
              <a:t>Scholix Metadata Schema for Exchange of Scholarly Communication Links</a:t>
            </a:r>
            <a:r>
              <a:rPr lang="en-US" sz="2000" b="1" dirty="0">
                <a:solidFill>
                  <a:srgbClr val="84442E"/>
                </a:solidFill>
              </a:rPr>
              <a:t>:</a:t>
            </a:r>
            <a:r>
              <a:rPr lang="en-US" sz="1900" b="1" dirty="0">
                <a:solidFill>
                  <a:srgbClr val="84442E"/>
                </a:solidFill>
              </a:rPr>
              <a:t> </a:t>
            </a:r>
            <a:r>
              <a:rPr lang="it-IT" sz="1800" dirty="0">
                <a:solidFill>
                  <a:prstClr val="black"/>
                </a:solidFill>
              </a:rPr>
              <a:t>The goal of the </a:t>
            </a:r>
            <a:r>
              <a:rPr lang="it-IT" sz="1800" dirty="0" err="1">
                <a:solidFill>
                  <a:prstClr val="black"/>
                </a:solidFill>
              </a:rPr>
              <a:t>Scholix</a:t>
            </a:r>
            <a:r>
              <a:rPr lang="it-IT" sz="1800" dirty="0">
                <a:solidFill>
                  <a:prstClr val="black"/>
                </a:solidFill>
              </a:rPr>
              <a:t> </a:t>
            </a:r>
            <a:r>
              <a:rPr lang="it-IT" sz="1800" dirty="0" err="1">
                <a:solidFill>
                  <a:prstClr val="black"/>
                </a:solidFill>
              </a:rPr>
              <a:t>initiative</a:t>
            </a:r>
            <a:r>
              <a:rPr lang="it-IT" sz="1800" dirty="0">
                <a:solidFill>
                  <a:prstClr val="black"/>
                </a:solidFill>
              </a:rPr>
              <a:t> </a:t>
            </a:r>
            <a:r>
              <a:rPr lang="it-IT" sz="1800" dirty="0" err="1">
                <a:solidFill>
                  <a:prstClr val="black"/>
                </a:solidFill>
              </a:rPr>
              <a:t>is</a:t>
            </a:r>
            <a:r>
              <a:rPr lang="it-IT" sz="1800" dirty="0">
                <a:solidFill>
                  <a:prstClr val="black"/>
                </a:solidFill>
              </a:rPr>
              <a:t> to </a:t>
            </a:r>
            <a:r>
              <a:rPr lang="it-IT" sz="1800" dirty="0" err="1">
                <a:solidFill>
                  <a:prstClr val="black"/>
                </a:solidFill>
              </a:rPr>
              <a:t>establish</a:t>
            </a:r>
            <a:r>
              <a:rPr lang="it-IT" sz="1800" dirty="0">
                <a:solidFill>
                  <a:prstClr val="black"/>
                </a:solidFill>
              </a:rPr>
              <a:t> a high </a:t>
            </a:r>
            <a:r>
              <a:rPr lang="it-IT" sz="1800" dirty="0" err="1">
                <a:solidFill>
                  <a:prstClr val="black"/>
                </a:solidFill>
              </a:rPr>
              <a:t>level</a:t>
            </a:r>
            <a:r>
              <a:rPr lang="it-IT" sz="1800" dirty="0">
                <a:solidFill>
                  <a:prstClr val="black"/>
                </a:solidFill>
              </a:rPr>
              <a:t> </a:t>
            </a:r>
            <a:r>
              <a:rPr lang="it-IT" sz="1800" dirty="0" err="1">
                <a:solidFill>
                  <a:prstClr val="black"/>
                </a:solidFill>
              </a:rPr>
              <a:t>interoperability</a:t>
            </a:r>
            <a:r>
              <a:rPr lang="it-IT" sz="1800" dirty="0">
                <a:solidFill>
                  <a:prstClr val="black"/>
                </a:solidFill>
              </a:rPr>
              <a:t> </a:t>
            </a:r>
            <a:r>
              <a:rPr lang="it-IT" sz="1800" dirty="0" err="1">
                <a:solidFill>
                  <a:prstClr val="black"/>
                </a:solidFill>
              </a:rPr>
              <a:t>framework</a:t>
            </a:r>
            <a:r>
              <a:rPr lang="it-IT" sz="1800" dirty="0">
                <a:solidFill>
                  <a:prstClr val="black"/>
                </a:solidFill>
              </a:rPr>
              <a:t> for </a:t>
            </a:r>
            <a:r>
              <a:rPr lang="it-IT" sz="1800" dirty="0" err="1">
                <a:solidFill>
                  <a:prstClr val="black"/>
                </a:solidFill>
              </a:rPr>
              <a:t>exchanging</a:t>
            </a:r>
            <a:r>
              <a:rPr lang="it-IT" sz="1800" dirty="0">
                <a:solidFill>
                  <a:prstClr val="black"/>
                </a:solidFill>
              </a:rPr>
              <a:t> information </a:t>
            </a:r>
            <a:r>
              <a:rPr lang="it-IT" sz="1800" dirty="0" err="1">
                <a:solidFill>
                  <a:prstClr val="black"/>
                </a:solidFill>
              </a:rPr>
              <a:t>about</a:t>
            </a:r>
            <a:r>
              <a:rPr lang="it-IT" sz="1800" dirty="0">
                <a:solidFill>
                  <a:prstClr val="black"/>
                </a:solidFill>
              </a:rPr>
              <a:t> the </a:t>
            </a:r>
            <a:r>
              <a:rPr lang="it-IT" sz="1800" dirty="0" err="1">
                <a:solidFill>
                  <a:prstClr val="black"/>
                </a:solidFill>
              </a:rPr>
              <a:t>links</a:t>
            </a:r>
            <a:r>
              <a:rPr lang="it-IT" sz="1800" dirty="0">
                <a:solidFill>
                  <a:prstClr val="black"/>
                </a:solidFill>
              </a:rPr>
              <a:t> </a:t>
            </a:r>
            <a:r>
              <a:rPr lang="it-IT" sz="1800" dirty="0" err="1">
                <a:solidFill>
                  <a:prstClr val="black"/>
                </a:solidFill>
              </a:rPr>
              <a:t>between</a:t>
            </a:r>
            <a:r>
              <a:rPr lang="it-IT" sz="1800" dirty="0">
                <a:solidFill>
                  <a:prstClr val="black"/>
                </a:solidFill>
              </a:rPr>
              <a:t> </a:t>
            </a:r>
            <a:r>
              <a:rPr lang="it-IT" sz="1800" dirty="0" err="1">
                <a:solidFill>
                  <a:prstClr val="black"/>
                </a:solidFill>
              </a:rPr>
              <a:t>scholarly</a:t>
            </a:r>
            <a:r>
              <a:rPr lang="it-IT" sz="1800" dirty="0">
                <a:solidFill>
                  <a:prstClr val="black"/>
                </a:solidFill>
              </a:rPr>
              <a:t> </a:t>
            </a:r>
            <a:r>
              <a:rPr lang="it-IT" sz="1800" dirty="0" err="1">
                <a:solidFill>
                  <a:prstClr val="black"/>
                </a:solidFill>
              </a:rPr>
              <a:t>literature</a:t>
            </a:r>
            <a:r>
              <a:rPr lang="it-IT" sz="1800" dirty="0">
                <a:solidFill>
                  <a:prstClr val="black"/>
                </a:solidFill>
              </a:rPr>
              <a:t> and data. </a:t>
            </a:r>
            <a:r>
              <a:rPr lang="it-IT" sz="1800" dirty="0" err="1">
                <a:solidFill>
                  <a:prstClr val="black"/>
                </a:solidFill>
              </a:rPr>
              <a:t>It</a:t>
            </a:r>
            <a:r>
              <a:rPr lang="it-IT" sz="1800" dirty="0">
                <a:solidFill>
                  <a:prstClr val="black"/>
                </a:solidFill>
              </a:rPr>
              <a:t> </a:t>
            </a:r>
            <a:r>
              <a:rPr lang="it-IT" sz="1800" dirty="0" err="1">
                <a:solidFill>
                  <a:prstClr val="black"/>
                </a:solidFill>
              </a:rPr>
              <a:t>aims</a:t>
            </a:r>
            <a:r>
              <a:rPr lang="it-IT" sz="1800" dirty="0">
                <a:solidFill>
                  <a:prstClr val="black"/>
                </a:solidFill>
              </a:rPr>
              <a:t> to </a:t>
            </a:r>
            <a:r>
              <a:rPr lang="it-IT" sz="1800" dirty="0" err="1">
                <a:solidFill>
                  <a:prstClr val="black"/>
                </a:solidFill>
              </a:rPr>
              <a:t>enable</a:t>
            </a:r>
            <a:r>
              <a:rPr lang="it-IT" sz="1800" dirty="0">
                <a:solidFill>
                  <a:prstClr val="black"/>
                </a:solidFill>
              </a:rPr>
              <a:t> an open information </a:t>
            </a:r>
            <a:r>
              <a:rPr lang="it-IT" sz="1800" dirty="0" err="1">
                <a:solidFill>
                  <a:prstClr val="black"/>
                </a:solidFill>
              </a:rPr>
              <a:t>ecosystem</a:t>
            </a:r>
            <a:r>
              <a:rPr lang="it-IT" sz="1800" dirty="0">
                <a:solidFill>
                  <a:prstClr val="black"/>
                </a:solidFill>
              </a:rPr>
              <a:t> to </a:t>
            </a:r>
            <a:r>
              <a:rPr lang="it-IT" sz="1800" dirty="0" err="1">
                <a:solidFill>
                  <a:prstClr val="black"/>
                </a:solidFill>
              </a:rPr>
              <a:t>understand</a:t>
            </a:r>
            <a:r>
              <a:rPr lang="it-IT" sz="1800" dirty="0">
                <a:solidFill>
                  <a:prstClr val="black"/>
                </a:solidFill>
              </a:rPr>
              <a:t> </a:t>
            </a:r>
            <a:r>
              <a:rPr lang="it-IT" sz="1800" dirty="0" err="1">
                <a:solidFill>
                  <a:prstClr val="black"/>
                </a:solidFill>
              </a:rPr>
              <a:t>systematically</a:t>
            </a:r>
            <a:r>
              <a:rPr lang="it-IT" sz="1800" dirty="0">
                <a:solidFill>
                  <a:prstClr val="black"/>
                </a:solidFill>
              </a:rPr>
              <a:t> </a:t>
            </a:r>
            <a:r>
              <a:rPr lang="it-IT" sz="1800" dirty="0" err="1">
                <a:solidFill>
                  <a:prstClr val="black"/>
                </a:solidFill>
              </a:rPr>
              <a:t>what</a:t>
            </a:r>
            <a:r>
              <a:rPr lang="it-IT" sz="1800" dirty="0">
                <a:solidFill>
                  <a:prstClr val="black"/>
                </a:solidFill>
              </a:rPr>
              <a:t> data </a:t>
            </a:r>
            <a:r>
              <a:rPr lang="it-IT" sz="1800" dirty="0" err="1">
                <a:solidFill>
                  <a:prstClr val="black"/>
                </a:solidFill>
              </a:rPr>
              <a:t>underpins</a:t>
            </a:r>
            <a:r>
              <a:rPr lang="it-IT" sz="1800" dirty="0">
                <a:solidFill>
                  <a:prstClr val="black"/>
                </a:solidFill>
              </a:rPr>
              <a:t> </a:t>
            </a:r>
            <a:r>
              <a:rPr lang="it-IT" sz="1800" dirty="0" err="1">
                <a:solidFill>
                  <a:prstClr val="black"/>
                </a:solidFill>
              </a:rPr>
              <a:t>literature</a:t>
            </a:r>
            <a:r>
              <a:rPr lang="it-IT" sz="1800" dirty="0">
                <a:solidFill>
                  <a:prstClr val="black"/>
                </a:solidFill>
              </a:rPr>
              <a:t> and </a:t>
            </a:r>
            <a:r>
              <a:rPr lang="it-IT" sz="1800" dirty="0" err="1">
                <a:solidFill>
                  <a:prstClr val="black"/>
                </a:solidFill>
              </a:rPr>
              <a:t>what</a:t>
            </a:r>
            <a:r>
              <a:rPr lang="it-IT" sz="1800" dirty="0">
                <a:solidFill>
                  <a:prstClr val="black"/>
                </a:solidFill>
              </a:rPr>
              <a:t> </a:t>
            </a:r>
            <a:r>
              <a:rPr lang="it-IT" sz="1800" dirty="0" err="1">
                <a:solidFill>
                  <a:prstClr val="black"/>
                </a:solidFill>
              </a:rPr>
              <a:t>literature</a:t>
            </a:r>
            <a:r>
              <a:rPr lang="it-IT" sz="1800" dirty="0">
                <a:solidFill>
                  <a:prstClr val="black"/>
                </a:solidFill>
              </a:rPr>
              <a:t> </a:t>
            </a:r>
            <a:r>
              <a:rPr lang="it-IT" sz="1800" dirty="0" err="1">
                <a:solidFill>
                  <a:prstClr val="black"/>
                </a:solidFill>
              </a:rPr>
              <a:t>references</a:t>
            </a:r>
            <a:r>
              <a:rPr lang="it-IT" sz="1800" dirty="0">
                <a:solidFill>
                  <a:prstClr val="black"/>
                </a:solidFill>
              </a:rPr>
              <a:t> data. </a:t>
            </a:r>
          </a:p>
          <a:p>
            <a:pPr marL="0" lvl="0">
              <a:lnSpc>
                <a:spcPct val="100000"/>
              </a:lnSpc>
              <a:spcBef>
                <a:spcPts val="0"/>
              </a:spcBef>
              <a:spcAft>
                <a:spcPts val="1200"/>
              </a:spcAft>
              <a:buNone/>
            </a:pPr>
            <a:r>
              <a:rPr lang="it-IT" sz="2000" b="1" dirty="0">
                <a:solidFill>
                  <a:srgbClr val="84442E"/>
                </a:solidFill>
                <a:hlinkClick r:id="rId4">
                  <a:extLst>
                    <a:ext uri="{A12FA001-AC4F-418D-AE19-62706E023703}">
                      <ahyp:hlinkClr xmlns:ahyp="http://schemas.microsoft.com/office/drawing/2018/hyperlinkcolor" val="tx"/>
                    </a:ext>
                  </a:extLst>
                </a:hlinkClick>
              </a:rPr>
              <a:t>FAIR Data Maturity Model: specification and guidelines</a:t>
            </a:r>
            <a:r>
              <a:rPr lang="it-IT" sz="2000" b="1" dirty="0">
                <a:solidFill>
                  <a:srgbClr val="84442E"/>
                </a:solidFill>
              </a:rPr>
              <a:t>: </a:t>
            </a:r>
            <a:r>
              <a:rPr lang="it-IT" sz="1700" dirty="0" err="1">
                <a:solidFill>
                  <a:prstClr val="black"/>
                </a:solidFill>
              </a:rPr>
              <a:t>This</a:t>
            </a:r>
            <a:r>
              <a:rPr lang="it-IT" sz="1700" dirty="0">
                <a:solidFill>
                  <a:prstClr val="black"/>
                </a:solidFill>
              </a:rPr>
              <a:t> </a:t>
            </a:r>
            <a:r>
              <a:rPr lang="it-IT" sz="1700" dirty="0" err="1">
                <a:solidFill>
                  <a:prstClr val="black"/>
                </a:solidFill>
              </a:rPr>
              <a:t>document</a:t>
            </a:r>
            <a:r>
              <a:rPr lang="it-IT" sz="1700" dirty="0">
                <a:solidFill>
                  <a:prstClr val="black"/>
                </a:solidFill>
              </a:rPr>
              <a:t> </a:t>
            </a:r>
            <a:r>
              <a:rPr lang="it-IT" sz="1700" dirty="0" err="1">
                <a:solidFill>
                  <a:prstClr val="black"/>
                </a:solidFill>
              </a:rPr>
              <a:t>describes</a:t>
            </a:r>
            <a:r>
              <a:rPr lang="it-IT" sz="1700" dirty="0">
                <a:solidFill>
                  <a:prstClr val="black"/>
                </a:solidFill>
              </a:rPr>
              <a:t> a </a:t>
            </a:r>
            <a:r>
              <a:rPr lang="it-IT" sz="1700" dirty="0" err="1">
                <a:solidFill>
                  <a:prstClr val="black"/>
                </a:solidFill>
              </a:rPr>
              <a:t>maturity</a:t>
            </a:r>
            <a:r>
              <a:rPr lang="it-IT" sz="1700" dirty="0">
                <a:solidFill>
                  <a:prstClr val="black"/>
                </a:solidFill>
              </a:rPr>
              <a:t> model for FAIR </a:t>
            </a:r>
            <a:r>
              <a:rPr lang="it-IT" sz="1700" dirty="0" err="1">
                <a:solidFill>
                  <a:prstClr val="black"/>
                </a:solidFill>
              </a:rPr>
              <a:t>assessment</a:t>
            </a:r>
            <a:r>
              <a:rPr lang="it-IT" sz="1700" dirty="0">
                <a:solidFill>
                  <a:prstClr val="black"/>
                </a:solidFill>
              </a:rPr>
              <a:t> with </a:t>
            </a:r>
            <a:r>
              <a:rPr lang="it-IT" sz="1700" dirty="0" err="1">
                <a:solidFill>
                  <a:prstClr val="black"/>
                </a:solidFill>
              </a:rPr>
              <a:t>assessment</a:t>
            </a:r>
            <a:r>
              <a:rPr lang="it-IT" sz="1700" dirty="0">
                <a:solidFill>
                  <a:prstClr val="black"/>
                </a:solidFill>
              </a:rPr>
              <a:t> </a:t>
            </a:r>
            <a:r>
              <a:rPr lang="it-IT" sz="1700" dirty="0" err="1">
                <a:solidFill>
                  <a:prstClr val="black"/>
                </a:solidFill>
              </a:rPr>
              <a:t>indicators</a:t>
            </a:r>
            <a:r>
              <a:rPr lang="it-IT" sz="1700" dirty="0">
                <a:solidFill>
                  <a:prstClr val="black"/>
                </a:solidFill>
              </a:rPr>
              <a:t>, </a:t>
            </a:r>
            <a:r>
              <a:rPr lang="it-IT" sz="1700" dirty="0" err="1">
                <a:solidFill>
                  <a:prstClr val="black"/>
                </a:solidFill>
              </a:rPr>
              <a:t>priorities</a:t>
            </a:r>
            <a:r>
              <a:rPr lang="it-IT" sz="1700" dirty="0">
                <a:solidFill>
                  <a:prstClr val="black"/>
                </a:solidFill>
              </a:rPr>
              <a:t> and </a:t>
            </a:r>
            <a:r>
              <a:rPr lang="it-IT" sz="1700" dirty="0" err="1">
                <a:solidFill>
                  <a:prstClr val="black"/>
                </a:solidFill>
              </a:rPr>
              <a:t>evaluation</a:t>
            </a:r>
            <a:r>
              <a:rPr lang="it-IT" sz="1700" dirty="0">
                <a:solidFill>
                  <a:prstClr val="black"/>
                </a:solidFill>
              </a:rPr>
              <a:t> </a:t>
            </a:r>
            <a:r>
              <a:rPr lang="it-IT" sz="1700" dirty="0" err="1">
                <a:solidFill>
                  <a:prstClr val="black"/>
                </a:solidFill>
              </a:rPr>
              <a:t>methods</a:t>
            </a:r>
            <a:r>
              <a:rPr lang="it-IT" sz="1700" dirty="0">
                <a:solidFill>
                  <a:prstClr val="black"/>
                </a:solidFill>
              </a:rPr>
              <a:t>. </a:t>
            </a:r>
            <a:r>
              <a:rPr lang="it-IT" sz="1700" dirty="0" err="1">
                <a:solidFill>
                  <a:prstClr val="black"/>
                </a:solidFill>
              </a:rPr>
              <a:t>This</a:t>
            </a:r>
            <a:r>
              <a:rPr lang="it-IT" sz="1700" dirty="0">
                <a:solidFill>
                  <a:prstClr val="black"/>
                </a:solidFill>
              </a:rPr>
              <a:t> </a:t>
            </a:r>
            <a:r>
              <a:rPr lang="it-IT" sz="1700" dirty="0" err="1">
                <a:solidFill>
                  <a:prstClr val="black"/>
                </a:solidFill>
              </a:rPr>
              <a:t>is</a:t>
            </a:r>
            <a:r>
              <a:rPr lang="it-IT" sz="1700" dirty="0">
                <a:solidFill>
                  <a:prstClr val="black"/>
                </a:solidFill>
              </a:rPr>
              <a:t> </a:t>
            </a:r>
            <a:r>
              <a:rPr lang="it-IT" sz="1700" dirty="0" err="1">
                <a:solidFill>
                  <a:prstClr val="black"/>
                </a:solidFill>
              </a:rPr>
              <a:t>useful</a:t>
            </a:r>
            <a:r>
              <a:rPr lang="it-IT" sz="1700" dirty="0">
                <a:solidFill>
                  <a:prstClr val="black"/>
                </a:solidFill>
              </a:rPr>
              <a:t> for the </a:t>
            </a:r>
            <a:r>
              <a:rPr lang="it-IT" sz="1700" dirty="0" err="1">
                <a:solidFill>
                  <a:prstClr val="black"/>
                </a:solidFill>
              </a:rPr>
              <a:t>normalisation</a:t>
            </a:r>
            <a:r>
              <a:rPr lang="it-IT" sz="1700" dirty="0">
                <a:solidFill>
                  <a:prstClr val="black"/>
                </a:solidFill>
              </a:rPr>
              <a:t> of </a:t>
            </a:r>
            <a:r>
              <a:rPr lang="it-IT" sz="1700" dirty="0" err="1">
                <a:solidFill>
                  <a:prstClr val="black"/>
                </a:solidFill>
              </a:rPr>
              <a:t>assessment</a:t>
            </a:r>
            <a:r>
              <a:rPr lang="it-IT" sz="1700" dirty="0">
                <a:solidFill>
                  <a:prstClr val="black"/>
                </a:solidFill>
              </a:rPr>
              <a:t> </a:t>
            </a:r>
            <a:r>
              <a:rPr lang="it-IT" sz="1700" dirty="0" err="1">
                <a:solidFill>
                  <a:prstClr val="black"/>
                </a:solidFill>
              </a:rPr>
              <a:t>approaches</a:t>
            </a:r>
            <a:r>
              <a:rPr lang="it-IT" sz="1700" dirty="0">
                <a:solidFill>
                  <a:prstClr val="black"/>
                </a:solidFill>
              </a:rPr>
              <a:t> to </a:t>
            </a:r>
            <a:r>
              <a:rPr lang="it-IT" sz="1700" dirty="0" err="1">
                <a:solidFill>
                  <a:prstClr val="black"/>
                </a:solidFill>
              </a:rPr>
              <a:t>enable</a:t>
            </a:r>
            <a:r>
              <a:rPr lang="it-IT" sz="1700" dirty="0">
                <a:solidFill>
                  <a:prstClr val="black"/>
                </a:solidFill>
              </a:rPr>
              <a:t> </a:t>
            </a:r>
            <a:r>
              <a:rPr lang="it-IT" sz="1700" dirty="0" err="1">
                <a:solidFill>
                  <a:prstClr val="black"/>
                </a:solidFill>
              </a:rPr>
              <a:t>comparison</a:t>
            </a:r>
            <a:r>
              <a:rPr lang="it-IT" sz="1700" dirty="0">
                <a:solidFill>
                  <a:prstClr val="black"/>
                </a:solidFill>
              </a:rPr>
              <a:t> of </a:t>
            </a:r>
            <a:r>
              <a:rPr lang="it-IT" sz="1700" dirty="0" err="1">
                <a:solidFill>
                  <a:prstClr val="black"/>
                </a:solidFill>
              </a:rPr>
              <a:t>their</a:t>
            </a:r>
            <a:r>
              <a:rPr lang="it-IT" sz="1700" dirty="0">
                <a:solidFill>
                  <a:prstClr val="black"/>
                </a:solidFill>
              </a:rPr>
              <a:t> </a:t>
            </a:r>
            <a:r>
              <a:rPr lang="it-IT" sz="1700" dirty="0" err="1">
                <a:solidFill>
                  <a:prstClr val="black"/>
                </a:solidFill>
              </a:rPr>
              <a:t>results</a:t>
            </a:r>
            <a:r>
              <a:rPr lang="it-IT" sz="1700" dirty="0">
                <a:solidFill>
                  <a:prstClr val="black"/>
                </a:solidFill>
              </a:rPr>
              <a:t>.</a:t>
            </a:r>
          </a:p>
          <a:p>
            <a:pPr marL="0" lvl="0">
              <a:lnSpc>
                <a:spcPct val="100000"/>
              </a:lnSpc>
              <a:spcBef>
                <a:spcPts val="0"/>
              </a:spcBef>
              <a:spcAft>
                <a:spcPts val="1200"/>
              </a:spcAft>
              <a:buNone/>
            </a:pPr>
            <a:r>
              <a:rPr lang="en-GB" sz="2000" b="1" dirty="0">
                <a:solidFill>
                  <a:srgbClr val="84442E"/>
                </a:solidFill>
                <a:hlinkClick r:id="rId5">
                  <a:extLst>
                    <a:ext uri="{A12FA001-AC4F-418D-AE19-62706E023703}">
                      <ahyp:hlinkClr xmlns:ahyp="http://schemas.microsoft.com/office/drawing/2018/hyperlinkcolor" val="tx"/>
                    </a:ext>
                  </a:extLst>
                </a:hlinkClick>
              </a:rPr>
              <a:t>Recommendations and Capacity Development Resource Kit:</a:t>
            </a:r>
            <a:r>
              <a:rPr lang="en-GB" sz="2000" b="1" dirty="0">
                <a:solidFill>
                  <a:srgbClr val="84442E"/>
                </a:solidFill>
              </a:rPr>
              <a:t> </a:t>
            </a:r>
            <a:r>
              <a:rPr lang="en-GB" sz="1700" dirty="0">
                <a:solidFill>
                  <a:prstClr val="black"/>
                </a:solidFill>
              </a:rPr>
              <a:t>These documents include an overview about available and free training resources in the area of agricultural data management. A detailed description is provided for resources that are related to RDA. Other free resources that are available online are listed as well.</a:t>
            </a:r>
            <a:endParaRPr lang="en-GB" sz="1700" b="1" dirty="0">
              <a:solidFill>
                <a:prstClr val="black"/>
              </a:solidFill>
            </a:endParaRPr>
          </a:p>
          <a:p>
            <a:pPr marL="0" lvl="0">
              <a:lnSpc>
                <a:spcPct val="100000"/>
              </a:lnSpc>
              <a:spcBef>
                <a:spcPts val="0"/>
              </a:spcBef>
              <a:spcAft>
                <a:spcPts val="1200"/>
              </a:spcAft>
              <a:buNone/>
            </a:pPr>
            <a:endParaRPr lang="en-US" sz="2000" b="1" dirty="0">
              <a:solidFill>
                <a:srgbClr val="84442E"/>
              </a:solidFill>
            </a:endParaRPr>
          </a:p>
          <a:p>
            <a:pPr marL="36000">
              <a:lnSpc>
                <a:spcPct val="100000"/>
              </a:lnSpc>
              <a:spcBef>
                <a:spcPts val="0"/>
              </a:spcBef>
              <a:spcAft>
                <a:spcPts val="1200"/>
              </a:spcAft>
              <a:buNone/>
            </a:pPr>
            <a:endParaRPr lang="it-IT"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A7-C2D2-7E41-9E21-4591FDC405CB}"/>
              </a:ext>
            </a:extLst>
          </p:cNvPr>
          <p:cNvSpPr>
            <a:spLocks noGrp="1"/>
          </p:cNvSpPr>
          <p:nvPr>
            <p:ph type="title"/>
          </p:nvPr>
        </p:nvSpPr>
        <p:spPr/>
        <p:txBody>
          <a:bodyPr/>
          <a:lstStyle/>
          <a:p>
            <a:r>
              <a:rPr lang="en-GB" dirty="0"/>
              <a:t>Who Can Join RDA?</a:t>
            </a:r>
          </a:p>
        </p:txBody>
      </p:sp>
      <p:sp>
        <p:nvSpPr>
          <p:cNvPr id="3" name="Content Placeholder 2">
            <a:extLst>
              <a:ext uri="{FF2B5EF4-FFF2-40B4-BE49-F238E27FC236}">
                <a16:creationId xmlns:a16="http://schemas.microsoft.com/office/drawing/2014/main" id="{0DB1E22D-59EF-5B43-AFCB-0CF584B0F71A}"/>
              </a:ext>
            </a:extLst>
          </p:cNvPr>
          <p:cNvSpPr>
            <a:spLocks noGrp="1"/>
          </p:cNvSpPr>
          <p:nvPr>
            <p:ph idx="1"/>
          </p:nvPr>
        </p:nvSpPr>
        <p:spPr>
          <a:xfrm>
            <a:off x="838199" y="1528185"/>
            <a:ext cx="10723537" cy="4797633"/>
          </a:xfrm>
        </p:spPr>
        <p:txBody>
          <a:bodyPr>
            <a:normAutofit lnSpcReduction="10000"/>
          </a:bodyPr>
          <a:lstStyle/>
          <a:p>
            <a:pPr marL="201168" lvl="1" indent="0">
              <a:buNone/>
            </a:pPr>
            <a:r>
              <a:rPr lang="en-US" sz="2800" dirty="0"/>
              <a:t>Any individual or organisation, regardless of profession or discipline, with an interest in </a:t>
            </a:r>
            <a:r>
              <a:rPr lang="en-US" sz="2800" b="1" dirty="0"/>
              <a:t>reducing the barriers to the sharing and re-use of data </a:t>
            </a:r>
            <a:r>
              <a:rPr lang="en-US" sz="2800" dirty="0"/>
              <a:t>and who agrees to RDA’s guiding principles of:</a:t>
            </a:r>
            <a:br>
              <a:rPr lang="en-US" sz="2800" dirty="0"/>
            </a:br>
            <a:endParaRPr lang="en-US" sz="2800" dirty="0"/>
          </a:p>
          <a:p>
            <a:r>
              <a:rPr lang="en-GB" sz="2400" dirty="0"/>
              <a:t> Openness</a:t>
            </a:r>
          </a:p>
          <a:p>
            <a:r>
              <a:rPr lang="en-GB" sz="2400" dirty="0"/>
              <a:t> Consensus</a:t>
            </a:r>
          </a:p>
          <a:p>
            <a:r>
              <a:rPr lang="en-GB" sz="2400" dirty="0"/>
              <a:t> Balance</a:t>
            </a:r>
          </a:p>
          <a:p>
            <a:r>
              <a:rPr lang="en-GB" sz="2400" dirty="0"/>
              <a:t> Harmonization</a:t>
            </a:r>
          </a:p>
          <a:p>
            <a:r>
              <a:rPr lang="en-GB" sz="2400" dirty="0"/>
              <a:t> Community-driven</a:t>
            </a:r>
          </a:p>
          <a:p>
            <a:r>
              <a:rPr lang="en-GB" sz="2400" dirty="0"/>
              <a:t> Non-profit and technology-neutral</a:t>
            </a:r>
          </a:p>
          <a:p>
            <a:pPr marL="0" indent="0">
              <a:buNone/>
            </a:pPr>
            <a:endParaRPr lang="en-GB" sz="2400" dirty="0"/>
          </a:p>
          <a:p>
            <a:pPr marL="457200" lvl="1" indent="0">
              <a:buNone/>
            </a:pPr>
            <a:r>
              <a:rPr lang="en-GB" b="1" dirty="0">
                <a:solidFill>
                  <a:srgbClr val="00B050"/>
                </a:solidFill>
              </a:rPr>
              <a:t>Individual Membership is free at https://</a:t>
            </a:r>
            <a:r>
              <a:rPr lang="en-GB" b="1" dirty="0" err="1">
                <a:solidFill>
                  <a:srgbClr val="00B050"/>
                </a:solidFill>
              </a:rPr>
              <a:t>www.rd-alliance.org</a:t>
            </a:r>
            <a:r>
              <a:rPr lang="en-GB" b="1" dirty="0">
                <a:solidFill>
                  <a:srgbClr val="00B050"/>
                </a:solidFill>
              </a:rPr>
              <a:t>/user/register</a:t>
            </a:r>
          </a:p>
          <a:p>
            <a:pPr marL="0" indent="0">
              <a:buNone/>
            </a:pPr>
            <a:endParaRPr lang="en-GB" dirty="0"/>
          </a:p>
        </p:txBody>
      </p:sp>
      <p:sp>
        <p:nvSpPr>
          <p:cNvPr id="6" name="Slide Number Placeholder 5">
            <a:extLst>
              <a:ext uri="{FF2B5EF4-FFF2-40B4-BE49-F238E27FC236}">
                <a16:creationId xmlns:a16="http://schemas.microsoft.com/office/drawing/2014/main" id="{F27D42E3-E27B-C340-A65C-58150D103D2F}"/>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7" name="Footer Placeholder 4">
            <a:extLst>
              <a:ext uri="{FF2B5EF4-FFF2-40B4-BE49-F238E27FC236}">
                <a16:creationId xmlns:a16="http://schemas.microsoft.com/office/drawing/2014/main" id="{C4F0289C-0603-7040-89FF-2C55BB94CF85}"/>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endParaRPr lang="en-GB" dirty="0"/>
          </a:p>
        </p:txBody>
      </p:sp>
      <p:sp>
        <p:nvSpPr>
          <p:cNvPr id="8" name="Date Placeholder 3">
            <a:extLst>
              <a:ext uri="{FF2B5EF4-FFF2-40B4-BE49-F238E27FC236}">
                <a16:creationId xmlns:a16="http://schemas.microsoft.com/office/drawing/2014/main" id="{AF61C74B-3CD8-C646-9A48-D4EDAE54643C}"/>
              </a:ext>
            </a:extLst>
          </p:cNvPr>
          <p:cNvSpPr>
            <a:spLocks noGrp="1"/>
          </p:cNvSpPr>
          <p:nvPr>
            <p:ph type="dt" sz="half" idx="2"/>
          </p:nvPr>
        </p:nvSpPr>
        <p:spPr>
          <a:xfrm>
            <a:off x="838200" y="6425625"/>
            <a:ext cx="1426029" cy="365125"/>
          </a:xfrm>
        </p:spPr>
        <p:txBody>
          <a:bodyPr/>
          <a:lstStyle/>
          <a:p>
            <a:fld id="{B01FA3BB-6597-1541-887E-CE879EC50B3B}" type="datetime5">
              <a:rPr lang="en-US" smtClean="0"/>
              <a:t>21-Oct-20</a:t>
            </a:fld>
            <a:endParaRPr lang="en-GB" dirty="0"/>
          </a:p>
        </p:txBody>
      </p:sp>
    </p:spTree>
    <p:extLst>
      <p:ext uri="{BB962C8B-B14F-4D97-AF65-F5344CB8AC3E}">
        <p14:creationId xmlns:p14="http://schemas.microsoft.com/office/powerpoint/2010/main" val="40244089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fld id="{BC00BCB6-D7CE-3047-AC67-0E9545918193}"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50</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69634" name="Picture 2"/>
          <p:cNvPicPr>
            <a:picLocks noChangeAspect="1" noChangeArrowheads="1"/>
          </p:cNvPicPr>
          <p:nvPr/>
        </p:nvPicPr>
        <p:blipFill>
          <a:blip r:embed="rId2"/>
          <a:srcRect/>
          <a:stretch>
            <a:fillRect/>
          </a:stretch>
        </p:blipFill>
        <p:spPr bwMode="auto">
          <a:xfrm>
            <a:off x="1" y="0"/>
            <a:ext cx="6632812" cy="3060121"/>
          </a:xfrm>
          <a:prstGeom prst="rect">
            <a:avLst/>
          </a:prstGeom>
          <a:noFill/>
          <a:ln w="9525">
            <a:noFill/>
            <a:miter lim="800000"/>
            <a:headEnd/>
            <a:tailEnd/>
          </a:ln>
        </p:spPr>
      </p:pic>
      <p:sp>
        <p:nvSpPr>
          <p:cNvPr id="9"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ENDORSEMENT IN PROCESS</a:t>
            </a:r>
          </a:p>
        </p:txBody>
      </p:sp>
      <p:sp>
        <p:nvSpPr>
          <p:cNvPr id="11" name="Segnaposto contenuto 10"/>
          <p:cNvSpPr>
            <a:spLocks noGrp="1"/>
          </p:cNvSpPr>
          <p:nvPr>
            <p:ph idx="1"/>
          </p:nvPr>
        </p:nvSpPr>
        <p:spPr>
          <a:xfrm>
            <a:off x="762000" y="3452883"/>
            <a:ext cx="10980000" cy="2857301"/>
          </a:xfrm>
        </p:spPr>
        <p:txBody>
          <a:bodyPr>
            <a:normAutofit/>
          </a:bodyPr>
          <a:lstStyle/>
          <a:p>
            <a:pPr marL="36000">
              <a:lnSpc>
                <a:spcPct val="100000"/>
              </a:lnSpc>
              <a:spcBef>
                <a:spcPts val="0"/>
              </a:spcBef>
              <a:spcAft>
                <a:spcPts val="1200"/>
              </a:spcAft>
              <a:buNone/>
            </a:pPr>
            <a:r>
              <a:rPr lang="en-US" sz="2400" b="1" dirty="0">
                <a:solidFill>
                  <a:srgbClr val="84442E"/>
                </a:solidFill>
                <a:hlinkClick r:id="rId3">
                  <a:extLst>
                    <a:ext uri="{A12FA001-AC4F-418D-AE19-62706E023703}">
                      <ahyp:hlinkClr xmlns:ahyp="http://schemas.microsoft.com/office/drawing/2018/hyperlinkcolor" val="tx"/>
                    </a:ext>
                  </a:extLst>
                </a:hlinkClick>
              </a:rPr>
              <a:t>Sustainable Business Models for Brokering Middleware to support Research Interoperability</a:t>
            </a:r>
            <a:r>
              <a:rPr lang="en-US" sz="2400" b="1" dirty="0">
                <a:solidFill>
                  <a:srgbClr val="84442E"/>
                </a:solidFill>
              </a:rPr>
              <a:t>:</a:t>
            </a:r>
            <a:r>
              <a:rPr lang="en-US" sz="2200" b="1" dirty="0">
                <a:solidFill>
                  <a:srgbClr val="84442E"/>
                </a:solidFill>
              </a:rPr>
              <a:t> </a:t>
            </a:r>
            <a:r>
              <a:rPr lang="en-US" sz="2100" dirty="0"/>
              <a:t>Discusses the strengths and weakness of five classes of business models in the context of long-term sustainment of brokering middleware</a:t>
            </a:r>
          </a:p>
        </p:txBody>
      </p:sp>
    </p:spTree>
    <p:extLst>
      <p:ext uri="{BB962C8B-B14F-4D97-AF65-F5344CB8AC3E}">
        <p14:creationId xmlns:p14="http://schemas.microsoft.com/office/powerpoint/2010/main" val="8664992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4" name="Segnaposto data 3"/>
          <p:cNvSpPr>
            <a:spLocks noGrp="1"/>
          </p:cNvSpPr>
          <p:nvPr>
            <p:ph type="dt" sz="half" idx="2"/>
          </p:nvPr>
        </p:nvSpPr>
        <p:spPr/>
        <p:txBody>
          <a:bodyPr/>
          <a:lstStyle/>
          <a:p>
            <a:fld id="{48AE4582-D086-A049-A3E4-D294A193F02C}"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51</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69634" name="Picture 2"/>
          <p:cNvPicPr>
            <a:picLocks noChangeAspect="1" noChangeArrowheads="1"/>
          </p:cNvPicPr>
          <p:nvPr/>
        </p:nvPicPr>
        <p:blipFill>
          <a:blip r:embed="rId2"/>
          <a:srcRect/>
          <a:stretch>
            <a:fillRect/>
          </a:stretch>
        </p:blipFill>
        <p:spPr bwMode="auto">
          <a:xfrm>
            <a:off x="1" y="0"/>
            <a:ext cx="6632812" cy="3060121"/>
          </a:xfrm>
          <a:prstGeom prst="rect">
            <a:avLst/>
          </a:prstGeom>
          <a:noFill/>
          <a:ln w="9525">
            <a:noFill/>
            <a:miter lim="800000"/>
            <a:headEnd/>
            <a:tailEnd/>
          </a:ln>
        </p:spPr>
      </p:pic>
      <p:sp>
        <p:nvSpPr>
          <p:cNvPr id="9"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
        <p:nvSpPr>
          <p:cNvPr id="10" name="Segnaposto contenuto 9"/>
          <p:cNvSpPr>
            <a:spLocks noGrp="1"/>
          </p:cNvSpPr>
          <p:nvPr>
            <p:ph idx="1"/>
          </p:nvPr>
        </p:nvSpPr>
        <p:spPr>
          <a:xfrm>
            <a:off x="647700" y="3311713"/>
            <a:ext cx="10980000" cy="2865250"/>
          </a:xfrm>
        </p:spPr>
        <p:txBody>
          <a:bodyPr>
            <a:normAutofit lnSpcReduction="10000"/>
          </a:bodyPr>
          <a:lstStyle/>
          <a:p>
            <a:pPr marL="0">
              <a:lnSpc>
                <a:spcPct val="100000"/>
              </a:lnSpc>
              <a:spcBef>
                <a:spcPts val="0"/>
              </a:spcBef>
              <a:spcAft>
                <a:spcPts val="1200"/>
              </a:spcAft>
              <a:buNone/>
            </a:pPr>
            <a:r>
              <a:rPr lang="en-US" sz="2200" b="1" dirty="0">
                <a:solidFill>
                  <a:srgbClr val="84442E"/>
                </a:solidFill>
                <a:hlinkClick r:id="rId3">
                  <a:extLst>
                    <a:ext uri="{A12FA001-AC4F-418D-AE19-62706E023703}">
                      <ahyp:hlinkClr xmlns:ahyp="http://schemas.microsoft.com/office/drawing/2018/hyperlinkcolor" val="tx"/>
                    </a:ext>
                  </a:extLst>
                </a:hlinkClick>
              </a:rPr>
              <a:t>A survey of current practices in data search services</a:t>
            </a:r>
            <a:r>
              <a:rPr lang="en-US" sz="2000" b="1" dirty="0">
                <a:solidFill>
                  <a:srgbClr val="84442E"/>
                </a:solidFill>
              </a:rPr>
              <a:t>:</a:t>
            </a:r>
            <a:r>
              <a:rPr lang="en-US" sz="2000" b="1" dirty="0"/>
              <a:t> </a:t>
            </a:r>
            <a:r>
              <a:rPr lang="en-IE" sz="2000" dirty="0"/>
              <a:t>Survey results based on an examination of practices that data repositories employ in helping users search as well as common data discovery issues, such as relevancy.</a:t>
            </a:r>
            <a:endParaRPr lang="en-US" sz="2000" b="1" dirty="0"/>
          </a:p>
          <a:p>
            <a:pPr marL="0">
              <a:lnSpc>
                <a:spcPct val="100000"/>
              </a:lnSpc>
              <a:spcBef>
                <a:spcPts val="0"/>
              </a:spcBef>
              <a:spcAft>
                <a:spcPts val="1200"/>
              </a:spcAft>
              <a:buNone/>
            </a:pPr>
            <a:r>
              <a:rPr lang="en-US" sz="2200" b="1" dirty="0">
                <a:solidFill>
                  <a:srgbClr val="84442E"/>
                </a:solidFill>
                <a:hlinkClick r:id="rId4">
                  <a:extLst>
                    <a:ext uri="{A12FA001-AC4F-418D-AE19-62706E023703}">
                      <ahyp:hlinkClr xmlns:ahyp="http://schemas.microsoft.com/office/drawing/2018/hyperlinkcolor" val="tx"/>
                    </a:ext>
                  </a:extLst>
                </a:hlinkClick>
              </a:rPr>
              <a:t>Data Discovery Paradigms: User Requirements and Recommendations for Data Repositories</a:t>
            </a:r>
            <a:r>
              <a:rPr lang="en-US" sz="2200" b="1" dirty="0">
                <a:solidFill>
                  <a:srgbClr val="84442E"/>
                </a:solidFill>
              </a:rPr>
              <a:t>: </a:t>
            </a:r>
            <a:r>
              <a:rPr lang="en-US" sz="2000" dirty="0"/>
              <a:t>Output helps data repositories improve search and discovery of data.</a:t>
            </a:r>
          </a:p>
          <a:p>
            <a:pPr marL="0">
              <a:lnSpc>
                <a:spcPct val="100000"/>
              </a:lnSpc>
              <a:spcBef>
                <a:spcPts val="0"/>
              </a:spcBef>
              <a:spcAft>
                <a:spcPts val="1200"/>
              </a:spcAft>
              <a:buNone/>
            </a:pPr>
            <a:r>
              <a:rPr lang="en-US" sz="2400" b="1" dirty="0">
                <a:solidFill>
                  <a:srgbClr val="84442E"/>
                </a:solidFill>
                <a:hlinkClick r:id="rId5">
                  <a:extLst>
                    <a:ext uri="{A12FA001-AC4F-418D-AE19-62706E023703}">
                      <ahyp:hlinkClr xmlns:ahyp="http://schemas.microsoft.com/office/drawing/2018/hyperlinkcolor" val="tx"/>
                    </a:ext>
                  </a:extLst>
                </a:hlinkClick>
              </a:rPr>
              <a:t>Tromsø recommendations for citation of research data in linguistics</a:t>
            </a:r>
            <a:r>
              <a:rPr lang="en-US" sz="2400" b="1" dirty="0">
                <a:solidFill>
                  <a:srgbClr val="84442E"/>
                </a:solidFill>
              </a:rPr>
              <a:t>: </a:t>
            </a:r>
            <a:r>
              <a:rPr lang="it-IT" sz="2000" dirty="0"/>
              <a:t>For the use of </a:t>
            </a:r>
            <a:r>
              <a:rPr lang="it-IT" sz="2000" dirty="0" err="1"/>
              <a:t>researchers</a:t>
            </a:r>
            <a:r>
              <a:rPr lang="it-IT" sz="2000" dirty="0"/>
              <a:t> and </a:t>
            </a:r>
            <a:r>
              <a:rPr lang="it-IT" sz="2000" dirty="0" err="1"/>
              <a:t>scholars</a:t>
            </a:r>
            <a:r>
              <a:rPr lang="it-IT" sz="2000" dirty="0"/>
              <a:t> in the </a:t>
            </a:r>
            <a:r>
              <a:rPr lang="it-IT" sz="2000" dirty="0" err="1"/>
              <a:t>field</a:t>
            </a:r>
            <a:r>
              <a:rPr lang="it-IT" sz="2000" dirty="0"/>
              <a:t> </a:t>
            </a:r>
            <a:r>
              <a:rPr lang="it-IT" sz="2000" dirty="0" err="1"/>
              <a:t>working</a:t>
            </a:r>
            <a:r>
              <a:rPr lang="it-IT" sz="2000" dirty="0"/>
              <a:t> with </a:t>
            </a:r>
            <a:r>
              <a:rPr lang="it-IT" sz="2000" dirty="0" err="1"/>
              <a:t>datasets</a:t>
            </a:r>
            <a:r>
              <a:rPr lang="it-IT" sz="2000" dirty="0"/>
              <a:t>, </a:t>
            </a:r>
            <a:r>
              <a:rPr lang="it-IT" sz="2000" dirty="0" err="1"/>
              <a:t>we</a:t>
            </a:r>
            <a:r>
              <a:rPr lang="it-IT" sz="2000" dirty="0"/>
              <a:t> propose </a:t>
            </a:r>
            <a:r>
              <a:rPr lang="it-IT" sz="2000" dirty="0" err="1"/>
              <a:t>components</a:t>
            </a:r>
            <a:r>
              <a:rPr lang="it-IT" sz="2000" dirty="0"/>
              <a:t> of data </a:t>
            </a:r>
            <a:r>
              <a:rPr lang="it-IT" sz="2000" dirty="0" err="1"/>
              <a:t>citation</a:t>
            </a:r>
            <a:r>
              <a:rPr lang="it-IT" sz="2000" dirty="0"/>
              <a:t> for </a:t>
            </a:r>
            <a:r>
              <a:rPr lang="it-IT" sz="2000" dirty="0" err="1"/>
              <a:t>referencing</a:t>
            </a:r>
            <a:r>
              <a:rPr lang="it-IT" sz="2000" dirty="0"/>
              <a:t> </a:t>
            </a:r>
            <a:r>
              <a:rPr lang="it-IT" sz="2000" dirty="0" err="1"/>
              <a:t>language</a:t>
            </a:r>
            <a:r>
              <a:rPr lang="it-IT" sz="2000" dirty="0"/>
              <a:t> data, </a:t>
            </a:r>
            <a:r>
              <a:rPr lang="it-IT" sz="2000" dirty="0" err="1"/>
              <a:t>both</a:t>
            </a:r>
            <a:r>
              <a:rPr lang="it-IT" sz="2000" dirty="0"/>
              <a:t> in the </a:t>
            </a:r>
            <a:r>
              <a:rPr lang="it-IT" sz="2000" dirty="0" err="1"/>
              <a:t>bibliography</a:t>
            </a:r>
            <a:r>
              <a:rPr lang="it-IT" sz="2000" dirty="0"/>
              <a:t> and in the text of </a:t>
            </a:r>
            <a:r>
              <a:rPr lang="it-IT" sz="2000" dirty="0" err="1"/>
              <a:t>linguistics</a:t>
            </a:r>
            <a:r>
              <a:rPr lang="it-IT" sz="2000" dirty="0"/>
              <a:t> </a:t>
            </a:r>
            <a:r>
              <a:rPr lang="it-IT" sz="2000" dirty="0" err="1"/>
              <a:t>publications</a:t>
            </a:r>
            <a:r>
              <a:rPr lang="it-IT" sz="2000" dirty="0"/>
              <a:t>.</a:t>
            </a:r>
            <a:endParaRPr lang="en-US" sz="2000" dirty="0"/>
          </a:p>
        </p:txBody>
      </p:sp>
      <p:sp>
        <p:nvSpPr>
          <p:cNvPr id="70662" name="Rectangle 6"/>
          <p:cNvSpPr>
            <a:spLocks noChangeArrowheads="1"/>
          </p:cNvSpPr>
          <p:nvPr/>
        </p:nvSpPr>
        <p:spPr bwMode="auto">
          <a:xfrm>
            <a:off x="0" y="0"/>
            <a:ext cx="12192000" cy="158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4" name="Segnaposto data 3"/>
          <p:cNvSpPr>
            <a:spLocks noGrp="1"/>
          </p:cNvSpPr>
          <p:nvPr>
            <p:ph type="dt" sz="half" idx="2"/>
          </p:nvPr>
        </p:nvSpPr>
        <p:spPr/>
        <p:txBody>
          <a:bodyPr/>
          <a:lstStyle/>
          <a:p>
            <a:fld id="{CB0B0EF7-E341-7B4E-BDBA-7BBE5B9FBB44}"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52</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69634" name="Picture 2"/>
          <p:cNvPicPr>
            <a:picLocks noChangeAspect="1" noChangeArrowheads="1"/>
          </p:cNvPicPr>
          <p:nvPr/>
        </p:nvPicPr>
        <p:blipFill>
          <a:blip r:embed="rId2"/>
          <a:srcRect/>
          <a:stretch>
            <a:fillRect/>
          </a:stretch>
        </p:blipFill>
        <p:spPr bwMode="auto">
          <a:xfrm>
            <a:off x="1" y="0"/>
            <a:ext cx="6632812" cy="3060121"/>
          </a:xfrm>
          <a:prstGeom prst="rect">
            <a:avLst/>
          </a:prstGeom>
          <a:noFill/>
          <a:ln w="9525">
            <a:noFill/>
            <a:miter lim="800000"/>
            <a:headEnd/>
            <a:tailEnd/>
          </a:ln>
        </p:spPr>
      </p:pic>
      <p:sp>
        <p:nvSpPr>
          <p:cNvPr id="9"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
        <p:nvSpPr>
          <p:cNvPr id="70662" name="Rectangle 6"/>
          <p:cNvSpPr>
            <a:spLocks noChangeArrowheads="1"/>
          </p:cNvSpPr>
          <p:nvPr/>
        </p:nvSpPr>
        <p:spPr bwMode="auto">
          <a:xfrm>
            <a:off x="0" y="0"/>
            <a:ext cx="12192000" cy="158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1" name="Segnaposto contenuto 10"/>
          <p:cNvSpPr>
            <a:spLocks noGrp="1"/>
          </p:cNvSpPr>
          <p:nvPr>
            <p:ph idx="1"/>
          </p:nvPr>
        </p:nvSpPr>
        <p:spPr>
          <a:xfrm>
            <a:off x="742950" y="3105150"/>
            <a:ext cx="10980000" cy="2767013"/>
          </a:xfrm>
        </p:spPr>
        <p:txBody>
          <a:bodyPr>
            <a:noAutofit/>
          </a:bodyPr>
          <a:lstStyle/>
          <a:p>
            <a:pPr marL="0" fontAlgn="base">
              <a:lnSpc>
                <a:spcPct val="100000"/>
              </a:lnSpc>
              <a:spcBef>
                <a:spcPts val="0"/>
              </a:spcBef>
              <a:spcAft>
                <a:spcPts val="1200"/>
              </a:spcAft>
              <a:buNone/>
            </a:pPr>
            <a:r>
              <a:rPr lang="it-IT" sz="2200" b="1" dirty="0" err="1">
                <a:solidFill>
                  <a:srgbClr val="84442E"/>
                </a:solidFill>
                <a:hlinkClick r:id="rId3">
                  <a:extLst>
                    <a:ext uri="{A12FA001-AC4F-418D-AE19-62706E023703}">
                      <ahyp:hlinkClr xmlns:ahyp="http://schemas.microsoft.com/office/drawing/2018/hyperlinkcolor" val="tx"/>
                    </a:ext>
                  </a:extLst>
                </a:hlinkClick>
              </a:rPr>
              <a:t>Eleven</a:t>
            </a:r>
            <a:r>
              <a:rPr lang="it-IT" sz="2200" b="1" dirty="0">
                <a:solidFill>
                  <a:srgbClr val="84442E"/>
                </a:solidFill>
                <a:hlinkClick r:id="rId3">
                  <a:extLst>
                    <a:ext uri="{A12FA001-AC4F-418D-AE19-62706E023703}">
                      <ahyp:hlinkClr xmlns:ahyp="http://schemas.microsoft.com/office/drawing/2018/hyperlinkcolor" val="tx"/>
                    </a:ext>
                  </a:extLst>
                </a:hlinkClick>
              </a:rPr>
              <a:t> </a:t>
            </a:r>
            <a:r>
              <a:rPr lang="it-IT" sz="2200" b="1" dirty="0" err="1">
                <a:solidFill>
                  <a:srgbClr val="84442E"/>
                </a:solidFill>
                <a:hlinkClick r:id="rId3">
                  <a:extLst>
                    <a:ext uri="{A12FA001-AC4F-418D-AE19-62706E023703}">
                      <ahyp:hlinkClr xmlns:ahyp="http://schemas.microsoft.com/office/drawing/2018/hyperlinkcolor" val="tx"/>
                    </a:ext>
                  </a:extLst>
                </a:hlinkClick>
              </a:rPr>
              <a:t>Quick</a:t>
            </a:r>
            <a:r>
              <a:rPr lang="it-IT" sz="2200" b="1" dirty="0">
                <a:solidFill>
                  <a:srgbClr val="84442E"/>
                </a:solidFill>
                <a:hlinkClick r:id="rId3">
                  <a:extLst>
                    <a:ext uri="{A12FA001-AC4F-418D-AE19-62706E023703}">
                      <ahyp:hlinkClr xmlns:ahyp="http://schemas.microsoft.com/office/drawing/2018/hyperlinkcolor" val="tx"/>
                    </a:ext>
                  </a:extLst>
                </a:hlinkClick>
              </a:rPr>
              <a:t> </a:t>
            </a:r>
            <a:r>
              <a:rPr lang="it-IT" sz="2200" b="1" dirty="0" err="1">
                <a:solidFill>
                  <a:srgbClr val="84442E"/>
                </a:solidFill>
                <a:hlinkClick r:id="rId3">
                  <a:extLst>
                    <a:ext uri="{A12FA001-AC4F-418D-AE19-62706E023703}">
                      <ahyp:hlinkClr xmlns:ahyp="http://schemas.microsoft.com/office/drawing/2018/hyperlinkcolor" val="tx"/>
                    </a:ext>
                  </a:extLst>
                </a:hlinkClick>
              </a:rPr>
              <a:t>Tips</a:t>
            </a:r>
            <a:r>
              <a:rPr lang="it-IT" sz="2200" b="1" dirty="0">
                <a:solidFill>
                  <a:srgbClr val="84442E"/>
                </a:solidFill>
                <a:hlinkClick r:id="rId3">
                  <a:extLst>
                    <a:ext uri="{A12FA001-AC4F-418D-AE19-62706E023703}">
                      <ahyp:hlinkClr xmlns:ahyp="http://schemas.microsoft.com/office/drawing/2018/hyperlinkcolor" val="tx"/>
                    </a:ext>
                  </a:extLst>
                </a:hlinkClick>
              </a:rPr>
              <a:t> </a:t>
            </a:r>
            <a:r>
              <a:rPr lang="it-IT" sz="2200" b="1" dirty="0" err="1">
                <a:solidFill>
                  <a:srgbClr val="84442E"/>
                </a:solidFill>
                <a:hlinkClick r:id="rId3">
                  <a:extLst>
                    <a:ext uri="{A12FA001-AC4F-418D-AE19-62706E023703}">
                      <ahyp:hlinkClr xmlns:ahyp="http://schemas.microsoft.com/office/drawing/2018/hyperlinkcolor" val="tx"/>
                    </a:ext>
                  </a:extLst>
                </a:hlinkClick>
              </a:rPr>
              <a:t>for</a:t>
            </a:r>
            <a:r>
              <a:rPr lang="it-IT" sz="2200" b="1" dirty="0">
                <a:solidFill>
                  <a:srgbClr val="84442E"/>
                </a:solidFill>
                <a:hlinkClick r:id="rId3">
                  <a:extLst>
                    <a:ext uri="{A12FA001-AC4F-418D-AE19-62706E023703}">
                      <ahyp:hlinkClr xmlns:ahyp="http://schemas.microsoft.com/office/drawing/2018/hyperlinkcolor" val="tx"/>
                    </a:ext>
                  </a:extLst>
                </a:hlinkClick>
              </a:rPr>
              <a:t> </a:t>
            </a:r>
            <a:r>
              <a:rPr lang="it-IT" sz="2200" b="1" dirty="0" err="1">
                <a:solidFill>
                  <a:srgbClr val="84442E"/>
                </a:solidFill>
                <a:hlinkClick r:id="rId3">
                  <a:extLst>
                    <a:ext uri="{A12FA001-AC4F-418D-AE19-62706E023703}">
                      <ahyp:hlinkClr xmlns:ahyp="http://schemas.microsoft.com/office/drawing/2018/hyperlinkcolor" val="tx"/>
                    </a:ext>
                  </a:extLst>
                </a:hlinkClick>
              </a:rPr>
              <a:t>Finding</a:t>
            </a:r>
            <a:r>
              <a:rPr lang="it-IT" sz="2200" b="1" dirty="0">
                <a:solidFill>
                  <a:srgbClr val="84442E"/>
                </a:solidFill>
                <a:hlinkClick r:id="rId3">
                  <a:extLst>
                    <a:ext uri="{A12FA001-AC4F-418D-AE19-62706E023703}">
                      <ahyp:hlinkClr xmlns:ahyp="http://schemas.microsoft.com/office/drawing/2018/hyperlinkcolor" val="tx"/>
                    </a:ext>
                  </a:extLst>
                </a:hlinkClick>
              </a:rPr>
              <a:t> </a:t>
            </a:r>
            <a:r>
              <a:rPr lang="it-IT" sz="2200" b="1" dirty="0" err="1">
                <a:solidFill>
                  <a:srgbClr val="84442E"/>
                </a:solidFill>
                <a:hlinkClick r:id="rId3">
                  <a:extLst>
                    <a:ext uri="{A12FA001-AC4F-418D-AE19-62706E023703}">
                      <ahyp:hlinkClr xmlns:ahyp="http://schemas.microsoft.com/office/drawing/2018/hyperlinkcolor" val="tx"/>
                    </a:ext>
                  </a:extLst>
                </a:hlinkClick>
              </a:rPr>
              <a:t>Research</a:t>
            </a:r>
            <a:r>
              <a:rPr lang="it-IT" sz="2200" b="1" dirty="0">
                <a:solidFill>
                  <a:srgbClr val="84442E"/>
                </a:solidFill>
                <a:hlinkClick r:id="rId3">
                  <a:extLst>
                    <a:ext uri="{A12FA001-AC4F-418D-AE19-62706E023703}">
                      <ahyp:hlinkClr xmlns:ahyp="http://schemas.microsoft.com/office/drawing/2018/hyperlinkcolor" val="tx"/>
                    </a:ext>
                  </a:extLst>
                </a:hlinkClick>
              </a:rPr>
              <a:t> Data</a:t>
            </a:r>
            <a:r>
              <a:rPr lang="it-IT" sz="2200" b="1" dirty="0">
                <a:solidFill>
                  <a:srgbClr val="84442E"/>
                </a:solidFill>
              </a:rPr>
              <a:t>:  </a:t>
            </a:r>
            <a:r>
              <a:rPr lang="en-IE" sz="2000" dirty="0"/>
              <a:t>Educates and trains research students and early career researchers, and helps researchers more effectively and precisely discover data that meets specific needs.</a:t>
            </a:r>
            <a:r>
              <a:rPr lang="en-IE" sz="2000" b="1" dirty="0"/>
              <a:t> </a:t>
            </a:r>
            <a:endParaRPr lang="it-IT" sz="2000" dirty="0"/>
          </a:p>
          <a:p>
            <a:pPr marL="0">
              <a:lnSpc>
                <a:spcPct val="100000"/>
              </a:lnSpc>
              <a:spcBef>
                <a:spcPts val="0"/>
              </a:spcBef>
              <a:spcAft>
                <a:spcPts val="1200"/>
              </a:spcAft>
              <a:buNone/>
            </a:pPr>
            <a:r>
              <a:rPr lang="en-US" sz="2200" b="1" dirty="0">
                <a:solidFill>
                  <a:srgbClr val="84442E"/>
                </a:solidFill>
                <a:hlinkClick r:id="rId4">
                  <a:extLst>
                    <a:ext uri="{A12FA001-AC4F-418D-AE19-62706E023703}">
                      <ahyp:hlinkClr xmlns:ahyp="http://schemas.microsoft.com/office/drawing/2018/hyperlinkcolor" val="tx"/>
                    </a:ext>
                  </a:extLst>
                </a:hlinkClick>
              </a:rPr>
              <a:t>Matrix of use cases and functional requirements for research data repository platforms</a:t>
            </a:r>
            <a:r>
              <a:rPr lang="en-US" sz="2200" b="1" dirty="0">
                <a:solidFill>
                  <a:srgbClr val="84442E"/>
                </a:solidFill>
              </a:rPr>
              <a:t>: </a:t>
            </a:r>
            <a:r>
              <a:rPr lang="en-US" sz="2000" dirty="0">
                <a:ea typeface="Calibri"/>
                <a:cs typeface="Times New Roman"/>
              </a:rPr>
              <a:t>Based on use cases, matrix describes forty-four functional requirements identified for research data repository platforms and provides a score identifying relative importance. </a:t>
            </a:r>
          </a:p>
          <a:p>
            <a:pPr marL="0">
              <a:lnSpc>
                <a:spcPct val="100000"/>
              </a:lnSpc>
              <a:spcBef>
                <a:spcPts val="0"/>
              </a:spcBef>
              <a:spcAft>
                <a:spcPts val="1200"/>
              </a:spcAft>
              <a:buNone/>
            </a:pPr>
            <a:r>
              <a:rPr lang="en-US" sz="2200" b="1" dirty="0">
                <a:solidFill>
                  <a:srgbClr val="84442E"/>
                </a:solidFill>
                <a:hlinkClick r:id="rId5">
                  <a:extLst>
                    <a:ext uri="{A12FA001-AC4F-418D-AE19-62706E023703}">
                      <ahyp:hlinkClr xmlns:ahyp="http://schemas.microsoft.com/office/drawing/2018/hyperlinkcolor" val="tx"/>
                    </a:ext>
                  </a:extLst>
                </a:hlinkClick>
              </a:rPr>
              <a:t>Research Data Repository Interoperability Primer</a:t>
            </a:r>
            <a:r>
              <a:rPr lang="en-US" sz="2000" b="1" dirty="0">
                <a:solidFill>
                  <a:srgbClr val="84442E"/>
                </a:solidFill>
              </a:rPr>
              <a:t>:</a:t>
            </a:r>
            <a:r>
              <a:rPr lang="en-US" sz="2000" b="1" dirty="0"/>
              <a:t> </a:t>
            </a:r>
            <a:r>
              <a:rPr lang="en-US" sz="2000" dirty="0"/>
              <a:t>Set of use cases and an overview of standards, technologies and tools that could be components of an adoptable approach to facilitating interoperability between different research data repository platforms. </a:t>
            </a:r>
            <a:endParaRPr lang="it-IT" sz="2000" dirty="0"/>
          </a:p>
          <a:p>
            <a:pPr marL="0" lvl="2" fontAlgn="base">
              <a:lnSpc>
                <a:spcPct val="100000"/>
              </a:lnSpc>
              <a:spcBef>
                <a:spcPts val="0"/>
              </a:spcBef>
              <a:spcAft>
                <a:spcPts val="1200"/>
              </a:spcAft>
              <a:buNone/>
            </a:pPr>
            <a:endParaRPr lang="it-IT" dirty="0"/>
          </a:p>
          <a:p>
            <a:pPr marL="0">
              <a:lnSpc>
                <a:spcPct val="100000"/>
              </a:lnSpc>
              <a:spcBef>
                <a:spcPts val="0"/>
              </a:spcBef>
              <a:spcAft>
                <a:spcPts val="1200"/>
              </a:spcAft>
              <a:buNone/>
            </a:pPr>
            <a:endParaRPr lang="it-IT" sz="20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4" name="Segnaposto data 3"/>
          <p:cNvSpPr>
            <a:spLocks noGrp="1"/>
          </p:cNvSpPr>
          <p:nvPr>
            <p:ph type="dt" sz="half" idx="2"/>
          </p:nvPr>
        </p:nvSpPr>
        <p:spPr/>
        <p:txBody>
          <a:bodyPr/>
          <a:lstStyle/>
          <a:p>
            <a:fld id="{16BE5B31-CD66-094E-AAC8-6C422A258F3E}"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53</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69634" name="Picture 2"/>
          <p:cNvPicPr>
            <a:picLocks noChangeAspect="1" noChangeArrowheads="1"/>
          </p:cNvPicPr>
          <p:nvPr/>
        </p:nvPicPr>
        <p:blipFill>
          <a:blip r:embed="rId2"/>
          <a:srcRect/>
          <a:stretch>
            <a:fillRect/>
          </a:stretch>
        </p:blipFill>
        <p:spPr bwMode="auto">
          <a:xfrm>
            <a:off x="1" y="0"/>
            <a:ext cx="6632812" cy="3060121"/>
          </a:xfrm>
          <a:prstGeom prst="rect">
            <a:avLst/>
          </a:prstGeom>
          <a:noFill/>
          <a:ln w="9525">
            <a:noFill/>
            <a:miter lim="800000"/>
            <a:headEnd/>
            <a:tailEnd/>
          </a:ln>
        </p:spPr>
      </p:pic>
      <p:sp>
        <p:nvSpPr>
          <p:cNvPr id="9"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
        <p:nvSpPr>
          <p:cNvPr id="10" name="Segnaposto contenuto 9"/>
          <p:cNvSpPr>
            <a:spLocks noGrp="1"/>
          </p:cNvSpPr>
          <p:nvPr>
            <p:ph idx="1"/>
          </p:nvPr>
        </p:nvSpPr>
        <p:spPr>
          <a:xfrm>
            <a:off x="647700" y="3311713"/>
            <a:ext cx="10980000" cy="2865250"/>
          </a:xfrm>
        </p:spPr>
        <p:txBody>
          <a:bodyPr>
            <a:normAutofit fontScale="92500" lnSpcReduction="20000"/>
          </a:bodyPr>
          <a:lstStyle/>
          <a:p>
            <a:pPr marL="0" lvl="0">
              <a:lnSpc>
                <a:spcPct val="100000"/>
              </a:lnSpc>
              <a:spcBef>
                <a:spcPts val="0"/>
              </a:spcBef>
              <a:spcAft>
                <a:spcPts val="1200"/>
              </a:spcAft>
              <a:buNone/>
            </a:pPr>
            <a:r>
              <a:rPr lang="it-IT" sz="2000" b="1" dirty="0">
                <a:solidFill>
                  <a:srgbClr val="84442E"/>
                </a:solidFill>
                <a:hlinkClick r:id="rId3">
                  <a:extLst>
                    <a:ext uri="{A12FA001-AC4F-418D-AE19-62706E023703}">
                      <ahyp:hlinkClr xmlns:ahyp="http://schemas.microsoft.com/office/drawing/2018/hyperlinkcolor" val="tx"/>
                    </a:ext>
                  </a:extLst>
                </a:hlinkClick>
              </a:rPr>
              <a:t>RDA-COVID19 WG Zotero Library</a:t>
            </a:r>
            <a:r>
              <a:rPr lang="it-IT" sz="2000" b="1" dirty="0">
                <a:solidFill>
                  <a:srgbClr val="84442E"/>
                </a:solidFill>
              </a:rPr>
              <a:t>:</a:t>
            </a:r>
            <a:r>
              <a:rPr lang="it-IT" sz="1800" b="1" dirty="0">
                <a:solidFill>
                  <a:srgbClr val="84442E"/>
                </a:solidFill>
              </a:rPr>
              <a:t> </a:t>
            </a:r>
            <a:r>
              <a:rPr lang="it-IT" sz="1800" dirty="0">
                <a:solidFill>
                  <a:prstClr val="black"/>
                </a:solidFill>
              </a:rPr>
              <a:t>The RDA-COVID19 WG </a:t>
            </a:r>
            <a:r>
              <a:rPr lang="it-IT" sz="1800" dirty="0" err="1">
                <a:solidFill>
                  <a:prstClr val="black"/>
                </a:solidFill>
              </a:rPr>
              <a:t>Zotero</a:t>
            </a:r>
            <a:r>
              <a:rPr lang="it-IT" sz="1800" dirty="0">
                <a:solidFill>
                  <a:prstClr val="black"/>
                </a:solidFill>
              </a:rPr>
              <a:t> Library </a:t>
            </a:r>
            <a:r>
              <a:rPr lang="it-IT" sz="1800" dirty="0" err="1">
                <a:solidFill>
                  <a:prstClr val="black"/>
                </a:solidFill>
              </a:rPr>
              <a:t>was</a:t>
            </a:r>
            <a:r>
              <a:rPr lang="it-IT" sz="1800" dirty="0">
                <a:solidFill>
                  <a:prstClr val="black"/>
                </a:solidFill>
              </a:rPr>
              <a:t> </a:t>
            </a:r>
            <a:r>
              <a:rPr lang="it-IT" sz="1800" dirty="0" err="1">
                <a:solidFill>
                  <a:prstClr val="black"/>
                </a:solidFill>
              </a:rPr>
              <a:t>created</a:t>
            </a:r>
            <a:r>
              <a:rPr lang="it-IT" sz="1800" dirty="0">
                <a:solidFill>
                  <a:prstClr val="black"/>
                </a:solidFill>
              </a:rPr>
              <a:t> by the RDA-COVID19 WG to </a:t>
            </a:r>
            <a:r>
              <a:rPr lang="it-IT" sz="1800" dirty="0" err="1">
                <a:solidFill>
                  <a:prstClr val="black"/>
                </a:solidFill>
              </a:rPr>
              <a:t>support</a:t>
            </a:r>
            <a:r>
              <a:rPr lang="it-IT" sz="1800" dirty="0">
                <a:solidFill>
                  <a:prstClr val="black"/>
                </a:solidFill>
              </a:rPr>
              <a:t> </a:t>
            </a:r>
            <a:r>
              <a:rPr lang="it-IT" sz="1800" dirty="0" err="1">
                <a:solidFill>
                  <a:prstClr val="black"/>
                </a:solidFill>
              </a:rPr>
              <a:t>development</a:t>
            </a:r>
            <a:r>
              <a:rPr lang="it-IT" sz="1800" dirty="0">
                <a:solidFill>
                  <a:prstClr val="black"/>
                </a:solidFill>
              </a:rPr>
              <a:t> of the RDA-COVID19 </a:t>
            </a:r>
            <a:r>
              <a:rPr lang="it-IT" sz="1800" dirty="0" err="1">
                <a:solidFill>
                  <a:prstClr val="black"/>
                </a:solidFill>
              </a:rPr>
              <a:t>Recommendations</a:t>
            </a:r>
            <a:r>
              <a:rPr lang="it-IT" sz="1800" dirty="0">
                <a:solidFill>
                  <a:prstClr val="black"/>
                </a:solidFill>
              </a:rPr>
              <a:t> and </a:t>
            </a:r>
            <a:r>
              <a:rPr lang="it-IT" sz="1800" dirty="0" err="1">
                <a:solidFill>
                  <a:prstClr val="black"/>
                </a:solidFill>
              </a:rPr>
              <a:t>Guidelines</a:t>
            </a:r>
            <a:r>
              <a:rPr lang="it-IT" sz="1800" dirty="0">
                <a:solidFill>
                  <a:prstClr val="black"/>
                </a:solidFill>
              </a:rPr>
              <a:t>.</a:t>
            </a:r>
          </a:p>
          <a:p>
            <a:pPr marL="0">
              <a:lnSpc>
                <a:spcPct val="100000"/>
              </a:lnSpc>
              <a:spcBef>
                <a:spcPts val="0"/>
              </a:spcBef>
              <a:spcAft>
                <a:spcPts val="1200"/>
              </a:spcAft>
              <a:buNone/>
            </a:pPr>
            <a:r>
              <a:rPr lang="it-IT" sz="2000" b="1" dirty="0">
                <a:solidFill>
                  <a:srgbClr val="84442E"/>
                </a:solidFill>
                <a:hlinkClick r:id="rId4">
                  <a:extLst>
                    <a:ext uri="{A12FA001-AC4F-418D-AE19-62706E023703}">
                      <ahyp:hlinkClr xmlns:ahyp="http://schemas.microsoft.com/office/drawing/2018/hyperlinkcolor" val="tx"/>
                    </a:ext>
                  </a:extLst>
                </a:hlinkClick>
              </a:rPr>
              <a:t>Data Sharing in Epidemiology</a:t>
            </a:r>
            <a:r>
              <a:rPr lang="it-IT" sz="2000" b="1" dirty="0">
                <a:solidFill>
                  <a:srgbClr val="84442E"/>
                </a:solidFill>
              </a:rPr>
              <a:t>:</a:t>
            </a:r>
            <a:r>
              <a:rPr lang="it-IT" sz="2000" dirty="0"/>
              <a:t> </a:t>
            </a:r>
            <a:r>
              <a:rPr lang="it-IT" sz="1800" dirty="0" err="1"/>
              <a:t>There</a:t>
            </a:r>
            <a:r>
              <a:rPr lang="it-IT" sz="1800" dirty="0"/>
              <a:t> </a:t>
            </a:r>
            <a:r>
              <a:rPr lang="it-IT" sz="1800" dirty="0" err="1"/>
              <a:t>is</a:t>
            </a:r>
            <a:r>
              <a:rPr lang="it-IT" sz="1800" dirty="0"/>
              <a:t> a pressing </a:t>
            </a:r>
            <a:r>
              <a:rPr lang="it-IT" sz="1800" dirty="0" err="1"/>
              <a:t>need</a:t>
            </a:r>
            <a:r>
              <a:rPr lang="it-IT" sz="1800" dirty="0"/>
              <a:t> for a </a:t>
            </a:r>
            <a:r>
              <a:rPr lang="it-IT" sz="1800" dirty="0" err="1"/>
              <a:t>coordinated</a:t>
            </a:r>
            <a:r>
              <a:rPr lang="it-IT" sz="1800" dirty="0"/>
              <a:t> global </a:t>
            </a:r>
            <a:r>
              <a:rPr lang="it-IT" sz="1800" dirty="0" err="1"/>
              <a:t>system</a:t>
            </a:r>
            <a:r>
              <a:rPr lang="it-IT" sz="1800" dirty="0"/>
              <a:t> </a:t>
            </a:r>
            <a:r>
              <a:rPr lang="it-IT" sz="1800" dirty="0" err="1"/>
              <a:t>encompassing</a:t>
            </a:r>
            <a:r>
              <a:rPr lang="it-IT" sz="1800" dirty="0"/>
              <a:t> </a:t>
            </a:r>
            <a:r>
              <a:rPr lang="it-IT" sz="1800" dirty="0" err="1"/>
              <a:t>preparedness</a:t>
            </a:r>
            <a:r>
              <a:rPr lang="it-IT" sz="1800" dirty="0"/>
              <a:t>, early </a:t>
            </a:r>
            <a:r>
              <a:rPr lang="it-IT" sz="1800" dirty="0" err="1"/>
              <a:t>detection</a:t>
            </a:r>
            <a:r>
              <a:rPr lang="it-IT" sz="1800" dirty="0"/>
              <a:t>, and </a:t>
            </a:r>
            <a:r>
              <a:rPr lang="it-IT" sz="1800" dirty="0" err="1"/>
              <a:t>rapid</a:t>
            </a:r>
            <a:r>
              <a:rPr lang="it-IT" sz="1800" dirty="0"/>
              <a:t> </a:t>
            </a:r>
            <a:r>
              <a:rPr lang="it-IT" sz="1800" dirty="0" err="1"/>
              <a:t>response</a:t>
            </a:r>
            <a:r>
              <a:rPr lang="it-IT" sz="1800" dirty="0"/>
              <a:t> to </a:t>
            </a:r>
            <a:r>
              <a:rPr lang="it-IT" sz="1800" dirty="0" err="1"/>
              <a:t>newly</a:t>
            </a:r>
            <a:r>
              <a:rPr lang="it-IT" sz="1800" dirty="0"/>
              <a:t> </a:t>
            </a:r>
            <a:r>
              <a:rPr lang="it-IT" sz="1800" dirty="0" err="1"/>
              <a:t>emergent</a:t>
            </a:r>
            <a:r>
              <a:rPr lang="it-IT" sz="1800" dirty="0"/>
              <a:t> </a:t>
            </a:r>
            <a:r>
              <a:rPr lang="it-IT" sz="1800" dirty="0" err="1"/>
              <a:t>threats</a:t>
            </a:r>
            <a:r>
              <a:rPr lang="it-IT" sz="1800" dirty="0"/>
              <a:t> </a:t>
            </a:r>
            <a:r>
              <a:rPr lang="it-IT" sz="1800" dirty="0" err="1"/>
              <a:t>such</a:t>
            </a:r>
            <a:r>
              <a:rPr lang="it-IT" sz="1800" dirty="0"/>
              <a:t> </a:t>
            </a:r>
            <a:r>
              <a:rPr lang="it-IT" sz="1800" dirty="0" err="1"/>
              <a:t>as</a:t>
            </a:r>
            <a:r>
              <a:rPr lang="it-IT" sz="1800" dirty="0"/>
              <a:t> SARS-CoV-2 virus and the COVID- 19 </a:t>
            </a:r>
            <a:r>
              <a:rPr lang="it-IT" sz="1800" dirty="0" err="1"/>
              <a:t>disease</a:t>
            </a:r>
            <a:r>
              <a:rPr lang="it-IT" sz="1800" dirty="0"/>
              <a:t> </a:t>
            </a:r>
            <a:r>
              <a:rPr lang="it-IT" sz="1800" dirty="0" err="1"/>
              <a:t>that</a:t>
            </a:r>
            <a:r>
              <a:rPr lang="it-IT" sz="1800" dirty="0"/>
              <a:t> </a:t>
            </a:r>
            <a:r>
              <a:rPr lang="it-IT" sz="1800" dirty="0" err="1"/>
              <a:t>it</a:t>
            </a:r>
            <a:r>
              <a:rPr lang="it-IT" sz="1800" dirty="0"/>
              <a:t> </a:t>
            </a:r>
            <a:r>
              <a:rPr lang="it-IT" sz="1800" dirty="0" err="1"/>
              <a:t>causes</a:t>
            </a:r>
            <a:r>
              <a:rPr lang="it-IT" sz="1800" dirty="0"/>
              <a:t>.</a:t>
            </a:r>
            <a:br>
              <a:rPr lang="it-IT" sz="1800" dirty="0"/>
            </a:br>
            <a:r>
              <a:rPr lang="it-IT" sz="1800" dirty="0"/>
              <a:t>The </a:t>
            </a:r>
            <a:r>
              <a:rPr lang="it-IT" sz="1800" dirty="0" err="1"/>
              <a:t>intended</a:t>
            </a:r>
            <a:r>
              <a:rPr lang="it-IT" sz="1800" dirty="0"/>
              <a:t> audience for the </a:t>
            </a:r>
            <a:r>
              <a:rPr lang="it-IT" sz="1800" dirty="0" err="1"/>
              <a:t>epidemiology</a:t>
            </a:r>
            <a:r>
              <a:rPr lang="it-IT" sz="1800" dirty="0"/>
              <a:t> </a:t>
            </a:r>
            <a:r>
              <a:rPr lang="it-IT" sz="1800" dirty="0" err="1"/>
              <a:t>recommendations</a:t>
            </a:r>
            <a:r>
              <a:rPr lang="it-IT" sz="1800" dirty="0"/>
              <a:t> and </a:t>
            </a:r>
            <a:r>
              <a:rPr lang="it-IT" sz="1800" dirty="0" err="1"/>
              <a:t>guidelines</a:t>
            </a:r>
            <a:r>
              <a:rPr lang="it-IT" sz="1800" dirty="0"/>
              <a:t> are </a:t>
            </a:r>
            <a:r>
              <a:rPr lang="it-IT" sz="1800" dirty="0" err="1"/>
              <a:t>government</a:t>
            </a:r>
            <a:r>
              <a:rPr lang="it-IT" sz="1800" dirty="0"/>
              <a:t> and </a:t>
            </a:r>
            <a:r>
              <a:rPr lang="it-IT" sz="1800" dirty="0" err="1"/>
              <a:t>international</a:t>
            </a:r>
            <a:r>
              <a:rPr lang="it-IT" sz="1800" dirty="0"/>
              <a:t> </a:t>
            </a:r>
            <a:r>
              <a:rPr lang="it-IT" sz="1800" dirty="0" err="1"/>
              <a:t>agencies</a:t>
            </a:r>
            <a:r>
              <a:rPr lang="it-IT" sz="1800" dirty="0"/>
              <a:t>, policy and </a:t>
            </a:r>
            <a:r>
              <a:rPr lang="it-IT" sz="1800" dirty="0" err="1"/>
              <a:t>decision</a:t>
            </a:r>
            <a:r>
              <a:rPr lang="it-IT" sz="1800" dirty="0"/>
              <a:t> </a:t>
            </a:r>
            <a:r>
              <a:rPr lang="it-IT" sz="1800" dirty="0" err="1"/>
              <a:t>makers</a:t>
            </a:r>
            <a:r>
              <a:rPr lang="it-IT" sz="1800" dirty="0"/>
              <a:t>, </a:t>
            </a:r>
            <a:r>
              <a:rPr lang="it-IT" sz="1800" dirty="0" err="1"/>
              <a:t>epidemiologists</a:t>
            </a:r>
            <a:r>
              <a:rPr lang="it-IT" sz="1800" dirty="0"/>
              <a:t> and public </a:t>
            </a:r>
            <a:r>
              <a:rPr lang="it-IT" sz="1800" dirty="0" err="1"/>
              <a:t>health</a:t>
            </a:r>
            <a:r>
              <a:rPr lang="it-IT" sz="1800" dirty="0"/>
              <a:t> </a:t>
            </a:r>
            <a:r>
              <a:rPr lang="it-IT" sz="1800" dirty="0" err="1"/>
              <a:t>experts</a:t>
            </a:r>
            <a:r>
              <a:rPr lang="it-IT" sz="1800" dirty="0"/>
              <a:t>, </a:t>
            </a:r>
            <a:r>
              <a:rPr lang="it-IT" sz="1800" dirty="0" err="1"/>
              <a:t>disaster</a:t>
            </a:r>
            <a:r>
              <a:rPr lang="it-IT" sz="1800" dirty="0"/>
              <a:t> </a:t>
            </a:r>
            <a:r>
              <a:rPr lang="it-IT" sz="1800" dirty="0" err="1"/>
              <a:t>preparedness</a:t>
            </a:r>
            <a:r>
              <a:rPr lang="it-IT" sz="1800" dirty="0"/>
              <a:t> and </a:t>
            </a:r>
            <a:r>
              <a:rPr lang="it-IT" sz="1800" dirty="0" err="1"/>
              <a:t>response</a:t>
            </a:r>
            <a:r>
              <a:rPr lang="it-IT" sz="1800" dirty="0"/>
              <a:t> </a:t>
            </a:r>
            <a:r>
              <a:rPr lang="it-IT" sz="1800" dirty="0" err="1"/>
              <a:t>experts</a:t>
            </a:r>
            <a:r>
              <a:rPr lang="it-IT" sz="1800" dirty="0"/>
              <a:t>, </a:t>
            </a:r>
            <a:r>
              <a:rPr lang="it-IT" sz="1800" dirty="0" err="1"/>
              <a:t>funders</a:t>
            </a:r>
            <a:r>
              <a:rPr lang="it-IT" sz="1800" dirty="0"/>
              <a:t>, data providers, </a:t>
            </a:r>
            <a:r>
              <a:rPr lang="it-IT" sz="1800" dirty="0" err="1"/>
              <a:t>teachers</a:t>
            </a:r>
            <a:r>
              <a:rPr lang="it-IT" sz="1800" dirty="0"/>
              <a:t>, </a:t>
            </a:r>
            <a:r>
              <a:rPr lang="it-IT" sz="1800" dirty="0" err="1"/>
              <a:t>researchers</a:t>
            </a:r>
            <a:r>
              <a:rPr lang="it-IT" sz="1800" dirty="0"/>
              <a:t>, </a:t>
            </a:r>
            <a:r>
              <a:rPr lang="it-IT" sz="1800" dirty="0" err="1"/>
              <a:t>clinicians</a:t>
            </a:r>
            <a:r>
              <a:rPr lang="it-IT" sz="1800" dirty="0"/>
              <a:t>, and </a:t>
            </a:r>
            <a:r>
              <a:rPr lang="it-IT" sz="1800" dirty="0" err="1"/>
              <a:t>other</a:t>
            </a:r>
            <a:r>
              <a:rPr lang="it-IT" sz="1800" dirty="0"/>
              <a:t> </a:t>
            </a:r>
            <a:r>
              <a:rPr lang="it-IT" sz="1800" dirty="0" err="1"/>
              <a:t>potential</a:t>
            </a:r>
            <a:r>
              <a:rPr lang="it-IT" sz="1800" dirty="0"/>
              <a:t> </a:t>
            </a:r>
            <a:r>
              <a:rPr lang="it-IT" sz="1800" dirty="0" err="1"/>
              <a:t>users</a:t>
            </a:r>
            <a:r>
              <a:rPr lang="it-IT" sz="1800" dirty="0"/>
              <a:t>.</a:t>
            </a:r>
          </a:p>
          <a:p>
            <a:pPr marL="0" lvl="0">
              <a:lnSpc>
                <a:spcPct val="100000"/>
              </a:lnSpc>
              <a:spcBef>
                <a:spcPts val="0"/>
              </a:spcBef>
              <a:spcAft>
                <a:spcPts val="1200"/>
              </a:spcAft>
              <a:buNone/>
            </a:pPr>
            <a:r>
              <a:rPr lang="it-IT" sz="2000" b="1" dirty="0">
                <a:solidFill>
                  <a:srgbClr val="84442E"/>
                </a:solidFill>
                <a:hlinkClick r:id="rId5">
                  <a:extLst>
                    <a:ext uri="{A12FA001-AC4F-418D-AE19-62706E023703}">
                      <ahyp:hlinkClr xmlns:ahyp="http://schemas.microsoft.com/office/drawing/2018/hyperlinkcolor" val="tx"/>
                    </a:ext>
                  </a:extLst>
                </a:hlinkClick>
              </a:rPr>
              <a:t>Principles and best practices in data versioning for all data sets big and small</a:t>
            </a:r>
            <a:r>
              <a:rPr lang="it-IT" sz="2000" b="1" dirty="0">
                <a:solidFill>
                  <a:srgbClr val="84442E"/>
                </a:solidFill>
              </a:rPr>
              <a:t>: </a:t>
            </a:r>
            <a:r>
              <a:rPr lang="it-IT" sz="1800" dirty="0">
                <a:solidFill>
                  <a:prstClr val="black"/>
                </a:solidFill>
              </a:rPr>
              <a:t>The </a:t>
            </a:r>
            <a:r>
              <a:rPr lang="it-IT" sz="1800" dirty="0" err="1">
                <a:solidFill>
                  <a:prstClr val="black"/>
                </a:solidFill>
              </a:rPr>
              <a:t>demand</a:t>
            </a:r>
            <a:r>
              <a:rPr lang="it-IT" sz="1800" dirty="0">
                <a:solidFill>
                  <a:prstClr val="black"/>
                </a:solidFill>
              </a:rPr>
              <a:t> for </a:t>
            </a:r>
            <a:r>
              <a:rPr lang="it-IT" sz="1800" dirty="0" err="1">
                <a:solidFill>
                  <a:prstClr val="black"/>
                </a:solidFill>
              </a:rPr>
              <a:t>better</a:t>
            </a:r>
            <a:r>
              <a:rPr lang="it-IT" sz="1800" dirty="0">
                <a:solidFill>
                  <a:prstClr val="black"/>
                </a:solidFill>
              </a:rPr>
              <a:t> </a:t>
            </a:r>
            <a:r>
              <a:rPr lang="it-IT" sz="1800" dirty="0" err="1">
                <a:solidFill>
                  <a:prstClr val="black"/>
                </a:solidFill>
              </a:rPr>
              <a:t>reproducibility</a:t>
            </a:r>
            <a:r>
              <a:rPr lang="it-IT" sz="1800" dirty="0">
                <a:solidFill>
                  <a:prstClr val="black"/>
                </a:solidFill>
              </a:rPr>
              <a:t> of </a:t>
            </a:r>
            <a:r>
              <a:rPr lang="it-IT" sz="1800" dirty="0" err="1">
                <a:solidFill>
                  <a:prstClr val="black"/>
                </a:solidFill>
              </a:rPr>
              <a:t>research</a:t>
            </a:r>
            <a:r>
              <a:rPr lang="it-IT" sz="1800" dirty="0">
                <a:solidFill>
                  <a:prstClr val="black"/>
                </a:solidFill>
              </a:rPr>
              <a:t> </a:t>
            </a:r>
            <a:r>
              <a:rPr lang="it-IT" sz="1800" dirty="0" err="1">
                <a:solidFill>
                  <a:prstClr val="black"/>
                </a:solidFill>
              </a:rPr>
              <a:t>results</a:t>
            </a:r>
            <a:r>
              <a:rPr lang="it-IT" sz="1800" dirty="0">
                <a:solidFill>
                  <a:prstClr val="black"/>
                </a:solidFill>
              </a:rPr>
              <a:t> </a:t>
            </a:r>
            <a:r>
              <a:rPr lang="it-IT" sz="1800" dirty="0" err="1">
                <a:solidFill>
                  <a:prstClr val="black"/>
                </a:solidFill>
              </a:rPr>
              <a:t>is</a:t>
            </a:r>
            <a:r>
              <a:rPr lang="it-IT" sz="1800" dirty="0">
                <a:solidFill>
                  <a:prstClr val="black"/>
                </a:solidFill>
              </a:rPr>
              <a:t> </a:t>
            </a:r>
            <a:r>
              <a:rPr lang="it-IT" sz="1800" dirty="0" err="1">
                <a:solidFill>
                  <a:prstClr val="black"/>
                </a:solidFill>
              </a:rPr>
              <a:t>growing</a:t>
            </a:r>
            <a:r>
              <a:rPr lang="it-IT" sz="1800" dirty="0">
                <a:solidFill>
                  <a:prstClr val="black"/>
                </a:solidFill>
              </a:rPr>
              <a:t>. More and more data </a:t>
            </a:r>
            <a:r>
              <a:rPr lang="it-IT" sz="1800" dirty="0" err="1">
                <a:solidFill>
                  <a:prstClr val="black"/>
                </a:solidFill>
              </a:rPr>
              <a:t>is</a:t>
            </a:r>
            <a:r>
              <a:rPr lang="it-IT" sz="1800" dirty="0">
                <a:solidFill>
                  <a:prstClr val="black"/>
                </a:solidFill>
              </a:rPr>
              <a:t> </a:t>
            </a:r>
            <a:r>
              <a:rPr lang="it-IT" sz="1800" dirty="0" err="1">
                <a:solidFill>
                  <a:prstClr val="black"/>
                </a:solidFill>
              </a:rPr>
              <a:t>becoming</a:t>
            </a:r>
            <a:r>
              <a:rPr lang="it-IT" sz="1800" dirty="0">
                <a:solidFill>
                  <a:prstClr val="black"/>
                </a:solidFill>
              </a:rPr>
              <a:t> </a:t>
            </a:r>
            <a:r>
              <a:rPr lang="it-IT" sz="1800" dirty="0" err="1">
                <a:solidFill>
                  <a:prstClr val="black"/>
                </a:solidFill>
              </a:rPr>
              <a:t>available</a:t>
            </a:r>
            <a:r>
              <a:rPr lang="it-IT" sz="1800" dirty="0">
                <a:solidFill>
                  <a:prstClr val="black"/>
                </a:solidFill>
              </a:rPr>
              <a:t> online. In some </a:t>
            </a:r>
            <a:r>
              <a:rPr lang="it-IT" sz="1800" dirty="0" err="1">
                <a:solidFill>
                  <a:prstClr val="black"/>
                </a:solidFill>
              </a:rPr>
              <a:t>cases</a:t>
            </a:r>
            <a:r>
              <a:rPr lang="it-IT" sz="1800" dirty="0">
                <a:solidFill>
                  <a:prstClr val="black"/>
                </a:solidFill>
              </a:rPr>
              <a:t>, the </a:t>
            </a:r>
            <a:r>
              <a:rPr lang="it-IT" sz="1800" dirty="0" err="1">
                <a:solidFill>
                  <a:prstClr val="black"/>
                </a:solidFill>
              </a:rPr>
              <a:t>datasets</a:t>
            </a:r>
            <a:r>
              <a:rPr lang="it-IT" sz="1800" dirty="0">
                <a:solidFill>
                  <a:prstClr val="black"/>
                </a:solidFill>
              </a:rPr>
              <a:t> </a:t>
            </a:r>
            <a:r>
              <a:rPr lang="it-IT" sz="1800" dirty="0" err="1">
                <a:solidFill>
                  <a:prstClr val="black"/>
                </a:solidFill>
              </a:rPr>
              <a:t>have</a:t>
            </a:r>
            <a:r>
              <a:rPr lang="it-IT" sz="1800" dirty="0">
                <a:solidFill>
                  <a:prstClr val="black"/>
                </a:solidFill>
              </a:rPr>
              <a:t> </a:t>
            </a:r>
            <a:r>
              <a:rPr lang="it-IT" sz="1800" dirty="0" err="1">
                <a:solidFill>
                  <a:prstClr val="black"/>
                </a:solidFill>
              </a:rPr>
              <a:t>become</a:t>
            </a:r>
            <a:r>
              <a:rPr lang="it-IT" sz="1800" dirty="0">
                <a:solidFill>
                  <a:prstClr val="black"/>
                </a:solidFill>
              </a:rPr>
              <a:t> so large </a:t>
            </a:r>
            <a:r>
              <a:rPr lang="it-IT" sz="1800" dirty="0" err="1">
                <a:solidFill>
                  <a:prstClr val="black"/>
                </a:solidFill>
              </a:rPr>
              <a:t>that</a:t>
            </a:r>
            <a:r>
              <a:rPr lang="it-IT" sz="1800" dirty="0">
                <a:solidFill>
                  <a:prstClr val="black"/>
                </a:solidFill>
              </a:rPr>
              <a:t> downloading the data </a:t>
            </a:r>
            <a:r>
              <a:rPr lang="it-IT" sz="1800" dirty="0" err="1">
                <a:solidFill>
                  <a:prstClr val="black"/>
                </a:solidFill>
              </a:rPr>
              <a:t>is</a:t>
            </a:r>
            <a:r>
              <a:rPr lang="it-IT" sz="1800" dirty="0">
                <a:solidFill>
                  <a:prstClr val="black"/>
                </a:solidFill>
              </a:rPr>
              <a:t> no </a:t>
            </a:r>
            <a:r>
              <a:rPr lang="it-IT" sz="1800" dirty="0" err="1">
                <a:solidFill>
                  <a:prstClr val="black"/>
                </a:solidFill>
              </a:rPr>
              <a:t>longer</a:t>
            </a:r>
            <a:r>
              <a:rPr lang="it-IT" sz="1800" dirty="0">
                <a:solidFill>
                  <a:prstClr val="black"/>
                </a:solidFill>
              </a:rPr>
              <a:t> </a:t>
            </a:r>
            <a:r>
              <a:rPr lang="it-IT" sz="1800" dirty="0" err="1">
                <a:solidFill>
                  <a:prstClr val="black"/>
                </a:solidFill>
              </a:rPr>
              <a:t>feasible</a:t>
            </a:r>
            <a:r>
              <a:rPr lang="it-IT" sz="1800" dirty="0">
                <a:solidFill>
                  <a:prstClr val="black"/>
                </a:solidFill>
              </a:rPr>
              <a:t>.</a:t>
            </a:r>
            <a:endParaRPr lang="it-IT" sz="2000" dirty="0"/>
          </a:p>
        </p:txBody>
      </p:sp>
      <p:sp>
        <p:nvSpPr>
          <p:cNvPr id="70662" name="Rectangle 6"/>
          <p:cNvSpPr>
            <a:spLocks noChangeArrowheads="1"/>
          </p:cNvSpPr>
          <p:nvPr/>
        </p:nvSpPr>
        <p:spPr bwMode="auto">
          <a:xfrm>
            <a:off x="0" y="0"/>
            <a:ext cx="12192000" cy="158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Tree>
    <p:extLst>
      <p:ext uri="{BB962C8B-B14F-4D97-AF65-F5344CB8AC3E}">
        <p14:creationId xmlns:p14="http://schemas.microsoft.com/office/powerpoint/2010/main" val="39737841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571500" y="3058787"/>
            <a:ext cx="10980000" cy="3148316"/>
          </a:xfrm>
        </p:spPr>
        <p:txBody>
          <a:bodyPr>
            <a:noAutofit/>
          </a:bodyPr>
          <a:lstStyle/>
          <a:p>
            <a:pPr marL="0">
              <a:lnSpc>
                <a:spcPct val="100000"/>
              </a:lnSpc>
              <a:spcBef>
                <a:spcPts val="0"/>
              </a:spcBef>
              <a:spcAft>
                <a:spcPts val="1200"/>
              </a:spcAft>
              <a:buNone/>
            </a:pPr>
            <a:r>
              <a:rPr lang="en-US" sz="2000" b="1" dirty="0">
                <a:solidFill>
                  <a:srgbClr val="84442E"/>
                </a:solidFill>
                <a:hlinkClick r:id="rId2">
                  <a:extLst>
                    <a:ext uri="{A12FA001-AC4F-418D-AE19-62706E023703}">
                      <ahyp:hlinkClr xmlns:ahyp="http://schemas.microsoft.com/office/drawing/2018/hyperlinkcolor" val="tx"/>
                    </a:ext>
                  </a:extLst>
                </a:hlinkClick>
              </a:rPr>
              <a:t>A curriculum for foundational Research Data Science skills for Early Career Researchers</a:t>
            </a:r>
            <a:r>
              <a:rPr lang="en-US" sz="1800" b="1" dirty="0">
                <a:solidFill>
                  <a:srgbClr val="84442E"/>
                </a:solidFill>
              </a:rPr>
              <a:t>:</a:t>
            </a:r>
            <a:r>
              <a:rPr lang="en-US" sz="1800" b="1" dirty="0"/>
              <a:t> </a:t>
            </a:r>
            <a:r>
              <a:rPr lang="en-US" sz="1800" dirty="0"/>
              <a:t>This recommendation describes the curriculum and example materials to give Early Career Researchers (ECR’s) the foundational skills in Data Science to work with their data</a:t>
            </a:r>
            <a:endParaRPr lang="en-US" sz="1800" b="1" dirty="0"/>
          </a:p>
          <a:p>
            <a:pPr marL="36000" lvl="0">
              <a:lnSpc>
                <a:spcPct val="100000"/>
              </a:lnSpc>
              <a:spcBef>
                <a:spcPts val="0"/>
              </a:spcBef>
              <a:spcAft>
                <a:spcPts val="1200"/>
              </a:spcAft>
              <a:buNone/>
              <a:defRPr/>
            </a:pPr>
            <a:r>
              <a:rPr lang="en-US" sz="2200" b="1" dirty="0">
                <a:solidFill>
                  <a:srgbClr val="84442E"/>
                </a:solidFill>
                <a:hlinkClick r:id="rId3">
                  <a:extLst>
                    <a:ext uri="{A12FA001-AC4F-418D-AE19-62706E023703}">
                      <ahyp:hlinkClr xmlns:ahyp="http://schemas.microsoft.com/office/drawing/2018/hyperlinkcolor" val="tx"/>
                    </a:ext>
                  </a:extLst>
                </a:hlinkClick>
              </a:rPr>
              <a:t>The FAIRsharing Registry and Recommendations: Interlinking Standards, Databases and Data Policies</a:t>
            </a:r>
            <a:r>
              <a:rPr lang="en-US" sz="2200" b="1" dirty="0">
                <a:solidFill>
                  <a:srgbClr val="84442E"/>
                </a:solidFill>
              </a:rPr>
              <a:t>: </a:t>
            </a:r>
            <a:r>
              <a:rPr lang="en-US" sz="2000" dirty="0">
                <a:solidFill>
                  <a:prstClr val="black"/>
                </a:solidFill>
              </a:rPr>
              <a:t>Guide for citation and its implementation in a registry of standards, databases and data policies</a:t>
            </a:r>
            <a:endParaRPr lang="fr-FR" sz="2000" dirty="0">
              <a:solidFill>
                <a:prstClr val="black"/>
              </a:solidFill>
            </a:endParaRPr>
          </a:p>
          <a:p>
            <a:pPr marL="0" lvl="0">
              <a:lnSpc>
                <a:spcPct val="100000"/>
              </a:lnSpc>
              <a:spcBef>
                <a:spcPts val="0"/>
              </a:spcBef>
              <a:spcAft>
                <a:spcPts val="1200"/>
              </a:spcAft>
              <a:buNone/>
            </a:pPr>
            <a:r>
              <a:rPr lang="en-US" sz="2000" b="1" dirty="0">
                <a:solidFill>
                  <a:srgbClr val="84442E"/>
                </a:solidFill>
                <a:hlinkClick r:id="rId4">
                  <a:extLst>
                    <a:ext uri="{A12FA001-AC4F-418D-AE19-62706E023703}">
                      <ahyp:hlinkClr xmlns:ahyp="http://schemas.microsoft.com/office/drawing/2018/hyperlinkcolor" val="tx"/>
                    </a:ext>
                  </a:extLst>
                </a:hlinkClick>
              </a:rPr>
              <a:t>Repository Audit and Certification DSA–WDS Partnership WG Recommendations</a:t>
            </a:r>
            <a:r>
              <a:rPr lang="en-US" sz="1800" b="1" dirty="0">
                <a:solidFill>
                  <a:srgbClr val="84442E"/>
                </a:solidFill>
              </a:rPr>
              <a:t>: </a:t>
            </a:r>
            <a:r>
              <a:rPr lang="en-US" sz="1800" dirty="0"/>
              <a:t>Creates harmonized Common Procedures for certification of repositories at the basic level, drawing from the procedures already put in place by the Data Seal of Approval (DSA) and the ICSU World Data System (ICSU-WDS) </a:t>
            </a:r>
            <a:r>
              <a:rPr lang="en-US" sz="1800" b="1" dirty="0">
                <a:solidFill>
                  <a:srgbClr val="0070C0"/>
                </a:solidFill>
                <a:sym typeface="Wingdings" pitchFamily="2" charset="2"/>
              </a:rPr>
              <a:t> </a:t>
            </a:r>
            <a:r>
              <a:rPr lang="en-US" sz="1800" b="1" dirty="0">
                <a:solidFill>
                  <a:srgbClr val="0070C0"/>
                </a:solidFill>
              </a:rPr>
              <a:t>ICT Technical Specification</a:t>
            </a:r>
          </a:p>
          <a:p>
            <a:pPr marL="0">
              <a:lnSpc>
                <a:spcPct val="100000"/>
              </a:lnSpc>
              <a:spcBef>
                <a:spcPts val="0"/>
              </a:spcBef>
              <a:spcAft>
                <a:spcPts val="1200"/>
              </a:spcAft>
              <a:buNone/>
            </a:pPr>
            <a:endParaRPr lang="it-IT" sz="1800" dirty="0"/>
          </a:p>
        </p:txBody>
      </p:sp>
      <p:sp>
        <p:nvSpPr>
          <p:cNvPr id="4" name="Segnaposto data 3"/>
          <p:cNvSpPr>
            <a:spLocks noGrp="1"/>
          </p:cNvSpPr>
          <p:nvPr>
            <p:ph type="dt" sz="half" idx="2"/>
          </p:nvPr>
        </p:nvSpPr>
        <p:spPr/>
        <p:txBody>
          <a:bodyPr/>
          <a:lstStyle/>
          <a:p>
            <a:fld id="{1B073F1C-9EF9-7B40-A001-71E6A282F98C}"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54</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88066" name="Picture 2"/>
          <p:cNvPicPr>
            <a:picLocks noChangeAspect="1" noChangeArrowheads="1"/>
          </p:cNvPicPr>
          <p:nvPr/>
        </p:nvPicPr>
        <p:blipFill>
          <a:blip r:embed="rId5"/>
          <a:srcRect/>
          <a:stretch>
            <a:fillRect/>
          </a:stretch>
        </p:blipFill>
        <p:spPr bwMode="auto">
          <a:xfrm>
            <a:off x="3" y="1"/>
            <a:ext cx="6331931" cy="2952000"/>
          </a:xfrm>
          <a:prstGeom prst="rect">
            <a:avLst/>
          </a:prstGeom>
          <a:noFill/>
          <a:ln w="9525">
            <a:noFill/>
            <a:miter lim="800000"/>
            <a:headEnd/>
            <a:tailEnd/>
          </a:ln>
        </p:spPr>
      </p:pic>
      <p:sp>
        <p:nvSpPr>
          <p:cNvPr id="8"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571500" y="3058787"/>
            <a:ext cx="10980000" cy="3148316"/>
          </a:xfrm>
        </p:spPr>
        <p:txBody>
          <a:bodyPr>
            <a:noAutofit/>
          </a:bodyPr>
          <a:lstStyle/>
          <a:p>
            <a:pPr marL="0">
              <a:lnSpc>
                <a:spcPct val="100000"/>
              </a:lnSpc>
              <a:spcBef>
                <a:spcPts val="0"/>
              </a:spcBef>
              <a:spcAft>
                <a:spcPts val="1200"/>
              </a:spcAft>
              <a:buNone/>
            </a:pPr>
            <a:r>
              <a:rPr lang="it-IT" sz="1800" b="1" dirty="0">
                <a:solidFill>
                  <a:srgbClr val="84442E"/>
                </a:solidFill>
                <a:hlinkClick r:id="rId2">
                  <a:extLst>
                    <a:ext uri="{A12FA001-AC4F-418D-AE19-62706E023703}">
                      <ahyp:hlinkClr xmlns:ahyp="http://schemas.microsoft.com/office/drawing/2018/hyperlinkcolor" val="tx"/>
                    </a:ext>
                  </a:extLst>
                </a:hlinkClick>
              </a:rPr>
              <a:t>The final version of the RDA COVID-19 Recommendations and Guidelines for Data Sharing, published 30 June 2020</a:t>
            </a:r>
            <a:r>
              <a:rPr lang="it-IT" sz="1800" b="1" dirty="0">
                <a:solidFill>
                  <a:srgbClr val="84442E"/>
                </a:solidFill>
              </a:rPr>
              <a:t>: </a:t>
            </a:r>
            <a:r>
              <a:rPr lang="it-IT" sz="1800" dirty="0"/>
              <a:t>The </a:t>
            </a:r>
            <a:r>
              <a:rPr lang="it-IT" sz="1800" dirty="0" err="1"/>
              <a:t>Research</a:t>
            </a:r>
            <a:r>
              <a:rPr lang="it-IT" sz="1800" dirty="0"/>
              <a:t> Data </a:t>
            </a:r>
            <a:r>
              <a:rPr lang="it-IT" sz="1800" dirty="0" err="1"/>
              <a:t>Alliance</a:t>
            </a:r>
            <a:r>
              <a:rPr lang="it-IT" sz="1800" dirty="0"/>
              <a:t> (RDA) COVID-19 </a:t>
            </a:r>
            <a:r>
              <a:rPr lang="it-IT" sz="1800" dirty="0" err="1"/>
              <a:t>Working</a:t>
            </a:r>
            <a:r>
              <a:rPr lang="it-IT" sz="1800" dirty="0"/>
              <a:t> Group </a:t>
            </a:r>
            <a:r>
              <a:rPr lang="it-IT" sz="1800" dirty="0" err="1"/>
              <a:t>members</a:t>
            </a:r>
            <a:r>
              <a:rPr lang="it-IT" sz="1800" dirty="0"/>
              <a:t> </a:t>
            </a:r>
            <a:r>
              <a:rPr lang="it-IT" sz="1800" dirty="0" err="1"/>
              <a:t>bring</a:t>
            </a:r>
            <a:r>
              <a:rPr lang="it-IT" sz="1800" dirty="0"/>
              <a:t> </a:t>
            </a:r>
            <a:r>
              <a:rPr lang="it-IT" sz="1800" dirty="0" err="1"/>
              <a:t>various</a:t>
            </a:r>
            <a:r>
              <a:rPr lang="it-IT" sz="1800" dirty="0"/>
              <a:t>, global expertise to </a:t>
            </a:r>
            <a:r>
              <a:rPr lang="it-IT" sz="1800" dirty="0" err="1"/>
              <a:t>develop</a:t>
            </a:r>
            <a:r>
              <a:rPr lang="it-IT" sz="1800" dirty="0"/>
              <a:t> a body of work </a:t>
            </a:r>
            <a:r>
              <a:rPr lang="it-IT" sz="1800" dirty="0" err="1"/>
              <a:t>that</a:t>
            </a:r>
            <a:r>
              <a:rPr lang="it-IT" sz="1800" dirty="0"/>
              <a:t> </a:t>
            </a:r>
            <a:r>
              <a:rPr lang="it-IT" sz="1800" dirty="0" err="1"/>
              <a:t>comprises</a:t>
            </a:r>
            <a:r>
              <a:rPr lang="it-IT" sz="1800" dirty="0"/>
              <a:t> </a:t>
            </a:r>
            <a:r>
              <a:rPr lang="it-IT" sz="1800" dirty="0" err="1"/>
              <a:t>how</a:t>
            </a:r>
            <a:r>
              <a:rPr lang="it-IT" sz="1800" dirty="0"/>
              <a:t> data from multiple </a:t>
            </a:r>
            <a:r>
              <a:rPr lang="it-IT" sz="1800" dirty="0" err="1"/>
              <a:t>disciplines</a:t>
            </a:r>
            <a:r>
              <a:rPr lang="it-IT" sz="1800" dirty="0"/>
              <a:t> </a:t>
            </a:r>
            <a:r>
              <a:rPr lang="it-IT" sz="1800" dirty="0" err="1"/>
              <a:t>inform</a:t>
            </a:r>
            <a:r>
              <a:rPr lang="it-IT" sz="1800" dirty="0"/>
              <a:t> </a:t>
            </a:r>
            <a:r>
              <a:rPr lang="it-IT" sz="1800" dirty="0" err="1"/>
              <a:t>response</a:t>
            </a:r>
            <a:r>
              <a:rPr lang="it-IT" sz="1800" dirty="0"/>
              <a:t> to a </a:t>
            </a:r>
            <a:r>
              <a:rPr lang="it-IT" sz="1800" dirty="0" err="1"/>
              <a:t>pandemic</a:t>
            </a:r>
            <a:r>
              <a:rPr lang="it-IT" sz="1800" dirty="0"/>
              <a:t> </a:t>
            </a:r>
            <a:r>
              <a:rPr lang="it-IT" sz="1800" dirty="0" err="1"/>
              <a:t>combined</a:t>
            </a:r>
            <a:r>
              <a:rPr lang="it-IT" sz="1800" dirty="0"/>
              <a:t> with </a:t>
            </a:r>
            <a:r>
              <a:rPr lang="it-IT" sz="1800" dirty="0" err="1"/>
              <a:t>guidelines</a:t>
            </a:r>
            <a:r>
              <a:rPr lang="it-IT" sz="1800" dirty="0"/>
              <a:t> and </a:t>
            </a:r>
            <a:r>
              <a:rPr lang="it-IT" sz="1800" dirty="0" err="1"/>
              <a:t>recommendations</a:t>
            </a:r>
            <a:r>
              <a:rPr lang="it-IT" sz="1800" dirty="0"/>
              <a:t> on data </a:t>
            </a:r>
            <a:r>
              <a:rPr lang="it-IT" sz="1800" dirty="0" err="1"/>
              <a:t>sharing</a:t>
            </a:r>
            <a:r>
              <a:rPr lang="it-IT" sz="1800" dirty="0"/>
              <a:t> under the </a:t>
            </a:r>
            <a:r>
              <a:rPr lang="it-IT" sz="1800" dirty="0" err="1"/>
              <a:t>present</a:t>
            </a:r>
            <a:r>
              <a:rPr lang="it-IT" sz="1800" dirty="0"/>
              <a:t> COVID-19 </a:t>
            </a:r>
            <a:r>
              <a:rPr lang="it-IT" sz="1800" dirty="0" err="1"/>
              <a:t>cicumstances</a:t>
            </a:r>
            <a:r>
              <a:rPr lang="it-IT" sz="1800" dirty="0"/>
              <a:t>.</a:t>
            </a:r>
            <a:endParaRPr lang="it-IT" sz="1800" b="1" dirty="0">
              <a:solidFill>
                <a:srgbClr val="84442E"/>
              </a:solidFill>
            </a:endParaRPr>
          </a:p>
        </p:txBody>
      </p:sp>
      <p:sp>
        <p:nvSpPr>
          <p:cNvPr id="4" name="Segnaposto data 3"/>
          <p:cNvSpPr>
            <a:spLocks noGrp="1"/>
          </p:cNvSpPr>
          <p:nvPr>
            <p:ph type="dt" sz="half" idx="2"/>
          </p:nvPr>
        </p:nvSpPr>
        <p:spPr/>
        <p:txBody>
          <a:bodyPr/>
          <a:lstStyle/>
          <a:p>
            <a:fld id="{2CBC5055-AE69-594F-9529-1A6DFE60B859}"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55</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88066" name="Picture 2"/>
          <p:cNvPicPr>
            <a:picLocks noChangeAspect="1" noChangeArrowheads="1"/>
          </p:cNvPicPr>
          <p:nvPr/>
        </p:nvPicPr>
        <p:blipFill>
          <a:blip r:embed="rId3"/>
          <a:srcRect/>
          <a:stretch>
            <a:fillRect/>
          </a:stretch>
        </p:blipFill>
        <p:spPr bwMode="auto">
          <a:xfrm>
            <a:off x="3" y="1"/>
            <a:ext cx="6331931" cy="2952000"/>
          </a:xfrm>
          <a:prstGeom prst="rect">
            <a:avLst/>
          </a:prstGeom>
          <a:noFill/>
          <a:ln w="9525">
            <a:noFill/>
            <a:miter lim="800000"/>
            <a:headEnd/>
            <a:tailEnd/>
          </a:ln>
        </p:spPr>
      </p:pic>
      <p:sp>
        <p:nvSpPr>
          <p:cNvPr id="8"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RECOMMENDATIONS</a:t>
            </a:r>
          </a:p>
        </p:txBody>
      </p:sp>
    </p:spTree>
    <p:extLst>
      <p:ext uri="{BB962C8B-B14F-4D97-AF65-F5344CB8AC3E}">
        <p14:creationId xmlns:p14="http://schemas.microsoft.com/office/powerpoint/2010/main" val="6352447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571500" y="3058787"/>
            <a:ext cx="10980000" cy="3148316"/>
          </a:xfrm>
        </p:spPr>
        <p:txBody>
          <a:bodyPr>
            <a:noAutofit/>
          </a:bodyPr>
          <a:lstStyle/>
          <a:p>
            <a:pPr marL="0" lvl="0">
              <a:lnSpc>
                <a:spcPct val="100000"/>
              </a:lnSpc>
              <a:spcBef>
                <a:spcPts val="0"/>
              </a:spcBef>
              <a:spcAft>
                <a:spcPts val="1200"/>
              </a:spcAft>
              <a:buNone/>
            </a:pPr>
            <a:r>
              <a:rPr lang="en-GB" sz="2400" b="1" dirty="0">
                <a:solidFill>
                  <a:srgbClr val="84442E"/>
                </a:solidFill>
                <a:hlinkClick r:id="rId2">
                  <a:extLst>
                    <a:ext uri="{A12FA001-AC4F-418D-AE19-62706E023703}">
                      <ahyp:hlinkClr xmlns:ahyp="http://schemas.microsoft.com/office/drawing/2018/hyperlinkcolor" val="tx"/>
                    </a:ext>
                  </a:extLst>
                </a:hlinkClick>
              </a:rPr>
              <a:t>Recommendations and Capacity Development Resource Kit:</a:t>
            </a:r>
            <a:r>
              <a:rPr lang="en-GB" sz="2400" b="1" dirty="0">
                <a:solidFill>
                  <a:srgbClr val="84442E"/>
                </a:solidFill>
              </a:rPr>
              <a:t> </a:t>
            </a:r>
            <a:r>
              <a:rPr lang="en-GB" sz="1800" dirty="0">
                <a:solidFill>
                  <a:prstClr val="black"/>
                </a:solidFill>
              </a:rPr>
              <a:t>These documents include an overview about available and free training resources in the area of agricultural data management. A detailed description is provided for resources that are related to RDA. Other free resources that are available online are listed as well.</a:t>
            </a:r>
            <a:endParaRPr lang="en-GB" sz="1800" b="1" dirty="0">
              <a:solidFill>
                <a:prstClr val="black"/>
              </a:solidFill>
            </a:endParaRPr>
          </a:p>
        </p:txBody>
      </p:sp>
      <p:sp>
        <p:nvSpPr>
          <p:cNvPr id="4" name="Segnaposto data 3"/>
          <p:cNvSpPr>
            <a:spLocks noGrp="1"/>
          </p:cNvSpPr>
          <p:nvPr>
            <p:ph type="dt" sz="half" idx="2"/>
          </p:nvPr>
        </p:nvSpPr>
        <p:spPr/>
        <p:txBody>
          <a:bodyPr/>
          <a:lstStyle/>
          <a:p>
            <a:fld id="{7E656154-C512-D94E-9733-8871DC329213}"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56</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88066" name="Picture 2"/>
          <p:cNvPicPr>
            <a:picLocks noChangeAspect="1" noChangeArrowheads="1"/>
          </p:cNvPicPr>
          <p:nvPr/>
        </p:nvPicPr>
        <p:blipFill>
          <a:blip r:embed="rId3"/>
          <a:srcRect/>
          <a:stretch>
            <a:fillRect/>
          </a:stretch>
        </p:blipFill>
        <p:spPr bwMode="auto">
          <a:xfrm>
            <a:off x="3" y="1"/>
            <a:ext cx="6331931" cy="2952000"/>
          </a:xfrm>
          <a:prstGeom prst="rect">
            <a:avLst/>
          </a:prstGeom>
          <a:noFill/>
          <a:ln w="9525">
            <a:noFill/>
            <a:miter lim="800000"/>
            <a:headEnd/>
            <a:tailEnd/>
          </a:ln>
        </p:spPr>
      </p:pic>
      <p:sp>
        <p:nvSpPr>
          <p:cNvPr id="8"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RDA ENDORSEMENT IN PROCESS</a:t>
            </a:r>
          </a:p>
        </p:txBody>
      </p:sp>
    </p:spTree>
    <p:extLst>
      <p:ext uri="{BB962C8B-B14F-4D97-AF65-F5344CB8AC3E}">
        <p14:creationId xmlns:p14="http://schemas.microsoft.com/office/powerpoint/2010/main" val="3284202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838200" y="3514979"/>
            <a:ext cx="10723536" cy="2762253"/>
          </a:xfrm>
        </p:spPr>
        <p:txBody>
          <a:bodyPr>
            <a:normAutofit fontScale="92500" lnSpcReduction="20000"/>
          </a:bodyPr>
          <a:lstStyle/>
          <a:p>
            <a:pPr marL="0">
              <a:lnSpc>
                <a:spcPct val="100000"/>
              </a:lnSpc>
              <a:spcBef>
                <a:spcPts val="0"/>
              </a:spcBef>
              <a:spcAft>
                <a:spcPts val="1200"/>
              </a:spcAft>
              <a:buNone/>
            </a:pPr>
            <a:r>
              <a:rPr lang="en-US" sz="2200" b="1" dirty="0">
                <a:solidFill>
                  <a:srgbClr val="84442E"/>
                </a:solidFill>
                <a:hlinkClick r:id="rId2">
                  <a:extLst>
                    <a:ext uri="{A12FA001-AC4F-418D-AE19-62706E023703}">
                      <ahyp:hlinkClr xmlns:ahyp="http://schemas.microsoft.com/office/drawing/2018/hyperlinkcolor" val="tx"/>
                    </a:ext>
                  </a:extLst>
                </a:hlinkClick>
              </a:rPr>
              <a:t>Matrix of use cases and functional requirements for research data repository platforms</a:t>
            </a:r>
            <a:r>
              <a:rPr lang="en-US" sz="2000" b="1" dirty="0">
                <a:solidFill>
                  <a:srgbClr val="84442E"/>
                </a:solidFill>
              </a:rPr>
              <a:t>: </a:t>
            </a:r>
            <a:r>
              <a:rPr lang="en-US" sz="2000" dirty="0">
                <a:ea typeface="Calibri"/>
                <a:cs typeface="Times New Roman"/>
              </a:rPr>
              <a:t>Based on use cases, matrix describes forty-four functional requirements identified for research data repository platforms and provides a score identifying relative importance. </a:t>
            </a:r>
          </a:p>
          <a:p>
            <a:pPr marL="0">
              <a:lnSpc>
                <a:spcPct val="100000"/>
              </a:lnSpc>
              <a:spcBef>
                <a:spcPts val="0"/>
              </a:spcBef>
              <a:spcAft>
                <a:spcPts val="1200"/>
              </a:spcAft>
              <a:buNone/>
            </a:pPr>
            <a:r>
              <a:rPr lang="it-IT" sz="2200" b="1" dirty="0">
                <a:solidFill>
                  <a:srgbClr val="84442E"/>
                </a:solidFill>
                <a:hlinkClick r:id="rId3">
                  <a:extLst>
                    <a:ext uri="{A12FA001-AC4F-418D-AE19-62706E023703}">
                      <ahyp:hlinkClr xmlns:ahyp="http://schemas.microsoft.com/office/drawing/2018/hyperlinkcolor" val="tx"/>
                    </a:ext>
                  </a:extLst>
                </a:hlinkClick>
              </a:rPr>
              <a:t>Income Streams for Data Repositories</a:t>
            </a:r>
            <a:r>
              <a:rPr lang="it-IT" sz="2200" b="1" dirty="0">
                <a:solidFill>
                  <a:srgbClr val="84442E"/>
                </a:solidFill>
              </a:rPr>
              <a:t>:</a:t>
            </a:r>
            <a:br>
              <a:rPr lang="it-IT" sz="2200" b="1" dirty="0">
                <a:solidFill>
                  <a:srgbClr val="84442E"/>
                </a:solidFill>
              </a:rPr>
            </a:br>
            <a:r>
              <a:rPr lang="it-IT" sz="2000" dirty="0">
                <a:cs typeface="Times New Roman"/>
              </a:rPr>
              <a:t>The RDA/WDS </a:t>
            </a:r>
            <a:r>
              <a:rPr lang="it-IT" sz="2000" dirty="0" err="1">
                <a:cs typeface="Times New Roman"/>
              </a:rPr>
              <a:t>Interest</a:t>
            </a:r>
            <a:r>
              <a:rPr lang="it-IT" sz="2000" dirty="0">
                <a:cs typeface="Times New Roman"/>
              </a:rPr>
              <a:t> Group Publishing Data </a:t>
            </a:r>
            <a:r>
              <a:rPr lang="it-IT" sz="2000" dirty="0" err="1">
                <a:cs typeface="Times New Roman"/>
              </a:rPr>
              <a:t>Cost</a:t>
            </a:r>
            <a:r>
              <a:rPr lang="it-IT" sz="2000" dirty="0">
                <a:cs typeface="Times New Roman"/>
              </a:rPr>
              <a:t> </a:t>
            </a:r>
            <a:r>
              <a:rPr lang="it-IT" sz="2000" dirty="0" err="1">
                <a:cs typeface="Times New Roman"/>
              </a:rPr>
              <a:t>Recovery</a:t>
            </a:r>
            <a:r>
              <a:rPr lang="it-IT" sz="2000" dirty="0">
                <a:cs typeface="Times New Roman"/>
              </a:rPr>
              <a:t> for Data Centres </a:t>
            </a:r>
            <a:r>
              <a:rPr lang="it-IT" sz="2000" dirty="0" err="1">
                <a:cs typeface="Times New Roman"/>
              </a:rPr>
              <a:t>aims</a:t>
            </a:r>
            <a:r>
              <a:rPr lang="it-IT" sz="2000" dirty="0">
                <a:cs typeface="Times New Roman"/>
              </a:rPr>
              <a:t> to </a:t>
            </a:r>
            <a:r>
              <a:rPr lang="it-IT" sz="2000" dirty="0" err="1">
                <a:cs typeface="Times New Roman"/>
              </a:rPr>
              <a:t>contribute</a:t>
            </a:r>
            <a:r>
              <a:rPr lang="it-IT" sz="2000" dirty="0">
                <a:cs typeface="Times New Roman"/>
              </a:rPr>
              <a:t> to </a:t>
            </a:r>
            <a:r>
              <a:rPr lang="it-IT" sz="2000" dirty="0" err="1">
                <a:cs typeface="Times New Roman"/>
              </a:rPr>
              <a:t>strategic</a:t>
            </a:r>
            <a:r>
              <a:rPr lang="it-IT" sz="2000" dirty="0">
                <a:cs typeface="Times New Roman"/>
              </a:rPr>
              <a:t> </a:t>
            </a:r>
            <a:r>
              <a:rPr lang="it-IT" sz="2000" dirty="0" err="1">
                <a:cs typeface="Times New Roman"/>
              </a:rPr>
              <a:t>thinking</a:t>
            </a:r>
            <a:r>
              <a:rPr lang="it-IT" sz="2000" dirty="0">
                <a:cs typeface="Times New Roman"/>
              </a:rPr>
              <a:t> on </a:t>
            </a:r>
            <a:r>
              <a:rPr lang="it-IT" sz="2000" dirty="0" err="1">
                <a:cs typeface="Times New Roman"/>
              </a:rPr>
              <a:t>cost</a:t>
            </a:r>
            <a:r>
              <a:rPr lang="it-IT" sz="2000" dirty="0">
                <a:cs typeface="Times New Roman"/>
              </a:rPr>
              <a:t> </a:t>
            </a:r>
            <a:r>
              <a:rPr lang="it-IT" sz="2000" dirty="0" err="1">
                <a:cs typeface="Times New Roman"/>
              </a:rPr>
              <a:t>recovery</a:t>
            </a:r>
            <a:r>
              <a:rPr lang="it-IT" sz="2000" dirty="0">
                <a:cs typeface="Times New Roman"/>
              </a:rPr>
              <a:t> by </a:t>
            </a:r>
            <a:r>
              <a:rPr lang="it-IT" sz="2000" dirty="0" err="1">
                <a:cs typeface="Times New Roman"/>
              </a:rPr>
              <a:t>conducting</a:t>
            </a:r>
            <a:r>
              <a:rPr lang="it-IT" sz="2000" dirty="0">
                <a:cs typeface="Times New Roman"/>
              </a:rPr>
              <a:t> </a:t>
            </a:r>
            <a:r>
              <a:rPr lang="it-IT" sz="2000" dirty="0" err="1">
                <a:cs typeface="Times New Roman"/>
              </a:rPr>
              <a:t>research</a:t>
            </a:r>
            <a:r>
              <a:rPr lang="it-IT" sz="2000" dirty="0">
                <a:cs typeface="Times New Roman"/>
              </a:rPr>
              <a:t> to </a:t>
            </a:r>
            <a:r>
              <a:rPr lang="it-IT" sz="2000" dirty="0" err="1">
                <a:cs typeface="Times New Roman"/>
              </a:rPr>
              <a:t>understand</a:t>
            </a:r>
            <a:r>
              <a:rPr lang="it-IT" sz="2000" dirty="0">
                <a:cs typeface="Times New Roman"/>
              </a:rPr>
              <a:t> </a:t>
            </a:r>
            <a:r>
              <a:rPr lang="it-IT" sz="2000" dirty="0" err="1">
                <a:cs typeface="Times New Roman"/>
              </a:rPr>
              <a:t>current</a:t>
            </a:r>
            <a:r>
              <a:rPr lang="it-IT" sz="2000" dirty="0">
                <a:cs typeface="Times New Roman"/>
              </a:rPr>
              <a:t> and </a:t>
            </a:r>
            <a:r>
              <a:rPr lang="it-IT" sz="2000" dirty="0" err="1">
                <a:cs typeface="Times New Roman"/>
              </a:rPr>
              <a:t>possible</a:t>
            </a:r>
            <a:r>
              <a:rPr lang="it-IT" sz="2000" dirty="0">
                <a:cs typeface="Times New Roman"/>
              </a:rPr>
              <a:t> </a:t>
            </a:r>
            <a:r>
              <a:rPr lang="it-IT" sz="2000" dirty="0" err="1">
                <a:cs typeface="Times New Roman"/>
              </a:rPr>
              <a:t>cost</a:t>
            </a:r>
            <a:r>
              <a:rPr lang="it-IT" sz="2000" dirty="0">
                <a:cs typeface="Times New Roman"/>
              </a:rPr>
              <a:t> </a:t>
            </a:r>
            <a:r>
              <a:rPr lang="it-IT" sz="2000" dirty="0" err="1">
                <a:cs typeface="Times New Roman"/>
              </a:rPr>
              <a:t>recovery</a:t>
            </a:r>
            <a:r>
              <a:rPr lang="it-IT" sz="2000" dirty="0">
                <a:cs typeface="Times New Roman"/>
              </a:rPr>
              <a:t> </a:t>
            </a:r>
            <a:r>
              <a:rPr lang="it-IT" sz="2000" dirty="0" err="1">
                <a:cs typeface="Times New Roman"/>
              </a:rPr>
              <a:t>strategies</a:t>
            </a:r>
            <a:r>
              <a:rPr lang="it-IT" sz="2000" dirty="0">
                <a:cs typeface="Times New Roman"/>
              </a:rPr>
              <a:t> for data centres.</a:t>
            </a:r>
          </a:p>
          <a:p>
            <a:pPr marL="0">
              <a:lnSpc>
                <a:spcPct val="100000"/>
              </a:lnSpc>
              <a:spcBef>
                <a:spcPts val="0"/>
              </a:spcBef>
              <a:spcAft>
                <a:spcPts val="1200"/>
              </a:spcAft>
              <a:buNone/>
            </a:pPr>
            <a:r>
              <a:rPr lang="it-IT" sz="2400" b="1" dirty="0">
                <a:solidFill>
                  <a:srgbClr val="84442E"/>
                </a:solidFill>
                <a:hlinkClick r:id="rId4">
                  <a:extLst>
                    <a:ext uri="{A12FA001-AC4F-418D-AE19-62706E023703}">
                      <ahyp:hlinkClr xmlns:ahyp="http://schemas.microsoft.com/office/drawing/2018/hyperlinkcolor" val="tx"/>
                    </a:ext>
                  </a:extLst>
                </a:hlinkClick>
              </a:rPr>
              <a:t>RDA-COVID19 WG Zotero Library</a:t>
            </a:r>
            <a:r>
              <a:rPr lang="it-IT" sz="2400" b="1" dirty="0">
                <a:solidFill>
                  <a:srgbClr val="84442E"/>
                </a:solidFill>
              </a:rPr>
              <a:t>:</a:t>
            </a:r>
            <a:r>
              <a:rPr lang="it-IT" sz="2000" b="1" dirty="0">
                <a:solidFill>
                  <a:srgbClr val="84442E"/>
                </a:solidFill>
              </a:rPr>
              <a:t> </a:t>
            </a:r>
            <a:r>
              <a:rPr lang="it-IT" sz="2000" dirty="0"/>
              <a:t>The RDA-COVID19 WG </a:t>
            </a:r>
            <a:r>
              <a:rPr lang="it-IT" sz="2000" dirty="0" err="1"/>
              <a:t>Zotero</a:t>
            </a:r>
            <a:r>
              <a:rPr lang="it-IT" sz="2000" dirty="0"/>
              <a:t> Library </a:t>
            </a:r>
            <a:r>
              <a:rPr lang="it-IT" sz="2000" dirty="0" err="1"/>
              <a:t>was</a:t>
            </a:r>
            <a:r>
              <a:rPr lang="it-IT" sz="2000" dirty="0"/>
              <a:t> </a:t>
            </a:r>
            <a:r>
              <a:rPr lang="it-IT" sz="2000" dirty="0" err="1"/>
              <a:t>created</a:t>
            </a:r>
            <a:r>
              <a:rPr lang="it-IT" sz="2000" dirty="0"/>
              <a:t> by the RDA-COVID19 WG to </a:t>
            </a:r>
            <a:r>
              <a:rPr lang="it-IT" sz="2000" dirty="0" err="1"/>
              <a:t>support</a:t>
            </a:r>
            <a:r>
              <a:rPr lang="it-IT" sz="2000" dirty="0"/>
              <a:t> </a:t>
            </a:r>
            <a:r>
              <a:rPr lang="it-IT" sz="2000" dirty="0" err="1"/>
              <a:t>development</a:t>
            </a:r>
            <a:r>
              <a:rPr lang="it-IT" sz="2000" dirty="0"/>
              <a:t> of the RDA-COVID19 </a:t>
            </a:r>
            <a:r>
              <a:rPr lang="it-IT" sz="2000" dirty="0" err="1"/>
              <a:t>Recommendations</a:t>
            </a:r>
            <a:r>
              <a:rPr lang="it-IT" sz="2000" dirty="0"/>
              <a:t> and </a:t>
            </a:r>
            <a:r>
              <a:rPr lang="it-IT" sz="2000" dirty="0" err="1"/>
              <a:t>Guidelines</a:t>
            </a:r>
            <a:r>
              <a:rPr lang="it-IT" sz="2000" dirty="0"/>
              <a:t>.</a:t>
            </a:r>
          </a:p>
        </p:txBody>
      </p:sp>
      <p:sp>
        <p:nvSpPr>
          <p:cNvPr id="4" name="Segnaposto data 3"/>
          <p:cNvSpPr>
            <a:spLocks noGrp="1"/>
          </p:cNvSpPr>
          <p:nvPr>
            <p:ph type="dt" sz="half" idx="2"/>
          </p:nvPr>
        </p:nvSpPr>
        <p:spPr/>
        <p:txBody>
          <a:bodyPr/>
          <a:lstStyle/>
          <a:p>
            <a:fld id="{A66DB191-6F79-0D41-99E5-A6FA93F7161D}"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57</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88066" name="Picture 2"/>
          <p:cNvPicPr>
            <a:picLocks noChangeAspect="1" noChangeArrowheads="1"/>
          </p:cNvPicPr>
          <p:nvPr/>
        </p:nvPicPr>
        <p:blipFill>
          <a:blip r:embed="rId5"/>
          <a:srcRect/>
          <a:stretch>
            <a:fillRect/>
          </a:stretch>
        </p:blipFill>
        <p:spPr bwMode="auto">
          <a:xfrm>
            <a:off x="1" y="1"/>
            <a:ext cx="6496334" cy="3028646"/>
          </a:xfrm>
          <a:prstGeom prst="rect">
            <a:avLst/>
          </a:prstGeom>
          <a:noFill/>
          <a:ln w="9525">
            <a:noFill/>
            <a:miter lim="800000"/>
            <a:headEnd/>
            <a:tailEnd/>
          </a:ln>
        </p:spPr>
      </p:pic>
      <p:sp>
        <p:nvSpPr>
          <p:cNvPr id="8"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Tree>
    <p:extLst>
      <p:ext uri="{BB962C8B-B14F-4D97-AF65-F5344CB8AC3E}">
        <p14:creationId xmlns:p14="http://schemas.microsoft.com/office/powerpoint/2010/main" val="17954392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60173" y="3531455"/>
            <a:ext cx="11001563" cy="2538413"/>
          </a:xfrm>
        </p:spPr>
        <p:txBody>
          <a:bodyPr>
            <a:normAutofit fontScale="92500" lnSpcReduction="10000"/>
          </a:bodyPr>
          <a:lstStyle/>
          <a:p>
            <a:pPr marL="0" lvl="0">
              <a:lnSpc>
                <a:spcPct val="100000"/>
              </a:lnSpc>
              <a:spcBef>
                <a:spcPts val="0"/>
              </a:spcBef>
              <a:spcAft>
                <a:spcPts val="1200"/>
              </a:spcAft>
              <a:buNone/>
            </a:pPr>
            <a:r>
              <a:rPr lang="it-IT" sz="2000" b="1" dirty="0">
                <a:solidFill>
                  <a:srgbClr val="84442E"/>
                </a:solidFill>
                <a:hlinkClick r:id="rId2">
                  <a:extLst>
                    <a:ext uri="{A12FA001-AC4F-418D-AE19-62706E023703}">
                      <ahyp:hlinkClr xmlns:ahyp="http://schemas.microsoft.com/office/drawing/2018/hyperlinkcolor" val="tx"/>
                    </a:ext>
                  </a:extLst>
                </a:hlinkClick>
              </a:rPr>
              <a:t>Data Sharing in Epidemiology</a:t>
            </a:r>
            <a:r>
              <a:rPr lang="it-IT" sz="2000" b="1" dirty="0">
                <a:solidFill>
                  <a:srgbClr val="84442E"/>
                </a:solidFill>
              </a:rPr>
              <a:t>:</a:t>
            </a:r>
            <a:r>
              <a:rPr lang="it-IT" sz="2000" dirty="0">
                <a:solidFill>
                  <a:prstClr val="black"/>
                </a:solidFill>
              </a:rPr>
              <a:t> </a:t>
            </a:r>
            <a:r>
              <a:rPr lang="it-IT" sz="1800" dirty="0" err="1">
                <a:solidFill>
                  <a:prstClr val="black"/>
                </a:solidFill>
              </a:rPr>
              <a:t>There</a:t>
            </a:r>
            <a:r>
              <a:rPr lang="it-IT" sz="1800" dirty="0">
                <a:solidFill>
                  <a:prstClr val="black"/>
                </a:solidFill>
              </a:rPr>
              <a:t> </a:t>
            </a:r>
            <a:r>
              <a:rPr lang="it-IT" sz="1800" dirty="0" err="1">
                <a:solidFill>
                  <a:prstClr val="black"/>
                </a:solidFill>
              </a:rPr>
              <a:t>is</a:t>
            </a:r>
            <a:r>
              <a:rPr lang="it-IT" sz="1800" dirty="0">
                <a:solidFill>
                  <a:prstClr val="black"/>
                </a:solidFill>
              </a:rPr>
              <a:t> a pressing </a:t>
            </a:r>
            <a:r>
              <a:rPr lang="it-IT" sz="1800" dirty="0" err="1">
                <a:solidFill>
                  <a:prstClr val="black"/>
                </a:solidFill>
              </a:rPr>
              <a:t>need</a:t>
            </a:r>
            <a:r>
              <a:rPr lang="it-IT" sz="1800" dirty="0">
                <a:solidFill>
                  <a:prstClr val="black"/>
                </a:solidFill>
              </a:rPr>
              <a:t> for a </a:t>
            </a:r>
            <a:r>
              <a:rPr lang="it-IT" sz="1800" dirty="0" err="1">
                <a:solidFill>
                  <a:prstClr val="black"/>
                </a:solidFill>
              </a:rPr>
              <a:t>coordinated</a:t>
            </a:r>
            <a:r>
              <a:rPr lang="it-IT" sz="1800" dirty="0">
                <a:solidFill>
                  <a:prstClr val="black"/>
                </a:solidFill>
              </a:rPr>
              <a:t> global </a:t>
            </a:r>
            <a:r>
              <a:rPr lang="it-IT" sz="1800" dirty="0" err="1">
                <a:solidFill>
                  <a:prstClr val="black"/>
                </a:solidFill>
              </a:rPr>
              <a:t>system</a:t>
            </a:r>
            <a:r>
              <a:rPr lang="it-IT" sz="1800" dirty="0">
                <a:solidFill>
                  <a:prstClr val="black"/>
                </a:solidFill>
              </a:rPr>
              <a:t> </a:t>
            </a:r>
            <a:r>
              <a:rPr lang="it-IT" sz="1800" dirty="0" err="1">
                <a:solidFill>
                  <a:prstClr val="black"/>
                </a:solidFill>
              </a:rPr>
              <a:t>encompassing</a:t>
            </a:r>
            <a:r>
              <a:rPr lang="it-IT" sz="1800" dirty="0">
                <a:solidFill>
                  <a:prstClr val="black"/>
                </a:solidFill>
              </a:rPr>
              <a:t> </a:t>
            </a:r>
            <a:r>
              <a:rPr lang="it-IT" sz="1800" dirty="0" err="1">
                <a:solidFill>
                  <a:prstClr val="black"/>
                </a:solidFill>
              </a:rPr>
              <a:t>preparedness</a:t>
            </a:r>
            <a:r>
              <a:rPr lang="it-IT" sz="1800" dirty="0">
                <a:solidFill>
                  <a:prstClr val="black"/>
                </a:solidFill>
              </a:rPr>
              <a:t>, early </a:t>
            </a:r>
            <a:r>
              <a:rPr lang="it-IT" sz="1800" dirty="0" err="1">
                <a:solidFill>
                  <a:prstClr val="black"/>
                </a:solidFill>
              </a:rPr>
              <a:t>detection</a:t>
            </a:r>
            <a:r>
              <a:rPr lang="it-IT" sz="1800" dirty="0">
                <a:solidFill>
                  <a:prstClr val="black"/>
                </a:solidFill>
              </a:rPr>
              <a:t>, and </a:t>
            </a:r>
            <a:r>
              <a:rPr lang="it-IT" sz="1800" dirty="0" err="1">
                <a:solidFill>
                  <a:prstClr val="black"/>
                </a:solidFill>
              </a:rPr>
              <a:t>rapid</a:t>
            </a:r>
            <a:r>
              <a:rPr lang="it-IT" sz="1800" dirty="0">
                <a:solidFill>
                  <a:prstClr val="black"/>
                </a:solidFill>
              </a:rPr>
              <a:t> </a:t>
            </a:r>
            <a:r>
              <a:rPr lang="it-IT" sz="1800" dirty="0" err="1">
                <a:solidFill>
                  <a:prstClr val="black"/>
                </a:solidFill>
              </a:rPr>
              <a:t>response</a:t>
            </a:r>
            <a:r>
              <a:rPr lang="it-IT" sz="1800" dirty="0">
                <a:solidFill>
                  <a:prstClr val="black"/>
                </a:solidFill>
              </a:rPr>
              <a:t> to </a:t>
            </a:r>
            <a:r>
              <a:rPr lang="it-IT" sz="1800" dirty="0" err="1">
                <a:solidFill>
                  <a:prstClr val="black"/>
                </a:solidFill>
              </a:rPr>
              <a:t>newly</a:t>
            </a:r>
            <a:r>
              <a:rPr lang="it-IT" sz="1800" dirty="0">
                <a:solidFill>
                  <a:prstClr val="black"/>
                </a:solidFill>
              </a:rPr>
              <a:t> </a:t>
            </a:r>
            <a:r>
              <a:rPr lang="it-IT" sz="1800" dirty="0" err="1">
                <a:solidFill>
                  <a:prstClr val="black"/>
                </a:solidFill>
              </a:rPr>
              <a:t>emergent</a:t>
            </a:r>
            <a:r>
              <a:rPr lang="it-IT" sz="1800" dirty="0">
                <a:solidFill>
                  <a:prstClr val="black"/>
                </a:solidFill>
              </a:rPr>
              <a:t> </a:t>
            </a:r>
            <a:r>
              <a:rPr lang="it-IT" sz="1800" dirty="0" err="1">
                <a:solidFill>
                  <a:prstClr val="black"/>
                </a:solidFill>
              </a:rPr>
              <a:t>threats</a:t>
            </a:r>
            <a:r>
              <a:rPr lang="it-IT" sz="1800" dirty="0">
                <a:solidFill>
                  <a:prstClr val="black"/>
                </a:solidFill>
              </a:rPr>
              <a:t> </a:t>
            </a:r>
            <a:r>
              <a:rPr lang="it-IT" sz="1800" dirty="0" err="1">
                <a:solidFill>
                  <a:prstClr val="black"/>
                </a:solidFill>
              </a:rPr>
              <a:t>such</a:t>
            </a:r>
            <a:r>
              <a:rPr lang="it-IT" sz="1800" dirty="0">
                <a:solidFill>
                  <a:prstClr val="black"/>
                </a:solidFill>
              </a:rPr>
              <a:t> </a:t>
            </a:r>
            <a:r>
              <a:rPr lang="it-IT" sz="1800" dirty="0" err="1">
                <a:solidFill>
                  <a:prstClr val="black"/>
                </a:solidFill>
              </a:rPr>
              <a:t>as</a:t>
            </a:r>
            <a:r>
              <a:rPr lang="it-IT" sz="1800" dirty="0">
                <a:solidFill>
                  <a:prstClr val="black"/>
                </a:solidFill>
              </a:rPr>
              <a:t> SARS-CoV-2 virus and the COVID- 19 </a:t>
            </a:r>
            <a:r>
              <a:rPr lang="it-IT" sz="1800" dirty="0" err="1">
                <a:solidFill>
                  <a:prstClr val="black"/>
                </a:solidFill>
              </a:rPr>
              <a:t>disease</a:t>
            </a:r>
            <a:r>
              <a:rPr lang="it-IT" sz="1800" dirty="0">
                <a:solidFill>
                  <a:prstClr val="black"/>
                </a:solidFill>
              </a:rPr>
              <a:t> </a:t>
            </a:r>
            <a:r>
              <a:rPr lang="it-IT" sz="1800" dirty="0" err="1">
                <a:solidFill>
                  <a:prstClr val="black"/>
                </a:solidFill>
              </a:rPr>
              <a:t>that</a:t>
            </a:r>
            <a:r>
              <a:rPr lang="it-IT" sz="1800" dirty="0">
                <a:solidFill>
                  <a:prstClr val="black"/>
                </a:solidFill>
              </a:rPr>
              <a:t> </a:t>
            </a:r>
            <a:r>
              <a:rPr lang="it-IT" sz="1800" dirty="0" err="1">
                <a:solidFill>
                  <a:prstClr val="black"/>
                </a:solidFill>
              </a:rPr>
              <a:t>it</a:t>
            </a:r>
            <a:r>
              <a:rPr lang="it-IT" sz="1800" dirty="0">
                <a:solidFill>
                  <a:prstClr val="black"/>
                </a:solidFill>
              </a:rPr>
              <a:t> </a:t>
            </a:r>
            <a:r>
              <a:rPr lang="it-IT" sz="1800" dirty="0" err="1">
                <a:solidFill>
                  <a:prstClr val="black"/>
                </a:solidFill>
              </a:rPr>
              <a:t>causes</a:t>
            </a:r>
            <a:r>
              <a:rPr lang="it-IT" sz="1800" dirty="0">
                <a:solidFill>
                  <a:prstClr val="black"/>
                </a:solidFill>
              </a:rPr>
              <a:t>.</a:t>
            </a:r>
            <a:br>
              <a:rPr lang="it-IT" sz="1800" dirty="0">
                <a:solidFill>
                  <a:prstClr val="black"/>
                </a:solidFill>
              </a:rPr>
            </a:br>
            <a:r>
              <a:rPr lang="it-IT" sz="1800" dirty="0">
                <a:solidFill>
                  <a:prstClr val="black"/>
                </a:solidFill>
              </a:rPr>
              <a:t>The </a:t>
            </a:r>
            <a:r>
              <a:rPr lang="it-IT" sz="1800" dirty="0" err="1">
                <a:solidFill>
                  <a:prstClr val="black"/>
                </a:solidFill>
              </a:rPr>
              <a:t>intended</a:t>
            </a:r>
            <a:r>
              <a:rPr lang="it-IT" sz="1800" dirty="0">
                <a:solidFill>
                  <a:prstClr val="black"/>
                </a:solidFill>
              </a:rPr>
              <a:t> audience for the </a:t>
            </a:r>
            <a:r>
              <a:rPr lang="it-IT" sz="1800" dirty="0" err="1">
                <a:solidFill>
                  <a:prstClr val="black"/>
                </a:solidFill>
              </a:rPr>
              <a:t>epidemiology</a:t>
            </a:r>
            <a:r>
              <a:rPr lang="it-IT" sz="1800" dirty="0">
                <a:solidFill>
                  <a:prstClr val="black"/>
                </a:solidFill>
              </a:rPr>
              <a:t> </a:t>
            </a:r>
            <a:r>
              <a:rPr lang="it-IT" sz="1800" dirty="0" err="1">
                <a:solidFill>
                  <a:prstClr val="black"/>
                </a:solidFill>
              </a:rPr>
              <a:t>recommendations</a:t>
            </a:r>
            <a:r>
              <a:rPr lang="it-IT" sz="1800" dirty="0">
                <a:solidFill>
                  <a:prstClr val="black"/>
                </a:solidFill>
              </a:rPr>
              <a:t> and </a:t>
            </a:r>
            <a:r>
              <a:rPr lang="it-IT" sz="1800" dirty="0" err="1">
                <a:solidFill>
                  <a:prstClr val="black"/>
                </a:solidFill>
              </a:rPr>
              <a:t>guidelines</a:t>
            </a:r>
            <a:r>
              <a:rPr lang="it-IT" sz="1800" dirty="0">
                <a:solidFill>
                  <a:prstClr val="black"/>
                </a:solidFill>
              </a:rPr>
              <a:t> are </a:t>
            </a:r>
            <a:r>
              <a:rPr lang="it-IT" sz="1800" dirty="0" err="1">
                <a:solidFill>
                  <a:prstClr val="black"/>
                </a:solidFill>
              </a:rPr>
              <a:t>government</a:t>
            </a:r>
            <a:r>
              <a:rPr lang="it-IT" sz="1800" dirty="0">
                <a:solidFill>
                  <a:prstClr val="black"/>
                </a:solidFill>
              </a:rPr>
              <a:t> and </a:t>
            </a:r>
            <a:r>
              <a:rPr lang="it-IT" sz="1800" dirty="0" err="1">
                <a:solidFill>
                  <a:prstClr val="black"/>
                </a:solidFill>
              </a:rPr>
              <a:t>international</a:t>
            </a:r>
            <a:r>
              <a:rPr lang="it-IT" sz="1800" dirty="0">
                <a:solidFill>
                  <a:prstClr val="black"/>
                </a:solidFill>
              </a:rPr>
              <a:t> </a:t>
            </a:r>
            <a:r>
              <a:rPr lang="it-IT" sz="1800" dirty="0" err="1">
                <a:solidFill>
                  <a:prstClr val="black"/>
                </a:solidFill>
              </a:rPr>
              <a:t>agencies</a:t>
            </a:r>
            <a:r>
              <a:rPr lang="it-IT" sz="1800" dirty="0">
                <a:solidFill>
                  <a:prstClr val="black"/>
                </a:solidFill>
              </a:rPr>
              <a:t>, policy and </a:t>
            </a:r>
            <a:r>
              <a:rPr lang="it-IT" sz="1800" dirty="0" err="1">
                <a:solidFill>
                  <a:prstClr val="black"/>
                </a:solidFill>
              </a:rPr>
              <a:t>decision</a:t>
            </a:r>
            <a:r>
              <a:rPr lang="it-IT" sz="1800" dirty="0">
                <a:solidFill>
                  <a:prstClr val="black"/>
                </a:solidFill>
              </a:rPr>
              <a:t> </a:t>
            </a:r>
            <a:r>
              <a:rPr lang="it-IT" sz="1800" dirty="0" err="1">
                <a:solidFill>
                  <a:prstClr val="black"/>
                </a:solidFill>
              </a:rPr>
              <a:t>makers</a:t>
            </a:r>
            <a:r>
              <a:rPr lang="it-IT" sz="1800" dirty="0">
                <a:solidFill>
                  <a:prstClr val="black"/>
                </a:solidFill>
              </a:rPr>
              <a:t>, </a:t>
            </a:r>
            <a:r>
              <a:rPr lang="it-IT" sz="1800" dirty="0" err="1">
                <a:solidFill>
                  <a:prstClr val="black"/>
                </a:solidFill>
              </a:rPr>
              <a:t>epidemiologists</a:t>
            </a:r>
            <a:r>
              <a:rPr lang="it-IT" sz="1800" dirty="0">
                <a:solidFill>
                  <a:prstClr val="black"/>
                </a:solidFill>
              </a:rPr>
              <a:t> and public </a:t>
            </a:r>
            <a:r>
              <a:rPr lang="it-IT" sz="1800" dirty="0" err="1">
                <a:solidFill>
                  <a:prstClr val="black"/>
                </a:solidFill>
              </a:rPr>
              <a:t>health</a:t>
            </a:r>
            <a:r>
              <a:rPr lang="it-IT" sz="1800" dirty="0">
                <a:solidFill>
                  <a:prstClr val="black"/>
                </a:solidFill>
              </a:rPr>
              <a:t> </a:t>
            </a:r>
            <a:r>
              <a:rPr lang="it-IT" sz="1800" dirty="0" err="1">
                <a:solidFill>
                  <a:prstClr val="black"/>
                </a:solidFill>
              </a:rPr>
              <a:t>experts</a:t>
            </a:r>
            <a:r>
              <a:rPr lang="it-IT" sz="1800" dirty="0">
                <a:solidFill>
                  <a:prstClr val="black"/>
                </a:solidFill>
              </a:rPr>
              <a:t>, </a:t>
            </a:r>
            <a:r>
              <a:rPr lang="it-IT" sz="1800" dirty="0" err="1">
                <a:solidFill>
                  <a:prstClr val="black"/>
                </a:solidFill>
              </a:rPr>
              <a:t>disaster</a:t>
            </a:r>
            <a:r>
              <a:rPr lang="it-IT" sz="1800" dirty="0">
                <a:solidFill>
                  <a:prstClr val="black"/>
                </a:solidFill>
              </a:rPr>
              <a:t> </a:t>
            </a:r>
            <a:r>
              <a:rPr lang="it-IT" sz="1800" dirty="0" err="1">
                <a:solidFill>
                  <a:prstClr val="black"/>
                </a:solidFill>
              </a:rPr>
              <a:t>preparedness</a:t>
            </a:r>
            <a:r>
              <a:rPr lang="it-IT" sz="1800" dirty="0">
                <a:solidFill>
                  <a:prstClr val="black"/>
                </a:solidFill>
              </a:rPr>
              <a:t> and </a:t>
            </a:r>
            <a:r>
              <a:rPr lang="it-IT" sz="1800" dirty="0" err="1">
                <a:solidFill>
                  <a:prstClr val="black"/>
                </a:solidFill>
              </a:rPr>
              <a:t>response</a:t>
            </a:r>
            <a:r>
              <a:rPr lang="it-IT" sz="1800" dirty="0">
                <a:solidFill>
                  <a:prstClr val="black"/>
                </a:solidFill>
              </a:rPr>
              <a:t> </a:t>
            </a:r>
            <a:r>
              <a:rPr lang="it-IT" sz="1800" dirty="0" err="1">
                <a:solidFill>
                  <a:prstClr val="black"/>
                </a:solidFill>
              </a:rPr>
              <a:t>experts</a:t>
            </a:r>
            <a:r>
              <a:rPr lang="it-IT" sz="1800" dirty="0">
                <a:solidFill>
                  <a:prstClr val="black"/>
                </a:solidFill>
              </a:rPr>
              <a:t>, </a:t>
            </a:r>
            <a:r>
              <a:rPr lang="it-IT" sz="1800" dirty="0" err="1">
                <a:solidFill>
                  <a:prstClr val="black"/>
                </a:solidFill>
              </a:rPr>
              <a:t>funders</a:t>
            </a:r>
            <a:r>
              <a:rPr lang="it-IT" sz="1800" dirty="0">
                <a:solidFill>
                  <a:prstClr val="black"/>
                </a:solidFill>
              </a:rPr>
              <a:t>, data providers, </a:t>
            </a:r>
            <a:r>
              <a:rPr lang="it-IT" sz="1800" dirty="0" err="1">
                <a:solidFill>
                  <a:prstClr val="black"/>
                </a:solidFill>
              </a:rPr>
              <a:t>teachers</a:t>
            </a:r>
            <a:r>
              <a:rPr lang="it-IT" sz="1800" dirty="0">
                <a:solidFill>
                  <a:prstClr val="black"/>
                </a:solidFill>
              </a:rPr>
              <a:t>, </a:t>
            </a:r>
            <a:r>
              <a:rPr lang="it-IT" sz="1800" dirty="0" err="1">
                <a:solidFill>
                  <a:prstClr val="black"/>
                </a:solidFill>
              </a:rPr>
              <a:t>researchers</a:t>
            </a:r>
            <a:r>
              <a:rPr lang="it-IT" sz="1800" dirty="0">
                <a:solidFill>
                  <a:prstClr val="black"/>
                </a:solidFill>
              </a:rPr>
              <a:t>, </a:t>
            </a:r>
            <a:r>
              <a:rPr lang="it-IT" sz="1800" dirty="0" err="1">
                <a:solidFill>
                  <a:prstClr val="black"/>
                </a:solidFill>
              </a:rPr>
              <a:t>clinicians</a:t>
            </a:r>
            <a:r>
              <a:rPr lang="it-IT" sz="1800" dirty="0">
                <a:solidFill>
                  <a:prstClr val="black"/>
                </a:solidFill>
              </a:rPr>
              <a:t>, and </a:t>
            </a:r>
            <a:r>
              <a:rPr lang="it-IT" sz="1800" dirty="0" err="1">
                <a:solidFill>
                  <a:prstClr val="black"/>
                </a:solidFill>
              </a:rPr>
              <a:t>other</a:t>
            </a:r>
            <a:r>
              <a:rPr lang="it-IT" sz="1800" dirty="0">
                <a:solidFill>
                  <a:prstClr val="black"/>
                </a:solidFill>
              </a:rPr>
              <a:t> </a:t>
            </a:r>
            <a:r>
              <a:rPr lang="it-IT" sz="1800" dirty="0" err="1">
                <a:solidFill>
                  <a:prstClr val="black"/>
                </a:solidFill>
              </a:rPr>
              <a:t>potential</a:t>
            </a:r>
            <a:r>
              <a:rPr lang="it-IT" sz="1800" dirty="0">
                <a:solidFill>
                  <a:prstClr val="black"/>
                </a:solidFill>
              </a:rPr>
              <a:t> </a:t>
            </a:r>
            <a:r>
              <a:rPr lang="it-IT" sz="1800" dirty="0" err="1">
                <a:solidFill>
                  <a:prstClr val="black"/>
                </a:solidFill>
              </a:rPr>
              <a:t>users</a:t>
            </a:r>
            <a:r>
              <a:rPr lang="it-IT" sz="1800" dirty="0">
                <a:solidFill>
                  <a:prstClr val="black"/>
                </a:solidFill>
              </a:rPr>
              <a:t>.</a:t>
            </a:r>
          </a:p>
          <a:p>
            <a:pPr marL="0">
              <a:lnSpc>
                <a:spcPct val="100000"/>
              </a:lnSpc>
              <a:spcBef>
                <a:spcPts val="0"/>
              </a:spcBef>
              <a:spcAft>
                <a:spcPts val="1200"/>
              </a:spcAft>
              <a:buNone/>
            </a:pPr>
            <a:r>
              <a:rPr lang="it-IT" sz="2100" b="1" dirty="0">
                <a:solidFill>
                  <a:srgbClr val="84442E"/>
                </a:solidFill>
                <a:hlinkClick r:id="rId3">
                  <a:extLst>
                    <a:ext uri="{A12FA001-AC4F-418D-AE19-62706E023703}">
                      <ahyp:hlinkClr xmlns:ahyp="http://schemas.microsoft.com/office/drawing/2018/hyperlinkcolor" val="tx"/>
                    </a:ext>
                  </a:extLst>
                </a:hlinkClick>
              </a:rPr>
              <a:t>RDA &amp; CODATA Legal Interoperability Of Research Data: Principles And Implementation Guidelines</a:t>
            </a:r>
            <a:r>
              <a:rPr lang="it-IT" sz="2100" b="1" dirty="0">
                <a:solidFill>
                  <a:srgbClr val="84442E"/>
                </a:solidFill>
              </a:rPr>
              <a:t>: </a:t>
            </a:r>
            <a:r>
              <a:rPr lang="it-IT" sz="1800" dirty="0">
                <a:solidFill>
                  <a:prstClr val="black"/>
                </a:solidFill>
              </a:rPr>
              <a:t>The </a:t>
            </a:r>
            <a:r>
              <a:rPr lang="it-IT" sz="1800" dirty="0" err="1">
                <a:solidFill>
                  <a:prstClr val="black"/>
                </a:solidFill>
              </a:rPr>
              <a:t>possibility</a:t>
            </a:r>
            <a:r>
              <a:rPr lang="it-IT" sz="1800" dirty="0">
                <a:solidFill>
                  <a:prstClr val="black"/>
                </a:solidFill>
              </a:rPr>
              <a:t> to </a:t>
            </a:r>
            <a:r>
              <a:rPr lang="it-IT" sz="1800" dirty="0" err="1">
                <a:solidFill>
                  <a:prstClr val="black"/>
                </a:solidFill>
              </a:rPr>
              <a:t>discover</a:t>
            </a:r>
            <a:r>
              <a:rPr lang="it-IT" sz="1800" dirty="0">
                <a:solidFill>
                  <a:prstClr val="black"/>
                </a:solidFill>
              </a:rPr>
              <a:t>, </a:t>
            </a:r>
            <a:r>
              <a:rPr lang="it-IT" sz="1800" dirty="0" err="1">
                <a:solidFill>
                  <a:prstClr val="black"/>
                </a:solidFill>
              </a:rPr>
              <a:t>access</a:t>
            </a:r>
            <a:r>
              <a:rPr lang="it-IT" sz="1800" dirty="0">
                <a:solidFill>
                  <a:prstClr val="black"/>
                </a:solidFill>
              </a:rPr>
              <a:t>, and use </a:t>
            </a:r>
            <a:r>
              <a:rPr lang="it-IT" sz="1800" dirty="0" err="1">
                <a:solidFill>
                  <a:prstClr val="black"/>
                </a:solidFill>
              </a:rPr>
              <a:t>heterogeneous</a:t>
            </a:r>
            <a:r>
              <a:rPr lang="it-IT" sz="1800" dirty="0">
                <a:solidFill>
                  <a:prstClr val="black"/>
                </a:solidFill>
              </a:rPr>
              <a:t> data </a:t>
            </a:r>
            <a:r>
              <a:rPr lang="it-IT" sz="1800" dirty="0" err="1">
                <a:solidFill>
                  <a:prstClr val="black"/>
                </a:solidFill>
              </a:rPr>
              <a:t>seamlessly</a:t>
            </a:r>
            <a:r>
              <a:rPr lang="it-IT" sz="1800" dirty="0">
                <a:solidFill>
                  <a:prstClr val="black"/>
                </a:solidFill>
              </a:rPr>
              <a:t> from </a:t>
            </a:r>
            <a:r>
              <a:rPr lang="it-IT" sz="1800" dirty="0" err="1">
                <a:solidFill>
                  <a:prstClr val="black"/>
                </a:solidFill>
              </a:rPr>
              <a:t>different</a:t>
            </a:r>
            <a:r>
              <a:rPr lang="it-IT" sz="1800" dirty="0">
                <a:solidFill>
                  <a:prstClr val="black"/>
                </a:solidFill>
              </a:rPr>
              <a:t> </a:t>
            </a:r>
            <a:r>
              <a:rPr lang="it-IT" sz="1800" dirty="0" err="1">
                <a:solidFill>
                  <a:prstClr val="black"/>
                </a:solidFill>
              </a:rPr>
              <a:t>sources</a:t>
            </a:r>
            <a:r>
              <a:rPr lang="it-IT" sz="1800" dirty="0">
                <a:solidFill>
                  <a:prstClr val="black"/>
                </a:solidFill>
              </a:rPr>
              <a:t> and </a:t>
            </a:r>
            <a:r>
              <a:rPr lang="it-IT" sz="1800" dirty="0" err="1">
                <a:solidFill>
                  <a:prstClr val="black"/>
                </a:solidFill>
              </a:rPr>
              <a:t>across</a:t>
            </a:r>
            <a:r>
              <a:rPr lang="it-IT" sz="1800" dirty="0">
                <a:solidFill>
                  <a:prstClr val="black"/>
                </a:solidFill>
              </a:rPr>
              <a:t> </a:t>
            </a:r>
            <a:r>
              <a:rPr lang="it-IT" sz="1800" dirty="0" err="1">
                <a:solidFill>
                  <a:prstClr val="black"/>
                </a:solidFill>
              </a:rPr>
              <a:t>domains</a:t>
            </a:r>
            <a:r>
              <a:rPr lang="it-IT" sz="1800" dirty="0">
                <a:solidFill>
                  <a:prstClr val="black"/>
                </a:solidFill>
              </a:rPr>
              <a:t> and </a:t>
            </a:r>
            <a:r>
              <a:rPr lang="it-IT" sz="1800" dirty="0" err="1">
                <a:solidFill>
                  <a:prstClr val="black"/>
                </a:solidFill>
              </a:rPr>
              <a:t>geographical</a:t>
            </a:r>
            <a:r>
              <a:rPr lang="it-IT" sz="1800" dirty="0">
                <a:solidFill>
                  <a:prstClr val="black"/>
                </a:solidFill>
              </a:rPr>
              <a:t> </a:t>
            </a:r>
            <a:r>
              <a:rPr lang="it-IT" sz="1800" dirty="0" err="1">
                <a:solidFill>
                  <a:prstClr val="black"/>
                </a:solidFill>
              </a:rPr>
              <a:t>boundaries</a:t>
            </a:r>
            <a:r>
              <a:rPr lang="it-IT" sz="1800" dirty="0">
                <a:solidFill>
                  <a:prstClr val="black"/>
                </a:solidFill>
              </a:rPr>
              <a:t> </a:t>
            </a:r>
            <a:r>
              <a:rPr lang="it-IT" sz="1800" dirty="0" err="1">
                <a:solidFill>
                  <a:prstClr val="black"/>
                </a:solidFill>
              </a:rPr>
              <a:t>is</a:t>
            </a:r>
            <a:r>
              <a:rPr lang="it-IT" sz="1800" dirty="0">
                <a:solidFill>
                  <a:prstClr val="black"/>
                </a:solidFill>
              </a:rPr>
              <a:t> of </a:t>
            </a:r>
            <a:r>
              <a:rPr lang="it-IT" sz="1800" dirty="0" err="1">
                <a:solidFill>
                  <a:prstClr val="black"/>
                </a:solidFill>
              </a:rPr>
              <a:t>crucial</a:t>
            </a:r>
            <a:r>
              <a:rPr lang="it-IT" sz="1800" dirty="0">
                <a:solidFill>
                  <a:prstClr val="black"/>
                </a:solidFill>
              </a:rPr>
              <a:t> </a:t>
            </a:r>
            <a:r>
              <a:rPr lang="it-IT" sz="1800" dirty="0" err="1">
                <a:solidFill>
                  <a:prstClr val="black"/>
                </a:solidFill>
              </a:rPr>
              <a:t>importance</a:t>
            </a:r>
            <a:r>
              <a:rPr lang="it-IT" sz="1800" dirty="0">
                <a:solidFill>
                  <a:prstClr val="black"/>
                </a:solidFill>
              </a:rPr>
              <a:t> to accelerate progress in </a:t>
            </a:r>
            <a:r>
              <a:rPr lang="it-IT" sz="1800" dirty="0" err="1">
                <a:solidFill>
                  <a:prstClr val="black"/>
                </a:solidFill>
              </a:rPr>
              <a:t>all</a:t>
            </a:r>
            <a:r>
              <a:rPr lang="it-IT" sz="1800" dirty="0">
                <a:solidFill>
                  <a:prstClr val="black"/>
                </a:solidFill>
              </a:rPr>
              <a:t> </a:t>
            </a:r>
            <a:r>
              <a:rPr lang="it-IT" sz="1800" dirty="0" err="1">
                <a:solidFill>
                  <a:prstClr val="black"/>
                </a:solidFill>
              </a:rPr>
              <a:t>research</a:t>
            </a:r>
            <a:r>
              <a:rPr lang="it-IT" sz="1800" dirty="0">
                <a:solidFill>
                  <a:prstClr val="black"/>
                </a:solidFill>
              </a:rPr>
              <a:t> </a:t>
            </a:r>
            <a:r>
              <a:rPr lang="it-IT" sz="1800" dirty="0" err="1">
                <a:solidFill>
                  <a:prstClr val="black"/>
                </a:solidFill>
              </a:rPr>
              <a:t>areas</a:t>
            </a:r>
            <a:r>
              <a:rPr lang="it-IT" sz="1800" dirty="0">
                <a:solidFill>
                  <a:prstClr val="black"/>
                </a:solidFill>
              </a:rPr>
              <a:t>.</a:t>
            </a:r>
          </a:p>
        </p:txBody>
      </p:sp>
      <p:sp>
        <p:nvSpPr>
          <p:cNvPr id="4" name="Segnaposto data 3"/>
          <p:cNvSpPr>
            <a:spLocks noGrp="1"/>
          </p:cNvSpPr>
          <p:nvPr>
            <p:ph type="dt" sz="half" idx="2"/>
          </p:nvPr>
        </p:nvSpPr>
        <p:spPr/>
        <p:txBody>
          <a:bodyPr/>
          <a:lstStyle/>
          <a:p>
            <a:fld id="{738186C1-D2A0-F24F-9D2B-1426ECAA272D}"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58</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pic>
        <p:nvPicPr>
          <p:cNvPr id="88066" name="Picture 2"/>
          <p:cNvPicPr>
            <a:picLocks noChangeAspect="1" noChangeArrowheads="1"/>
          </p:cNvPicPr>
          <p:nvPr/>
        </p:nvPicPr>
        <p:blipFill>
          <a:blip r:embed="rId4"/>
          <a:srcRect/>
          <a:stretch>
            <a:fillRect/>
          </a:stretch>
        </p:blipFill>
        <p:spPr bwMode="auto">
          <a:xfrm>
            <a:off x="1" y="1"/>
            <a:ext cx="6496334" cy="3028646"/>
          </a:xfrm>
          <a:prstGeom prst="rect">
            <a:avLst/>
          </a:prstGeom>
          <a:noFill/>
          <a:ln w="9525">
            <a:noFill/>
            <a:miter lim="800000"/>
            <a:headEnd/>
            <a:tailEnd/>
          </a:ln>
        </p:spPr>
      </p:pic>
      <p:sp>
        <p:nvSpPr>
          <p:cNvPr id="8" name="Titolo 1"/>
          <p:cNvSpPr txBox="1">
            <a:spLocks/>
          </p:cNvSpPr>
          <p:nvPr/>
        </p:nvSpPr>
        <p:spPr>
          <a:xfrm>
            <a:off x="6255087" y="1627992"/>
            <a:ext cx="4309747" cy="547225"/>
          </a:xfrm>
          <a:prstGeom prst="rect">
            <a:avLst/>
          </a:prstGeom>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SUPPORTING OUTPUTS</a:t>
            </a:r>
          </a:p>
        </p:txBody>
      </p:sp>
    </p:spTree>
    <p:extLst>
      <p:ext uri="{BB962C8B-B14F-4D97-AF65-F5344CB8AC3E}">
        <p14:creationId xmlns:p14="http://schemas.microsoft.com/office/powerpoint/2010/main" val="22790139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ICT </a:t>
            </a:r>
            <a:r>
              <a:rPr lang="it-IT" dirty="0" err="1"/>
              <a:t>Technical</a:t>
            </a:r>
            <a:r>
              <a:rPr lang="it-IT" dirty="0"/>
              <a:t> </a:t>
            </a:r>
            <a:r>
              <a:rPr lang="it-IT" dirty="0" err="1"/>
              <a:t>Specifications</a:t>
            </a:r>
            <a:endParaRPr lang="it-IT" dirty="0"/>
          </a:p>
        </p:txBody>
      </p:sp>
      <p:sp>
        <p:nvSpPr>
          <p:cNvPr id="3" name="Segnaposto contenuto 2"/>
          <p:cNvSpPr>
            <a:spLocks noGrp="1"/>
          </p:cNvSpPr>
          <p:nvPr>
            <p:ph idx="1"/>
          </p:nvPr>
        </p:nvSpPr>
        <p:spPr/>
        <p:txBody>
          <a:bodyPr>
            <a:noAutofit/>
          </a:bodyPr>
          <a:lstStyle/>
          <a:p>
            <a:pPr lvl="0">
              <a:lnSpc>
                <a:spcPct val="110000"/>
              </a:lnSpc>
              <a:spcBef>
                <a:spcPts val="0"/>
              </a:spcBef>
              <a:spcAft>
                <a:spcPts val="1200"/>
              </a:spcAft>
            </a:pPr>
            <a:r>
              <a:rPr lang="it-IT" altLang="en-US" sz="2200" dirty="0">
                <a:solidFill>
                  <a:sysClr val="windowText" lastClr="000000">
                    <a:lumMod val="75000"/>
                    <a:lumOff val="25000"/>
                  </a:sysClr>
                </a:solidFill>
              </a:rPr>
              <a:t>TS1 Data Foundation &amp; </a:t>
            </a:r>
            <a:r>
              <a:rPr lang="it-IT" altLang="en-US" sz="2200" dirty="0" err="1">
                <a:solidFill>
                  <a:sysClr val="windowText" lastClr="000000">
                    <a:lumMod val="75000"/>
                    <a:lumOff val="25000"/>
                  </a:sysClr>
                </a:solidFill>
              </a:rPr>
              <a:t>Terminology</a:t>
            </a:r>
            <a:r>
              <a:rPr lang="it-IT" altLang="en-US" sz="2200" dirty="0">
                <a:solidFill>
                  <a:sysClr val="windowText" lastClr="000000">
                    <a:lumMod val="75000"/>
                    <a:lumOff val="25000"/>
                  </a:sysClr>
                </a:solidFill>
              </a:rPr>
              <a:t> Model</a:t>
            </a:r>
          </a:p>
          <a:p>
            <a:pPr lvl="0">
              <a:lnSpc>
                <a:spcPct val="110000"/>
              </a:lnSpc>
              <a:spcBef>
                <a:spcPts val="0"/>
              </a:spcBef>
              <a:spcAft>
                <a:spcPts val="1200"/>
              </a:spcAft>
            </a:pPr>
            <a:r>
              <a:rPr lang="it-IT" altLang="en-US" sz="2200" dirty="0">
                <a:solidFill>
                  <a:sysClr val="windowText" lastClr="000000">
                    <a:lumMod val="75000"/>
                    <a:lumOff val="25000"/>
                  </a:sysClr>
                </a:solidFill>
              </a:rPr>
              <a:t>TS2 PID Information </a:t>
            </a:r>
            <a:r>
              <a:rPr lang="it-IT" altLang="en-US" sz="2200" dirty="0" err="1">
                <a:solidFill>
                  <a:sysClr val="windowText" lastClr="000000">
                    <a:lumMod val="75000"/>
                    <a:lumOff val="25000"/>
                  </a:sysClr>
                </a:solidFill>
              </a:rPr>
              <a:t>Types</a:t>
            </a:r>
            <a:r>
              <a:rPr lang="it-IT" altLang="en-US" sz="2200" dirty="0">
                <a:solidFill>
                  <a:sysClr val="windowText" lastClr="000000">
                    <a:lumMod val="75000"/>
                    <a:lumOff val="25000"/>
                  </a:sysClr>
                </a:solidFill>
              </a:rPr>
              <a:t> API- </a:t>
            </a:r>
            <a:r>
              <a:rPr lang="it-IT" altLang="en-US" sz="2200" dirty="0" err="1">
                <a:solidFill>
                  <a:sysClr val="windowText" lastClr="000000">
                    <a:lumMod val="75000"/>
                    <a:lumOff val="25000"/>
                  </a:sysClr>
                </a:solidFill>
              </a:rPr>
              <a:t>Persistent</a:t>
            </a:r>
            <a:r>
              <a:rPr lang="it-IT" altLang="en-US" sz="2200" dirty="0">
                <a:solidFill>
                  <a:sysClr val="windowText" lastClr="000000">
                    <a:lumMod val="75000"/>
                    <a:lumOff val="25000"/>
                  </a:sysClr>
                </a:solidFill>
              </a:rPr>
              <a:t> </a:t>
            </a:r>
            <a:r>
              <a:rPr lang="it-IT" altLang="en-US" sz="2200" dirty="0" err="1">
                <a:solidFill>
                  <a:sysClr val="windowText" lastClr="000000">
                    <a:lumMod val="75000"/>
                    <a:lumOff val="25000"/>
                  </a:sysClr>
                </a:solidFill>
              </a:rPr>
              <a:t>Identifier</a:t>
            </a:r>
            <a:r>
              <a:rPr lang="it-IT" altLang="en-US" sz="2200" dirty="0">
                <a:solidFill>
                  <a:sysClr val="windowText" lastClr="000000">
                    <a:lumMod val="75000"/>
                    <a:lumOff val="25000"/>
                  </a:sysClr>
                </a:solidFill>
              </a:rPr>
              <a:t> </a:t>
            </a:r>
            <a:r>
              <a:rPr lang="it-IT" altLang="en-US" sz="2200" dirty="0" err="1">
                <a:solidFill>
                  <a:sysClr val="windowText" lastClr="000000">
                    <a:lumMod val="75000"/>
                    <a:lumOff val="25000"/>
                  </a:sysClr>
                </a:solidFill>
              </a:rPr>
              <a:t>Type</a:t>
            </a:r>
            <a:r>
              <a:rPr lang="it-IT" altLang="en-US" sz="2200" dirty="0">
                <a:solidFill>
                  <a:sysClr val="windowText" lastClr="000000">
                    <a:lumMod val="75000"/>
                    <a:lumOff val="25000"/>
                  </a:sysClr>
                </a:solidFill>
              </a:rPr>
              <a:t> </a:t>
            </a:r>
            <a:r>
              <a:rPr lang="it-IT" altLang="en-US" sz="2200" dirty="0" err="1">
                <a:solidFill>
                  <a:sysClr val="windowText" lastClr="000000">
                    <a:lumMod val="75000"/>
                    <a:lumOff val="25000"/>
                  </a:sysClr>
                </a:solidFill>
              </a:rPr>
              <a:t>Registry</a:t>
            </a:r>
            <a:endParaRPr lang="it-IT" altLang="en-US" sz="2200" dirty="0">
              <a:solidFill>
                <a:sysClr val="windowText" lastClr="000000">
                  <a:lumMod val="75000"/>
                  <a:lumOff val="25000"/>
                </a:sysClr>
              </a:solidFill>
            </a:endParaRPr>
          </a:p>
          <a:p>
            <a:pPr lvl="0">
              <a:lnSpc>
                <a:spcPct val="110000"/>
              </a:lnSpc>
              <a:spcBef>
                <a:spcPts val="0"/>
              </a:spcBef>
              <a:spcAft>
                <a:spcPts val="1200"/>
              </a:spcAft>
            </a:pPr>
            <a:r>
              <a:rPr lang="it-IT" altLang="en-US" sz="2200" dirty="0">
                <a:solidFill>
                  <a:sysClr val="windowText" lastClr="000000">
                    <a:lumMod val="75000"/>
                    <a:lumOff val="25000"/>
                  </a:sysClr>
                </a:solidFill>
              </a:rPr>
              <a:t>TS3 Data </a:t>
            </a:r>
            <a:r>
              <a:rPr lang="it-IT" altLang="en-US" sz="2200" dirty="0" err="1">
                <a:solidFill>
                  <a:sysClr val="windowText" lastClr="000000">
                    <a:lumMod val="75000"/>
                    <a:lumOff val="25000"/>
                  </a:sysClr>
                </a:solidFill>
              </a:rPr>
              <a:t>Type</a:t>
            </a:r>
            <a:r>
              <a:rPr lang="it-IT" altLang="en-US" sz="2200" dirty="0">
                <a:solidFill>
                  <a:sysClr val="windowText" lastClr="000000">
                    <a:lumMod val="75000"/>
                    <a:lumOff val="25000"/>
                  </a:sysClr>
                </a:solidFill>
              </a:rPr>
              <a:t> </a:t>
            </a:r>
            <a:r>
              <a:rPr lang="it-IT" altLang="en-US" sz="2200" dirty="0" err="1">
                <a:solidFill>
                  <a:sysClr val="windowText" lastClr="000000">
                    <a:lumMod val="75000"/>
                    <a:lumOff val="25000"/>
                  </a:sysClr>
                </a:solidFill>
              </a:rPr>
              <a:t>Registries</a:t>
            </a:r>
            <a:r>
              <a:rPr lang="it-IT" altLang="en-US" sz="2200" dirty="0">
                <a:solidFill>
                  <a:sysClr val="windowText" lastClr="000000">
                    <a:lumMod val="75000"/>
                    <a:lumOff val="25000"/>
                  </a:sysClr>
                </a:solidFill>
              </a:rPr>
              <a:t> Model</a:t>
            </a:r>
          </a:p>
          <a:p>
            <a:pPr lvl="0">
              <a:lnSpc>
                <a:spcPct val="110000"/>
              </a:lnSpc>
              <a:spcBef>
                <a:spcPts val="0"/>
              </a:spcBef>
              <a:spcAft>
                <a:spcPts val="1200"/>
              </a:spcAft>
            </a:pPr>
            <a:r>
              <a:rPr lang="it-IT" altLang="en-US" sz="2200" dirty="0">
                <a:solidFill>
                  <a:sysClr val="windowText" lastClr="000000">
                    <a:lumMod val="75000"/>
                    <a:lumOff val="25000"/>
                  </a:sysClr>
                </a:solidFill>
              </a:rPr>
              <a:t>TS4 </a:t>
            </a:r>
            <a:r>
              <a:rPr lang="it-IT" altLang="en-US" sz="2200" dirty="0" err="1">
                <a:solidFill>
                  <a:sysClr val="windowText" lastClr="000000">
                    <a:lumMod val="75000"/>
                    <a:lumOff val="25000"/>
                  </a:sysClr>
                </a:solidFill>
              </a:rPr>
              <a:t>Practical</a:t>
            </a:r>
            <a:r>
              <a:rPr lang="it-IT" altLang="en-US" sz="2200" dirty="0">
                <a:solidFill>
                  <a:sysClr val="windowText" lastClr="000000">
                    <a:lumMod val="75000"/>
                    <a:lumOff val="25000"/>
                  </a:sysClr>
                </a:solidFill>
              </a:rPr>
              <a:t> </a:t>
            </a:r>
            <a:r>
              <a:rPr lang="it-IT" altLang="en-US" sz="2200" dirty="0" err="1">
                <a:solidFill>
                  <a:sysClr val="windowText" lastClr="000000">
                    <a:lumMod val="75000"/>
                    <a:lumOff val="25000"/>
                  </a:sysClr>
                </a:solidFill>
              </a:rPr>
              <a:t>Policies</a:t>
            </a:r>
            <a:r>
              <a:rPr lang="it-IT" altLang="en-US" sz="2200" dirty="0">
                <a:solidFill>
                  <a:sysClr val="windowText" lastClr="000000">
                    <a:lumMod val="75000"/>
                    <a:lumOff val="25000"/>
                  </a:sysClr>
                </a:solidFill>
              </a:rPr>
              <a:t> </a:t>
            </a:r>
            <a:r>
              <a:rPr lang="it-IT" altLang="en-US" sz="2200" dirty="0" err="1">
                <a:solidFill>
                  <a:sysClr val="windowText" lastClr="000000">
                    <a:lumMod val="75000"/>
                    <a:lumOff val="25000"/>
                  </a:sysClr>
                </a:solidFill>
              </a:rPr>
              <a:t>recommendations</a:t>
            </a:r>
            <a:endParaRPr lang="it-IT" altLang="en-US" sz="2200" dirty="0">
              <a:solidFill>
                <a:sysClr val="windowText" lastClr="000000">
                  <a:lumMod val="75000"/>
                  <a:lumOff val="25000"/>
                </a:sysClr>
              </a:solidFill>
            </a:endParaRPr>
          </a:p>
          <a:p>
            <a:pPr lvl="0">
              <a:lnSpc>
                <a:spcPct val="110000"/>
              </a:lnSpc>
              <a:spcBef>
                <a:spcPts val="0"/>
              </a:spcBef>
              <a:spcAft>
                <a:spcPts val="1200"/>
              </a:spcAft>
            </a:pPr>
            <a:r>
              <a:rPr lang="it-IT" altLang="en-US" sz="2200" dirty="0">
                <a:solidFill>
                  <a:sysClr val="windowText" lastClr="000000">
                    <a:lumMod val="75000"/>
                    <a:lumOff val="25000"/>
                  </a:sysClr>
                </a:solidFill>
              </a:rPr>
              <a:t>TS5 RDA Data </a:t>
            </a:r>
            <a:r>
              <a:rPr lang="it-IT" altLang="en-US" sz="2200" dirty="0" err="1">
                <a:solidFill>
                  <a:sysClr val="windowText" lastClr="000000">
                    <a:lumMod val="75000"/>
                    <a:lumOff val="25000"/>
                  </a:sysClr>
                </a:solidFill>
              </a:rPr>
              <a:t>Citation</a:t>
            </a:r>
            <a:r>
              <a:rPr lang="it-IT" altLang="en-US" sz="2200" dirty="0">
                <a:solidFill>
                  <a:sysClr val="windowText" lastClr="000000">
                    <a:lumMod val="75000"/>
                    <a:lumOff val="25000"/>
                  </a:sysClr>
                </a:solidFill>
              </a:rPr>
              <a:t> of </a:t>
            </a:r>
            <a:r>
              <a:rPr lang="it-IT" altLang="en-US" sz="2200" dirty="0" err="1">
                <a:solidFill>
                  <a:sysClr val="windowText" lastClr="000000">
                    <a:lumMod val="75000"/>
                    <a:lumOff val="25000"/>
                  </a:sysClr>
                </a:solidFill>
              </a:rPr>
              <a:t>Evolving</a:t>
            </a:r>
            <a:r>
              <a:rPr lang="it-IT" altLang="en-US" sz="2200" dirty="0">
                <a:solidFill>
                  <a:sysClr val="windowText" lastClr="000000">
                    <a:lumMod val="75000"/>
                    <a:lumOff val="25000"/>
                  </a:sysClr>
                </a:solidFill>
              </a:rPr>
              <a:t> Data</a:t>
            </a:r>
          </a:p>
          <a:p>
            <a:pPr lvl="0">
              <a:lnSpc>
                <a:spcPct val="110000"/>
              </a:lnSpc>
              <a:spcBef>
                <a:spcPts val="0"/>
              </a:spcBef>
              <a:spcAft>
                <a:spcPts val="1200"/>
              </a:spcAft>
            </a:pPr>
            <a:r>
              <a:rPr lang="it-IT" altLang="en-US" sz="2200" dirty="0">
                <a:solidFill>
                  <a:sysClr val="windowText" lastClr="000000">
                    <a:lumMod val="75000"/>
                    <a:lumOff val="25000"/>
                  </a:sysClr>
                </a:solidFill>
              </a:rPr>
              <a:t>TS6 RDA Data </a:t>
            </a:r>
            <a:r>
              <a:rPr lang="it-IT" altLang="en-US" sz="2200" dirty="0" err="1">
                <a:solidFill>
                  <a:sysClr val="windowText" lastClr="000000">
                    <a:lumMod val="75000"/>
                    <a:lumOff val="25000"/>
                  </a:sysClr>
                </a:solidFill>
              </a:rPr>
              <a:t>Description</a:t>
            </a:r>
            <a:r>
              <a:rPr lang="it-IT" altLang="en-US" sz="2200" dirty="0">
                <a:solidFill>
                  <a:sysClr val="windowText" lastClr="000000">
                    <a:lumMod val="75000"/>
                    <a:lumOff val="25000"/>
                  </a:sysClr>
                </a:solidFill>
              </a:rPr>
              <a:t> </a:t>
            </a:r>
            <a:r>
              <a:rPr lang="it-IT" altLang="en-US" sz="2200" dirty="0" err="1">
                <a:solidFill>
                  <a:sysClr val="windowText" lastClr="000000">
                    <a:lumMod val="75000"/>
                    <a:lumOff val="25000"/>
                  </a:sysClr>
                </a:solidFill>
              </a:rPr>
              <a:t>Registry</a:t>
            </a:r>
            <a:r>
              <a:rPr lang="it-IT" altLang="en-US" sz="2200" dirty="0">
                <a:solidFill>
                  <a:sysClr val="windowText" lastClr="000000">
                    <a:lumMod val="75000"/>
                    <a:lumOff val="25000"/>
                  </a:sysClr>
                </a:solidFill>
              </a:rPr>
              <a:t> </a:t>
            </a:r>
            <a:r>
              <a:rPr lang="it-IT" altLang="en-US" sz="2200" dirty="0" err="1">
                <a:solidFill>
                  <a:sysClr val="windowText" lastClr="000000">
                    <a:lumMod val="75000"/>
                    <a:lumOff val="25000"/>
                  </a:sysClr>
                </a:solidFill>
              </a:rPr>
              <a:t>Interoperability</a:t>
            </a:r>
            <a:r>
              <a:rPr lang="it-IT" altLang="en-US" sz="2200" dirty="0">
                <a:solidFill>
                  <a:sysClr val="windowText" lastClr="000000">
                    <a:lumMod val="75000"/>
                    <a:lumOff val="25000"/>
                  </a:sysClr>
                </a:solidFill>
              </a:rPr>
              <a:t> Model</a:t>
            </a:r>
          </a:p>
          <a:p>
            <a:pPr lvl="0">
              <a:lnSpc>
                <a:spcPct val="110000"/>
              </a:lnSpc>
              <a:spcBef>
                <a:spcPts val="0"/>
              </a:spcBef>
              <a:spcAft>
                <a:spcPts val="1200"/>
              </a:spcAft>
            </a:pPr>
            <a:r>
              <a:rPr lang="it-IT" altLang="en-US" sz="2200" dirty="0">
                <a:solidFill>
                  <a:sysClr val="windowText" lastClr="000000">
                    <a:lumMod val="75000"/>
                    <a:lumOff val="25000"/>
                  </a:sysClr>
                </a:solidFill>
              </a:rPr>
              <a:t>TS7 RDA </a:t>
            </a:r>
            <a:r>
              <a:rPr lang="it-IT" altLang="en-US" sz="2200" dirty="0" err="1">
                <a:solidFill>
                  <a:sysClr val="windowText" lastClr="000000">
                    <a:lumMod val="75000"/>
                    <a:lumOff val="25000"/>
                  </a:sysClr>
                </a:solidFill>
              </a:rPr>
              <a:t>CoreTrustSeal</a:t>
            </a:r>
            <a:r>
              <a:rPr lang="it-IT" altLang="en-US" sz="2200" dirty="0">
                <a:solidFill>
                  <a:sysClr val="windowText" lastClr="000000">
                    <a:lumMod val="75000"/>
                    <a:lumOff val="25000"/>
                  </a:sysClr>
                </a:solidFill>
              </a:rPr>
              <a:t> Data </a:t>
            </a:r>
            <a:r>
              <a:rPr lang="it-IT" altLang="en-US" sz="2200" dirty="0" err="1">
                <a:solidFill>
                  <a:sysClr val="windowText" lastClr="000000">
                    <a:lumMod val="75000"/>
                    <a:lumOff val="25000"/>
                  </a:sysClr>
                </a:solidFill>
              </a:rPr>
              <a:t>Repository</a:t>
            </a:r>
            <a:r>
              <a:rPr lang="it-IT" altLang="en-US" sz="2200" dirty="0">
                <a:solidFill>
                  <a:sysClr val="windowText" lastClr="000000">
                    <a:lumMod val="75000"/>
                    <a:lumOff val="25000"/>
                  </a:sysClr>
                </a:solidFill>
              </a:rPr>
              <a:t>  </a:t>
            </a:r>
            <a:r>
              <a:rPr lang="it-IT" altLang="en-US" sz="2200" dirty="0" err="1">
                <a:solidFill>
                  <a:sysClr val="windowText" lastClr="000000">
                    <a:lumMod val="75000"/>
                    <a:lumOff val="25000"/>
                  </a:sysClr>
                </a:solidFill>
              </a:rPr>
              <a:t>Requirements</a:t>
            </a:r>
            <a:endParaRPr lang="it-IT" altLang="en-US" sz="2200" dirty="0">
              <a:solidFill>
                <a:sysClr val="windowText" lastClr="000000">
                  <a:lumMod val="75000"/>
                  <a:lumOff val="25000"/>
                </a:sysClr>
              </a:solidFill>
            </a:endParaRPr>
          </a:p>
          <a:p>
            <a:pPr lvl="0">
              <a:lnSpc>
                <a:spcPct val="110000"/>
              </a:lnSpc>
              <a:spcBef>
                <a:spcPts val="0"/>
              </a:spcBef>
              <a:spcAft>
                <a:spcPts val="1200"/>
              </a:spcAft>
            </a:pPr>
            <a:r>
              <a:rPr lang="it-IT" altLang="en-US" sz="2200" dirty="0">
                <a:solidFill>
                  <a:sysClr val="windowText" lastClr="000000">
                    <a:lumMod val="75000"/>
                    <a:lumOff val="25000"/>
                  </a:sysClr>
                </a:solidFill>
              </a:rPr>
              <a:t>TS8 RDA RDA/WDS </a:t>
            </a:r>
            <a:r>
              <a:rPr lang="it-IT" altLang="en-US" sz="2200" dirty="0" err="1">
                <a:solidFill>
                  <a:sysClr val="windowText" lastClr="000000">
                    <a:lumMod val="75000"/>
                    <a:lumOff val="25000"/>
                  </a:sysClr>
                </a:solidFill>
              </a:rPr>
              <a:t>Workflows</a:t>
            </a:r>
            <a:r>
              <a:rPr lang="it-IT" altLang="en-US" sz="2200" dirty="0">
                <a:solidFill>
                  <a:sysClr val="windowText" lastClr="000000">
                    <a:lumMod val="75000"/>
                    <a:lumOff val="25000"/>
                  </a:sysClr>
                </a:solidFill>
              </a:rPr>
              <a:t> for </a:t>
            </a:r>
            <a:r>
              <a:rPr lang="it-IT" altLang="en-US" sz="2200" dirty="0" err="1">
                <a:solidFill>
                  <a:sysClr val="windowText" lastClr="000000">
                    <a:lumMod val="75000"/>
                    <a:lumOff val="25000"/>
                  </a:sysClr>
                </a:solidFill>
              </a:rPr>
              <a:t>Research</a:t>
            </a:r>
            <a:r>
              <a:rPr lang="it-IT" altLang="en-US" sz="2200" dirty="0">
                <a:solidFill>
                  <a:sysClr val="windowText" lastClr="000000">
                    <a:lumMod val="75000"/>
                    <a:lumOff val="25000"/>
                  </a:sysClr>
                </a:solidFill>
              </a:rPr>
              <a:t> Data Publishing Model</a:t>
            </a:r>
          </a:p>
        </p:txBody>
      </p:sp>
      <p:sp>
        <p:nvSpPr>
          <p:cNvPr id="4" name="Segnaposto data 3"/>
          <p:cNvSpPr>
            <a:spLocks noGrp="1"/>
          </p:cNvSpPr>
          <p:nvPr>
            <p:ph type="dt" sz="half" idx="2"/>
          </p:nvPr>
        </p:nvSpPr>
        <p:spPr/>
        <p:txBody>
          <a:bodyPr/>
          <a:lstStyle/>
          <a:p>
            <a:fld id="{7F97BF58-2302-CA48-8422-17CBA8BBBC1A}" type="datetime5">
              <a:rPr lang="en-US" smtClean="0"/>
              <a:t>21-Oct-20</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59</a:t>
            </a:fld>
            <a:endParaRPr lang="en-GB" dirty="0"/>
          </a:p>
        </p:txBody>
      </p:sp>
      <p:sp>
        <p:nvSpPr>
          <p:cNvPr id="6" name="Segnaposto piè di pagina 5"/>
          <p:cNvSpPr>
            <a:spLocks noGrp="1"/>
          </p:cNvSpPr>
          <p:nvPr>
            <p:ph type="ftr" sz="quarter" idx="3"/>
          </p:nvPr>
        </p:nvSpPr>
        <p:spPr/>
        <p:txBody>
          <a:bodyPr/>
          <a:lstStyle/>
          <a:p>
            <a:r>
              <a:rPr lang="en-GB"/>
              <a:t>rd-alliance.org                         @resdatall | @rda_europe</a:t>
            </a:r>
            <a:endParaRPr lang="en-GB" dirty="0"/>
          </a:p>
        </p:txBody>
      </p:sp>
      <p:sp>
        <p:nvSpPr>
          <p:cNvPr id="7" name="TextBox 7">
            <a:extLst>
              <a:ext uri="{FF2B5EF4-FFF2-40B4-BE49-F238E27FC236}">
                <a16:creationId xmlns:a16="http://schemas.microsoft.com/office/drawing/2014/main" id="{AF3F1EAF-F197-1C42-996C-D4EDD8D5B47D}"/>
              </a:ext>
            </a:extLst>
          </p:cNvPr>
          <p:cNvSpPr txBox="1"/>
          <p:nvPr/>
        </p:nvSpPr>
        <p:spPr>
          <a:xfrm>
            <a:off x="1647315" y="5962740"/>
            <a:ext cx="8279725" cy="338554"/>
          </a:xfrm>
          <a:prstGeom prst="rect">
            <a:avLst/>
          </a:prstGeom>
          <a:solidFill>
            <a:schemeClr val="accent6"/>
          </a:solidFill>
        </p:spPr>
        <p:txBody>
          <a:bodyPr wrap="square" rtlCol="0">
            <a:spAutoFit/>
          </a:bodyPr>
          <a:lstStyle/>
          <a:p>
            <a:pPr algn="ctr"/>
            <a:r>
              <a:rPr lang="en-US" sz="1600" b="1" dirty="0">
                <a:solidFill>
                  <a:schemeClr val="bg1"/>
                </a:solidFill>
                <a:latin typeface="+mj-lt"/>
                <a:ea typeface="+mj-ea"/>
                <a:cs typeface="+mj-cs"/>
              </a:rPr>
              <a:t>RDA Technical Specifications </a:t>
            </a:r>
            <a:r>
              <a:rPr lang="en-GB" sz="1600" b="1" dirty="0">
                <a:solidFill>
                  <a:schemeClr val="bg1"/>
                </a:solidFill>
                <a:latin typeface="+mj-lt"/>
                <a:ea typeface="+mj-ea"/>
                <a:cs typeface="+mj-cs"/>
              </a:rPr>
              <a:t>https://</a:t>
            </a:r>
            <a:r>
              <a:rPr lang="en-GB" sz="1600" b="1" dirty="0" err="1">
                <a:solidFill>
                  <a:schemeClr val="bg1"/>
                </a:solidFill>
                <a:latin typeface="+mj-lt"/>
                <a:ea typeface="+mj-ea"/>
                <a:cs typeface="+mj-cs"/>
              </a:rPr>
              <a:t>www.rd-alliance.org</a:t>
            </a:r>
            <a:r>
              <a:rPr lang="en-GB" sz="1600" b="1" dirty="0">
                <a:solidFill>
                  <a:schemeClr val="bg1"/>
                </a:solidFill>
                <a:latin typeface="+mj-lt"/>
                <a:ea typeface="+mj-ea"/>
                <a:cs typeface="+mj-cs"/>
              </a:rPr>
              <a:t>/recommendations-outputs/standards</a:t>
            </a:r>
            <a:endParaRPr lang="x-none" sz="1600" b="1" dirty="0">
              <a:solidFill>
                <a:schemeClr val="bg1"/>
              </a:solidFill>
              <a:latin typeface="+mj-lt"/>
              <a:ea typeface="+mj-ea"/>
              <a:cs typeface="+mj-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9B2D-B80D-0E42-94D5-223F751FB625}"/>
              </a:ext>
            </a:extLst>
          </p:cNvPr>
          <p:cNvSpPr>
            <a:spLocks noGrp="1"/>
          </p:cNvSpPr>
          <p:nvPr>
            <p:ph type="title"/>
          </p:nvPr>
        </p:nvSpPr>
        <p:spPr/>
        <p:txBody>
          <a:bodyPr/>
          <a:lstStyle/>
          <a:p>
            <a:r>
              <a:rPr lang="en-GB" dirty="0"/>
              <a:t>Why Join RDA as an Individual Member?</a:t>
            </a:r>
          </a:p>
        </p:txBody>
      </p:sp>
      <p:sp>
        <p:nvSpPr>
          <p:cNvPr id="6" name="Slide Number Placeholder 5">
            <a:extLst>
              <a:ext uri="{FF2B5EF4-FFF2-40B4-BE49-F238E27FC236}">
                <a16:creationId xmlns:a16="http://schemas.microsoft.com/office/drawing/2014/main" id="{D4575A43-4E1B-1C49-AB9D-0A5CC5E0C25F}"/>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7" name="Content Placeholder 5">
            <a:extLst>
              <a:ext uri="{FF2B5EF4-FFF2-40B4-BE49-F238E27FC236}">
                <a16:creationId xmlns:a16="http://schemas.microsoft.com/office/drawing/2014/main" id="{81994671-ACEC-E246-BE27-967AB647A8D2}"/>
              </a:ext>
            </a:extLst>
          </p:cNvPr>
          <p:cNvSpPr>
            <a:spLocks noGrp="1"/>
          </p:cNvSpPr>
          <p:nvPr>
            <p:ph sz="half" idx="1"/>
          </p:nvPr>
        </p:nvSpPr>
        <p:spPr>
          <a:xfrm>
            <a:off x="891540" y="1450883"/>
            <a:ext cx="10464032" cy="4284310"/>
          </a:xfrm>
        </p:spPr>
        <p:txBody>
          <a:bodyPr>
            <a:noAutofit/>
          </a:bodyPr>
          <a:lstStyle/>
          <a:p>
            <a:pPr marL="150876" lvl="1" indent="0">
              <a:buNone/>
            </a:pPr>
            <a:r>
              <a:rPr lang="en-US" sz="3200" b="1" dirty="0"/>
              <a:t>Individual Member Benefits</a:t>
            </a:r>
            <a:br>
              <a:rPr lang="en-US" sz="2800" b="1" dirty="0"/>
            </a:br>
            <a:endParaRPr lang="en-US" sz="3200" b="1" i="1" dirty="0"/>
          </a:p>
          <a:p>
            <a:pPr lvl="2">
              <a:tabLst>
                <a:tab pos="342900" algn="l"/>
              </a:tabLst>
            </a:pPr>
            <a:r>
              <a:rPr lang="en-US" sz="2400" b="1" i="1" dirty="0"/>
              <a:t>Contribute</a:t>
            </a:r>
            <a:r>
              <a:rPr lang="en-US" sz="2400" i="1" dirty="0"/>
              <a:t> </a:t>
            </a:r>
            <a:r>
              <a:rPr lang="en-US" sz="2400" dirty="0"/>
              <a:t>to acceleration of data infrastructure development</a:t>
            </a:r>
          </a:p>
          <a:p>
            <a:pPr lvl="2">
              <a:tabLst>
                <a:tab pos="342900" algn="l"/>
              </a:tabLst>
            </a:pPr>
            <a:r>
              <a:rPr lang="en-US" sz="2400" dirty="0"/>
              <a:t>Work and </a:t>
            </a:r>
            <a:r>
              <a:rPr lang="en-US" sz="2400" b="1" i="1" dirty="0"/>
              <a:t>share experiences </a:t>
            </a:r>
            <a:r>
              <a:rPr lang="en-US" sz="2400" dirty="0"/>
              <a:t>with collaborators throughout the world</a:t>
            </a:r>
          </a:p>
          <a:p>
            <a:pPr lvl="2">
              <a:tabLst>
                <a:tab pos="342900" algn="l"/>
              </a:tabLst>
            </a:pPr>
            <a:r>
              <a:rPr lang="en-US" sz="2400" b="1" i="1" dirty="0"/>
              <a:t>Access</a:t>
            </a:r>
            <a:r>
              <a:rPr lang="en-US" sz="2400" i="1" dirty="0"/>
              <a:t> </a:t>
            </a:r>
            <a:r>
              <a:rPr lang="en-US" sz="2400" dirty="0"/>
              <a:t>to extraordinary network of colleagues with various levels of experience, perspectives and practices</a:t>
            </a:r>
          </a:p>
          <a:p>
            <a:pPr lvl="2">
              <a:tabLst>
                <a:tab pos="342900" algn="l"/>
              </a:tabLst>
            </a:pPr>
            <a:r>
              <a:rPr lang="en-US" sz="2400" dirty="0"/>
              <a:t>Gain greater</a:t>
            </a:r>
            <a:r>
              <a:rPr lang="en-US" sz="2400" i="1" dirty="0"/>
              <a:t> </a:t>
            </a:r>
            <a:r>
              <a:rPr lang="en-US" sz="2400" b="1" i="1" dirty="0"/>
              <a:t>expertise</a:t>
            </a:r>
            <a:r>
              <a:rPr lang="en-US" sz="2400" i="1" dirty="0"/>
              <a:t> </a:t>
            </a:r>
            <a:r>
              <a:rPr lang="en-US" sz="2400" dirty="0"/>
              <a:t>in data science regardless of whether one is a student, early or seasoned career professional</a:t>
            </a:r>
          </a:p>
          <a:p>
            <a:pPr lvl="2">
              <a:tabLst>
                <a:tab pos="342900" algn="l"/>
              </a:tabLst>
            </a:pPr>
            <a:r>
              <a:rPr lang="en-US" sz="2400" b="1" i="1" dirty="0"/>
              <a:t>Enhance</a:t>
            </a:r>
            <a:r>
              <a:rPr lang="en-US" sz="2400" i="1" dirty="0"/>
              <a:t> </a:t>
            </a:r>
            <a:r>
              <a:rPr lang="en-US" sz="2400" dirty="0"/>
              <a:t>the quality and effectiveness of personal work and activities</a:t>
            </a:r>
          </a:p>
          <a:p>
            <a:pPr lvl="2">
              <a:tabLst>
                <a:tab pos="342900" algn="l"/>
              </a:tabLst>
            </a:pPr>
            <a:r>
              <a:rPr lang="en-US" sz="2400" b="1" i="1" dirty="0"/>
              <a:t>Improve</a:t>
            </a:r>
            <a:r>
              <a:rPr lang="en-US" sz="2400" i="1" dirty="0"/>
              <a:t> </a:t>
            </a:r>
            <a:r>
              <a:rPr lang="en-US" sz="2400" dirty="0"/>
              <a:t>one’s competitive advantage professionally and positioning oneself for leadership within the broader research community</a:t>
            </a:r>
          </a:p>
        </p:txBody>
      </p:sp>
      <p:sp>
        <p:nvSpPr>
          <p:cNvPr id="9" name="TextBox 8">
            <a:extLst>
              <a:ext uri="{FF2B5EF4-FFF2-40B4-BE49-F238E27FC236}">
                <a16:creationId xmlns:a16="http://schemas.microsoft.com/office/drawing/2014/main" id="{CA8D10B2-3A85-CF4D-9449-586A6DED34FE}"/>
              </a:ext>
            </a:extLst>
          </p:cNvPr>
          <p:cNvSpPr txBox="1"/>
          <p:nvPr/>
        </p:nvSpPr>
        <p:spPr>
          <a:xfrm>
            <a:off x="8421325" y="5834730"/>
            <a:ext cx="3265638" cy="369332"/>
          </a:xfrm>
          <a:prstGeom prst="rect">
            <a:avLst/>
          </a:prstGeom>
          <a:solidFill>
            <a:srgbClr val="99CB38">
              <a:lumMod val="60000"/>
              <a:lumOff val="40000"/>
            </a:srgbClr>
          </a:solidFill>
        </p:spPr>
        <p:txBody>
          <a:bodyPr wrap="none" rtlCol="0">
            <a:spAutoFit/>
          </a:bodyPr>
          <a:lstStyle/>
          <a:p>
            <a:pPr lvl="0">
              <a:defRPr/>
            </a:pPr>
            <a:r>
              <a:rPr kumimoji="0" lang="it-IT" sz="1800" b="1" i="0" u="none" strike="noStrike" kern="0" cap="none" spc="0" normalizeH="0" baseline="0" noProof="0" dirty="0">
                <a:ln>
                  <a:noFill/>
                </a:ln>
                <a:solidFill>
                  <a:prstClr val="black"/>
                </a:solidFill>
                <a:effectLst/>
                <a:uLnTx/>
                <a:uFillTx/>
              </a:rPr>
              <a:t>Individual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a:t>
            </a:r>
            <a:r>
              <a:rPr lang="en-US" b="1" dirty="0"/>
              <a:t>11,154</a:t>
            </a:r>
            <a:endParaRPr kumimoji="0" lang="it-IT" sz="1800" b="1" i="0" u="none" strike="noStrike" kern="0" cap="none" spc="0" normalizeH="0" baseline="0" noProof="0" dirty="0">
              <a:ln>
                <a:noFill/>
              </a:ln>
              <a:solidFill>
                <a:prstClr val="black"/>
              </a:solidFill>
              <a:effectLst/>
              <a:uLnTx/>
              <a:uFillTx/>
            </a:endParaRPr>
          </a:p>
        </p:txBody>
      </p:sp>
      <p:sp>
        <p:nvSpPr>
          <p:cNvPr id="8" name="Footer Placeholder 4">
            <a:extLst>
              <a:ext uri="{FF2B5EF4-FFF2-40B4-BE49-F238E27FC236}">
                <a16:creationId xmlns:a16="http://schemas.microsoft.com/office/drawing/2014/main" id="{7A80B745-C194-C845-9C4C-98550449D73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
        <p:nvSpPr>
          <p:cNvPr id="10" name="Date Placeholder 3">
            <a:extLst>
              <a:ext uri="{FF2B5EF4-FFF2-40B4-BE49-F238E27FC236}">
                <a16:creationId xmlns:a16="http://schemas.microsoft.com/office/drawing/2014/main" id="{950A6F35-5BB6-474D-B073-D739E37F425C}"/>
              </a:ext>
            </a:extLst>
          </p:cNvPr>
          <p:cNvSpPr>
            <a:spLocks noGrp="1"/>
          </p:cNvSpPr>
          <p:nvPr>
            <p:ph type="dt" sz="half" idx="2"/>
          </p:nvPr>
        </p:nvSpPr>
        <p:spPr>
          <a:xfrm>
            <a:off x="838200" y="6425625"/>
            <a:ext cx="1426029" cy="365125"/>
          </a:xfrm>
        </p:spPr>
        <p:txBody>
          <a:bodyPr/>
          <a:lstStyle/>
          <a:p>
            <a:fld id="{9E0603B8-6852-C94C-BC5C-72291188D455}" type="datetime5">
              <a:rPr lang="en-US" smtClean="0"/>
              <a:t>21-Oct-20</a:t>
            </a:fld>
            <a:endParaRPr lang="en-GB" dirty="0"/>
          </a:p>
        </p:txBody>
      </p:sp>
    </p:spTree>
    <p:extLst>
      <p:ext uri="{BB962C8B-B14F-4D97-AF65-F5344CB8AC3E}">
        <p14:creationId xmlns:p14="http://schemas.microsoft.com/office/powerpoint/2010/main" val="41747980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30269-1194-E441-A416-342B8339DFFA}"/>
              </a:ext>
            </a:extLst>
          </p:cNvPr>
          <p:cNvSpPr>
            <a:spLocks noGrp="1"/>
          </p:cNvSpPr>
          <p:nvPr>
            <p:ph type="title"/>
          </p:nvPr>
        </p:nvSpPr>
        <p:spPr>
          <a:xfrm>
            <a:off x="2264229" y="444991"/>
            <a:ext cx="6337159" cy="1319660"/>
          </a:xfrm>
        </p:spPr>
        <p:txBody>
          <a:bodyPr anchor="t" anchorCtr="0">
            <a:noAutofit/>
          </a:bodyPr>
          <a:lstStyle/>
          <a:p>
            <a:pPr algn="ctr"/>
            <a:r>
              <a:rPr lang="en-US" sz="2800" dirty="0"/>
              <a:t>The Story of The University of Tartu Library </a:t>
            </a:r>
            <a:br>
              <a:rPr lang="en-US" sz="2800" dirty="0"/>
            </a:br>
            <a:r>
              <a:rPr lang="en-US" sz="2800" dirty="0"/>
              <a:t>adoption of “23 Things: Libraries for Research Data”</a:t>
            </a:r>
            <a:br>
              <a:rPr lang="en-US" sz="3600" dirty="0"/>
            </a:br>
            <a:br>
              <a:rPr lang="en-GB" sz="3600" dirty="0"/>
            </a:br>
            <a:br>
              <a:rPr lang="en-GB" sz="3600" dirty="0"/>
            </a:br>
            <a:endParaRPr lang="en-GB" sz="3600" dirty="0"/>
          </a:p>
        </p:txBody>
      </p:sp>
      <p:sp>
        <p:nvSpPr>
          <p:cNvPr id="4" name="Date Placeholder 3">
            <a:extLst>
              <a:ext uri="{FF2B5EF4-FFF2-40B4-BE49-F238E27FC236}">
                <a16:creationId xmlns:a16="http://schemas.microsoft.com/office/drawing/2014/main" id="{3D88CB09-686D-B844-B5FF-2F2B800C2CE4}"/>
              </a:ext>
            </a:extLst>
          </p:cNvPr>
          <p:cNvSpPr>
            <a:spLocks noGrp="1"/>
          </p:cNvSpPr>
          <p:nvPr>
            <p:ph type="dt" sz="half" idx="2"/>
          </p:nvPr>
        </p:nvSpPr>
        <p:spPr/>
        <p:txBody>
          <a:bodyPr/>
          <a:lstStyle/>
          <a:p>
            <a:fld id="{BC71BB41-7B3D-584E-95EC-2522FBAC1AF5}" type="datetime5">
              <a:rPr lang="en-US" smtClean="0"/>
              <a:t>21-Oct-20</a:t>
            </a:fld>
            <a:endParaRPr lang="en-GB" dirty="0"/>
          </a:p>
        </p:txBody>
      </p:sp>
      <p:sp>
        <p:nvSpPr>
          <p:cNvPr id="6" name="Slide Number Placeholder 5">
            <a:extLst>
              <a:ext uri="{FF2B5EF4-FFF2-40B4-BE49-F238E27FC236}">
                <a16:creationId xmlns:a16="http://schemas.microsoft.com/office/drawing/2014/main" id="{44A8C59B-4A01-1A40-8E11-5F6D0F63413F}"/>
              </a:ext>
            </a:extLst>
          </p:cNvPr>
          <p:cNvSpPr>
            <a:spLocks noGrp="1"/>
          </p:cNvSpPr>
          <p:nvPr>
            <p:ph type="sldNum" sz="quarter" idx="4"/>
          </p:nvPr>
        </p:nvSpPr>
        <p:spPr/>
        <p:txBody>
          <a:bodyPr/>
          <a:lstStyle/>
          <a:p>
            <a:fld id="{D4FA74F0-3561-6E4B-9323-54D0640DAE41}" type="slidenum">
              <a:rPr lang="en-GB" smtClean="0"/>
              <a:pPr/>
              <a:t>60</a:t>
            </a:fld>
            <a:endParaRPr lang="en-GB" dirty="0"/>
          </a:p>
        </p:txBody>
      </p:sp>
      <p:graphicFrame>
        <p:nvGraphicFramePr>
          <p:cNvPr id="16" name="Object 15">
            <a:extLst>
              <a:ext uri="{FF2B5EF4-FFF2-40B4-BE49-F238E27FC236}">
                <a16:creationId xmlns:a16="http://schemas.microsoft.com/office/drawing/2014/main" id="{2931970E-0B12-7149-A60E-56740956C600}"/>
              </a:ext>
            </a:extLst>
          </p:cNvPr>
          <p:cNvGraphicFramePr>
            <a:graphicFrameLocks noChangeAspect="1"/>
          </p:cNvGraphicFramePr>
          <p:nvPr>
            <p:extLst>
              <p:ext uri="{D42A27DB-BD31-4B8C-83A1-F6EECF244321}">
                <p14:modId xmlns:p14="http://schemas.microsoft.com/office/powerpoint/2010/main" val="2802031843"/>
              </p:ext>
            </p:extLst>
          </p:nvPr>
        </p:nvGraphicFramePr>
        <p:xfrm>
          <a:off x="311150" y="2913063"/>
          <a:ext cx="11588750" cy="280987"/>
        </p:xfrm>
        <a:graphic>
          <a:graphicData uri="http://schemas.openxmlformats.org/presentationml/2006/ole">
            <mc:AlternateContent xmlns:mc="http://schemas.openxmlformats.org/markup-compatibility/2006">
              <mc:Choice xmlns:v="urn:schemas-microsoft-com:vml" Requires="v">
                <p:oleObj spid="_x0000_s1212" name="Documento" r:id="rId3" imgW="7556500" imgH="177800" progId="Word.Document.12">
                  <p:embed/>
                </p:oleObj>
              </mc:Choice>
              <mc:Fallback>
                <p:oleObj name="Documento" r:id="rId3" imgW="7556500" imgH="177800" progId="Word.Document.12">
                  <p:embed/>
                  <p:pic>
                    <p:nvPicPr>
                      <p:cNvPr id="0" name="Picture 77"/>
                      <p:cNvPicPr>
                        <a:picLocks noChangeAspect="1" noChangeArrowheads="1"/>
                      </p:cNvPicPr>
                      <p:nvPr/>
                    </p:nvPicPr>
                    <p:blipFill>
                      <a:blip r:embed="rId4"/>
                      <a:srcRect/>
                      <a:stretch>
                        <a:fillRect/>
                      </a:stretch>
                    </p:blipFill>
                    <p:spPr bwMode="auto">
                      <a:xfrm>
                        <a:off x="311150" y="2913063"/>
                        <a:ext cx="11588750" cy="280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a:extLst>
              <a:ext uri="{FF2B5EF4-FFF2-40B4-BE49-F238E27FC236}">
                <a16:creationId xmlns:a16="http://schemas.microsoft.com/office/drawing/2014/main" id="{416BC2E4-80D3-634E-803D-06AD6B6BEBA6}"/>
              </a:ext>
            </a:extLst>
          </p:cNvPr>
          <p:cNvSpPr txBox="1"/>
          <p:nvPr/>
        </p:nvSpPr>
        <p:spPr>
          <a:xfrm>
            <a:off x="-36289" y="3917442"/>
            <a:ext cx="11654367" cy="338554"/>
          </a:xfrm>
          <a:prstGeom prst="rect">
            <a:avLst/>
          </a:prstGeom>
          <a:noFill/>
        </p:spPr>
        <p:txBody>
          <a:bodyPr wrap="square" rtlCol="0">
            <a:spAutoFit/>
          </a:bodyPr>
          <a:lstStyle/>
          <a:p>
            <a:pPr lvl="0" algn="r">
              <a:defRPr/>
            </a:pPr>
            <a:endParaRPr kumimoji="0" lang="en-GB" sz="1600" b="0" i="0" u="none" strike="noStrike" kern="0" cap="none" spc="0" normalizeH="0" baseline="0" noProof="0" dirty="0">
              <a:ln>
                <a:noFill/>
              </a:ln>
              <a:solidFill>
                <a:prstClr val="black"/>
              </a:solidFill>
              <a:effectLst/>
              <a:uLnTx/>
              <a:uFillTx/>
            </a:endParaRPr>
          </a:p>
        </p:txBody>
      </p:sp>
      <p:cxnSp>
        <p:nvCxnSpPr>
          <p:cNvPr id="19" name="Straight Connector 18">
            <a:extLst>
              <a:ext uri="{FF2B5EF4-FFF2-40B4-BE49-F238E27FC236}">
                <a16:creationId xmlns:a16="http://schemas.microsoft.com/office/drawing/2014/main" id="{056D5D83-3F77-394E-99F5-5C5E6840404F}"/>
              </a:ext>
            </a:extLst>
          </p:cNvPr>
          <p:cNvCxnSpPr>
            <a:cxnSpLocks/>
          </p:cNvCxnSpPr>
          <p:nvPr/>
        </p:nvCxnSpPr>
        <p:spPr>
          <a:xfrm flipV="1">
            <a:off x="1782852" y="4268297"/>
            <a:ext cx="8488490" cy="6533"/>
          </a:xfrm>
          <a:prstGeom prst="line">
            <a:avLst/>
          </a:prstGeom>
          <a:noFill/>
          <a:ln w="12700" cap="flat" cmpd="sng" algn="ctr">
            <a:solidFill>
              <a:srgbClr val="99CB38"/>
            </a:solidFill>
            <a:prstDash val="solid"/>
          </a:ln>
          <a:effectLst/>
        </p:spPr>
      </p:cxnSp>
      <p:sp>
        <p:nvSpPr>
          <p:cNvPr id="13" name="Footer Placeholder 4">
            <a:extLst>
              <a:ext uri="{FF2B5EF4-FFF2-40B4-BE49-F238E27FC236}">
                <a16:creationId xmlns:a16="http://schemas.microsoft.com/office/drawing/2014/main" id="{E94E68F6-9645-8044-9049-FE5A46D9C9E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
        <p:nvSpPr>
          <p:cNvPr id="3" name="Rettangolo 2">
            <a:extLst>
              <a:ext uri="{FF2B5EF4-FFF2-40B4-BE49-F238E27FC236}">
                <a16:creationId xmlns:a16="http://schemas.microsoft.com/office/drawing/2014/main" id="{E7D4DA56-5A9D-504B-8A05-A932289E3F73}"/>
              </a:ext>
            </a:extLst>
          </p:cNvPr>
          <p:cNvSpPr/>
          <p:nvPr/>
        </p:nvSpPr>
        <p:spPr>
          <a:xfrm>
            <a:off x="307975" y="5250300"/>
            <a:ext cx="11738060" cy="338554"/>
          </a:xfrm>
          <a:prstGeom prst="rect">
            <a:avLst/>
          </a:prstGeom>
        </p:spPr>
        <p:txBody>
          <a:bodyPr wrap="square">
            <a:spAutoFit/>
          </a:bodyPr>
          <a:lstStyle/>
          <a:p>
            <a:r>
              <a:rPr lang="en-GB" sz="1600" b="1" dirty="0">
                <a:latin typeface="+mj-lt"/>
                <a:ea typeface="+mj-ea"/>
                <a:cs typeface="+mj-cs"/>
              </a:rPr>
              <a:t>Read the full story: </a:t>
            </a:r>
            <a:r>
              <a:rPr lang="en-GB" sz="1600" dirty="0">
                <a:hlinkClick r:id="rId5"/>
              </a:rPr>
              <a:t>https://</a:t>
            </a:r>
            <a:r>
              <a:rPr lang="en-GB" sz="1600" dirty="0" err="1">
                <a:hlinkClick r:id="rId5"/>
              </a:rPr>
              <a:t>www.rd-alliance.org</a:t>
            </a:r>
            <a:r>
              <a:rPr lang="en-GB" sz="1600" dirty="0">
                <a:hlinkClick r:id="rId5"/>
              </a:rPr>
              <a:t>/enabling-fair-data-earth-space-and-environmental-sciences</a:t>
            </a:r>
            <a:endParaRPr lang="en-GB" sz="1600" b="1" dirty="0">
              <a:latin typeface="+mj-lt"/>
              <a:ea typeface="+mj-ea"/>
              <a:cs typeface="+mj-cs"/>
            </a:endParaRPr>
          </a:p>
        </p:txBody>
      </p:sp>
      <p:sp>
        <p:nvSpPr>
          <p:cNvPr id="8" name="Rettangolo 7">
            <a:extLst>
              <a:ext uri="{FF2B5EF4-FFF2-40B4-BE49-F238E27FC236}">
                <a16:creationId xmlns:a16="http://schemas.microsoft.com/office/drawing/2014/main" id="{61AAEEE9-E39C-6940-B8DB-FA5D2586E5A8}"/>
              </a:ext>
            </a:extLst>
          </p:cNvPr>
          <p:cNvSpPr/>
          <p:nvPr/>
        </p:nvSpPr>
        <p:spPr>
          <a:xfrm>
            <a:off x="4273064" y="1952381"/>
            <a:ext cx="7689278" cy="2800767"/>
          </a:xfrm>
          <a:prstGeom prst="rect">
            <a:avLst/>
          </a:prstGeom>
        </p:spPr>
        <p:txBody>
          <a:bodyPr wrap="square">
            <a:spAutoFit/>
          </a:bodyPr>
          <a:lstStyle/>
          <a:p>
            <a:pPr fontAlgn="base"/>
            <a:r>
              <a:rPr lang="en-US" sz="1600" dirty="0"/>
              <a:t>The University of Tartu Library officially adopted RDA’s “23 Things: Libraries for Research Data” in September 2020; however, we have been offering most of the services described in this recommendation on different levels already for many years. </a:t>
            </a:r>
          </a:p>
          <a:p>
            <a:pPr fontAlgn="base"/>
            <a:endParaRPr lang="en-US" sz="1600" dirty="0"/>
          </a:p>
          <a:p>
            <a:pPr fontAlgn="base"/>
            <a:r>
              <a:rPr lang="en-US" sz="1600" dirty="0"/>
              <a:t>23 Things helped us to systematize and analyze the knowledge we have already acquired and to identify the still existing gaps. We were surprised to see that libraries have no clear idea about how and with which results the basic data literacy is taught to students and researchers at their universities. </a:t>
            </a:r>
            <a:r>
              <a:rPr lang="en-US" sz="1600" i="1" dirty="0">
                <a:solidFill>
                  <a:srgbClr val="222222"/>
                </a:solidFill>
                <a:latin typeface="Open Sans"/>
                <a:ea typeface="Times New Roman" panose="02020603050405020304" pitchFamily="18" charset="0"/>
                <a:cs typeface="Times New Roman" panose="02020603050405020304" pitchFamily="18" charset="0"/>
              </a:rPr>
              <a:t>”</a:t>
            </a:r>
          </a:p>
          <a:p>
            <a:pPr algn="r"/>
            <a:endParaRPr lang="it-IT" sz="1600" i="1" dirty="0">
              <a:solidFill>
                <a:srgbClr val="222222"/>
              </a:solidFill>
              <a:latin typeface="Open Sans"/>
              <a:cs typeface="Times New Roman" panose="02020603050405020304" pitchFamily="18" charset="0"/>
            </a:endParaRPr>
          </a:p>
          <a:p>
            <a:pPr algn="r" fontAlgn="base"/>
            <a:br>
              <a:rPr lang="it-IT" sz="1600" b="1" dirty="0"/>
            </a:br>
            <a:endParaRPr lang="it-IT" sz="1600" dirty="0"/>
          </a:p>
        </p:txBody>
      </p:sp>
      <p:cxnSp>
        <p:nvCxnSpPr>
          <p:cNvPr id="18" name="Straight Connector 18">
            <a:extLst>
              <a:ext uri="{FF2B5EF4-FFF2-40B4-BE49-F238E27FC236}">
                <a16:creationId xmlns:a16="http://schemas.microsoft.com/office/drawing/2014/main" id="{8F2356D0-6A4E-C64F-9B44-54A032942632}"/>
              </a:ext>
            </a:extLst>
          </p:cNvPr>
          <p:cNvCxnSpPr>
            <a:cxnSpLocks/>
          </p:cNvCxnSpPr>
          <p:nvPr/>
        </p:nvCxnSpPr>
        <p:spPr>
          <a:xfrm flipV="1">
            <a:off x="1812157" y="5686786"/>
            <a:ext cx="8488490" cy="6533"/>
          </a:xfrm>
          <a:prstGeom prst="line">
            <a:avLst/>
          </a:prstGeom>
          <a:noFill/>
          <a:ln w="12700" cap="flat" cmpd="sng" algn="ctr">
            <a:solidFill>
              <a:srgbClr val="99CB38"/>
            </a:solidFill>
            <a:prstDash val="solid"/>
          </a:ln>
          <a:effectLst/>
        </p:spPr>
      </p:cxnSp>
      <p:pic>
        <p:nvPicPr>
          <p:cNvPr id="1205" name="Picture 181">
            <a:extLst>
              <a:ext uri="{FF2B5EF4-FFF2-40B4-BE49-F238E27FC236}">
                <a16:creationId xmlns:a16="http://schemas.microsoft.com/office/drawing/2014/main" id="{16EDAF63-BBFF-F644-83FC-BAF2BA88CE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216" y="1830771"/>
            <a:ext cx="4043406" cy="2274416"/>
          </a:xfrm>
          <a:prstGeom prst="rect">
            <a:avLst/>
          </a:prstGeom>
          <a:noFill/>
          <a:extLst>
            <a:ext uri="{909E8E84-426E-40DD-AFC4-6F175D3DCCD1}">
              <a14:hiddenFill xmlns:a14="http://schemas.microsoft.com/office/drawing/2010/main">
                <a:solidFill>
                  <a:srgbClr val="FFFFFF"/>
                </a:solidFill>
              </a14:hiddenFill>
            </a:ext>
          </a:extLst>
        </p:spPr>
      </p:pic>
      <p:pic>
        <p:nvPicPr>
          <p:cNvPr id="1207" name="Picture 183">
            <a:extLst>
              <a:ext uri="{FF2B5EF4-FFF2-40B4-BE49-F238E27FC236}">
                <a16:creationId xmlns:a16="http://schemas.microsoft.com/office/drawing/2014/main" id="{C7E982A8-E318-3247-958C-4E5F19501A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85913" y="564247"/>
            <a:ext cx="3176429" cy="68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3472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582E1-A6FE-4D45-B0FB-808329DD3907}"/>
              </a:ext>
            </a:extLst>
          </p:cNvPr>
          <p:cNvSpPr>
            <a:spLocks noGrp="1"/>
          </p:cNvSpPr>
          <p:nvPr>
            <p:ph type="title"/>
          </p:nvPr>
        </p:nvSpPr>
        <p:spPr/>
        <p:txBody>
          <a:bodyPr>
            <a:normAutofit fontScale="90000"/>
          </a:bodyPr>
          <a:lstStyle/>
          <a:p>
            <a:r>
              <a:rPr lang="en-GB" dirty="0"/>
              <a:t>Call for Supporting and Other RDA Outputs</a:t>
            </a:r>
          </a:p>
        </p:txBody>
      </p:sp>
      <p:sp>
        <p:nvSpPr>
          <p:cNvPr id="4" name="Date Placeholder 3">
            <a:extLst>
              <a:ext uri="{FF2B5EF4-FFF2-40B4-BE49-F238E27FC236}">
                <a16:creationId xmlns:a16="http://schemas.microsoft.com/office/drawing/2014/main" id="{A39DE8F7-28E1-9B47-AB62-C04B21AB0C9E}"/>
              </a:ext>
            </a:extLst>
          </p:cNvPr>
          <p:cNvSpPr>
            <a:spLocks noGrp="1"/>
          </p:cNvSpPr>
          <p:nvPr>
            <p:ph type="dt" sz="half" idx="2"/>
          </p:nvPr>
        </p:nvSpPr>
        <p:spPr/>
        <p:txBody>
          <a:bodyPr/>
          <a:lstStyle/>
          <a:p>
            <a:fld id="{492151F4-3344-6E4C-A2D7-CBE6C6B3DDE5}" type="datetime5">
              <a:rPr lang="en-US" smtClean="0"/>
              <a:t>21-Oct-20</a:t>
            </a:fld>
            <a:endParaRPr lang="en-GB" dirty="0"/>
          </a:p>
        </p:txBody>
      </p:sp>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61</a:t>
            </a:fld>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46956" y="1845735"/>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r>
              <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Recommendations and Outputs take the form of technical specifications, code, policies or practices, harmonized standards or reference models. In the widest sense these aim for:  </a:t>
            </a: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r>
              <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Greater data sharing, exchange, interoperability, usability and re-usability;</a:t>
            </a:r>
            <a:endParaRPr kumimoji="0" lang="it-IT"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r>
              <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Greater discoverability of research data sets;</a:t>
            </a:r>
            <a:endParaRPr kumimoji="0" lang="it-IT"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r>
              <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Better management, stewardship, and preservation of research data;</a:t>
            </a:r>
            <a:endParaRPr kumimoji="0" lang="it-IT"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r>
              <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New data standards or harmonization of existing standards.</a:t>
            </a:r>
          </a:p>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CasellaDiTesto 6">
            <a:extLst>
              <a:ext uri="{FF2B5EF4-FFF2-40B4-BE49-F238E27FC236}">
                <a16:creationId xmlns:a16="http://schemas.microsoft.com/office/drawing/2014/main" id="{3800D73E-9675-6649-9C6C-5FA7F0AD08F3}"/>
              </a:ext>
            </a:extLst>
          </p:cNvPr>
          <p:cNvSpPr txBox="1"/>
          <p:nvPr/>
        </p:nvSpPr>
        <p:spPr>
          <a:xfrm>
            <a:off x="146956" y="4073874"/>
            <a:ext cx="8311888" cy="16312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Become one of the next RDA adopters!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rPr>
              <a:t>If you are interested in any of the RDA’s recommendations or would like to share your group's results with our international community, please fill the contact form at </a:t>
            </a:r>
            <a:r>
              <a:rPr kumimoji="0" lang="en-US" sz="2000" b="0" i="1" u="none" strike="noStrike" kern="0" cap="none" spc="0" normalizeH="0" baseline="0" noProof="0" dirty="0">
                <a:ln>
                  <a:noFill/>
                </a:ln>
                <a:solidFill>
                  <a:srgbClr val="79B94E"/>
                </a:solidFill>
                <a:effectLst/>
                <a:uLnTx/>
                <a:uFillTx/>
                <a:hlinkClick r:id="rId2">
                  <a:extLst>
                    <a:ext uri="{A12FA001-AC4F-418D-AE19-62706E023703}">
                      <ahyp:hlinkClr xmlns:ahyp="http://schemas.microsoft.com/office/drawing/2018/hyperlinkcolor" val="tx"/>
                    </a:ext>
                  </a:extLst>
                </a:hlinkClick>
              </a:rPr>
              <a:t>https://www.rd-alliance.org/interest-rda-recommendations</a:t>
            </a:r>
            <a:r>
              <a:rPr kumimoji="0" lang="en-US" sz="2000" b="0" i="1" u="none" strike="noStrike" kern="0" cap="none" spc="0" normalizeH="0" baseline="0" noProof="0" dirty="0">
                <a:ln>
                  <a:noFill/>
                </a:ln>
                <a:solidFill>
                  <a:prstClr val="black"/>
                </a:solidFill>
                <a:effectLst/>
                <a:uLnTx/>
                <a:uFillTx/>
              </a:rPr>
              <a:t> or write to </a:t>
            </a:r>
            <a:r>
              <a:rPr kumimoji="0" lang="en-US" sz="2000" b="0" i="1" u="none" strike="noStrike" kern="0" cap="none" spc="0" normalizeH="0" baseline="0" noProof="0" dirty="0">
                <a:ln>
                  <a:noFill/>
                </a:ln>
                <a:solidFill>
                  <a:srgbClr val="79B94E"/>
                </a:solidFill>
                <a:effectLst/>
                <a:uLnTx/>
                <a:uFillTx/>
                <a:hlinkClick r:id="rId3">
                  <a:extLst>
                    <a:ext uri="{A12FA001-AC4F-418D-AE19-62706E023703}">
                      <ahyp:hlinkClr xmlns:ahyp="http://schemas.microsoft.com/office/drawing/2018/hyperlinkcolor" val="tx"/>
                    </a:ext>
                  </a:extLst>
                </a:hlinkClick>
              </a:rPr>
              <a:t>enquiries@rd-alliance.org</a:t>
            </a:r>
            <a:r>
              <a:rPr kumimoji="0" lang="en-US" sz="2000" b="0" i="1" u="none" strike="noStrike" kern="0" cap="none" spc="0" normalizeH="0" baseline="0" noProof="0" dirty="0">
                <a:ln>
                  <a:noFill/>
                </a:ln>
                <a:solidFill>
                  <a:prstClr val="black"/>
                </a:solidFill>
                <a:effectLst/>
                <a:uLnTx/>
                <a:uFillTx/>
              </a:rPr>
              <a:t>.</a:t>
            </a:r>
            <a:endParaRPr kumimoji="0" lang="it-IT" sz="2000" b="0" i="0" u="none" strike="noStrike" kern="0" cap="none" spc="0" normalizeH="0" baseline="0" noProof="0" dirty="0">
              <a:ln>
                <a:noFill/>
              </a:ln>
              <a:solidFill>
                <a:prstClr val="black"/>
              </a:solidFill>
              <a:effectLst/>
              <a:uLnTx/>
              <a:uFillTx/>
            </a:endParaRPr>
          </a:p>
        </p:txBody>
      </p:sp>
      <p:pic>
        <p:nvPicPr>
          <p:cNvPr id="12" name="Picture 11">
            <a:extLst>
              <a:ext uri="{FF2B5EF4-FFF2-40B4-BE49-F238E27FC236}">
                <a16:creationId xmlns:a16="http://schemas.microsoft.com/office/drawing/2014/main" id="{1E70B067-F7CA-3344-A544-65278769E9C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73976" y="2697547"/>
            <a:ext cx="3256493" cy="2605194"/>
          </a:xfrm>
          <a:prstGeom prst="rect">
            <a:avLst/>
          </a:prstGeom>
        </p:spPr>
      </p:pic>
      <p:sp>
        <p:nvSpPr>
          <p:cNvPr id="14" name="TextBox 13">
            <a:extLst>
              <a:ext uri="{FF2B5EF4-FFF2-40B4-BE49-F238E27FC236}">
                <a16:creationId xmlns:a16="http://schemas.microsoft.com/office/drawing/2014/main" id="{91880C7A-7A4B-1F42-B9FA-3171484B2FEF}"/>
              </a:ext>
            </a:extLst>
          </p:cNvPr>
          <p:cNvSpPr txBox="1"/>
          <p:nvPr/>
        </p:nvSpPr>
        <p:spPr>
          <a:xfrm>
            <a:off x="8597704" y="5277415"/>
            <a:ext cx="3209038" cy="584775"/>
          </a:xfrm>
          <a:prstGeom prst="rect">
            <a:avLst/>
          </a:prstGeom>
          <a:solidFill>
            <a:srgbClr val="79B94E"/>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a:ln>
                  <a:noFill/>
                </a:ln>
                <a:solidFill>
                  <a:prstClr val="black"/>
                </a:solidFill>
                <a:effectLst/>
                <a:uLnTx/>
                <a:uFillTx/>
                <a:latin typeface="Calibri"/>
                <a:ea typeface="+mn-ea"/>
                <a:cs typeface="+mn-cs"/>
              </a:rPr>
              <a:t>RDA Adoption &amp; Implementation Stories - Tell us yours!</a:t>
            </a:r>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37379419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E7B-1DB7-F045-90AC-F2ED3ACDC979}"/>
              </a:ext>
            </a:extLst>
          </p:cNvPr>
          <p:cNvSpPr>
            <a:spLocks noGrp="1"/>
          </p:cNvSpPr>
          <p:nvPr>
            <p:ph type="title"/>
          </p:nvPr>
        </p:nvSpPr>
        <p:spPr/>
        <p:txBody>
          <a:bodyPr/>
          <a:lstStyle/>
          <a:p>
            <a:r>
              <a:rPr lang="en-GB" dirty="0"/>
              <a:t>What are Plenary Meetings?</a:t>
            </a:r>
          </a:p>
        </p:txBody>
      </p:sp>
      <p:sp>
        <p:nvSpPr>
          <p:cNvPr id="4" name="Date Placeholder 3">
            <a:extLst>
              <a:ext uri="{FF2B5EF4-FFF2-40B4-BE49-F238E27FC236}">
                <a16:creationId xmlns:a16="http://schemas.microsoft.com/office/drawing/2014/main" id="{EB723E76-F4BA-5944-A06D-0B8FCA9207E7}"/>
              </a:ext>
            </a:extLst>
          </p:cNvPr>
          <p:cNvSpPr>
            <a:spLocks noGrp="1"/>
          </p:cNvSpPr>
          <p:nvPr>
            <p:ph type="dt" sz="half" idx="2"/>
          </p:nvPr>
        </p:nvSpPr>
        <p:spPr/>
        <p:txBody>
          <a:bodyPr/>
          <a:lstStyle/>
          <a:p>
            <a:fld id="{A01C866C-47CA-C741-928E-0619AAD532D2}" type="datetime5">
              <a:rPr lang="en-US" smtClean="0"/>
              <a:t>21-Oct-20</a:t>
            </a:fld>
            <a:endParaRPr lang="en-GB" dirty="0"/>
          </a:p>
        </p:txBody>
      </p:sp>
      <p:sp>
        <p:nvSpPr>
          <p:cNvPr id="6" name="Slide Number Placeholder 5">
            <a:extLst>
              <a:ext uri="{FF2B5EF4-FFF2-40B4-BE49-F238E27FC236}">
                <a16:creationId xmlns:a16="http://schemas.microsoft.com/office/drawing/2014/main" id="{3EBF746F-B6BB-224B-8983-72F185778143}"/>
              </a:ext>
            </a:extLst>
          </p:cNvPr>
          <p:cNvSpPr>
            <a:spLocks noGrp="1"/>
          </p:cNvSpPr>
          <p:nvPr>
            <p:ph type="sldNum" sz="quarter" idx="4"/>
          </p:nvPr>
        </p:nvSpPr>
        <p:spPr/>
        <p:txBody>
          <a:bodyPr/>
          <a:lstStyle/>
          <a:p>
            <a:fld id="{D4FA74F0-3561-6E4B-9323-54D0640DAE41}" type="slidenum">
              <a:rPr lang="en-GB" smtClean="0"/>
              <a:pPr/>
              <a:t>62</a:t>
            </a:fld>
            <a:endParaRPr lang="en-GB" dirty="0"/>
          </a:p>
        </p:txBody>
      </p:sp>
      <p:sp>
        <p:nvSpPr>
          <p:cNvPr id="10" name="Content Placeholder 2">
            <a:extLst>
              <a:ext uri="{FF2B5EF4-FFF2-40B4-BE49-F238E27FC236}">
                <a16:creationId xmlns:a16="http://schemas.microsoft.com/office/drawing/2014/main" id="{A5C9B65C-6627-0947-BD52-8F48725320F0}"/>
              </a:ext>
            </a:extLst>
          </p:cNvPr>
          <p:cNvSpPr txBox="1">
            <a:spLocks/>
          </p:cNvSpPr>
          <p:nvPr/>
        </p:nvSpPr>
        <p:spPr>
          <a:xfrm>
            <a:off x="445099" y="1735944"/>
            <a:ext cx="11301798" cy="401565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84048" marR="0" lvl="1" indent="-182880" algn="l" defTabSz="914400" rtl="0" eaLnBrk="1" fontAlgn="auto" latinLnBrk="0" hangingPunct="1">
              <a:lnSpc>
                <a:spcPct val="90000"/>
              </a:lnSpc>
              <a:spcBef>
                <a:spcPts val="200"/>
              </a:spcBef>
              <a:spcAft>
                <a:spcPts val="400"/>
              </a:spcAft>
              <a:buClr>
                <a:srgbClr val="99CB38"/>
              </a:buClr>
              <a:buSzTx/>
              <a:buFont typeface="Arial" panose="020B0604020202020204" pitchFamily="34" charset="0"/>
              <a:buChar char="•"/>
              <a:tabLst/>
              <a:defRPr/>
            </a:pPr>
            <a:r>
              <a:rPr lang="en-GB" altLang="en-US" sz="2800" dirty="0">
                <a:solidFill>
                  <a:sysClr val="windowText" lastClr="000000">
                    <a:lumMod val="75000"/>
                    <a:lumOff val="25000"/>
                  </a:sysClr>
                </a:solidFill>
                <a:latin typeface="Calibri"/>
              </a:rPr>
              <a:t>o</a:t>
            </a:r>
            <a:r>
              <a:rPr kumimoji="0" lang="en-GB" altLang="en-US" sz="2800" b="0" i="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rganised</a:t>
            </a:r>
            <a:r>
              <a:rPr kumimoji="0" lang="en-GB" alt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around the world every 6 months;</a:t>
            </a:r>
          </a:p>
          <a:p>
            <a:pPr marL="384048" marR="0" lvl="1" indent="-182880" algn="l" defTabSz="914400" rtl="0" eaLnBrk="1" fontAlgn="auto" latinLnBrk="0" hangingPunct="1">
              <a:lnSpc>
                <a:spcPct val="90000"/>
              </a:lnSpc>
              <a:spcBef>
                <a:spcPts val="200"/>
              </a:spcBef>
              <a:spcAft>
                <a:spcPts val="400"/>
              </a:spcAft>
              <a:buClr>
                <a:srgbClr val="99CB38"/>
              </a:buClr>
              <a:buSzTx/>
              <a:buFont typeface="Arial" panose="020B0604020202020204" pitchFamily="34" charset="0"/>
              <a:buChar char="•"/>
              <a:tabLst/>
              <a:defRPr/>
            </a:pPr>
            <a:r>
              <a:rPr kumimoji="0" lang="en-GB" alt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exciting &amp; productive events bringing together a unique community of </a:t>
            </a:r>
            <a:r>
              <a:rPr kumimoji="0" lang="en-GB" altLang="en-US" sz="28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data science professionals, from multiple disciplines and domains</a:t>
            </a:r>
            <a:r>
              <a:rPr kumimoji="0" lang="en-GB" alt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p>
          <a:p>
            <a:pPr marL="384048" marR="0" lvl="1" indent="-182880" algn="l" defTabSz="914400" rtl="0" eaLnBrk="1" fontAlgn="auto" latinLnBrk="0" hangingPunct="1">
              <a:lnSpc>
                <a:spcPct val="90000"/>
              </a:lnSpc>
              <a:spcBef>
                <a:spcPts val="200"/>
              </a:spcBef>
              <a:spcAft>
                <a:spcPts val="400"/>
              </a:spcAft>
              <a:buClr>
                <a:srgbClr val="99CB38"/>
              </a:buClr>
              <a:buSzTx/>
              <a:buFont typeface="Arial" panose="020B0604020202020204" pitchFamily="34" charset="0"/>
              <a:buChar char="•"/>
              <a:tabLst/>
              <a:defRPr/>
            </a:pPr>
            <a:r>
              <a:rPr kumimoji="0" lang="en-GB" alt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help move the community forward in </a:t>
            </a:r>
            <a:r>
              <a:rPr kumimoji="0" lang="en-GB" altLang="en-US" sz="28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creating tangible deliverables</a:t>
            </a:r>
            <a:r>
              <a:rPr kumimoji="0" lang="en-GB" alt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that improve data sharing across disciplines, technologies, and countries;</a:t>
            </a:r>
          </a:p>
          <a:p>
            <a:pPr marL="384048" marR="0" lvl="1" indent="-182880" algn="l" defTabSz="914400" rtl="0" eaLnBrk="1" fontAlgn="auto" latinLnBrk="0" hangingPunct="1">
              <a:lnSpc>
                <a:spcPct val="90000"/>
              </a:lnSpc>
              <a:spcBef>
                <a:spcPts val="200"/>
              </a:spcBef>
              <a:spcAft>
                <a:spcPts val="400"/>
              </a:spcAft>
              <a:buClr>
                <a:srgbClr val="99CB38"/>
              </a:buClr>
              <a:buSzTx/>
              <a:buFont typeface="Arial" panose="020B0604020202020204" pitchFamily="34" charset="0"/>
              <a:buChar char="•"/>
              <a:tabLst/>
              <a:defRPr/>
            </a:pPr>
            <a:r>
              <a:rPr kumimoji="0" lang="en-GB" alt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heart of the plenaries are working meetings of </a:t>
            </a:r>
            <a:r>
              <a:rPr kumimoji="0" lang="en-GB" altLang="en-US" sz="28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Working &amp; Interest groups</a:t>
            </a:r>
            <a:r>
              <a:rPr kumimoji="0" lang="en-GB" alt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and new potential groups through </a:t>
            </a:r>
            <a:r>
              <a:rPr kumimoji="0" lang="en-GB" altLang="en-US" sz="28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Birds of a Feather</a:t>
            </a:r>
            <a:r>
              <a:rPr kumimoji="0" lang="en-GB" alt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meetings</a:t>
            </a:r>
          </a:p>
          <a:p>
            <a:pPr marL="384048" marR="0" lvl="1" indent="-182880" algn="l" defTabSz="914400" rtl="0" eaLnBrk="1" fontAlgn="auto" latinLnBrk="0" hangingPunct="1">
              <a:lnSpc>
                <a:spcPct val="90000"/>
              </a:lnSpc>
              <a:spcBef>
                <a:spcPts val="200"/>
              </a:spcBef>
              <a:spcAft>
                <a:spcPts val="400"/>
              </a:spcAft>
              <a:buClr>
                <a:srgbClr val="99CB38"/>
              </a:buClr>
              <a:buSzTx/>
              <a:buFont typeface="Arial" panose="020B0604020202020204" pitchFamily="34" charset="0"/>
              <a:buChar char="•"/>
              <a:tabLst/>
              <a:defRPr/>
            </a:pPr>
            <a:r>
              <a:rPr kumimoji="0" lang="en-GB" alt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presentation of new </a:t>
            </a:r>
            <a:r>
              <a:rPr kumimoji="0" lang="en-GB" altLang="en-US" sz="28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Outputs and Adoption </a:t>
            </a:r>
            <a:r>
              <a:rPr kumimoji="0" lang="en-GB" alt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cases.</a:t>
            </a:r>
          </a:p>
        </p:txBody>
      </p:sp>
      <p:sp>
        <p:nvSpPr>
          <p:cNvPr id="7" name="Footer Placeholder 4">
            <a:extLst>
              <a:ext uri="{FF2B5EF4-FFF2-40B4-BE49-F238E27FC236}">
                <a16:creationId xmlns:a16="http://schemas.microsoft.com/office/drawing/2014/main" id="{FE60BA90-4D2F-4147-8212-6E4C6769C2F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
        <p:nvSpPr>
          <p:cNvPr id="3" name="TextBox 2">
            <a:extLst>
              <a:ext uri="{FF2B5EF4-FFF2-40B4-BE49-F238E27FC236}">
                <a16:creationId xmlns:a16="http://schemas.microsoft.com/office/drawing/2014/main" id="{CF869FA4-4072-4755-98C0-6FE434DE626A}"/>
              </a:ext>
            </a:extLst>
          </p:cNvPr>
          <p:cNvSpPr txBox="1"/>
          <p:nvPr/>
        </p:nvSpPr>
        <p:spPr>
          <a:xfrm>
            <a:off x="1481625" y="5751595"/>
            <a:ext cx="9228745" cy="369332"/>
          </a:xfrm>
          <a:prstGeom prst="rect">
            <a:avLst/>
          </a:prstGeom>
          <a:solidFill>
            <a:schemeClr val="accent6"/>
          </a:solidFill>
        </p:spPr>
        <p:txBody>
          <a:bodyPr wrap="none" rtlCol="0">
            <a:spAutoFit/>
          </a:bodyPr>
          <a:lstStyle/>
          <a:p>
            <a:r>
              <a:rPr lang="en-US" b="1" dirty="0"/>
              <a:t>See 14</a:t>
            </a:r>
            <a:r>
              <a:rPr lang="en-US" b="1" baseline="30000" dirty="0"/>
              <a:t>th</a:t>
            </a:r>
            <a:r>
              <a:rPr lang="en-US" b="1" dirty="0"/>
              <a:t> Plenary Meeting Highlights video - https://www.youtube.com/watch?v=Xplae800pLM</a:t>
            </a:r>
            <a:endParaRPr lang="x-none" b="1" dirty="0"/>
          </a:p>
        </p:txBody>
      </p:sp>
    </p:spTree>
    <p:extLst>
      <p:ext uri="{BB962C8B-B14F-4D97-AF65-F5344CB8AC3E}">
        <p14:creationId xmlns:p14="http://schemas.microsoft.com/office/powerpoint/2010/main" val="37771976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D1BD-669C-8041-A4D8-8FE0F9C819F2}"/>
              </a:ext>
            </a:extLst>
          </p:cNvPr>
          <p:cNvSpPr>
            <a:spLocks noGrp="1"/>
          </p:cNvSpPr>
          <p:nvPr>
            <p:ph type="title"/>
          </p:nvPr>
        </p:nvSpPr>
        <p:spPr/>
        <p:txBody>
          <a:bodyPr>
            <a:normAutofit/>
          </a:bodyPr>
          <a:lstStyle/>
          <a:p>
            <a:r>
              <a:rPr lang="en-GB" dirty="0"/>
              <a:t>Plenary Meetings: Benefits of Attending</a:t>
            </a:r>
          </a:p>
        </p:txBody>
      </p:sp>
      <p:sp>
        <p:nvSpPr>
          <p:cNvPr id="4" name="Date Placeholder 3">
            <a:extLst>
              <a:ext uri="{FF2B5EF4-FFF2-40B4-BE49-F238E27FC236}">
                <a16:creationId xmlns:a16="http://schemas.microsoft.com/office/drawing/2014/main" id="{1AFCFBE9-269F-7445-AD06-A0911A2BCF61}"/>
              </a:ext>
            </a:extLst>
          </p:cNvPr>
          <p:cNvSpPr>
            <a:spLocks noGrp="1"/>
          </p:cNvSpPr>
          <p:nvPr>
            <p:ph type="dt" sz="half" idx="2"/>
          </p:nvPr>
        </p:nvSpPr>
        <p:spPr/>
        <p:txBody>
          <a:bodyPr/>
          <a:lstStyle/>
          <a:p>
            <a:fld id="{CECCC481-069B-FB41-83D2-52F1BFA66D36}" type="datetime5">
              <a:rPr lang="en-US" smtClean="0"/>
              <a:t>21-Oct-20</a:t>
            </a:fld>
            <a:endParaRPr lang="en-GB" dirty="0"/>
          </a:p>
        </p:txBody>
      </p:sp>
      <p:sp>
        <p:nvSpPr>
          <p:cNvPr id="6" name="Slide Number Placeholder 5">
            <a:extLst>
              <a:ext uri="{FF2B5EF4-FFF2-40B4-BE49-F238E27FC236}">
                <a16:creationId xmlns:a16="http://schemas.microsoft.com/office/drawing/2014/main" id="{FD8BFC53-F96F-E445-8C86-6F4EF4E67C3C}"/>
              </a:ext>
            </a:extLst>
          </p:cNvPr>
          <p:cNvSpPr>
            <a:spLocks noGrp="1"/>
          </p:cNvSpPr>
          <p:nvPr>
            <p:ph type="sldNum" sz="quarter" idx="4"/>
          </p:nvPr>
        </p:nvSpPr>
        <p:spPr/>
        <p:txBody>
          <a:bodyPr/>
          <a:lstStyle/>
          <a:p>
            <a:fld id="{D4FA74F0-3561-6E4B-9323-54D0640DAE41}" type="slidenum">
              <a:rPr lang="en-GB" smtClean="0"/>
              <a:pPr/>
              <a:t>63</a:t>
            </a:fld>
            <a:endParaRPr lang="en-GB" dirty="0"/>
          </a:p>
        </p:txBody>
      </p:sp>
      <p:pic>
        <p:nvPicPr>
          <p:cNvPr id="15" name="Content Placeholder 6">
            <a:extLst>
              <a:ext uri="{FF2B5EF4-FFF2-40B4-BE49-F238E27FC236}">
                <a16:creationId xmlns:a16="http://schemas.microsoft.com/office/drawing/2014/main" id="{540CCAF3-A257-444C-B56F-1A1C6130B71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04059" y="1225993"/>
            <a:ext cx="1574004" cy="1321254"/>
          </a:xfrm>
          <a:prstGeom prst="rect">
            <a:avLst/>
          </a:prstGeom>
        </p:spPr>
      </p:pic>
      <p:sp>
        <p:nvSpPr>
          <p:cNvPr id="16" name="TextBox 15">
            <a:extLst>
              <a:ext uri="{FF2B5EF4-FFF2-40B4-BE49-F238E27FC236}">
                <a16:creationId xmlns:a16="http://schemas.microsoft.com/office/drawing/2014/main" id="{CBDB1B56-9E6A-D14C-A2DF-1BC9CECDFD11}"/>
              </a:ext>
            </a:extLst>
          </p:cNvPr>
          <p:cNvSpPr txBox="1"/>
          <p:nvPr/>
        </p:nvSpPr>
        <p:spPr>
          <a:xfrm>
            <a:off x="2279650" y="1342336"/>
            <a:ext cx="9672864" cy="919401"/>
          </a:xfrm>
          <a:prstGeom prst="roundRect">
            <a:avLst/>
          </a:prstGeom>
          <a:solidFill>
            <a:sysClr val="window" lastClr="FFFFFF"/>
          </a:solidFill>
          <a:ln w="15875" cap="flat" cmpd="sng" algn="ctr">
            <a:solidFill>
              <a:srgbClr val="44C1A3"/>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Exchange knowledge, share discoveries, discuss barriers and potential solutions </a:t>
            </a:r>
          </a:p>
        </p:txBody>
      </p:sp>
      <p:pic>
        <p:nvPicPr>
          <p:cNvPr id="17" name="Picture 11">
            <a:extLst>
              <a:ext uri="{FF2B5EF4-FFF2-40B4-BE49-F238E27FC236}">
                <a16:creationId xmlns:a16="http://schemas.microsoft.com/office/drawing/2014/main" id="{420022E7-C32E-BA4B-BF5D-BB2056E9DF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69" y="3637639"/>
            <a:ext cx="1588714" cy="11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301A58-DB4B-F54D-A5C0-B5632F649A9C}"/>
              </a:ext>
            </a:extLst>
          </p:cNvPr>
          <p:cNvSpPr txBox="1"/>
          <p:nvPr/>
        </p:nvSpPr>
        <p:spPr>
          <a:xfrm>
            <a:off x="2278062" y="3932620"/>
            <a:ext cx="9674452" cy="919401"/>
          </a:xfrm>
          <a:prstGeom prst="roundRect">
            <a:avLst/>
          </a:prstGeom>
          <a:solidFill>
            <a:sysClr val="window" lastClr="FFFFFF"/>
          </a:solidFill>
          <a:ln w="15875" cap="flat" cmpd="sng" algn="ctr">
            <a:solidFill>
              <a:srgbClr val="51C3F9"/>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Expand your network and meet new committed and passionate data science professionals, working in multiple disciplines</a:t>
            </a:r>
          </a:p>
        </p:txBody>
      </p:sp>
      <p:sp>
        <p:nvSpPr>
          <p:cNvPr id="19" name="TextBox 18">
            <a:extLst>
              <a:ext uri="{FF2B5EF4-FFF2-40B4-BE49-F238E27FC236}">
                <a16:creationId xmlns:a16="http://schemas.microsoft.com/office/drawing/2014/main" id="{988E7EB1-ACB3-F54C-8AD4-92F076D48AB2}"/>
              </a:ext>
            </a:extLst>
          </p:cNvPr>
          <p:cNvSpPr txBox="1"/>
          <p:nvPr/>
        </p:nvSpPr>
        <p:spPr>
          <a:xfrm>
            <a:off x="2262187" y="5471330"/>
            <a:ext cx="9690327" cy="510778"/>
          </a:xfrm>
          <a:prstGeom prst="roundRect">
            <a:avLst/>
          </a:prstGeom>
          <a:solidFill>
            <a:sysClr val="window" lastClr="FFFFFF"/>
          </a:solidFill>
          <a:ln w="15875" cap="flat" cmpd="sng" algn="ctr">
            <a:solidFill>
              <a:srgbClr val="4EB3C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Contribute to acceleration of data infrastructure development</a:t>
            </a:r>
          </a:p>
        </p:txBody>
      </p:sp>
      <p:pic>
        <p:nvPicPr>
          <p:cNvPr id="20" name="Picture 14">
            <a:extLst>
              <a:ext uri="{FF2B5EF4-FFF2-40B4-BE49-F238E27FC236}">
                <a16:creationId xmlns:a16="http://schemas.microsoft.com/office/drawing/2014/main" id="{522B8CBC-42D9-E843-BFA6-749B920389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5806" y="5064862"/>
            <a:ext cx="1679651" cy="12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a:extLst>
              <a:ext uri="{FF2B5EF4-FFF2-40B4-BE49-F238E27FC236}">
                <a16:creationId xmlns:a16="http://schemas.microsoft.com/office/drawing/2014/main" id="{4415DC22-185E-EF4F-B03A-D20B4028F43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8977" y="2628690"/>
            <a:ext cx="1069841" cy="10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BB3D11-0785-5F4B-A7A1-5A25C35EA33E}"/>
              </a:ext>
            </a:extLst>
          </p:cNvPr>
          <p:cNvSpPr txBox="1"/>
          <p:nvPr/>
        </p:nvSpPr>
        <p:spPr>
          <a:xfrm>
            <a:off x="2279650" y="2601534"/>
            <a:ext cx="9672864" cy="919163"/>
          </a:xfrm>
          <a:prstGeom prst="roundRect">
            <a:avLst/>
          </a:prstGeom>
          <a:solidFill>
            <a:sysClr val="window" lastClr="FFFFFF"/>
          </a:solidFill>
          <a:ln w="15875" cap="flat" cmpd="sng" algn="ctr">
            <a:solidFill>
              <a:srgbClr val="37A76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Learn about new trends, strategies, research developments, directions and policies</a:t>
            </a:r>
          </a:p>
        </p:txBody>
      </p:sp>
      <p:sp>
        <p:nvSpPr>
          <p:cNvPr id="14" name="Footer Placeholder 4">
            <a:extLst>
              <a:ext uri="{FF2B5EF4-FFF2-40B4-BE49-F238E27FC236}">
                <a16:creationId xmlns:a16="http://schemas.microsoft.com/office/drawing/2014/main" id="{EEF42007-F7E0-B34D-BD43-374A8A808F6C}"/>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18896287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CBF3F2-0E7E-DD42-BC37-AFEE7A9322F7}"/>
              </a:ext>
            </a:extLst>
          </p:cNvPr>
          <p:cNvSpPr>
            <a:spLocks noGrp="1"/>
          </p:cNvSpPr>
          <p:nvPr>
            <p:ph type="dt" sz="half" idx="2"/>
          </p:nvPr>
        </p:nvSpPr>
        <p:spPr/>
        <p:txBody>
          <a:bodyPr/>
          <a:lstStyle/>
          <a:p>
            <a:fld id="{7C2823A1-BAB2-5746-B859-15E72EB0776C}" type="datetime5">
              <a:rPr lang="en-US" smtClean="0"/>
              <a:t>21-Oct-20</a:t>
            </a:fld>
            <a:endParaRPr lang="en-GB" dirty="0"/>
          </a:p>
        </p:txBody>
      </p:sp>
      <p:sp>
        <p:nvSpPr>
          <p:cNvPr id="4" name="Slide Number Placeholder 3">
            <a:extLst>
              <a:ext uri="{FF2B5EF4-FFF2-40B4-BE49-F238E27FC236}">
                <a16:creationId xmlns:a16="http://schemas.microsoft.com/office/drawing/2014/main" id="{092703CD-8D7A-9F48-AF64-5F2F6E366881}"/>
              </a:ext>
            </a:extLst>
          </p:cNvPr>
          <p:cNvSpPr>
            <a:spLocks noGrp="1"/>
          </p:cNvSpPr>
          <p:nvPr>
            <p:ph type="sldNum" sz="quarter" idx="4"/>
          </p:nvPr>
        </p:nvSpPr>
        <p:spPr/>
        <p:txBody>
          <a:bodyPr/>
          <a:lstStyle/>
          <a:p>
            <a:fld id="{D4FA74F0-3561-6E4B-9323-54D0640DAE41}" type="slidenum">
              <a:rPr lang="en-GB" smtClean="0"/>
              <a:pPr/>
              <a:t>64</a:t>
            </a:fld>
            <a:endParaRPr lang="en-GB" dirty="0"/>
          </a:p>
        </p:txBody>
      </p:sp>
      <p:sp>
        <p:nvSpPr>
          <p:cNvPr id="8" name="Rectangle 7">
            <a:extLst>
              <a:ext uri="{FF2B5EF4-FFF2-40B4-BE49-F238E27FC236}">
                <a16:creationId xmlns:a16="http://schemas.microsoft.com/office/drawing/2014/main" id="{4A9A2764-BBE9-C542-82B7-1729DF14E9D9}"/>
              </a:ext>
            </a:extLst>
          </p:cNvPr>
          <p:cNvSpPr/>
          <p:nvPr/>
        </p:nvSpPr>
        <p:spPr>
          <a:xfrm>
            <a:off x="0" y="0"/>
            <a:ext cx="4149969" cy="3165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B7717DFE-3A41-7E4A-A4C2-E7E351287EB7}"/>
              </a:ext>
            </a:extLst>
          </p:cNvPr>
          <p:cNvSpPr txBox="1">
            <a:spLocks/>
          </p:cNvSpPr>
          <p:nvPr/>
        </p:nvSpPr>
        <p:spPr>
          <a:xfrm>
            <a:off x="153818" y="240632"/>
            <a:ext cx="12038182" cy="43960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lvl="0"/>
            <a:r>
              <a:rPr lang="it-IT" sz="3200" b="1" dirty="0">
                <a:ln/>
                <a:solidFill>
                  <a:srgbClr val="84442E"/>
                </a:solidFill>
                <a:effectLst>
                  <a:outerShdw blurRad="38100" dist="19050" dir="2700000" algn="tl" rotWithShape="0">
                    <a:prstClr val="black">
                      <a:lumMod val="50000"/>
                      <a:alpha val="40000"/>
                    </a:prstClr>
                  </a:outerShdw>
                </a:effectLst>
              </a:rPr>
              <a:t>RDA Virtual </a:t>
            </a:r>
            <a:r>
              <a:rPr lang="it-IT" sz="3200" b="1" dirty="0" err="1">
                <a:ln/>
                <a:solidFill>
                  <a:srgbClr val="84442E"/>
                </a:solidFill>
                <a:effectLst>
                  <a:outerShdw blurRad="38100" dist="19050" dir="2700000" algn="tl" rotWithShape="0">
                    <a:prstClr val="black">
                      <a:lumMod val="50000"/>
                      <a:alpha val="40000"/>
                    </a:prstClr>
                  </a:outerShdw>
                </a:effectLst>
              </a:rPr>
              <a:t>Plenary</a:t>
            </a:r>
            <a:r>
              <a:rPr lang="it-IT" sz="3200" b="1" dirty="0">
                <a:ln/>
                <a:solidFill>
                  <a:srgbClr val="84442E"/>
                </a:solidFill>
                <a:effectLst>
                  <a:outerShdw blurRad="38100" dist="19050" dir="2700000" algn="tl" rotWithShape="0">
                    <a:prstClr val="black">
                      <a:lumMod val="50000"/>
                      <a:alpha val="40000"/>
                    </a:prstClr>
                  </a:outerShdw>
                </a:effectLst>
              </a:rPr>
              <a:t> 15</a:t>
            </a:r>
            <a:endParaRPr kumimoji="0" lang="en-GB" sz="4000" b="1" i="0" u="none" strike="noStrike" kern="1200" cap="none" spc="-50" normalizeH="0" baseline="0" noProof="0" dirty="0">
              <a:ln/>
              <a:solidFill>
                <a:srgbClr val="84442E"/>
              </a:solidFill>
              <a:effectLst>
                <a:outerShdw blurRad="38100" dist="19050" dir="2700000" algn="tl" rotWithShape="0">
                  <a:prstClr val="black">
                    <a:lumMod val="50000"/>
                    <a:alpha val="40000"/>
                  </a:prstClr>
                </a:outerShdw>
              </a:effectLst>
              <a:uLnTx/>
              <a:uFillTx/>
              <a:latin typeface="Calibri Light"/>
            </a:endParaRPr>
          </a:p>
        </p:txBody>
      </p:sp>
      <p:sp>
        <p:nvSpPr>
          <p:cNvPr id="9" name="Footer Placeholder 4">
            <a:extLst>
              <a:ext uri="{FF2B5EF4-FFF2-40B4-BE49-F238E27FC236}">
                <a16:creationId xmlns:a16="http://schemas.microsoft.com/office/drawing/2014/main" id="{50C726B0-E422-A84A-BA12-AE90ECA651F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
        <p:nvSpPr>
          <p:cNvPr id="7" name="TextBox 6">
            <a:extLst>
              <a:ext uri="{FF2B5EF4-FFF2-40B4-BE49-F238E27FC236}">
                <a16:creationId xmlns:a16="http://schemas.microsoft.com/office/drawing/2014/main" id="{9D2270C8-04BC-F340-9E66-F958810B96CB}"/>
              </a:ext>
            </a:extLst>
          </p:cNvPr>
          <p:cNvSpPr txBox="1"/>
          <p:nvPr/>
        </p:nvSpPr>
        <p:spPr>
          <a:xfrm>
            <a:off x="2886075" y="5927236"/>
            <a:ext cx="9200994" cy="369332"/>
          </a:xfrm>
          <a:prstGeom prst="rect">
            <a:avLst/>
          </a:prstGeom>
          <a:solidFill>
            <a:schemeClr val="bg1"/>
          </a:solidFill>
          <a:ln>
            <a:solidFill>
              <a:srgbClr val="5A6B7F"/>
            </a:solidFill>
          </a:ln>
        </p:spPr>
        <p:txBody>
          <a:bodyPr wrap="square" rtlCol="0">
            <a:spAutoFit/>
          </a:bodyPr>
          <a:lstStyle/>
          <a:p>
            <a:pPr lvl="0" algn="r">
              <a:defRPr/>
            </a:pPr>
            <a:r>
              <a:rPr kumimoji="0" lang="it-IT" sz="1800" b="0" i="0" u="none" strike="noStrike" kern="0" cap="none" spc="0" normalizeH="0" baseline="0" noProof="0" dirty="0">
                <a:ln>
                  <a:noFill/>
                </a:ln>
                <a:solidFill>
                  <a:srgbClr val="84442E"/>
                </a:solidFill>
                <a:effectLst/>
                <a:uLnTx/>
                <a:uFillTx/>
                <a:hlinkClick r:id="rId2">
                  <a:extLst>
                    <a:ext uri="{A12FA001-AC4F-418D-AE19-62706E023703}">
                      <ahyp:hlinkClr xmlns:ahyp="http://schemas.microsoft.com/office/drawing/2018/hyperlinkcolor" val="tx"/>
                    </a:ext>
                  </a:extLst>
                </a:hlinkClick>
              </a:rPr>
              <a:t>Learn more </a:t>
            </a:r>
            <a:r>
              <a:rPr lang="it-IT" kern="0" dirty="0">
                <a:solidFill>
                  <a:srgbClr val="84442E"/>
                </a:solidFill>
                <a:hlinkClick r:id="rId2">
                  <a:extLst>
                    <a:ext uri="{A12FA001-AC4F-418D-AE19-62706E023703}">
                      <ahyp:hlinkClr xmlns:ahyp="http://schemas.microsoft.com/office/drawing/2018/hyperlinkcolor" val="tx"/>
                    </a:ext>
                  </a:extLst>
                </a:hlinkClick>
              </a:rPr>
              <a:t>→ https://www.rd-alliance.org/plenaries/rda-15th-plenary-meeting-australia</a:t>
            </a:r>
            <a:endParaRPr lang="en-GB" kern="0" dirty="0">
              <a:solidFill>
                <a:srgbClr val="84442E"/>
              </a:solidFill>
            </a:endParaRPr>
          </a:p>
        </p:txBody>
      </p:sp>
      <p:pic>
        <p:nvPicPr>
          <p:cNvPr id="3" name="Picture 2">
            <a:extLst>
              <a:ext uri="{FF2B5EF4-FFF2-40B4-BE49-F238E27FC236}">
                <a16:creationId xmlns:a16="http://schemas.microsoft.com/office/drawing/2014/main" id="{670F36A9-52A6-4246-BA3D-328AAE1870AB}"/>
              </a:ext>
            </a:extLst>
          </p:cNvPr>
          <p:cNvPicPr>
            <a:picLocks noChangeAspect="1"/>
          </p:cNvPicPr>
          <p:nvPr/>
        </p:nvPicPr>
        <p:blipFill>
          <a:blip r:embed="rId3"/>
          <a:stretch>
            <a:fillRect/>
          </a:stretch>
        </p:blipFill>
        <p:spPr>
          <a:xfrm>
            <a:off x="153818" y="702383"/>
            <a:ext cx="11813059" cy="4925695"/>
          </a:xfrm>
          <a:prstGeom prst="rect">
            <a:avLst/>
          </a:prstGeom>
        </p:spPr>
      </p:pic>
    </p:spTree>
    <p:extLst>
      <p:ext uri="{BB962C8B-B14F-4D97-AF65-F5344CB8AC3E}">
        <p14:creationId xmlns:p14="http://schemas.microsoft.com/office/powerpoint/2010/main" val="2775821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p:txBody>
          <a:bodyPr/>
          <a:lstStyle/>
          <a:p>
            <a:r>
              <a:rPr lang="en-US" dirty="0"/>
              <a:t>RDA VP15 in numbers …</a:t>
            </a:r>
            <a:endParaRPr lang="en-150" dirty="0"/>
          </a:p>
        </p:txBody>
      </p:sp>
      <p:sp>
        <p:nvSpPr>
          <p:cNvPr id="7" name="Content Placeholder 6">
            <a:extLst>
              <a:ext uri="{FF2B5EF4-FFF2-40B4-BE49-F238E27FC236}">
                <a16:creationId xmlns:a16="http://schemas.microsoft.com/office/drawing/2014/main" id="{7C32F4A4-3ADB-4443-B5B7-6C779462C72A}"/>
              </a:ext>
            </a:extLst>
          </p:cNvPr>
          <p:cNvSpPr>
            <a:spLocks noGrp="1"/>
          </p:cNvSpPr>
          <p:nvPr>
            <p:ph idx="1"/>
          </p:nvPr>
        </p:nvSpPr>
        <p:spPr>
          <a:xfrm>
            <a:off x="6696854" y="2142429"/>
            <a:ext cx="4864882" cy="3282033"/>
          </a:xfr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buNone/>
            </a:pPr>
            <a:r>
              <a:rPr lang="en-150" dirty="0"/>
              <a:t>45 </a:t>
            </a:r>
            <a:r>
              <a:rPr lang="en-US" dirty="0"/>
              <a:t>virtual</a:t>
            </a:r>
            <a:r>
              <a:rPr lang="en-150" dirty="0"/>
              <a:t> sessions</a:t>
            </a:r>
            <a:r>
              <a:rPr lang="en-US" dirty="0"/>
              <a:t> -&gt; 34 unique</a:t>
            </a:r>
          </a:p>
          <a:p>
            <a:pPr marL="0" indent="0">
              <a:buNone/>
            </a:pPr>
            <a:r>
              <a:rPr lang="en-US" i="1" dirty="0"/>
              <a:t>of which:  </a:t>
            </a:r>
            <a:r>
              <a:rPr lang="en-150" i="1" dirty="0"/>
              <a:t> </a:t>
            </a:r>
            <a:endParaRPr lang="en-US" i="1" dirty="0"/>
          </a:p>
          <a:p>
            <a:r>
              <a:rPr lang="en-150" dirty="0"/>
              <a:t> </a:t>
            </a:r>
            <a:r>
              <a:rPr lang="en-US" dirty="0"/>
              <a:t>4 </a:t>
            </a:r>
            <a:r>
              <a:rPr lang="en-150" dirty="0"/>
              <a:t>Joint meetings</a:t>
            </a:r>
          </a:p>
          <a:p>
            <a:r>
              <a:rPr lang="en-US" dirty="0"/>
              <a:t> </a:t>
            </a:r>
            <a:r>
              <a:rPr lang="en-150" dirty="0"/>
              <a:t>13 I</a:t>
            </a:r>
            <a:r>
              <a:rPr lang="en-US" dirty="0" err="1"/>
              <a:t>nterest</a:t>
            </a:r>
            <a:r>
              <a:rPr lang="en-US" dirty="0"/>
              <a:t> </a:t>
            </a:r>
            <a:r>
              <a:rPr lang="en-150" dirty="0"/>
              <a:t>G</a:t>
            </a:r>
            <a:r>
              <a:rPr lang="en-US" dirty="0" err="1"/>
              <a:t>roup</a:t>
            </a:r>
            <a:r>
              <a:rPr lang="en-150" dirty="0"/>
              <a:t> meetings</a:t>
            </a:r>
          </a:p>
          <a:p>
            <a:r>
              <a:rPr lang="en-US" dirty="0"/>
              <a:t> </a:t>
            </a:r>
            <a:r>
              <a:rPr lang="en-150" dirty="0"/>
              <a:t>8 </a:t>
            </a:r>
            <a:r>
              <a:rPr lang="en-US" dirty="0"/>
              <a:t>Working </a:t>
            </a:r>
            <a:r>
              <a:rPr lang="en-150" dirty="0"/>
              <a:t>G</a:t>
            </a:r>
            <a:r>
              <a:rPr lang="en-US" dirty="0" err="1"/>
              <a:t>roup</a:t>
            </a:r>
            <a:r>
              <a:rPr lang="en-150" dirty="0"/>
              <a:t> meetings</a:t>
            </a:r>
          </a:p>
          <a:p>
            <a:r>
              <a:rPr lang="en-US" dirty="0"/>
              <a:t> </a:t>
            </a:r>
            <a:r>
              <a:rPr lang="en-150" dirty="0"/>
              <a:t>9 </a:t>
            </a:r>
            <a:r>
              <a:rPr lang="en-150" dirty="0" err="1"/>
              <a:t>BoFs</a:t>
            </a:r>
            <a:r>
              <a:rPr lang="en-US" dirty="0"/>
              <a:t> (Birds of a Feather)</a:t>
            </a:r>
            <a:endParaRPr lang="en-150" dirty="0"/>
          </a:p>
        </p:txBody>
      </p:sp>
      <p:sp>
        <p:nvSpPr>
          <p:cNvPr id="4" name="Date Placeholder 3">
            <a:extLst>
              <a:ext uri="{FF2B5EF4-FFF2-40B4-BE49-F238E27FC236}">
                <a16:creationId xmlns:a16="http://schemas.microsoft.com/office/drawing/2014/main" id="{D21431B1-3184-4473-9B7B-CA40851C5AD0}"/>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271B8B-F388-AD4C-9921-463486A25F77}" type="datetime5">
              <a:rPr kumimoji="0" lang="en-US" sz="1800" b="0" i="0" u="none" strike="noStrike" kern="1200" cap="none" spc="0" normalizeH="0" baseline="0" noProof="0" smtClean="0">
                <a:ln>
                  <a:noFill/>
                </a:ln>
                <a:solidFill>
                  <a:prstClr val="white"/>
                </a:solidFill>
                <a:effectLst/>
                <a:uLnTx/>
                <a:uFillTx/>
                <a:latin typeface="Calibri"/>
                <a:ea typeface="+mn-ea"/>
                <a:cs typeface="+mn-cs"/>
              </a:rPr>
              <a:t>21-Oct-20</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54908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a:ea typeface="+mn-ea"/>
                <a:cs typeface="+mn-cs"/>
              </a:rPr>
              <a:t>rd-alliance.org                         @resdatall | @rda_europe</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002544A2-2953-4225-983E-33D8760CEFF8}"/>
              </a:ext>
            </a:extLst>
          </p:cNvPr>
          <p:cNvPicPr>
            <a:picLocks noChangeAspect="1"/>
          </p:cNvPicPr>
          <p:nvPr/>
        </p:nvPicPr>
        <p:blipFill>
          <a:blip r:embed="rId2"/>
          <a:stretch>
            <a:fillRect/>
          </a:stretch>
        </p:blipFill>
        <p:spPr>
          <a:xfrm>
            <a:off x="174881" y="4005278"/>
            <a:ext cx="6100243" cy="1563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00E3B678-A901-4C53-8328-CDEA600B163E}"/>
              </a:ext>
            </a:extLst>
          </p:cNvPr>
          <p:cNvPicPr>
            <a:picLocks noChangeAspect="1"/>
          </p:cNvPicPr>
          <p:nvPr/>
        </p:nvPicPr>
        <p:blipFill>
          <a:blip r:embed="rId3"/>
          <a:stretch>
            <a:fillRect/>
          </a:stretch>
        </p:blipFill>
        <p:spPr>
          <a:xfrm>
            <a:off x="174882" y="2092612"/>
            <a:ext cx="6008022" cy="1520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CFA7A3BE-8F62-4581-B184-FFCC2D375869}"/>
              </a:ext>
            </a:extLst>
          </p:cNvPr>
          <p:cNvSpPr txBox="1"/>
          <p:nvPr/>
        </p:nvSpPr>
        <p:spPr>
          <a:xfrm>
            <a:off x="208015" y="1659788"/>
            <a:ext cx="5887985"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 Keynote addresses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170 registered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90 registered</a:t>
            </a:r>
            <a:endParaRPr kumimoji="0" lang="en-150"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94511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p:nvPr/>
        </p:nvSpPr>
        <p:spPr>
          <a:xfrm>
            <a:off x="0" y="-415482"/>
            <a:ext cx="12192000" cy="7273482"/>
          </a:xfrm>
          <a:prstGeom prst="rect">
            <a:avLst/>
          </a:prstGeom>
          <a:gradFill>
            <a:gsLst>
              <a:gs pos="0">
                <a:srgbClr val="FFF6DB"/>
              </a:gs>
              <a:gs pos="100000">
                <a:srgbClr val="FAD25C"/>
              </a:gs>
            </a:gsLst>
            <a:lin ang="5400012" scaled="0"/>
          </a:gradFill>
          <a:ln>
            <a:noFill/>
          </a:ln>
        </p:spPr>
        <p:txBody>
          <a:bodyPr spcFirstLastPara="1" wrap="square" lIns="121900" tIns="121900" rIns="121900" bIns="121900" anchor="ctr" anchorCtr="0">
            <a:noAutofit/>
          </a:bodyPr>
          <a:lstStyle/>
          <a:p>
            <a:endParaRPr sz="2400"/>
          </a:p>
        </p:txBody>
      </p:sp>
      <p:sp>
        <p:nvSpPr>
          <p:cNvPr id="74" name="Google Shape;74;p16"/>
          <p:cNvSpPr txBox="1"/>
          <p:nvPr/>
        </p:nvSpPr>
        <p:spPr>
          <a:xfrm>
            <a:off x="8236167" y="4948083"/>
            <a:ext cx="2970000" cy="488400"/>
          </a:xfrm>
          <a:prstGeom prst="rect">
            <a:avLst/>
          </a:prstGeom>
          <a:noFill/>
          <a:ln>
            <a:noFill/>
          </a:ln>
        </p:spPr>
        <p:txBody>
          <a:bodyPr spcFirstLastPara="1" wrap="square" lIns="121900" tIns="121900" rIns="121900" bIns="121900" anchor="t" anchorCtr="0">
            <a:noAutofit/>
          </a:bodyPr>
          <a:lstStyle/>
          <a:p>
            <a:r>
              <a:rPr lang="en" sz="1333">
                <a:solidFill>
                  <a:srgbClr val="D9D9D9"/>
                </a:solidFill>
                <a:latin typeface="Montserrat"/>
                <a:ea typeface="Montserrat"/>
                <a:cs typeface="Montserrat"/>
                <a:sym typeface="Montserrat"/>
              </a:rPr>
              <a:t>and RDC</a:t>
            </a:r>
            <a:endParaRPr sz="1333">
              <a:solidFill>
                <a:srgbClr val="D9D9D9"/>
              </a:solidFill>
              <a:latin typeface="Montserrat"/>
              <a:ea typeface="Montserrat"/>
              <a:cs typeface="Montserrat"/>
              <a:sym typeface="Montserrat"/>
            </a:endParaRPr>
          </a:p>
        </p:txBody>
      </p:sp>
      <p:sp>
        <p:nvSpPr>
          <p:cNvPr id="2" name="TextBox 1">
            <a:extLst>
              <a:ext uri="{FF2B5EF4-FFF2-40B4-BE49-F238E27FC236}">
                <a16:creationId xmlns:a16="http://schemas.microsoft.com/office/drawing/2014/main" id="{BF0E5317-1945-4130-9C4B-5FF241636489}"/>
              </a:ext>
            </a:extLst>
          </p:cNvPr>
          <p:cNvSpPr txBox="1"/>
          <p:nvPr/>
        </p:nvSpPr>
        <p:spPr>
          <a:xfrm>
            <a:off x="2115178" y="6114754"/>
            <a:ext cx="7961435" cy="369332"/>
          </a:xfrm>
          <a:prstGeom prst="rect">
            <a:avLst/>
          </a:prstGeom>
          <a:noFill/>
        </p:spPr>
        <p:txBody>
          <a:bodyPr wrap="square" rtlCol="0">
            <a:spAutoFit/>
          </a:bodyPr>
          <a:lstStyle/>
          <a:p>
            <a:pPr algn="ctr"/>
            <a:r>
              <a:rPr lang="en-GB" b="1" dirty="0">
                <a:solidFill>
                  <a:srgbClr val="84442E"/>
                </a:solidFill>
                <a:hlinkClick r:id="rId3">
                  <a:extLst>
                    <a:ext uri="{A12FA001-AC4F-418D-AE19-62706E023703}">
                      <ahyp:hlinkClr xmlns:ahyp="http://schemas.microsoft.com/office/drawing/2018/hyperlinkcolor" val="tx"/>
                    </a:ext>
                  </a:extLst>
                </a:hlinkClick>
              </a:rPr>
              <a:t>https://www.rd-alliance.org/plenaries/rda-16th-plenary-meeting-costa-rica</a:t>
            </a:r>
            <a:endParaRPr lang="x-none" b="1">
              <a:solidFill>
                <a:srgbClr val="84442E"/>
              </a:solidFill>
            </a:endParaRPr>
          </a:p>
        </p:txBody>
      </p:sp>
      <p:pic>
        <p:nvPicPr>
          <p:cNvPr id="3" name="Picture 2">
            <a:extLst>
              <a:ext uri="{FF2B5EF4-FFF2-40B4-BE49-F238E27FC236}">
                <a16:creationId xmlns:a16="http://schemas.microsoft.com/office/drawing/2014/main" id="{CBD5E87D-2C63-5A49-A57B-A7E3576C93FB}"/>
              </a:ext>
            </a:extLst>
          </p:cNvPr>
          <p:cNvPicPr>
            <a:picLocks noChangeAspect="1"/>
          </p:cNvPicPr>
          <p:nvPr/>
        </p:nvPicPr>
        <p:blipFill>
          <a:blip r:embed="rId4"/>
          <a:stretch>
            <a:fillRect/>
          </a:stretch>
        </p:blipFill>
        <p:spPr>
          <a:xfrm>
            <a:off x="-105" y="154578"/>
            <a:ext cx="12192000" cy="5038725"/>
          </a:xfrm>
          <a:prstGeom prst="rect">
            <a:avLst/>
          </a:prstGeom>
        </p:spPr>
      </p:pic>
      <p:sp>
        <p:nvSpPr>
          <p:cNvPr id="6" name="TextBox 5">
            <a:extLst>
              <a:ext uri="{FF2B5EF4-FFF2-40B4-BE49-F238E27FC236}">
                <a16:creationId xmlns:a16="http://schemas.microsoft.com/office/drawing/2014/main" id="{E1ABCED7-C499-7644-AA97-DD047AA8785C}"/>
              </a:ext>
            </a:extLst>
          </p:cNvPr>
          <p:cNvSpPr txBox="1"/>
          <p:nvPr/>
        </p:nvSpPr>
        <p:spPr>
          <a:xfrm>
            <a:off x="367153" y="5270879"/>
            <a:ext cx="11618259" cy="830997"/>
          </a:xfrm>
          <a:prstGeom prst="rect">
            <a:avLst/>
          </a:prstGeom>
          <a:solidFill>
            <a:schemeClr val="accent6"/>
          </a:solidFill>
        </p:spPr>
        <p:txBody>
          <a:bodyPr wrap="square" rtlCol="0">
            <a:spAutoFit/>
          </a:bodyPr>
          <a:lstStyle/>
          <a:p>
            <a:pPr algn="ctr">
              <a:defRPr/>
            </a:pPr>
            <a:r>
              <a:rPr lang="en-US" sz="2400" b="1" dirty="0">
                <a:solidFill>
                  <a:schemeClr val="bg1"/>
                </a:solidFill>
                <a:hlinkClick r:id="rId5">
                  <a:extLst>
                    <a:ext uri="{A12FA001-AC4F-418D-AE19-62706E023703}">
                      <ahyp:hlinkClr xmlns:ahyp="http://schemas.microsoft.com/office/drawing/2018/hyperlinkcolor" val="tx"/>
                    </a:ext>
                  </a:extLst>
                </a:hlinkClick>
              </a:rPr>
              <a:t>VP16 Registration Now Open!</a:t>
            </a:r>
            <a:r>
              <a:rPr lang="en-US" sz="2400" b="1" dirty="0">
                <a:solidFill>
                  <a:schemeClr val="bg1"/>
                </a:solidFill>
              </a:rPr>
              <a:t> </a:t>
            </a:r>
          </a:p>
          <a:p>
            <a:pPr algn="ctr">
              <a:defRPr/>
            </a:pPr>
            <a:r>
              <a:rPr lang="en-US" sz="2400" b="1" dirty="0">
                <a:solidFill>
                  <a:schemeClr val="bg1"/>
                </a:solidFill>
                <a:hlinkClick r:id="rId5">
                  <a:extLst>
                    <a:ext uri="{A12FA001-AC4F-418D-AE19-62706E023703}">
                      <ahyp:hlinkClr xmlns:ahyp="http://schemas.microsoft.com/office/drawing/2018/hyperlinkcolor" val="tx"/>
                    </a:ext>
                  </a:extLst>
                </a:hlinkClick>
              </a:rPr>
              <a:t>https://attendee-rda2020.streampoint.com/</a:t>
            </a:r>
            <a:endParaRPr lang="en-US" sz="2400" b="1" dirty="0">
              <a:solidFill>
                <a:schemeClr val="bg1"/>
              </a:solidFill>
            </a:endParaRPr>
          </a:p>
        </p:txBody>
      </p:sp>
      <p:sp>
        <p:nvSpPr>
          <p:cNvPr id="4" name="Date Placeholder 3">
            <a:extLst>
              <a:ext uri="{FF2B5EF4-FFF2-40B4-BE49-F238E27FC236}">
                <a16:creationId xmlns:a16="http://schemas.microsoft.com/office/drawing/2014/main" id="{5E7BD8D5-8E91-AE43-9ED7-29F54223189B}"/>
              </a:ext>
            </a:extLst>
          </p:cNvPr>
          <p:cNvSpPr>
            <a:spLocks noGrp="1"/>
          </p:cNvSpPr>
          <p:nvPr>
            <p:ph type="dt" sz="half" idx="2"/>
          </p:nvPr>
        </p:nvSpPr>
        <p:spPr/>
        <p:txBody>
          <a:bodyPr/>
          <a:lstStyle/>
          <a:p>
            <a:fld id="{279FA466-8098-1645-9AC6-E55980A45C56}" type="datetime5">
              <a:rPr lang="en-US" smtClean="0"/>
              <a:t>21-Oct-20</a:t>
            </a:fld>
            <a:endParaRPr lang="en-GB" dirty="0"/>
          </a:p>
        </p:txBody>
      </p:sp>
      <p:sp>
        <p:nvSpPr>
          <p:cNvPr id="5" name="Footer Placeholder 4">
            <a:extLst>
              <a:ext uri="{FF2B5EF4-FFF2-40B4-BE49-F238E27FC236}">
                <a16:creationId xmlns:a16="http://schemas.microsoft.com/office/drawing/2014/main" id="{A1F0CA35-D2B6-0C40-AAC2-1907130A98E6}"/>
              </a:ext>
            </a:extLst>
          </p:cNvPr>
          <p:cNvSpPr>
            <a:spLocks noGrp="1"/>
          </p:cNvSpPr>
          <p:nvPr>
            <p:ph type="ftr" sz="quarter" idx="3"/>
          </p:nvPr>
        </p:nvSpPr>
        <p:spPr/>
        <p:txBody>
          <a:bodyPr/>
          <a:lstStyle/>
          <a:p>
            <a:r>
              <a:rPr lang="en-GB" dirty="0" err="1"/>
              <a:t>rd-alliance.org</a:t>
            </a:r>
            <a:r>
              <a:rPr lang="en-GB" dirty="0"/>
              <a:t>                         @</a:t>
            </a:r>
            <a:r>
              <a:rPr lang="en-GB" dirty="0" err="1"/>
              <a:t>resdatall</a:t>
            </a:r>
            <a:r>
              <a:rPr lang="en-GB" dirty="0"/>
              <a:t> | @</a:t>
            </a:r>
            <a:r>
              <a:rPr lang="en-GB" dirty="0" err="1"/>
              <a:t>rda_europe</a:t>
            </a:r>
            <a:endParaRPr lang="en-GB" dirty="0"/>
          </a:p>
        </p:txBody>
      </p:sp>
      <p:sp>
        <p:nvSpPr>
          <p:cNvPr id="7" name="Slide Number Placeholder 6">
            <a:extLst>
              <a:ext uri="{FF2B5EF4-FFF2-40B4-BE49-F238E27FC236}">
                <a16:creationId xmlns:a16="http://schemas.microsoft.com/office/drawing/2014/main" id="{36575B45-3F01-A045-A79C-CE940B011C1E}"/>
              </a:ext>
            </a:extLst>
          </p:cNvPr>
          <p:cNvSpPr>
            <a:spLocks noGrp="1"/>
          </p:cNvSpPr>
          <p:nvPr>
            <p:ph type="sldNum" sz="quarter" idx="4"/>
          </p:nvPr>
        </p:nvSpPr>
        <p:spPr/>
        <p:txBody>
          <a:bodyPr/>
          <a:lstStyle/>
          <a:p>
            <a:fld id="{D4FA74F0-3561-6E4B-9323-54D0640DAE41}" type="slidenum">
              <a:rPr lang="en-GB" smtClean="0"/>
              <a:pPr/>
              <a:t>66</a:t>
            </a:fld>
            <a:endParaRPr lang="en-GB" dirty="0"/>
          </a:p>
        </p:txBody>
      </p:sp>
    </p:spTree>
    <p:extLst>
      <p:ext uri="{BB962C8B-B14F-4D97-AF65-F5344CB8AC3E}">
        <p14:creationId xmlns:p14="http://schemas.microsoft.com/office/powerpoint/2010/main" val="23735835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 name="TextBox 9">
            <a:extLst>
              <a:ext uri="{FF2B5EF4-FFF2-40B4-BE49-F238E27FC236}">
                <a16:creationId xmlns:a16="http://schemas.microsoft.com/office/drawing/2014/main" id="{3DF86A25-9D6B-4FE6-9068-439EE7B064FB}"/>
              </a:ext>
            </a:extLst>
          </p:cNvPr>
          <p:cNvSpPr txBox="1"/>
          <p:nvPr/>
        </p:nvSpPr>
        <p:spPr>
          <a:xfrm>
            <a:off x="4084162" y="5591865"/>
            <a:ext cx="7961435" cy="369332"/>
          </a:xfrm>
          <a:prstGeom prst="rect">
            <a:avLst/>
          </a:prstGeom>
          <a:noFill/>
        </p:spPr>
        <p:txBody>
          <a:bodyPr wrap="square" rtlCol="0">
            <a:spAutoFit/>
          </a:bodyPr>
          <a:lstStyle/>
          <a:p>
            <a:pPr algn="ctr"/>
            <a:r>
              <a:rPr lang="en-GB" b="1" dirty="0">
                <a:solidFill>
                  <a:schemeClr val="bg1"/>
                </a:solidFill>
                <a:hlinkClick r:id="rId3">
                  <a:extLst>
                    <a:ext uri="{A12FA001-AC4F-418D-AE19-62706E023703}">
                      <ahyp:hlinkClr xmlns:ahyp="http://schemas.microsoft.com/office/drawing/2018/hyperlinkcolor" val="tx"/>
                    </a:ext>
                  </a:extLst>
                </a:hlinkClick>
              </a:rPr>
              <a:t>https://www.rd-alliance.org/plenaries/rda-17th-plenary-meeting</a:t>
            </a:r>
            <a:endParaRPr lang="x-none" b="1" dirty="0">
              <a:solidFill>
                <a:schemeClr val="bg1"/>
              </a:solidFill>
            </a:endParaRPr>
          </a:p>
        </p:txBody>
      </p:sp>
      <p:sp>
        <p:nvSpPr>
          <p:cNvPr id="3" name="Text Placeholder 2">
            <a:extLst>
              <a:ext uri="{FF2B5EF4-FFF2-40B4-BE49-F238E27FC236}">
                <a16:creationId xmlns:a16="http://schemas.microsoft.com/office/drawing/2014/main" id="{BF6A3386-47B3-7C46-AA8B-2960315D64AC}"/>
              </a:ext>
            </a:extLst>
          </p:cNvPr>
          <p:cNvSpPr>
            <a:spLocks noGrp="1"/>
          </p:cNvSpPr>
          <p:nvPr>
            <p:ph type="body" idx="1"/>
          </p:nvPr>
        </p:nvSpPr>
        <p:spPr/>
        <p:txBody>
          <a:bodyPr/>
          <a:lstStyle/>
          <a:p>
            <a:endParaRPr lang="it-IT"/>
          </a:p>
        </p:txBody>
      </p:sp>
      <p:pic>
        <p:nvPicPr>
          <p:cNvPr id="4" name="Picture 3">
            <a:extLst>
              <a:ext uri="{FF2B5EF4-FFF2-40B4-BE49-F238E27FC236}">
                <a16:creationId xmlns:a16="http://schemas.microsoft.com/office/drawing/2014/main" id="{F8F6A8DB-6493-C449-A17D-44C70DF511A5}"/>
              </a:ext>
            </a:extLst>
          </p:cNvPr>
          <p:cNvPicPr>
            <a:picLocks noChangeAspect="1"/>
          </p:cNvPicPr>
          <p:nvPr/>
        </p:nvPicPr>
        <p:blipFill>
          <a:blip r:embed="rId4"/>
          <a:stretch>
            <a:fillRect/>
          </a:stretch>
        </p:blipFill>
        <p:spPr>
          <a:xfrm>
            <a:off x="0" y="-4564"/>
            <a:ext cx="12192000" cy="6065520"/>
          </a:xfrm>
          <a:prstGeom prst="rect">
            <a:avLst/>
          </a:prstGeom>
        </p:spPr>
      </p:pic>
      <p:sp>
        <p:nvSpPr>
          <p:cNvPr id="5" name="TextBox 4">
            <a:extLst>
              <a:ext uri="{FF2B5EF4-FFF2-40B4-BE49-F238E27FC236}">
                <a16:creationId xmlns:a16="http://schemas.microsoft.com/office/drawing/2014/main" id="{EDA60319-9111-8D46-9C52-5DE0DADA748D}"/>
              </a:ext>
            </a:extLst>
          </p:cNvPr>
          <p:cNvSpPr txBox="1"/>
          <p:nvPr/>
        </p:nvSpPr>
        <p:spPr>
          <a:xfrm>
            <a:off x="0" y="6049381"/>
            <a:ext cx="12192000" cy="461665"/>
          </a:xfrm>
          <a:prstGeom prst="rect">
            <a:avLst/>
          </a:prstGeom>
          <a:solidFill>
            <a:schemeClr val="accent6"/>
          </a:solidFill>
        </p:spPr>
        <p:txBody>
          <a:bodyPr wrap="square" lIns="72000" rtlCol="0">
            <a:spAutoFit/>
          </a:bodyPr>
          <a:lstStyle/>
          <a:p>
            <a:pPr lvl="0" algn="ctr">
              <a:defRPr/>
            </a:pPr>
            <a:r>
              <a:rPr lang="en-GB" sz="2400" b="1" i="1" dirty="0">
                <a:solidFill>
                  <a:schemeClr val="bg1"/>
                </a:solidFill>
                <a:hlinkClick r:id="rId3">
                  <a:extLst>
                    <a:ext uri="{A12FA001-AC4F-418D-AE19-62706E023703}">
                      <ahyp:hlinkClr xmlns:ahyp="http://schemas.microsoft.com/office/drawing/2018/hyperlinkcolor" val="tx"/>
                    </a:ext>
                  </a:extLst>
                </a:hlinkClick>
              </a:rPr>
              <a:t>https://www.rd-alliance.org/plenaries/rda-17th-plenary-meeting</a:t>
            </a:r>
            <a:endParaRPr kumimoji="0" lang="it-IT" sz="2400" b="1" i="1" u="none" strike="noStrike" kern="0" cap="none" spc="0" normalizeH="0" baseline="0" noProof="0" dirty="0">
              <a:ln>
                <a:noFill/>
              </a:ln>
              <a:solidFill>
                <a:schemeClr val="bg1"/>
              </a:solidFill>
              <a:effectLst/>
              <a:uLnTx/>
              <a:uFillTx/>
            </a:endParaRPr>
          </a:p>
        </p:txBody>
      </p:sp>
      <p:sp>
        <p:nvSpPr>
          <p:cNvPr id="2" name="Date Placeholder 1">
            <a:extLst>
              <a:ext uri="{FF2B5EF4-FFF2-40B4-BE49-F238E27FC236}">
                <a16:creationId xmlns:a16="http://schemas.microsoft.com/office/drawing/2014/main" id="{1DCB1E20-7431-B540-B28D-F07FE6818BDD}"/>
              </a:ext>
            </a:extLst>
          </p:cNvPr>
          <p:cNvSpPr>
            <a:spLocks noGrp="1"/>
          </p:cNvSpPr>
          <p:nvPr>
            <p:ph type="dt" idx="10"/>
          </p:nvPr>
        </p:nvSpPr>
        <p:spPr/>
        <p:txBody>
          <a:bodyPr/>
          <a:lstStyle/>
          <a:p>
            <a:fld id="{5A2D0356-A4AD-484D-9589-F85CC75DDB94}" type="datetime5">
              <a:rPr lang="en-US" smtClean="0"/>
              <a:t>21-Oct-20</a:t>
            </a:fld>
            <a:endParaRPr lang="en-US"/>
          </a:p>
        </p:txBody>
      </p:sp>
      <p:sp>
        <p:nvSpPr>
          <p:cNvPr id="6" name="Footer Placeholder 5">
            <a:extLst>
              <a:ext uri="{FF2B5EF4-FFF2-40B4-BE49-F238E27FC236}">
                <a16:creationId xmlns:a16="http://schemas.microsoft.com/office/drawing/2014/main" id="{B03250F1-0578-AC42-BC70-F0D16B748E1E}"/>
              </a:ext>
            </a:extLst>
          </p:cNvPr>
          <p:cNvSpPr>
            <a:spLocks noGrp="1"/>
          </p:cNvSpPr>
          <p:nvPr>
            <p:ph type="ftr" idx="11"/>
          </p:nvPr>
        </p:nvSpPr>
        <p:spPr/>
        <p:txBody>
          <a:bodyPr/>
          <a:lstStyle/>
          <a:p>
            <a:r>
              <a:rPr lang="en-US"/>
              <a:t>rd-alliance.org                         @resdatall | @rda_europe</a:t>
            </a:r>
          </a:p>
        </p:txBody>
      </p:sp>
      <p:sp>
        <p:nvSpPr>
          <p:cNvPr id="7" name="Slide Number Placeholder 6">
            <a:extLst>
              <a:ext uri="{FF2B5EF4-FFF2-40B4-BE49-F238E27FC236}">
                <a16:creationId xmlns:a16="http://schemas.microsoft.com/office/drawing/2014/main" id="{92410F4A-F0BF-2F49-B11C-C0DEC81ACD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i-FI" smtClean="0"/>
              <a:pPr marL="0" lvl="0" indent="0" algn="r" rtl="0">
                <a:spcBef>
                  <a:spcPts val="0"/>
                </a:spcBef>
                <a:spcAft>
                  <a:spcPts val="0"/>
                </a:spcAft>
                <a:buNone/>
              </a:pPr>
              <a:t>67</a:t>
            </a:fld>
            <a:endParaRPr lang="fi-FI"/>
          </a:p>
        </p:txBody>
      </p:sp>
    </p:spTree>
    <p:extLst>
      <p:ext uri="{BB962C8B-B14F-4D97-AF65-F5344CB8AC3E}">
        <p14:creationId xmlns:p14="http://schemas.microsoft.com/office/powerpoint/2010/main" val="26642748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6" name="Rectangle 5">
            <a:extLst>
              <a:ext uri="{FF2B5EF4-FFF2-40B4-BE49-F238E27FC236}">
                <a16:creationId xmlns:a16="http://schemas.microsoft.com/office/drawing/2014/main" id="{30BD1FEC-E209-EB4B-9AAE-796FDE86AB17}"/>
              </a:ext>
            </a:extLst>
          </p:cNvPr>
          <p:cNvSpPr/>
          <p:nvPr/>
        </p:nvSpPr>
        <p:spPr>
          <a:xfrm>
            <a:off x="0" y="-1"/>
            <a:ext cx="12192000" cy="727337"/>
          </a:xfrm>
          <a:prstGeom prst="rect">
            <a:avLst/>
          </a:prstGeom>
          <a:solidFill>
            <a:srgbClr val="5F6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074" name="Picture 2">
            <a:extLst>
              <a:ext uri="{FF2B5EF4-FFF2-40B4-BE49-F238E27FC236}">
                <a16:creationId xmlns:a16="http://schemas.microsoft.com/office/drawing/2014/main" id="{A7EFEBB5-DE6F-7A42-B546-77E472DAB9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1" r="789"/>
          <a:stretch/>
        </p:blipFill>
        <p:spPr bwMode="auto">
          <a:xfrm>
            <a:off x="1" y="513567"/>
            <a:ext cx="12192000" cy="6344433"/>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108;p2">
            <a:extLst>
              <a:ext uri="{FF2B5EF4-FFF2-40B4-BE49-F238E27FC236}">
                <a16:creationId xmlns:a16="http://schemas.microsoft.com/office/drawing/2014/main" id="{8EA6C6FA-F1DC-8043-BF7E-609616B23D9B}"/>
              </a:ext>
            </a:extLst>
          </p:cNvPr>
          <p:cNvPicPr preferRelativeResize="0"/>
          <p:nvPr/>
        </p:nvPicPr>
        <p:blipFill rotWithShape="1">
          <a:blip r:embed="rId4">
            <a:alphaModFix/>
          </a:blip>
          <a:srcRect/>
          <a:stretch/>
        </p:blipFill>
        <p:spPr>
          <a:xfrm>
            <a:off x="389559" y="157371"/>
            <a:ext cx="1289889" cy="727338"/>
          </a:xfrm>
          <a:prstGeom prst="rect">
            <a:avLst/>
          </a:prstGeom>
          <a:noFill/>
          <a:ln>
            <a:noFill/>
          </a:ln>
        </p:spPr>
      </p:pic>
      <p:sp>
        <p:nvSpPr>
          <p:cNvPr id="7" name="TextBox 6">
            <a:extLst>
              <a:ext uri="{FF2B5EF4-FFF2-40B4-BE49-F238E27FC236}">
                <a16:creationId xmlns:a16="http://schemas.microsoft.com/office/drawing/2014/main" id="{2FC28684-B26A-A64F-AE17-B168D86AC6F1}"/>
              </a:ext>
            </a:extLst>
          </p:cNvPr>
          <p:cNvSpPr txBox="1"/>
          <p:nvPr/>
        </p:nvSpPr>
        <p:spPr>
          <a:xfrm>
            <a:off x="3256766" y="5059825"/>
            <a:ext cx="8935233" cy="707886"/>
          </a:xfrm>
          <a:prstGeom prst="rect">
            <a:avLst/>
          </a:prstGeom>
          <a:solidFill>
            <a:schemeClr val="accent6"/>
          </a:solidFill>
        </p:spPr>
        <p:txBody>
          <a:bodyPr wrap="square" lIns="72000" rtlCol="0">
            <a:spAutoFit/>
          </a:bodyPr>
          <a:lstStyle/>
          <a:p>
            <a:pPr lvl="0" algn="ctr">
              <a:defRPr/>
            </a:pPr>
            <a:r>
              <a:rPr lang="en-GB" sz="2000" b="1" i="1" dirty="0">
                <a:solidFill>
                  <a:schemeClr val="bg1"/>
                </a:solidFill>
                <a:hlinkClick r:id="rId5">
                  <a:extLst>
                    <a:ext uri="{A12FA001-AC4F-418D-AE19-62706E023703}">
                      <ahyp:hlinkClr xmlns:ahyp="http://schemas.microsoft.com/office/drawing/2018/hyperlinkcolor" val="tx"/>
                    </a:ext>
                  </a:extLst>
                </a:hlinkClick>
              </a:rPr>
              <a:t>https://</a:t>
            </a:r>
            <a:r>
              <a:rPr lang="en-GB" sz="2000" b="1" i="1" dirty="0" err="1">
                <a:solidFill>
                  <a:schemeClr val="bg1"/>
                </a:solidFill>
                <a:hlinkClick r:id="rId5">
                  <a:extLst>
                    <a:ext uri="{A12FA001-AC4F-418D-AE19-62706E023703}">
                      <ahyp:hlinkClr xmlns:ahyp="http://schemas.microsoft.com/office/drawing/2018/hyperlinkcolor" val="tx"/>
                    </a:ext>
                  </a:extLst>
                </a:hlinkClick>
              </a:rPr>
              <a:t>www.rd-alliance.org</a:t>
            </a:r>
            <a:r>
              <a:rPr lang="en-GB" sz="2000" b="1" i="1" dirty="0">
                <a:solidFill>
                  <a:schemeClr val="bg1"/>
                </a:solidFill>
                <a:hlinkClick r:id="rId5">
                  <a:extLst>
                    <a:ext uri="{A12FA001-AC4F-418D-AE19-62706E023703}">
                      <ahyp:hlinkClr xmlns:ahyp="http://schemas.microsoft.com/office/drawing/2018/hyperlinkcolor" val="tx"/>
                    </a:ext>
                  </a:extLst>
                </a:hlinkClick>
              </a:rPr>
              <a:t>/plenaries/rda-18th-plenary-meeting-part-international-data-week-2021-8%E2%80%9311-november-2021-seoul-south</a:t>
            </a:r>
            <a:endParaRPr kumimoji="0" lang="it-IT" sz="2000" b="1" i="1" u="none" strike="noStrike" kern="0" cap="none" spc="0" normalizeH="0" baseline="0" noProof="0" dirty="0">
              <a:ln>
                <a:noFill/>
              </a:ln>
              <a:solidFill>
                <a:schemeClr val="bg1"/>
              </a:solidFill>
              <a:effectLst/>
              <a:uLnTx/>
              <a:uFillTx/>
            </a:endParaRPr>
          </a:p>
        </p:txBody>
      </p:sp>
      <p:sp>
        <p:nvSpPr>
          <p:cNvPr id="2" name="Date Placeholder 1">
            <a:extLst>
              <a:ext uri="{FF2B5EF4-FFF2-40B4-BE49-F238E27FC236}">
                <a16:creationId xmlns:a16="http://schemas.microsoft.com/office/drawing/2014/main" id="{DFA00D08-1565-6D4D-83CE-F5E8AE8CA128}"/>
              </a:ext>
            </a:extLst>
          </p:cNvPr>
          <p:cNvSpPr>
            <a:spLocks noGrp="1"/>
          </p:cNvSpPr>
          <p:nvPr>
            <p:ph type="dt" idx="10"/>
          </p:nvPr>
        </p:nvSpPr>
        <p:spPr/>
        <p:txBody>
          <a:bodyPr/>
          <a:lstStyle/>
          <a:p>
            <a:fld id="{4A8FEE7C-FC04-1645-AE9A-03D54D1787D3}" type="datetime5">
              <a:rPr lang="en-US" smtClean="0"/>
              <a:t>21-Oct-20</a:t>
            </a:fld>
            <a:endParaRPr lang="en-US"/>
          </a:p>
        </p:txBody>
      </p:sp>
      <p:sp>
        <p:nvSpPr>
          <p:cNvPr id="3" name="Footer Placeholder 2">
            <a:extLst>
              <a:ext uri="{FF2B5EF4-FFF2-40B4-BE49-F238E27FC236}">
                <a16:creationId xmlns:a16="http://schemas.microsoft.com/office/drawing/2014/main" id="{3085055F-4462-244F-88E5-F9D088854A98}"/>
              </a:ext>
            </a:extLst>
          </p:cNvPr>
          <p:cNvSpPr>
            <a:spLocks noGrp="1"/>
          </p:cNvSpPr>
          <p:nvPr>
            <p:ph type="ftr" idx="11"/>
          </p:nvPr>
        </p:nvSpPr>
        <p:spPr/>
        <p:txBody>
          <a:bodyPr/>
          <a:lstStyle/>
          <a:p>
            <a:r>
              <a:rPr lang="en-US"/>
              <a:t>rd-alliance.org                         @resdatall | @rda_europe</a:t>
            </a:r>
          </a:p>
        </p:txBody>
      </p:sp>
      <p:sp>
        <p:nvSpPr>
          <p:cNvPr id="4" name="Slide Number Placeholder 3">
            <a:extLst>
              <a:ext uri="{FF2B5EF4-FFF2-40B4-BE49-F238E27FC236}">
                <a16:creationId xmlns:a16="http://schemas.microsoft.com/office/drawing/2014/main" id="{8E14EDB4-323F-7C4D-AC79-C056910C47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i-FI" smtClean="0"/>
              <a:pPr marL="0" lvl="0" indent="0" algn="r" rtl="0">
                <a:spcBef>
                  <a:spcPts val="0"/>
                </a:spcBef>
                <a:spcAft>
                  <a:spcPts val="0"/>
                </a:spcAft>
                <a:buNone/>
              </a:pPr>
              <a:t>68</a:t>
            </a:fld>
            <a:endParaRPr lang="fi-FI"/>
          </a:p>
        </p:txBody>
      </p:sp>
    </p:spTree>
    <p:extLst>
      <p:ext uri="{BB962C8B-B14F-4D97-AF65-F5344CB8AC3E}">
        <p14:creationId xmlns:p14="http://schemas.microsoft.com/office/powerpoint/2010/main" val="1745105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758F225E-AF6B-4735-BDEF-98F15BBB743D}"/>
              </a:ext>
            </a:extLst>
          </p:cNvPr>
          <p:cNvSpPr>
            <a:spLocks noGrp="1"/>
          </p:cNvSpPr>
          <p:nvPr>
            <p:ph type="dt" sz="half" idx="2"/>
          </p:nvPr>
        </p:nvSpPr>
        <p:spPr/>
        <p:txBody>
          <a:bodyPr/>
          <a:lstStyle/>
          <a:p>
            <a:fld id="{436EB1B7-67F9-3647-9578-9AA978AADD76}" type="datetime5">
              <a:rPr lang="en-US" smtClean="0"/>
              <a:t>21-Oct-20</a:t>
            </a:fld>
            <a:endParaRPr lang="en-GB" dirty="0"/>
          </a:p>
        </p:txBody>
      </p:sp>
      <p:sp>
        <p:nvSpPr>
          <p:cNvPr id="9" name="Slide Number Placeholder 8">
            <a:extLst>
              <a:ext uri="{FF2B5EF4-FFF2-40B4-BE49-F238E27FC236}">
                <a16:creationId xmlns:a16="http://schemas.microsoft.com/office/drawing/2014/main" id="{68169ECB-38EB-4674-A5C8-CC6EA379EA7D}"/>
              </a:ext>
            </a:extLst>
          </p:cNvPr>
          <p:cNvSpPr>
            <a:spLocks noGrp="1"/>
          </p:cNvSpPr>
          <p:nvPr>
            <p:ph type="sldNum" sz="quarter" idx="4"/>
          </p:nvPr>
        </p:nvSpPr>
        <p:spPr/>
        <p:txBody>
          <a:bodyPr/>
          <a:lstStyle/>
          <a:p>
            <a:fld id="{D4FA74F0-3561-6E4B-9323-54D0640DAE41}" type="slidenum">
              <a:rPr lang="en-GB" smtClean="0"/>
              <a:pPr/>
              <a:t>69</a:t>
            </a:fld>
            <a:endParaRPr lang="en-GB" dirty="0"/>
          </a:p>
        </p:txBody>
      </p:sp>
      <p:sp>
        <p:nvSpPr>
          <p:cNvPr id="10" name="Footer Placeholder 2">
            <a:extLst>
              <a:ext uri="{FF2B5EF4-FFF2-40B4-BE49-F238E27FC236}">
                <a16:creationId xmlns:a16="http://schemas.microsoft.com/office/drawing/2014/main" id="{B27DB3F9-0AC1-9C4B-ADE3-396F1301FCC0}"/>
              </a:ext>
            </a:extLst>
          </p:cNvPr>
          <p:cNvSpPr>
            <a:spLocks noGrp="1"/>
          </p:cNvSpPr>
          <p:nvPr>
            <p:ph type="ftr" sz="quarter" idx="3"/>
          </p:nvPr>
        </p:nvSpPr>
        <p:spPr>
          <a:xfrm>
            <a:off x="3350549" y="6425625"/>
            <a:ext cx="5490899" cy="365125"/>
          </a:xfrm>
        </p:spPr>
        <p:txBody>
          <a:bodyPr/>
          <a:lstStyle/>
          <a:p>
            <a:r>
              <a:rPr lang="en-GB"/>
              <a:t>rd-alliance.org                         @resdatall | @rda_europe</a:t>
            </a:r>
            <a:endParaRPr lang="en-GB" dirty="0"/>
          </a:p>
        </p:txBody>
      </p:sp>
      <p:sp>
        <p:nvSpPr>
          <p:cNvPr id="6" name="Title 5">
            <a:extLst>
              <a:ext uri="{FF2B5EF4-FFF2-40B4-BE49-F238E27FC236}">
                <a16:creationId xmlns:a16="http://schemas.microsoft.com/office/drawing/2014/main" id="{EB82EB53-B5B9-294E-A3A9-A3E090F1042C}"/>
              </a:ext>
            </a:extLst>
          </p:cNvPr>
          <p:cNvSpPr>
            <a:spLocks noGrp="1"/>
          </p:cNvSpPr>
          <p:nvPr>
            <p:ph type="title"/>
          </p:nvPr>
        </p:nvSpPr>
        <p:spPr/>
        <p:txBody>
          <a:bodyPr/>
          <a:lstStyle/>
          <a:p>
            <a:endParaRPr lang="en-GB"/>
          </a:p>
        </p:txBody>
      </p:sp>
      <p:pic>
        <p:nvPicPr>
          <p:cNvPr id="11" name="Picture 2">
            <a:extLst>
              <a:ext uri="{FF2B5EF4-FFF2-40B4-BE49-F238E27FC236}">
                <a16:creationId xmlns:a16="http://schemas.microsoft.com/office/drawing/2014/main" id="{C669CCED-435F-E040-B913-7BC82D7F9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3" y="0"/>
            <a:ext cx="6057900" cy="39717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833A74F-EF03-FA4D-A4B6-47D90361B1E3}"/>
              </a:ext>
            </a:extLst>
          </p:cNvPr>
          <p:cNvSpPr txBox="1"/>
          <p:nvPr/>
        </p:nvSpPr>
        <p:spPr>
          <a:xfrm>
            <a:off x="6084613" y="0"/>
            <a:ext cx="6107386" cy="3971790"/>
          </a:xfrm>
          <a:prstGeom prst="rect">
            <a:avLst/>
          </a:prstGeom>
          <a:solidFill>
            <a:srgbClr val="00B0F0"/>
          </a:solidFill>
        </p:spPr>
        <p:txBody>
          <a:bodyPr wrap="square" anchor="ctr" anchorCtr="0">
            <a:normAutofit/>
          </a:bodyPr>
          <a:lstStyle/>
          <a:p>
            <a:pPr algn="ctr"/>
            <a:r>
              <a:rPr lang="en-US" sz="3200" b="1" i="0" u="none" strike="noStrike" dirty="0">
                <a:solidFill>
                  <a:schemeClr val="bg1"/>
                </a:solidFill>
                <a:effectLst/>
                <a:latin typeface="Arial" panose="020B0604020202020204" pitchFamily="34" charset="0"/>
              </a:rPr>
              <a:t>SAVE THE DATE</a:t>
            </a:r>
          </a:p>
          <a:p>
            <a:pPr algn="ctr"/>
            <a:endParaRPr lang="en-US" sz="3200" b="1" i="0" u="none" strike="noStrike" dirty="0">
              <a:solidFill>
                <a:schemeClr val="bg1"/>
              </a:solidFill>
              <a:effectLst/>
              <a:latin typeface="Arial" panose="020B0604020202020204" pitchFamily="34" charset="0"/>
            </a:endParaRPr>
          </a:p>
          <a:p>
            <a:pPr algn="ctr"/>
            <a:r>
              <a:rPr lang="en-US" sz="3200" b="1" i="0" u="none" strike="noStrike" dirty="0">
                <a:solidFill>
                  <a:schemeClr val="bg1"/>
                </a:solidFill>
                <a:effectLst/>
                <a:latin typeface="Arial" panose="020B0604020202020204" pitchFamily="34" charset="0"/>
              </a:rPr>
              <a:t>International Data Week 2023</a:t>
            </a:r>
          </a:p>
          <a:p>
            <a:pPr algn="ctr"/>
            <a:r>
              <a:rPr lang="en-US" sz="3200" b="1" i="0" u="none" strike="noStrike" dirty="0">
                <a:solidFill>
                  <a:schemeClr val="bg1"/>
                </a:solidFill>
                <a:effectLst/>
                <a:latin typeface="Arial" panose="020B0604020202020204" pitchFamily="34" charset="0"/>
              </a:rPr>
              <a:t>A Festival of Data </a:t>
            </a:r>
          </a:p>
          <a:p>
            <a:pPr algn="ctr"/>
            <a:endParaRPr lang="en-US" sz="3200" b="1" i="0" u="none" strike="noStrike" dirty="0">
              <a:solidFill>
                <a:schemeClr val="bg1"/>
              </a:solidFill>
              <a:effectLst/>
              <a:latin typeface="Arial" panose="020B0604020202020204" pitchFamily="34" charset="0"/>
            </a:endParaRPr>
          </a:p>
          <a:p>
            <a:pPr algn="ctr"/>
            <a:r>
              <a:rPr lang="en-US" sz="3200" b="1" i="0" u="none" strike="noStrike" dirty="0">
                <a:solidFill>
                  <a:schemeClr val="bg1"/>
                </a:solidFill>
                <a:effectLst/>
                <a:latin typeface="Arial" panose="020B0604020202020204" pitchFamily="34" charset="0"/>
              </a:rPr>
              <a:t>23–26 October 2023 </a:t>
            </a:r>
          </a:p>
          <a:p>
            <a:pPr algn="ctr"/>
            <a:r>
              <a:rPr lang="en-US" sz="3200" b="1" i="0" u="none" strike="noStrike" dirty="0">
                <a:solidFill>
                  <a:schemeClr val="bg1"/>
                </a:solidFill>
                <a:effectLst/>
                <a:latin typeface="Arial" panose="020B0604020202020204" pitchFamily="34" charset="0"/>
              </a:rPr>
              <a:t>Salzburg, Austria</a:t>
            </a:r>
            <a:endParaRPr lang="en-GB" sz="3200" b="1" dirty="0">
              <a:solidFill>
                <a:schemeClr val="bg1"/>
              </a:solidFill>
            </a:endParaRPr>
          </a:p>
        </p:txBody>
      </p:sp>
      <p:pic>
        <p:nvPicPr>
          <p:cNvPr id="15" name="image3.jpg">
            <a:extLst>
              <a:ext uri="{FF2B5EF4-FFF2-40B4-BE49-F238E27FC236}">
                <a16:creationId xmlns:a16="http://schemas.microsoft.com/office/drawing/2014/main" id="{454210C7-082F-FA4F-9997-236622BFC181}"/>
              </a:ext>
            </a:extLst>
          </p:cNvPr>
          <p:cNvPicPr/>
          <p:nvPr/>
        </p:nvPicPr>
        <p:blipFill>
          <a:blip r:embed="rId3"/>
          <a:srcRect/>
          <a:stretch>
            <a:fillRect/>
          </a:stretch>
        </p:blipFill>
        <p:spPr>
          <a:xfrm>
            <a:off x="0" y="5302697"/>
            <a:ext cx="2019935" cy="899795"/>
          </a:xfrm>
          <a:prstGeom prst="rect">
            <a:avLst/>
          </a:prstGeom>
          <a:solidFill>
            <a:schemeClr val="bg1"/>
          </a:solidFill>
          <a:ln/>
        </p:spPr>
      </p:pic>
      <p:pic>
        <p:nvPicPr>
          <p:cNvPr id="16" name="Picture 2">
            <a:extLst>
              <a:ext uri="{FF2B5EF4-FFF2-40B4-BE49-F238E27FC236}">
                <a16:creationId xmlns:a16="http://schemas.microsoft.com/office/drawing/2014/main" id="{A845066D-B90D-8648-8149-B85A3CEF3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7505" y="5247770"/>
            <a:ext cx="1543050" cy="1009650"/>
          </a:xfrm>
          <a:prstGeom prst="rect">
            <a:avLst/>
          </a:prstGeom>
          <a:solidFill>
            <a:schemeClr val="bg1"/>
          </a:solidFill>
        </p:spPr>
      </p:pic>
      <p:grpSp>
        <p:nvGrpSpPr>
          <p:cNvPr id="2" name="Group 1">
            <a:extLst>
              <a:ext uri="{FF2B5EF4-FFF2-40B4-BE49-F238E27FC236}">
                <a16:creationId xmlns:a16="http://schemas.microsoft.com/office/drawing/2014/main" id="{9FC1885F-E9C9-7648-9AD3-6EED5BCB438C}"/>
              </a:ext>
            </a:extLst>
          </p:cNvPr>
          <p:cNvGrpSpPr/>
          <p:nvPr/>
        </p:nvGrpSpPr>
        <p:grpSpPr>
          <a:xfrm>
            <a:off x="26713" y="4596436"/>
            <a:ext cx="12138574" cy="584775"/>
            <a:chOff x="26713" y="4170552"/>
            <a:chExt cx="12138574" cy="584775"/>
          </a:xfrm>
        </p:grpSpPr>
        <p:sp>
          <p:nvSpPr>
            <p:cNvPr id="13" name="TextBox 12">
              <a:extLst>
                <a:ext uri="{FF2B5EF4-FFF2-40B4-BE49-F238E27FC236}">
                  <a16:creationId xmlns:a16="http://schemas.microsoft.com/office/drawing/2014/main" id="{D74DBCA2-0DEC-D049-81D7-EF4F93704DE2}"/>
                </a:ext>
              </a:extLst>
            </p:cNvPr>
            <p:cNvSpPr txBox="1"/>
            <p:nvPr/>
          </p:nvSpPr>
          <p:spPr>
            <a:xfrm>
              <a:off x="26713" y="4170552"/>
              <a:ext cx="6069287" cy="584775"/>
            </a:xfrm>
            <a:prstGeom prst="rect">
              <a:avLst/>
            </a:prstGeom>
            <a:noFill/>
          </p:spPr>
          <p:txBody>
            <a:bodyPr wrap="square">
              <a:spAutoFit/>
            </a:bodyPr>
            <a:lstStyle/>
            <a:p>
              <a:pPr algn="ctr"/>
              <a:r>
                <a:rPr lang="en-GB" sz="3200" b="1" dirty="0">
                  <a:solidFill>
                    <a:srgbClr val="00B0F0"/>
                  </a:solidFill>
                  <a:latin typeface="Arial" panose="020B0604020202020204" pitchFamily="34" charset="0"/>
                </a:rPr>
                <a:t>O</a:t>
              </a:r>
              <a:r>
                <a:rPr lang="en-GB" sz="3200" b="1" i="0" u="none" strike="noStrike" dirty="0">
                  <a:solidFill>
                    <a:srgbClr val="00B0F0"/>
                  </a:solidFill>
                  <a:effectLst/>
                  <a:latin typeface="Arial" panose="020B0604020202020204" pitchFamily="34" charset="0"/>
                </a:rPr>
                <a:t>rganised</a:t>
              </a:r>
              <a:r>
                <a:rPr lang="en-US" sz="3200" b="1" i="0" u="none" strike="noStrike" dirty="0">
                  <a:solidFill>
                    <a:srgbClr val="00B0F0"/>
                  </a:solidFill>
                  <a:effectLst/>
                  <a:latin typeface="Arial" panose="020B0604020202020204" pitchFamily="34" charset="0"/>
                </a:rPr>
                <a:t> by</a:t>
              </a:r>
            </a:p>
          </p:txBody>
        </p:sp>
        <p:sp>
          <p:nvSpPr>
            <p:cNvPr id="17" name="TextBox 16">
              <a:extLst>
                <a:ext uri="{FF2B5EF4-FFF2-40B4-BE49-F238E27FC236}">
                  <a16:creationId xmlns:a16="http://schemas.microsoft.com/office/drawing/2014/main" id="{D73059DD-0EC6-7444-A56B-45490274B5BE}"/>
                </a:ext>
              </a:extLst>
            </p:cNvPr>
            <p:cNvSpPr txBox="1"/>
            <p:nvPr/>
          </p:nvSpPr>
          <p:spPr>
            <a:xfrm>
              <a:off x="6260200" y="4170552"/>
              <a:ext cx="5905087" cy="584775"/>
            </a:xfrm>
            <a:prstGeom prst="rect">
              <a:avLst/>
            </a:prstGeom>
            <a:solidFill>
              <a:schemeClr val="bg1"/>
            </a:solidFill>
          </p:spPr>
          <p:txBody>
            <a:bodyPr wrap="square">
              <a:spAutoFit/>
            </a:bodyPr>
            <a:lstStyle/>
            <a:p>
              <a:pPr algn="ctr"/>
              <a:r>
                <a:rPr lang="en-US" sz="3200" b="1" dirty="0">
                  <a:solidFill>
                    <a:srgbClr val="00B0F0"/>
                  </a:solidFill>
                  <a:latin typeface="Arial" panose="020B0604020202020204" pitchFamily="34" charset="0"/>
                </a:rPr>
                <a:t>Hosted </a:t>
              </a:r>
              <a:r>
                <a:rPr lang="en-US" sz="3200" b="1" i="0" u="none" strike="noStrike" dirty="0">
                  <a:solidFill>
                    <a:srgbClr val="00B0F0"/>
                  </a:solidFill>
                  <a:effectLst/>
                  <a:latin typeface="Arial" panose="020B0604020202020204" pitchFamily="34" charset="0"/>
                </a:rPr>
                <a:t>by</a:t>
              </a:r>
            </a:p>
          </p:txBody>
        </p:sp>
      </p:grpSp>
      <p:pic>
        <p:nvPicPr>
          <p:cNvPr id="18" name="Picture 4">
            <a:extLst>
              <a:ext uri="{FF2B5EF4-FFF2-40B4-BE49-F238E27FC236}">
                <a16:creationId xmlns:a16="http://schemas.microsoft.com/office/drawing/2014/main" id="{E7C245DC-55CC-C04E-8637-2D3A552DA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589" y="5308133"/>
            <a:ext cx="981075" cy="895350"/>
          </a:xfrm>
          <a:prstGeom prst="rect">
            <a:avLst/>
          </a:prstGeom>
          <a:solidFill>
            <a:schemeClr val="bg1"/>
          </a:solidFill>
        </p:spPr>
      </p:pic>
      <p:pic>
        <p:nvPicPr>
          <p:cNvPr id="19" name="image6.png">
            <a:extLst>
              <a:ext uri="{FF2B5EF4-FFF2-40B4-BE49-F238E27FC236}">
                <a16:creationId xmlns:a16="http://schemas.microsoft.com/office/drawing/2014/main" id="{C46CA734-23AE-0047-8BD0-54742B6BF549}"/>
              </a:ext>
            </a:extLst>
          </p:cNvPr>
          <p:cNvPicPr/>
          <p:nvPr/>
        </p:nvPicPr>
        <p:blipFill>
          <a:blip r:embed="rId6"/>
          <a:srcRect/>
          <a:stretch>
            <a:fillRect/>
          </a:stretch>
        </p:blipFill>
        <p:spPr>
          <a:xfrm>
            <a:off x="6260201" y="5296982"/>
            <a:ext cx="1704975" cy="899795"/>
          </a:xfrm>
          <a:prstGeom prst="rect">
            <a:avLst/>
          </a:prstGeom>
          <a:solidFill>
            <a:schemeClr val="bg1"/>
          </a:solidFill>
          <a:ln/>
        </p:spPr>
      </p:pic>
      <p:pic>
        <p:nvPicPr>
          <p:cNvPr id="20" name="Picture 6">
            <a:extLst>
              <a:ext uri="{FF2B5EF4-FFF2-40B4-BE49-F238E27FC236}">
                <a16:creationId xmlns:a16="http://schemas.microsoft.com/office/drawing/2014/main" id="{C5050377-7280-9F4E-BF4E-38FC862CB1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3278" y="5222089"/>
            <a:ext cx="2076450" cy="1095375"/>
          </a:xfrm>
          <a:prstGeom prst="rect">
            <a:avLst/>
          </a:prstGeom>
          <a:solidFill>
            <a:schemeClr val="bg1"/>
          </a:solidFill>
        </p:spPr>
      </p:pic>
      <p:pic>
        <p:nvPicPr>
          <p:cNvPr id="21" name="image5.jpg">
            <a:extLst>
              <a:ext uri="{FF2B5EF4-FFF2-40B4-BE49-F238E27FC236}">
                <a16:creationId xmlns:a16="http://schemas.microsoft.com/office/drawing/2014/main" id="{1C758A43-2855-B443-9997-0E6567EE9CC6}"/>
              </a:ext>
            </a:extLst>
          </p:cNvPr>
          <p:cNvPicPr/>
          <p:nvPr/>
        </p:nvPicPr>
        <p:blipFill>
          <a:blip r:embed="rId8"/>
          <a:srcRect/>
          <a:stretch>
            <a:fillRect/>
          </a:stretch>
        </p:blipFill>
        <p:spPr>
          <a:xfrm>
            <a:off x="10577830" y="5394137"/>
            <a:ext cx="1614170" cy="802640"/>
          </a:xfrm>
          <a:prstGeom prst="rect">
            <a:avLst/>
          </a:prstGeom>
          <a:solidFill>
            <a:schemeClr val="bg1"/>
          </a:solidFill>
          <a:ln/>
        </p:spPr>
      </p:pic>
      <p:sp>
        <p:nvSpPr>
          <p:cNvPr id="22" name="TextBox 21">
            <a:extLst>
              <a:ext uri="{FF2B5EF4-FFF2-40B4-BE49-F238E27FC236}">
                <a16:creationId xmlns:a16="http://schemas.microsoft.com/office/drawing/2014/main" id="{EBD43C65-67F1-3E4F-AA27-6403D38B71B1}"/>
              </a:ext>
            </a:extLst>
          </p:cNvPr>
          <p:cNvSpPr txBox="1"/>
          <p:nvPr/>
        </p:nvSpPr>
        <p:spPr>
          <a:xfrm>
            <a:off x="-17884" y="4183455"/>
            <a:ext cx="12204993" cy="400110"/>
          </a:xfrm>
          <a:prstGeom prst="rect">
            <a:avLst/>
          </a:prstGeom>
          <a:solidFill>
            <a:schemeClr val="accent6"/>
          </a:solidFill>
        </p:spPr>
        <p:txBody>
          <a:bodyPr wrap="square" lIns="72000" rtlCol="0">
            <a:spAutoFit/>
          </a:bodyPr>
          <a:lstStyle/>
          <a:p>
            <a:pPr lvl="0" algn="ctr">
              <a:defRPr/>
            </a:pPr>
            <a:r>
              <a:rPr lang="en-GB" sz="2000" b="1" i="1" dirty="0">
                <a:solidFill>
                  <a:schemeClr val="bg1"/>
                </a:solidFill>
                <a:hlinkClick r:id="rId9">
                  <a:extLst>
                    <a:ext uri="{A12FA001-AC4F-418D-AE19-62706E023703}">
                      <ahyp:hlinkClr xmlns:ahyp="http://schemas.microsoft.com/office/drawing/2018/hyperlinkcolor" val="tx"/>
                    </a:ext>
                  </a:extLst>
                </a:hlinkClick>
              </a:rPr>
              <a:t>https://</a:t>
            </a:r>
            <a:r>
              <a:rPr lang="en-GB" sz="2000" b="1" i="1" dirty="0" err="1">
                <a:solidFill>
                  <a:schemeClr val="bg1"/>
                </a:solidFill>
                <a:hlinkClick r:id="rId9">
                  <a:extLst>
                    <a:ext uri="{A12FA001-AC4F-418D-AE19-62706E023703}">
                      <ahyp:hlinkClr xmlns:ahyp="http://schemas.microsoft.com/office/drawing/2018/hyperlinkcolor" val="tx"/>
                    </a:ext>
                  </a:extLst>
                </a:hlinkClick>
              </a:rPr>
              <a:t>www.rd-alliance.org</a:t>
            </a:r>
            <a:r>
              <a:rPr lang="en-GB" sz="2000" b="1" i="1" dirty="0">
                <a:solidFill>
                  <a:schemeClr val="bg1"/>
                </a:solidFill>
                <a:hlinkClick r:id="rId9">
                  <a:extLst>
                    <a:ext uri="{A12FA001-AC4F-418D-AE19-62706E023703}">
                      <ahyp:hlinkClr xmlns:ahyp="http://schemas.microsoft.com/office/drawing/2018/hyperlinkcolor" val="tx"/>
                    </a:ext>
                  </a:extLst>
                </a:hlinkClick>
              </a:rPr>
              <a:t>/plenaries/international-data-week-2023-salzburg</a:t>
            </a:r>
            <a:endParaRPr kumimoji="0" lang="it-IT" sz="2000" b="1" i="1"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790776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737E-1796-094E-9E82-E6EFC63C1E00}"/>
              </a:ext>
            </a:extLst>
          </p:cNvPr>
          <p:cNvSpPr>
            <a:spLocks noGrp="1"/>
          </p:cNvSpPr>
          <p:nvPr>
            <p:ph type="title"/>
          </p:nvPr>
        </p:nvSpPr>
        <p:spPr/>
        <p:txBody>
          <a:bodyPr/>
          <a:lstStyle/>
          <a:p>
            <a:r>
              <a:rPr lang="en-GB" dirty="0"/>
              <a:t>Who is RDA – Worldwide Growth</a:t>
            </a:r>
          </a:p>
        </p:txBody>
      </p:sp>
      <p:sp>
        <p:nvSpPr>
          <p:cNvPr id="6" name="Slide Number Placeholder 5">
            <a:extLst>
              <a:ext uri="{FF2B5EF4-FFF2-40B4-BE49-F238E27FC236}">
                <a16:creationId xmlns:a16="http://schemas.microsoft.com/office/drawing/2014/main" id="{B39F2831-C814-6145-AADF-3DDE3CA40321}"/>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7" name="Footer Placeholder 4">
            <a:extLst>
              <a:ext uri="{FF2B5EF4-FFF2-40B4-BE49-F238E27FC236}">
                <a16:creationId xmlns:a16="http://schemas.microsoft.com/office/drawing/2014/main" id="{B2C781B9-64D3-1745-8E81-D9B0680F591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
        <p:nvSpPr>
          <p:cNvPr id="8" name="Date Placeholder 3">
            <a:extLst>
              <a:ext uri="{FF2B5EF4-FFF2-40B4-BE49-F238E27FC236}">
                <a16:creationId xmlns:a16="http://schemas.microsoft.com/office/drawing/2014/main" id="{5DA188E0-9774-1844-AA4C-6369FDB71A12}"/>
              </a:ext>
            </a:extLst>
          </p:cNvPr>
          <p:cNvSpPr>
            <a:spLocks noGrp="1"/>
          </p:cNvSpPr>
          <p:nvPr>
            <p:ph type="dt" sz="half" idx="2"/>
          </p:nvPr>
        </p:nvSpPr>
        <p:spPr>
          <a:xfrm>
            <a:off x="838200" y="6425625"/>
            <a:ext cx="1426029" cy="365125"/>
          </a:xfrm>
        </p:spPr>
        <p:txBody>
          <a:bodyPr/>
          <a:lstStyle/>
          <a:p>
            <a:fld id="{ED233501-E696-9342-9BC6-2EBCE19CBC73}" type="datetime5">
              <a:rPr lang="en-US" smtClean="0"/>
              <a:t>21-Oct-20</a:t>
            </a:fld>
            <a:endParaRPr lang="en-GB" dirty="0"/>
          </a:p>
        </p:txBody>
      </p:sp>
      <p:pic>
        <p:nvPicPr>
          <p:cNvPr id="10" name="Picture 9">
            <a:extLst>
              <a:ext uri="{FF2B5EF4-FFF2-40B4-BE49-F238E27FC236}">
                <a16:creationId xmlns:a16="http://schemas.microsoft.com/office/drawing/2014/main" id="{7412BA76-52D3-464D-BBCA-FAE9C11DF990}"/>
              </a:ext>
            </a:extLst>
          </p:cNvPr>
          <p:cNvPicPr>
            <a:picLocks noChangeAspect="1"/>
          </p:cNvPicPr>
          <p:nvPr/>
        </p:nvPicPr>
        <p:blipFill>
          <a:blip r:embed="rId3"/>
          <a:stretch>
            <a:fillRect/>
          </a:stretch>
        </p:blipFill>
        <p:spPr>
          <a:xfrm>
            <a:off x="-1" y="1250982"/>
            <a:ext cx="12125729" cy="4464018"/>
          </a:xfrm>
          <a:prstGeom prst="rect">
            <a:avLst/>
          </a:prstGeom>
        </p:spPr>
      </p:pic>
    </p:spTree>
    <p:extLst>
      <p:ext uri="{BB962C8B-B14F-4D97-AF65-F5344CB8AC3E}">
        <p14:creationId xmlns:p14="http://schemas.microsoft.com/office/powerpoint/2010/main" val="18410583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1E3DDB-EA45-6048-86D3-29ABD6BD430B}"/>
              </a:ext>
            </a:extLst>
          </p:cNvPr>
          <p:cNvSpPr>
            <a:spLocks noGrp="1"/>
          </p:cNvSpPr>
          <p:nvPr>
            <p:ph type="dt" sz="half" idx="2"/>
          </p:nvPr>
        </p:nvSpPr>
        <p:spPr/>
        <p:txBody>
          <a:bodyPr/>
          <a:lstStyle/>
          <a:p>
            <a:fld id="{0DFBFBCD-FE3F-2D49-8904-C9B6C8C80A0D}" type="datetime5">
              <a:rPr lang="en-US" smtClean="0"/>
              <a:t>21-Oct-20</a:t>
            </a:fld>
            <a:endParaRPr lang="en-GB" dirty="0"/>
          </a:p>
        </p:txBody>
      </p:sp>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70</a:t>
            </a:fld>
            <a:endParaRPr lang="en-GB"/>
          </a:p>
        </p:txBody>
      </p:sp>
      <p:sp>
        <p:nvSpPr>
          <p:cNvPr id="81" name="Subtitle 2">
            <a:extLst>
              <a:ext uri="{FF2B5EF4-FFF2-40B4-BE49-F238E27FC236}">
                <a16:creationId xmlns:a16="http://schemas.microsoft.com/office/drawing/2014/main" id="{F103BAD0-BE1E-054B-BCE6-9DA036704A45}"/>
              </a:ext>
            </a:extLst>
          </p:cNvPr>
          <p:cNvSpPr txBox="1">
            <a:spLocks/>
          </p:cNvSpPr>
          <p:nvPr/>
        </p:nvSpPr>
        <p:spPr>
          <a:xfrm>
            <a:off x="423134" y="1553279"/>
            <a:ext cx="3656498" cy="2001546"/>
          </a:xfrm>
          <a:prstGeom prst="rect">
            <a:avLst/>
          </a:prstGeom>
        </p:spPr>
        <p:txBody>
          <a:bodyPr anchor="ctr" anchorCtr="0">
            <a:normAutofit fontScale="92500" lnSpcReduction="20000"/>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pPr>
              <a:lnSpc>
                <a:spcPct val="100000"/>
              </a:lnSpc>
              <a:spcBef>
                <a:spcPts val="0"/>
              </a:spcBef>
              <a:defRPr/>
            </a:pPr>
            <a:r>
              <a:rPr lang="it-IT" sz="3200" dirty="0"/>
              <a:t>RDA in a </a:t>
            </a:r>
            <a:r>
              <a:rPr lang="it-IT" sz="3200" dirty="0" err="1"/>
              <a:t>Nutshell</a:t>
            </a:r>
            <a:endParaRPr lang="it-IT" sz="3200" dirty="0"/>
          </a:p>
          <a:p>
            <a:pPr>
              <a:lnSpc>
                <a:spcPct val="100000"/>
              </a:lnSpc>
              <a:spcBef>
                <a:spcPts val="0"/>
              </a:spcBef>
              <a:defRPr/>
            </a:pPr>
            <a:r>
              <a:rPr lang="it-IT" sz="3200" dirty="0" err="1"/>
              <a:t>September</a:t>
            </a:r>
            <a:r>
              <a:rPr lang="it-IT" sz="3200" dirty="0"/>
              <a:t> 2020</a:t>
            </a:r>
            <a:br>
              <a:rPr lang="it-IT" sz="3200" dirty="0"/>
            </a:br>
            <a:br>
              <a:rPr lang="it-IT" sz="3200" dirty="0"/>
            </a:br>
            <a:r>
              <a:rPr lang="en-GB" sz="1800" cap="all" dirty="0" err="1">
                <a:latin typeface="Calibri"/>
                <a:ea typeface="+mn-ea"/>
                <a:cs typeface="+mn-cs"/>
              </a:rPr>
              <a:t>www.rd-alliance.org</a:t>
            </a:r>
            <a:r>
              <a:rPr lang="en-GB" sz="1800" cap="all" dirty="0">
                <a:latin typeface="Calibri"/>
                <a:ea typeface="+mn-ea"/>
                <a:cs typeface="+mn-cs"/>
              </a:rPr>
              <a:t>/</a:t>
            </a:r>
            <a:br>
              <a:rPr lang="en-GB" sz="1800" cap="all" dirty="0">
                <a:latin typeface="Calibri"/>
                <a:ea typeface="+mn-ea"/>
                <a:cs typeface="+mn-cs"/>
              </a:rPr>
            </a:br>
            <a:r>
              <a:rPr lang="en-GB" sz="1800" cap="all" dirty="0">
                <a:latin typeface="Calibri"/>
                <a:ea typeface="+mn-ea"/>
                <a:cs typeface="+mn-cs"/>
              </a:rPr>
              <a:t>@</a:t>
            </a:r>
            <a:r>
              <a:rPr lang="en-GB" sz="1800" cap="all" dirty="0" err="1">
                <a:latin typeface="Calibri"/>
                <a:ea typeface="+mn-ea"/>
                <a:cs typeface="+mn-cs"/>
              </a:rPr>
              <a:t>resdatall</a:t>
            </a:r>
            <a:br>
              <a:rPr lang="en-GB" sz="1800" cap="all" dirty="0">
                <a:latin typeface="Calibri"/>
                <a:ea typeface="+mn-ea"/>
                <a:cs typeface="+mn-cs"/>
              </a:rPr>
            </a:br>
            <a:endParaRPr lang="it-IT" sz="3200" dirty="0"/>
          </a:p>
        </p:txBody>
      </p:sp>
      <p:pic>
        <p:nvPicPr>
          <p:cNvPr id="82" name="Picture 2" descr="http://copywebsiteservice.info/wp-content/uploads/2012/09/3D-Women-Question-01.png">
            <a:extLst>
              <a:ext uri="{FF2B5EF4-FFF2-40B4-BE49-F238E27FC236}">
                <a16:creationId xmlns:a16="http://schemas.microsoft.com/office/drawing/2014/main" id="{0C5707A1-016F-8E4F-9A69-80409482B5A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21023" y="3500754"/>
            <a:ext cx="1926919" cy="192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6" descr="http://www.icone-png.com/png/54/53883.png">
            <a:extLst>
              <a:ext uri="{FF2B5EF4-FFF2-40B4-BE49-F238E27FC236}">
                <a16:creationId xmlns:a16="http://schemas.microsoft.com/office/drawing/2014/main" id="{40C7D0B4-08C1-0948-ACA5-F9972900933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3133" y="4026766"/>
            <a:ext cx="1400906" cy="1400907"/>
          </a:xfrm>
          <a:prstGeom prst="rect">
            <a:avLst/>
          </a:prstGeom>
          <a:noFill/>
          <a:extLst>
            <a:ext uri="{909E8E84-426E-40DD-AFC4-6F175D3DCCD1}">
              <a14:hiddenFill xmlns:a14="http://schemas.microsoft.com/office/drawing/2010/main">
                <a:solidFill>
                  <a:srgbClr val="FFFFFF"/>
                </a:solidFill>
              </a14:hiddenFill>
            </a:ext>
          </a:extLst>
        </p:spPr>
      </p:pic>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431322" y="704222"/>
            <a:ext cx="7212205" cy="2461009"/>
          </a:xfrm>
          <a:prstGeom prst="rect">
            <a:avLst/>
          </a:prstGeom>
          <a:noFill/>
          <a:ln w="15875">
            <a:solidFill>
              <a:srgbClr val="79B94E"/>
            </a:solidFill>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4"/>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4"/>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4"/>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4"/>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4"/>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800" b="1" u="sng" dirty="0">
                <a:solidFill>
                  <a:schemeClr val="accent6">
                    <a:lumMod val="75000"/>
                  </a:schemeClr>
                </a:solidFill>
                <a:latin typeface="Gisha" panose="020B0502040204020203" pitchFamily="34" charset="-79"/>
                <a:cs typeface="Gisha" panose="020B0502040204020203" pitchFamily="34" charset="-79"/>
              </a:rPr>
              <a:t>RDA Global</a:t>
            </a:r>
          </a:p>
          <a:p>
            <a:pPr marL="0" indent="0">
              <a:buNone/>
            </a:pPr>
            <a:endParaRPr lang="fr-FR" sz="1800" b="1" dirty="0">
              <a:solidFill>
                <a:schemeClr val="accent6">
                  <a:lumMod val="75000"/>
                </a:schemeClr>
              </a:solidFill>
              <a:latin typeface="Gisha" panose="020B0502040204020203" pitchFamily="34" charset="-79"/>
              <a:cs typeface="Gisha" panose="020B0502040204020203" pitchFamily="34" charset="-79"/>
            </a:endParaRPr>
          </a:p>
          <a:p>
            <a:pPr marL="0" indent="0">
              <a:buNone/>
            </a:pPr>
            <a:r>
              <a:rPr lang="fr-FR" sz="1800" b="1" dirty="0">
                <a:solidFill>
                  <a:schemeClr val="accent6">
                    <a:lumMod val="75000"/>
                  </a:schemeClr>
                </a:solidFill>
                <a:latin typeface="Gisha" panose="020B0502040204020203" pitchFamily="34" charset="-79"/>
                <a:cs typeface="Gisha" panose="020B0502040204020203" pitchFamily="34" charset="-79"/>
              </a:rPr>
              <a:t>Email - </a:t>
            </a:r>
            <a:r>
              <a:rPr lang="fr-FR" sz="1800" b="1" dirty="0">
                <a:solidFill>
                  <a:schemeClr val="accent6">
                    <a:lumMod val="50000"/>
                  </a:schemeClr>
                </a:solidFill>
                <a:latin typeface="Gisha" panose="020B0502040204020203" pitchFamily="34" charset="-79"/>
                <a:cs typeface="Gisha" panose="020B0502040204020203" pitchFamily="34" charset="-79"/>
              </a:rPr>
              <a:t>enquiries@rd-alliance.org</a:t>
            </a:r>
          </a:p>
          <a:p>
            <a:pPr marL="0" indent="0">
              <a:buNone/>
            </a:pPr>
            <a:r>
              <a:rPr lang="fr-FR" sz="1800" b="1" dirty="0">
                <a:solidFill>
                  <a:schemeClr val="accent6">
                    <a:lumMod val="75000"/>
                  </a:schemeClr>
                </a:solidFill>
                <a:latin typeface="Gisha" panose="020B0502040204020203" pitchFamily="34" charset="-79"/>
                <a:cs typeface="Gisha" panose="020B0502040204020203" pitchFamily="34" charset="-79"/>
              </a:rPr>
              <a:t>Web - </a:t>
            </a:r>
            <a:r>
              <a:rPr lang="fr-FR" sz="1800" b="1" dirty="0">
                <a:solidFill>
                  <a:schemeClr val="accent6">
                    <a:lumMod val="50000"/>
                  </a:schemeClr>
                </a:solidFill>
                <a:latin typeface="Gisha" panose="020B0502040204020203" pitchFamily="34" charset="-79"/>
                <a:cs typeface="Gisha" panose="020B0502040204020203" pitchFamily="34" charset="-79"/>
              </a:rPr>
              <a:t>www.rd-alliance.org</a:t>
            </a:r>
          </a:p>
          <a:p>
            <a:pPr marL="0" indent="0">
              <a:buNone/>
            </a:pPr>
            <a:r>
              <a:rPr lang="fr-FR" sz="1800" b="1" dirty="0">
                <a:solidFill>
                  <a:schemeClr val="accent6">
                    <a:lumMod val="75000"/>
                  </a:schemeClr>
                </a:solidFill>
                <a:latin typeface="Gisha" panose="020B0502040204020203" pitchFamily="34" charset="-79"/>
                <a:cs typeface="Gisha" panose="020B0502040204020203" pitchFamily="34" charset="-79"/>
              </a:rPr>
              <a:t>Twitter - </a:t>
            </a:r>
            <a:r>
              <a:rPr lang="fr-FR" sz="1800" b="1" dirty="0">
                <a:solidFill>
                  <a:schemeClr val="accent6">
                    <a:lumMod val="50000"/>
                  </a:schemeClr>
                </a:solidFill>
                <a:latin typeface="Gisha" panose="020B0502040204020203" pitchFamily="34" charset="-79"/>
                <a:cs typeface="Gisha" panose="020B0502040204020203" pitchFamily="34" charset="-79"/>
              </a:rPr>
              <a:t>@</a:t>
            </a:r>
            <a:r>
              <a:rPr lang="fr-FR" sz="1800" b="1" dirty="0" err="1">
                <a:solidFill>
                  <a:schemeClr val="accent6">
                    <a:lumMod val="50000"/>
                  </a:schemeClr>
                </a:solidFill>
                <a:latin typeface="Gisha" panose="020B0502040204020203" pitchFamily="34" charset="-79"/>
                <a:cs typeface="Gisha" panose="020B0502040204020203" pitchFamily="34" charset="-79"/>
              </a:rPr>
              <a:t>resdatall</a:t>
            </a:r>
            <a:endParaRPr lang="fr-FR" sz="1800" b="1" dirty="0">
              <a:solidFill>
                <a:schemeClr val="accent6">
                  <a:lumMod val="50000"/>
                </a:schemeClr>
              </a:solidFill>
              <a:latin typeface="Gisha" panose="020B0502040204020203" pitchFamily="34" charset="-79"/>
              <a:cs typeface="Gisha" panose="020B0502040204020203" pitchFamily="34" charset="-79"/>
            </a:endParaRPr>
          </a:p>
          <a:p>
            <a:pPr marL="0" indent="0">
              <a:buNone/>
            </a:pPr>
            <a:r>
              <a:rPr lang="fr-FR" sz="1800" b="1" dirty="0">
                <a:solidFill>
                  <a:schemeClr val="accent6">
                    <a:lumMod val="75000"/>
                  </a:schemeClr>
                </a:solidFill>
                <a:latin typeface="Gisha" panose="020B0502040204020203" pitchFamily="34" charset="-79"/>
                <a:cs typeface="Gisha" panose="020B0502040204020203" pitchFamily="34" charset="-79"/>
              </a:rPr>
              <a:t>LinkedIn - </a:t>
            </a:r>
            <a:r>
              <a:rPr lang="fr-FR" sz="1800" b="1" dirty="0">
                <a:solidFill>
                  <a:schemeClr val="accent6">
                    <a:lumMod val="50000"/>
                  </a:schemeClr>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chemeClr val="accent6">
                    <a:lumMod val="75000"/>
                  </a:schemeClr>
                </a:solidFill>
                <a:latin typeface="Gisha" panose="020B0502040204020203" pitchFamily="34" charset="-79"/>
                <a:cs typeface="Gisha" panose="020B0502040204020203" pitchFamily="34" charset="-79"/>
              </a:rPr>
              <a:t>Slideshare</a:t>
            </a:r>
            <a:r>
              <a:rPr lang="fr-FR" sz="1800" b="1" dirty="0">
                <a:solidFill>
                  <a:schemeClr val="accent6">
                    <a:lumMod val="75000"/>
                  </a:schemeClr>
                </a:solidFill>
                <a:latin typeface="Gisha" panose="020B0502040204020203" pitchFamily="34" charset="-79"/>
                <a:cs typeface="Gisha" panose="020B0502040204020203" pitchFamily="34" charset="-79"/>
              </a:rPr>
              <a:t> - </a:t>
            </a:r>
            <a:r>
              <a:rPr lang="fr-FR" sz="1800" b="1" dirty="0">
                <a:solidFill>
                  <a:schemeClr val="accent6">
                    <a:lumMod val="50000"/>
                  </a:schemeClr>
                </a:solidFill>
                <a:latin typeface="Gisha" panose="020B0502040204020203" pitchFamily="34" charset="-79"/>
                <a:cs typeface="Gisha" panose="020B0502040204020203" pitchFamily="34" charset="-79"/>
              </a:rPr>
              <a:t>http://www.slideshare.net/ResearchDataAlliance</a:t>
            </a:r>
            <a:endParaRPr lang="en-GB" sz="1800" dirty="0">
              <a:solidFill>
                <a:schemeClr val="accent6">
                  <a:lumMod val="50000"/>
                </a:schemeClr>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4432779" y="3392697"/>
            <a:ext cx="7210747" cy="1212193"/>
          </a:xfrm>
          <a:prstGeom prst="rect">
            <a:avLst/>
          </a:prstGeom>
          <a:noFill/>
          <a:ln w="15875">
            <a:solidFill>
              <a:srgbClr val="79B94E"/>
            </a:solid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4"/>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4"/>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4"/>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4"/>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4"/>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800" b="1" u="sng" dirty="0">
                <a:solidFill>
                  <a:schemeClr val="accent6">
                    <a:lumMod val="75000"/>
                  </a:schemeClr>
                </a:solidFill>
                <a:latin typeface="Gisha" panose="020B0502040204020203" pitchFamily="34" charset="-79"/>
                <a:cs typeface="Gisha" panose="020B0502040204020203" pitchFamily="34" charset="-79"/>
              </a:rPr>
              <a:t>RDA Europe</a:t>
            </a:r>
          </a:p>
          <a:p>
            <a:pPr marL="0" indent="0">
              <a:buNone/>
            </a:pPr>
            <a:r>
              <a:rPr lang="en-GB" sz="1800" b="1" dirty="0">
                <a:solidFill>
                  <a:schemeClr val="accent6">
                    <a:lumMod val="75000"/>
                  </a:schemeClr>
                </a:solidFill>
                <a:latin typeface="Gisha" panose="020B0502040204020203" pitchFamily="34" charset="-79"/>
                <a:cs typeface="Gisha" panose="020B0502040204020203" pitchFamily="34" charset="-79"/>
              </a:rPr>
              <a:t>Email</a:t>
            </a:r>
            <a:r>
              <a:rPr lang="en-GB" sz="1800" b="1" dirty="0">
                <a:latin typeface="Gisha" panose="020B0502040204020203" pitchFamily="34" charset="-79"/>
                <a:cs typeface="Gisha" panose="020B0502040204020203" pitchFamily="34" charset="-79"/>
              </a:rPr>
              <a:t> </a:t>
            </a:r>
            <a:r>
              <a:rPr lang="en-GB" sz="1800" dirty="0">
                <a:latin typeface="Gisha" panose="020B0502040204020203" pitchFamily="34" charset="-79"/>
                <a:cs typeface="Gisha" panose="020B0502040204020203" pitchFamily="34" charset="-79"/>
              </a:rPr>
              <a:t>- </a:t>
            </a:r>
            <a:r>
              <a:rPr lang="en-GB" sz="1800" b="1" dirty="0">
                <a:solidFill>
                  <a:schemeClr val="accent6">
                    <a:lumMod val="50000"/>
                  </a:schemeClr>
                </a:solidFill>
                <a:latin typeface="Gisha" panose="020B0502040204020203" pitchFamily="34" charset="-79"/>
                <a:cs typeface="Gisha" panose="020B0502040204020203" pitchFamily="34" charset="-79"/>
              </a:rPr>
              <a:t>info@europe.rd-alliance.org</a:t>
            </a:r>
          </a:p>
          <a:p>
            <a:pPr marL="0" indent="0">
              <a:buNone/>
            </a:pPr>
            <a:r>
              <a:rPr lang="en-GB" sz="1800" b="1" dirty="0">
                <a:solidFill>
                  <a:schemeClr val="accent6">
                    <a:lumMod val="75000"/>
                  </a:schemeClr>
                </a:solidFill>
                <a:latin typeface="Gisha" panose="020B0502040204020203" pitchFamily="34" charset="-79"/>
                <a:cs typeface="Gisha" panose="020B0502040204020203" pitchFamily="34" charset="-79"/>
              </a:rPr>
              <a:t>Twitter </a:t>
            </a:r>
            <a:r>
              <a:rPr lang="en-GB" sz="1800" dirty="0">
                <a:latin typeface="Gisha" panose="020B0502040204020203" pitchFamily="34" charset="-79"/>
                <a:cs typeface="Gisha" panose="020B0502040204020203" pitchFamily="34" charset="-79"/>
              </a:rPr>
              <a:t>- </a:t>
            </a:r>
            <a:r>
              <a:rPr lang="en-GB" sz="1800" b="1" dirty="0">
                <a:solidFill>
                  <a:schemeClr val="accent6">
                    <a:lumMod val="50000"/>
                  </a:schemeClr>
                </a:solidFill>
                <a:latin typeface="Gisha" panose="020B0502040204020203" pitchFamily="34" charset="-79"/>
                <a:cs typeface="Gisha" panose="020B0502040204020203" pitchFamily="34" charset="-79"/>
              </a:rPr>
              <a:t>@</a:t>
            </a:r>
            <a:r>
              <a:rPr lang="en-GB" sz="1800" b="1" dirty="0" err="1">
                <a:solidFill>
                  <a:schemeClr val="accent6">
                    <a:lumMod val="50000"/>
                  </a:schemeClr>
                </a:solidFill>
                <a:latin typeface="Gisha" panose="020B0502040204020203" pitchFamily="34" charset="-79"/>
                <a:cs typeface="Gisha" panose="020B0502040204020203" pitchFamily="34" charset="-79"/>
              </a:rPr>
              <a:t>RDA_Europe</a:t>
            </a:r>
            <a:endParaRPr lang="en-GB" sz="1800" b="1" dirty="0">
              <a:solidFill>
                <a:schemeClr val="accent6">
                  <a:lumMod val="50000"/>
                </a:schemeClr>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4431322" y="4856801"/>
            <a:ext cx="7212204" cy="807017"/>
          </a:xfrm>
          <a:prstGeom prst="rect">
            <a:avLst/>
          </a:prstGeom>
          <a:noFill/>
          <a:ln w="15875">
            <a:solidFill>
              <a:srgbClr val="79B94E"/>
            </a:solid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4"/>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4"/>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4"/>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4"/>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4"/>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800" b="1" u="sng" dirty="0">
                <a:solidFill>
                  <a:schemeClr val="accent6">
                    <a:lumMod val="75000"/>
                  </a:schemeClr>
                </a:solidFill>
                <a:latin typeface="Gisha" panose="020B0502040204020203" pitchFamily="34" charset="-79"/>
                <a:cs typeface="Gisha" panose="020B0502040204020203" pitchFamily="34" charset="-79"/>
              </a:rPr>
              <a:t>RDA US</a:t>
            </a:r>
          </a:p>
          <a:p>
            <a:pPr marL="0" indent="0">
              <a:buNone/>
            </a:pPr>
            <a:r>
              <a:rPr lang="en-GB" sz="1800" b="1" dirty="0">
                <a:solidFill>
                  <a:schemeClr val="accent6">
                    <a:lumMod val="75000"/>
                  </a:schemeClr>
                </a:solidFill>
                <a:latin typeface="Gisha" panose="020B0502040204020203" pitchFamily="34" charset="-79"/>
                <a:cs typeface="Gisha" panose="020B0502040204020203" pitchFamily="34" charset="-79"/>
              </a:rPr>
              <a:t>Twitter </a:t>
            </a:r>
            <a:r>
              <a:rPr lang="en-GB" sz="1800" dirty="0">
                <a:latin typeface="Gisha" panose="020B0502040204020203" pitchFamily="34" charset="-79"/>
                <a:cs typeface="Gisha" panose="020B0502040204020203" pitchFamily="34" charset="-79"/>
              </a:rPr>
              <a:t>- </a:t>
            </a:r>
            <a:r>
              <a:rPr lang="en-GB" sz="1800" b="1" dirty="0">
                <a:solidFill>
                  <a:schemeClr val="accent6">
                    <a:lumMod val="50000"/>
                  </a:schemeClr>
                </a:solidFill>
                <a:latin typeface="Gisha" panose="020B0502040204020203" pitchFamily="34" charset="-79"/>
                <a:cs typeface="Gisha" panose="020B0502040204020203" pitchFamily="34" charset="-79"/>
              </a:rPr>
              <a:t>@RDA_US</a:t>
            </a:r>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Tree>
    <p:extLst>
      <p:ext uri="{BB962C8B-B14F-4D97-AF65-F5344CB8AC3E}">
        <p14:creationId xmlns:p14="http://schemas.microsoft.com/office/powerpoint/2010/main" val="946517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DA6-3715-B94F-84D1-CFDC950F616C}"/>
              </a:ext>
            </a:extLst>
          </p:cNvPr>
          <p:cNvSpPr>
            <a:spLocks noGrp="1"/>
          </p:cNvSpPr>
          <p:nvPr>
            <p:ph type="title"/>
          </p:nvPr>
        </p:nvSpPr>
        <p:spPr/>
        <p:txBody>
          <a:bodyPr/>
          <a:lstStyle/>
          <a:p>
            <a:r>
              <a:rPr lang="en-GB" dirty="0"/>
              <a:t>Who is RDA – Organisation type</a:t>
            </a:r>
          </a:p>
        </p:txBody>
      </p:sp>
      <p:sp>
        <p:nvSpPr>
          <p:cNvPr id="6" name="Slide Number Placeholder 5">
            <a:extLst>
              <a:ext uri="{FF2B5EF4-FFF2-40B4-BE49-F238E27FC236}">
                <a16:creationId xmlns:a16="http://schemas.microsoft.com/office/drawing/2014/main" id="{8578885B-3B62-104B-AA50-B028122C3C63}"/>
              </a:ext>
            </a:extLst>
          </p:cNvPr>
          <p:cNvSpPr>
            <a:spLocks noGrp="1"/>
          </p:cNvSpPr>
          <p:nvPr>
            <p:ph type="sldNum" sz="quarter" idx="4"/>
          </p:nvPr>
        </p:nvSpPr>
        <p:spPr/>
        <p:txBody>
          <a:bodyPr/>
          <a:lstStyle/>
          <a:p>
            <a:fld id="{D4FA74F0-3561-6E4B-9323-54D0640DAE41}" type="slidenum">
              <a:rPr lang="en-GB" smtClean="0"/>
              <a:pPr/>
              <a:t>8</a:t>
            </a:fld>
            <a:endParaRPr lang="en-GB" dirty="0"/>
          </a:p>
        </p:txBody>
      </p:sp>
      <p:sp>
        <p:nvSpPr>
          <p:cNvPr id="8" name="Footer Placeholder 4">
            <a:extLst>
              <a:ext uri="{FF2B5EF4-FFF2-40B4-BE49-F238E27FC236}">
                <a16:creationId xmlns:a16="http://schemas.microsoft.com/office/drawing/2014/main" id="{1F2F22A6-F570-FB4F-A1BF-A76FFBBA92CB}"/>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
        <p:nvSpPr>
          <p:cNvPr id="10" name="Date Placeholder 3">
            <a:extLst>
              <a:ext uri="{FF2B5EF4-FFF2-40B4-BE49-F238E27FC236}">
                <a16:creationId xmlns:a16="http://schemas.microsoft.com/office/drawing/2014/main" id="{8B091BE9-39FF-5549-B4D9-B7713F089EC6}"/>
              </a:ext>
            </a:extLst>
          </p:cNvPr>
          <p:cNvSpPr>
            <a:spLocks noGrp="1"/>
          </p:cNvSpPr>
          <p:nvPr>
            <p:ph type="dt" sz="half" idx="2"/>
          </p:nvPr>
        </p:nvSpPr>
        <p:spPr>
          <a:xfrm>
            <a:off x="838200" y="6425625"/>
            <a:ext cx="1426029" cy="365125"/>
          </a:xfrm>
        </p:spPr>
        <p:txBody>
          <a:bodyPr/>
          <a:lstStyle/>
          <a:p>
            <a:fld id="{6D0DE60C-6E54-3548-88AF-BA90CE51ED54}" type="datetime5">
              <a:rPr lang="en-US" smtClean="0"/>
              <a:t>21-Oct-20</a:t>
            </a:fld>
            <a:endParaRPr lang="en-GB" dirty="0"/>
          </a:p>
        </p:txBody>
      </p:sp>
      <p:pic>
        <p:nvPicPr>
          <p:cNvPr id="12" name="Picture 11" descr="Chart, sunburst chart&#10;&#10;Description automatically generated">
            <a:extLst>
              <a:ext uri="{FF2B5EF4-FFF2-40B4-BE49-F238E27FC236}">
                <a16:creationId xmlns:a16="http://schemas.microsoft.com/office/drawing/2014/main" id="{DE3C1CCD-EF2B-AD40-9E9E-E8E80FA78E02}"/>
              </a:ext>
            </a:extLst>
          </p:cNvPr>
          <p:cNvPicPr>
            <a:picLocks noChangeAspect="1"/>
          </p:cNvPicPr>
          <p:nvPr/>
        </p:nvPicPr>
        <p:blipFill>
          <a:blip r:embed="rId3"/>
          <a:stretch>
            <a:fillRect/>
          </a:stretch>
        </p:blipFill>
        <p:spPr>
          <a:xfrm>
            <a:off x="235392" y="1379330"/>
            <a:ext cx="7817595" cy="4614635"/>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C0F12025-E96C-6347-A0A6-4BE98D3B8DC0}"/>
              </a:ext>
            </a:extLst>
          </p:cNvPr>
          <p:cNvPicPr>
            <a:picLocks noChangeAspect="1"/>
          </p:cNvPicPr>
          <p:nvPr/>
        </p:nvPicPr>
        <p:blipFill>
          <a:blip r:embed="rId4"/>
          <a:stretch>
            <a:fillRect/>
          </a:stretch>
        </p:blipFill>
        <p:spPr>
          <a:xfrm>
            <a:off x="8135964" y="1379330"/>
            <a:ext cx="3692471" cy="3472543"/>
          </a:xfrm>
          <a:prstGeom prst="rect">
            <a:avLst/>
          </a:prstGeom>
        </p:spPr>
      </p:pic>
    </p:spTree>
    <p:extLst>
      <p:ext uri="{BB962C8B-B14F-4D97-AF65-F5344CB8AC3E}">
        <p14:creationId xmlns:p14="http://schemas.microsoft.com/office/powerpoint/2010/main" val="2885784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8231-2A2B-E043-A274-2E9CCD35EDE7}"/>
              </a:ext>
            </a:extLst>
          </p:cNvPr>
          <p:cNvSpPr>
            <a:spLocks noGrp="1"/>
          </p:cNvSpPr>
          <p:nvPr>
            <p:ph type="title"/>
          </p:nvPr>
        </p:nvSpPr>
        <p:spPr/>
        <p:txBody>
          <a:bodyPr/>
          <a:lstStyle/>
          <a:p>
            <a:r>
              <a:rPr lang="en-GB" dirty="0"/>
              <a:t>Who is RDA – Professional Title</a:t>
            </a:r>
          </a:p>
        </p:txBody>
      </p:sp>
      <p:sp>
        <p:nvSpPr>
          <p:cNvPr id="6" name="Slide Number Placeholder 5">
            <a:extLst>
              <a:ext uri="{FF2B5EF4-FFF2-40B4-BE49-F238E27FC236}">
                <a16:creationId xmlns:a16="http://schemas.microsoft.com/office/drawing/2014/main" id="{A5FCEBCF-A0CD-8C4A-9AA8-47DB9734B456}"/>
              </a:ext>
            </a:extLst>
          </p:cNvPr>
          <p:cNvSpPr>
            <a:spLocks noGrp="1"/>
          </p:cNvSpPr>
          <p:nvPr>
            <p:ph type="sldNum" sz="quarter" idx="4"/>
          </p:nvPr>
        </p:nvSpPr>
        <p:spPr/>
        <p:txBody>
          <a:bodyPr/>
          <a:lstStyle/>
          <a:p>
            <a:fld id="{D4FA74F0-3561-6E4B-9323-54D0640DAE41}" type="slidenum">
              <a:rPr lang="en-GB" smtClean="0"/>
              <a:pPr/>
              <a:t>9</a:t>
            </a:fld>
            <a:endParaRPr lang="en-GB" dirty="0"/>
          </a:p>
        </p:txBody>
      </p:sp>
      <p:sp>
        <p:nvSpPr>
          <p:cNvPr id="7" name="Footer Placeholder 4">
            <a:extLst>
              <a:ext uri="{FF2B5EF4-FFF2-40B4-BE49-F238E27FC236}">
                <a16:creationId xmlns:a16="http://schemas.microsoft.com/office/drawing/2014/main" id="{C2575DDA-3BA5-F147-881B-B48AED10C53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a:t>
            </a:r>
            <a:endParaRPr lang="en-GB" dirty="0"/>
          </a:p>
        </p:txBody>
      </p:sp>
      <p:sp>
        <p:nvSpPr>
          <p:cNvPr id="8" name="Date Placeholder 3">
            <a:extLst>
              <a:ext uri="{FF2B5EF4-FFF2-40B4-BE49-F238E27FC236}">
                <a16:creationId xmlns:a16="http://schemas.microsoft.com/office/drawing/2014/main" id="{E89E10BC-2E4E-424E-8C96-5518F8FFFA22}"/>
              </a:ext>
            </a:extLst>
          </p:cNvPr>
          <p:cNvSpPr>
            <a:spLocks noGrp="1"/>
          </p:cNvSpPr>
          <p:nvPr>
            <p:ph type="dt" sz="half" idx="2"/>
          </p:nvPr>
        </p:nvSpPr>
        <p:spPr>
          <a:xfrm>
            <a:off x="838200" y="6425625"/>
            <a:ext cx="1426029" cy="365125"/>
          </a:xfrm>
        </p:spPr>
        <p:txBody>
          <a:bodyPr/>
          <a:lstStyle/>
          <a:p>
            <a:fld id="{1A753450-F2E0-A74C-A358-D85B9B397D43}" type="datetime5">
              <a:rPr lang="en-US" smtClean="0"/>
              <a:t>21-Oct-20</a:t>
            </a:fld>
            <a:endParaRPr lang="en-GB" dirty="0"/>
          </a:p>
        </p:txBody>
      </p:sp>
      <p:pic>
        <p:nvPicPr>
          <p:cNvPr id="9" name="Picture 8" descr="Chart, bar chart&#10;&#10;Description automatically generated">
            <a:extLst>
              <a:ext uri="{FF2B5EF4-FFF2-40B4-BE49-F238E27FC236}">
                <a16:creationId xmlns:a16="http://schemas.microsoft.com/office/drawing/2014/main" id="{EE6383A4-4A28-2245-8D1A-E7FDB2C9890E}"/>
              </a:ext>
            </a:extLst>
          </p:cNvPr>
          <p:cNvPicPr>
            <a:picLocks noChangeAspect="1"/>
          </p:cNvPicPr>
          <p:nvPr/>
        </p:nvPicPr>
        <p:blipFill>
          <a:blip r:embed="rId2"/>
          <a:stretch>
            <a:fillRect/>
          </a:stretch>
        </p:blipFill>
        <p:spPr>
          <a:xfrm>
            <a:off x="2638878" y="1165908"/>
            <a:ext cx="6733721" cy="5083399"/>
          </a:xfrm>
          <a:prstGeom prst="rect">
            <a:avLst/>
          </a:prstGeom>
        </p:spPr>
      </p:pic>
    </p:spTree>
    <p:extLst>
      <p:ext uri="{BB962C8B-B14F-4D97-AF65-F5344CB8AC3E}">
        <p14:creationId xmlns:p14="http://schemas.microsoft.com/office/powerpoint/2010/main" val="3309449232"/>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18026</TotalTime>
  <Words>8475</Words>
  <Application>Microsoft Macintosh PowerPoint</Application>
  <PresentationFormat>Widescreen</PresentationFormat>
  <Paragraphs>858</Paragraphs>
  <Slides>70</Slides>
  <Notes>11</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70</vt:i4>
      </vt:variant>
    </vt:vector>
  </HeadingPairs>
  <TitlesOfParts>
    <vt:vector size="82" baseType="lpstr">
      <vt:lpstr>Arial</vt:lpstr>
      <vt:lpstr>Calibri</vt:lpstr>
      <vt:lpstr>Calibri Light</vt:lpstr>
      <vt:lpstr>Courier New</vt:lpstr>
      <vt:lpstr>Gisha</vt:lpstr>
      <vt:lpstr>Montserrat</vt:lpstr>
      <vt:lpstr>Open Sans</vt:lpstr>
      <vt:lpstr>Wingdings</vt:lpstr>
      <vt:lpstr>Wingdings 2</vt:lpstr>
      <vt:lpstr>with background</vt:lpstr>
      <vt:lpstr>without background</vt:lpstr>
      <vt:lpstr>Documento</vt:lpstr>
      <vt:lpstr>The Research Data Alliance in a nutshell</vt:lpstr>
      <vt:lpstr>PowerPoint Presentation</vt:lpstr>
      <vt:lpstr>What is RDA?</vt:lpstr>
      <vt:lpstr>What does RDA do?</vt:lpstr>
      <vt:lpstr>Who Can Join RDA?</vt:lpstr>
      <vt:lpstr>Why Join RDA as an Individual Member?</vt:lpstr>
      <vt:lpstr>Who is RDA – Worldwide Growth</vt:lpstr>
      <vt:lpstr>Who is RDA – Organisation type</vt:lpstr>
      <vt:lpstr>Who is RDA – Professional Title</vt:lpstr>
      <vt:lpstr>Who is RDA – Geographical Distribution</vt:lpstr>
      <vt:lpstr>Why Join RDA as an Organisational Member?</vt:lpstr>
      <vt:lpstr>RDA Organisational Members</vt:lpstr>
      <vt:lpstr>RDA Affiliate Members</vt:lpstr>
      <vt:lpstr>RDA active Interest Groups (IG) &amp; Working Groups (WG): Discipline-focused and Partnerships</vt:lpstr>
      <vt:lpstr>RDA active Interest Groups (IG) &amp; Working Groups (WG): Focus on Reference/Sharing and Community Needs</vt:lpstr>
      <vt:lpstr>RDA active Interest Groups (IG) &amp; Working Groups (WG): Focus on Data Stewardship and Infrastructures</vt:lpstr>
      <vt:lpstr>Retired Working and Interest Groups  (Groups that have completed their work within RDA)</vt:lpstr>
      <vt:lpstr>RDA Recommendations that Make Data Work</vt:lpstr>
      <vt:lpstr>RDA Recommendations &amp; Outputs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ICT Technical Specifications</vt:lpstr>
      <vt:lpstr>The Story of The University of Tartu Library  adoption of “23 Things: Libraries for Research Data”   </vt:lpstr>
      <vt:lpstr>Call for Supporting and Other RDA Outputs</vt:lpstr>
      <vt:lpstr>What are Plenary Meetings?</vt:lpstr>
      <vt:lpstr>Plenary Meetings: Benefits of Attending</vt:lpstr>
      <vt:lpstr>PowerPoint Presentation</vt:lpstr>
      <vt:lpstr>RDA VP15 in numbers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#1</dc:title>
  <dc:creator>Utente di Microsoft Office</dc:creator>
  <cp:lastModifiedBy>Mary O'Brien Uhlmansiek</cp:lastModifiedBy>
  <cp:revision>314</cp:revision>
  <dcterms:created xsi:type="dcterms:W3CDTF">2019-07-17T17:48:04Z</dcterms:created>
  <dcterms:modified xsi:type="dcterms:W3CDTF">2020-10-21T21:37:52Z</dcterms:modified>
</cp:coreProperties>
</file>