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0"/>
  </p:notesMasterIdLst>
  <p:handoutMasterIdLst>
    <p:handoutMasterId r:id="rId31"/>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290" r:id="rId24"/>
    <p:sldId id="291" r:id="rId25"/>
    <p:sldId id="470" r:id="rId26"/>
    <p:sldId id="425" r:id="rId27"/>
    <p:sldId id="580" r:id="rId28"/>
    <p:sldId id="259"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24"/>
    <p:restoredTop sz="96327"/>
  </p:normalViewPr>
  <p:slideViewPr>
    <p:cSldViewPr snapToGrid="0" snapToObjects="1">
      <p:cViewPr varScale="1">
        <p:scale>
          <a:sx n="96" d="100"/>
          <a:sy n="96" d="100"/>
        </p:scale>
        <p:origin x="192" y="8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06/12/2021</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06/12/2021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5.tiff"/><Relationship Id="rId4" Type="http://schemas.openxmlformats.org/officeDocument/2006/relationships/image" Target="../media/image40.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189513" y="355637"/>
            <a:ext cx="3749090" cy="1028233"/>
          </a:xfrm>
        </p:spPr>
        <p:txBody>
          <a:bodyPr>
            <a:noAutofit/>
          </a:bodyPr>
          <a:lstStyle/>
          <a:p>
            <a:pPr algn="r"/>
            <a:r>
              <a:rPr lang="en-GB" sz="3600" b="1" dirty="0">
                <a:solidFill>
                  <a:schemeClr val="bg1"/>
                </a:solidFill>
              </a:rPr>
              <a:t>November 2021</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4" name="Picture 3">
            <a:extLst>
              <a:ext uri="{FF2B5EF4-FFF2-40B4-BE49-F238E27FC236}">
                <a16:creationId xmlns:a16="http://schemas.microsoft.com/office/drawing/2014/main" id="{01B4E206-A213-654C-8CC5-EF2694E2D457}"/>
              </a:ext>
            </a:extLst>
          </p:cNvPr>
          <p:cNvPicPr>
            <a:picLocks noChangeAspect="1"/>
          </p:cNvPicPr>
          <p:nvPr/>
        </p:nvPicPr>
        <p:blipFill>
          <a:blip r:embed="rId2"/>
          <a:stretch>
            <a:fillRect/>
          </a:stretch>
        </p:blipFill>
        <p:spPr>
          <a:xfrm>
            <a:off x="2546350" y="1181100"/>
            <a:ext cx="6590176" cy="4984750"/>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b="1" dirty="0"/>
              <a:t>12,268</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146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CD48BDDB-8D4A-3745-B639-115F8DAF0E4C}"/>
              </a:ext>
            </a:extLst>
          </p:cNvPr>
          <p:cNvPicPr>
            <a:picLocks noChangeAspect="1"/>
          </p:cNvPicPr>
          <p:nvPr/>
        </p:nvPicPr>
        <p:blipFill>
          <a:blip r:embed="rId2"/>
          <a:stretch>
            <a:fillRect/>
          </a:stretch>
        </p:blipFill>
        <p:spPr>
          <a:xfrm>
            <a:off x="368300" y="1418853"/>
            <a:ext cx="11823700" cy="3923480"/>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rPr>
              <a:t>56</a:t>
            </a:r>
            <a:r>
              <a:rPr kumimoji="0" lang="it-IT" sz="2000" b="1" i="0" u="none" strike="noStrike" kern="0" cap="none" spc="0" normalizeH="0" baseline="0" noProof="0" dirty="0">
                <a:ln>
                  <a:noFill/>
                </a:ln>
                <a:solidFill>
                  <a:schemeClr val="bg1"/>
                </a:solidFill>
                <a:effectLst/>
                <a:uLnTx/>
                <a:uFillTx/>
              </a:rPr>
              <a:t> Organisational &amp; 13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215496"/>
            <a:ext cx="11844997" cy="4646199"/>
          </a:xfrm>
        </p:spPr>
        <p:txBody>
          <a:bodyPr lIns="90000" numCol="3" spcCol="108000">
            <a:norm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en-US" sz="1200" dirty="0"/>
              <a:t>American Chemical Society Publications (ACS)</a:t>
            </a:r>
            <a:endParaRPr lang="it-IT" sz="1200" dirty="0"/>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err="1"/>
              <a:t>Blackfynn</a:t>
            </a:r>
            <a:r>
              <a:rPr lang="it-IT" sz="1200" dirty="0"/>
              <a:t> </a:t>
            </a:r>
            <a:r>
              <a:rPr lang="it-IT" sz="1200" dirty="0" err="1"/>
              <a:t>Inc</a:t>
            </a:r>
            <a:r>
              <a:rPr lang="it-IT" sz="1200" dirty="0"/>
              <a:t>.,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it-IT" sz="1200" dirty="0"/>
              <a:t>Carnegie Mellon </a:t>
            </a:r>
            <a:r>
              <a:rPr lang="it-IT" sz="1200" dirty="0" err="1"/>
              <a:t>University</a:t>
            </a:r>
            <a:r>
              <a:rPr lang="it-IT" sz="1200" dirty="0"/>
              <a:t>, USA</a:t>
            </a:r>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 </a:t>
            </a:r>
            <a:r>
              <a:rPr lang="it-IT" sz="1200" dirty="0" err="1"/>
              <a:t>Norway</a:t>
            </a:r>
            <a:endParaRPr lang="it-IT" sz="1200" dirty="0"/>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 USA</a:t>
            </a:r>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r>
              <a:rPr lang="it-IT" sz="1200" dirty="0"/>
              <a:t>, </a:t>
            </a:r>
            <a:r>
              <a:rPr lang="it-IT" sz="1200" dirty="0" err="1"/>
              <a:t>Denmark</a:t>
            </a:r>
            <a:endParaRPr lang="it-IT" sz="1200" dirty="0"/>
          </a:p>
          <a:p>
            <a:pPr marL="180975" indent="-168275" fontAlgn="b">
              <a:lnSpc>
                <a:spcPts val="1500"/>
              </a:lnSpc>
              <a:spcBef>
                <a:spcPts val="0"/>
              </a:spcBef>
            </a:pPr>
            <a:r>
              <a:rPr lang="it-IT" sz="1200" dirty="0"/>
              <a:t>DANS - Data </a:t>
            </a:r>
            <a:r>
              <a:rPr lang="it-IT" sz="1200" dirty="0" err="1"/>
              <a:t>Archiving</a:t>
            </a:r>
            <a:r>
              <a:rPr lang="it-IT" sz="1200" dirty="0"/>
              <a:t> and </a:t>
            </a:r>
            <a:r>
              <a:rPr lang="it-IT" sz="1200" dirty="0" err="1"/>
              <a:t>Networked</a:t>
            </a:r>
            <a:r>
              <a:rPr lang="it-IT" sz="1200" dirty="0"/>
              <a:t> Services, Netherlands</a:t>
            </a:r>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 USA</a:t>
            </a:r>
            <a:endParaRPr lang="it-IT" sz="1200" dirty="0"/>
          </a:p>
          <a:p>
            <a:pPr marL="180975" indent="-168275" fontAlgn="b">
              <a:lnSpc>
                <a:spcPts val="1500"/>
              </a:lnSpc>
              <a:spcBef>
                <a:spcPts val="0"/>
              </a:spcBef>
            </a:pPr>
            <a:r>
              <a:rPr lang="it-IT" sz="1200" dirty="0"/>
              <a:t>EGI Foundation, Netherlands</a:t>
            </a:r>
          </a:p>
          <a:p>
            <a:pPr marL="180975" indent="-168275" fontAlgn="b">
              <a:lnSpc>
                <a:spcPts val="1500"/>
              </a:lnSpc>
              <a:spcBef>
                <a:spcPts val="0"/>
              </a:spcBef>
            </a:pPr>
            <a:r>
              <a:rPr lang="it-IT" sz="1200" dirty="0"/>
              <a:t>ELSEVIER, Netherlands</a:t>
            </a:r>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 </a:t>
            </a:r>
            <a:r>
              <a:rPr lang="it-IT" sz="1200" dirty="0" err="1"/>
              <a:t>Finland</a:t>
            </a:r>
            <a:endParaRPr lang="it-IT" sz="1200" dirty="0"/>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 </a:t>
            </a:r>
            <a:r>
              <a:rPr lang="it-IT" sz="1200" dirty="0" err="1"/>
              <a:t>Belgium</a:t>
            </a:r>
            <a:endParaRPr lang="it-IT" sz="1200" dirty="0"/>
          </a:p>
          <a:p>
            <a:pPr marL="180975" indent="-168275" fontAlgn="b">
              <a:lnSpc>
                <a:spcPts val="1500"/>
              </a:lnSpc>
              <a:spcBef>
                <a:spcPts val="0"/>
              </a:spcBef>
            </a:pPr>
            <a:r>
              <a:rPr lang="en-US" sz="1200" dirty="0"/>
              <a:t>GÉANT, Netherlands</a:t>
            </a:r>
          </a:p>
          <a:p>
            <a:pPr marL="180975" indent="-168275" fontAlgn="b">
              <a:lnSpc>
                <a:spcPts val="1500"/>
              </a:lnSpc>
              <a:spcBef>
                <a:spcPts val="0"/>
              </a:spcBef>
            </a:pPr>
            <a:r>
              <a:rPr lang="en-US" sz="1200" dirty="0"/>
              <a:t>Georgia Institute of Technology Library, USA</a:t>
            </a:r>
            <a:endParaRPr lang="it-IT" sz="1200" dirty="0"/>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en-US" sz="1200" dirty="0"/>
              <a:t>Grenoble Alpes University, France</a:t>
            </a:r>
            <a:endParaRPr lang="it-IT" sz="1200" dirty="0"/>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and Technology, USA</a:t>
            </a:r>
          </a:p>
          <a:p>
            <a:pPr marL="180975" indent="-168275" fontAlgn="b">
              <a:lnSpc>
                <a:spcPts val="1500"/>
              </a:lnSpc>
              <a:spcBef>
                <a:spcPts val="0"/>
              </a:spcBef>
            </a:pPr>
            <a:r>
              <a:rPr lang="it-IT" sz="1200" dirty="0"/>
              <a:t>Indiana </a:t>
            </a:r>
            <a:r>
              <a:rPr lang="it-IT" sz="1200" dirty="0" err="1"/>
              <a:t>University</a:t>
            </a:r>
            <a:r>
              <a:rPr lang="it-IT" sz="1200" dirty="0"/>
              <a:t> Pervasive Technology </a:t>
            </a:r>
            <a:r>
              <a:rPr lang="it-IT" sz="1200" dirty="0" err="1"/>
              <a:t>Institute</a:t>
            </a:r>
            <a:r>
              <a:rPr lang="it-IT" sz="1200" dirty="0"/>
              <a:t>, USA</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 USA</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r>
              <a:rPr lang="it-IT" sz="1200" dirty="0"/>
              <a:t>, Netherlands</a:t>
            </a:r>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r>
              <a:rPr lang="it-IT" sz="1200" dirty="0"/>
              <a:t>, USA</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en-US" sz="1200" dirty="0"/>
              <a:t>National Center for Supercomputing Applications, USA</a:t>
            </a:r>
          </a:p>
          <a:p>
            <a:pPr marL="180975" indent="-168275" fontAlgn="b">
              <a:lnSpc>
                <a:spcPts val="1500"/>
              </a:lnSpc>
              <a:spcBef>
                <a:spcPts val="0"/>
              </a:spcBef>
            </a:pPr>
            <a:r>
              <a:rPr lang="en-US" sz="1200" dirty="0"/>
              <a:t>National Institutes of Health (NIH), USA</a:t>
            </a:r>
            <a:endParaRPr lang="it-IT" sz="1200" dirty="0"/>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 Netherlands</a:t>
            </a:r>
          </a:p>
          <a:p>
            <a:pPr marL="180975" indent="-168275" fontAlgn="b">
              <a:lnSpc>
                <a:spcPts val="1500"/>
              </a:lnSpc>
              <a:spcBef>
                <a:spcPts val="0"/>
              </a:spcBef>
            </a:pPr>
            <a:r>
              <a:rPr lang="it-IT" sz="1200" dirty="0"/>
              <a:t>New Zealand </a:t>
            </a:r>
            <a:r>
              <a:rPr lang="it-IT" sz="1200" dirty="0" err="1"/>
              <a:t>eScience</a:t>
            </a:r>
            <a:r>
              <a:rPr lang="it-IT" sz="1200" dirty="0"/>
              <a:t> </a:t>
            </a:r>
            <a:r>
              <a:rPr lang="it-IT" sz="1200" dirty="0" err="1"/>
              <a:t>Infrastructure</a:t>
            </a:r>
            <a:r>
              <a:rPr lang="it-IT" sz="1200" dirty="0"/>
              <a:t> (</a:t>
            </a:r>
            <a:r>
              <a:rPr lang="it-IT" sz="1200" dirty="0" err="1"/>
              <a:t>NeSI</a:t>
            </a:r>
            <a:r>
              <a:rPr lang="it-IT" sz="1200" dirty="0"/>
              <a:t>), New Zealand</a:t>
            </a:r>
          </a:p>
          <a:p>
            <a:pPr marL="180975" indent="-168275" fontAlgn="b">
              <a:lnSpc>
                <a:spcPts val="1500"/>
              </a:lnSpc>
              <a:spcBef>
                <a:spcPts val="0"/>
              </a:spcBef>
            </a:pPr>
            <a:r>
              <a:rPr lang="it-IT" sz="1200" dirty="0"/>
              <a:t>NSD - </a:t>
            </a:r>
            <a:r>
              <a:rPr lang="it-IT" sz="1200" dirty="0" err="1"/>
              <a:t>Norwegian</a:t>
            </a:r>
            <a:r>
              <a:rPr lang="it-IT" sz="1200" dirty="0"/>
              <a:t> Centre for </a:t>
            </a:r>
            <a:r>
              <a:rPr lang="it-IT" sz="1200" dirty="0" err="1"/>
              <a:t>Research</a:t>
            </a:r>
            <a:r>
              <a:rPr lang="it-IT" sz="1200" dirty="0"/>
              <a:t> Data, </a:t>
            </a:r>
            <a:r>
              <a:rPr lang="it-IT" sz="1200" dirty="0" err="1"/>
              <a:t>Norway</a:t>
            </a:r>
            <a:endParaRPr lang="it-IT" sz="1200" dirty="0"/>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en-US" sz="1200" dirty="0"/>
              <a:t>San Diego Supercomputer Center, USA</a:t>
            </a:r>
            <a:endParaRPr lang="it-IT" sz="1200" dirty="0"/>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en-US" sz="1200" dirty="0"/>
              <a:t>Taylor &amp; Francis Group, UK</a:t>
            </a:r>
            <a:endParaRPr lang="it-IT" sz="1200" dirty="0"/>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en-US" sz="1200" dirty="0"/>
              <a:t>United States Geological Society (USGS)</a:t>
            </a:r>
            <a:endParaRPr lang="it-IT" sz="1200" dirty="0"/>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a:p>
            <a:pPr marL="12700" indent="0">
              <a:lnSpc>
                <a:spcPts val="1500"/>
              </a:lnSpc>
              <a:spcBef>
                <a:spcPts val="0"/>
              </a:spcBef>
              <a:buNone/>
            </a:pPr>
            <a:endParaRPr lang="en-GB" sz="1200" dirty="0"/>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56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lnSpcReduction="10000"/>
          </a:bodyPr>
          <a:lstStyle/>
          <a:p>
            <a:pPr marL="446088" indent="-446088" fontAlgn="b"/>
            <a:r>
              <a:rPr lang="it-IT" sz="2400" dirty="0"/>
              <a:t>The </a:t>
            </a:r>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Committee</a:t>
            </a:r>
            <a:r>
              <a:rPr lang="it-IT" sz="2400" dirty="0"/>
              <a:t> on Data for Science and Technology (CODATA)</a:t>
            </a:r>
          </a:p>
          <a:p>
            <a:pPr marL="446088" indent="-446088" fontAlgn="b"/>
            <a:r>
              <a:rPr lang="it-IT" sz="2400" dirty="0" err="1"/>
              <a:t>DataCite</a:t>
            </a:r>
            <a:endParaRPr lang="it-IT" sz="2400" dirty="0"/>
          </a:p>
          <a:p>
            <a:pPr marL="446088" indent="-446088" fontAlgn="b"/>
            <a:r>
              <a:rPr lang="it-IT" sz="2400" dirty="0"/>
              <a:t>Data </a:t>
            </a:r>
            <a:r>
              <a:rPr lang="it-IT" sz="2400" dirty="0" err="1"/>
              <a:t>Observation</a:t>
            </a:r>
            <a:r>
              <a:rPr lang="it-IT" sz="2400" dirty="0"/>
              <a:t> Network for Earth – </a:t>
            </a:r>
            <a:r>
              <a:rPr lang="it-IT" sz="2400" dirty="0" err="1"/>
              <a:t>DataONE</a:t>
            </a:r>
            <a:r>
              <a:rPr lang="it-IT" sz="2400" dirty="0"/>
              <a:t>, USA</a:t>
            </a:r>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Group on Earth </a:t>
            </a:r>
            <a:r>
              <a:rPr lang="it-IT" sz="2400" dirty="0" err="1"/>
              <a:t>Observations</a:t>
            </a:r>
            <a:r>
              <a:rPr lang="it-IT" sz="2400" dirty="0"/>
              <a:t> (GEO)</a:t>
            </a:r>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13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49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100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23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26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589EBAA-3484-B847-AC5F-A486A84A7976}"/>
              </a:ext>
            </a:extLst>
          </p:cNvPr>
          <p:cNvPicPr>
            <a:picLocks noChangeAspect="1"/>
          </p:cNvPicPr>
          <p:nvPr/>
        </p:nvPicPr>
        <p:blipFill>
          <a:blip r:embed="rId3"/>
          <a:stretch>
            <a:fillRect/>
          </a:stretch>
        </p:blipFill>
        <p:spPr>
          <a:xfrm>
            <a:off x="1831266" y="4365373"/>
            <a:ext cx="8529468" cy="1933644"/>
          </a:xfrm>
          <a:prstGeom prst="rect">
            <a:avLst/>
          </a:prstGeom>
        </p:spPr>
      </p:pic>
    </p:spTree>
    <p:extLst>
      <p:ext uri="{BB962C8B-B14F-4D97-AF65-F5344CB8AC3E}">
        <p14:creationId xmlns:p14="http://schemas.microsoft.com/office/powerpoint/2010/main" val="377719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3549900" y="-41232"/>
            <a:ext cx="5684831" cy="1094450"/>
          </a:xfrm>
        </p:spPr>
        <p:txBody>
          <a:bodyPr>
            <a:normAutofit/>
          </a:bodyPr>
          <a:lstStyle/>
          <a:p>
            <a:r>
              <a:rPr lang="en-US" dirty="0">
                <a:latin typeface="+mn-lt"/>
              </a:rPr>
              <a:t>RDA Virtual Plenary 18</a:t>
            </a:r>
            <a:endParaRPr lang="en-15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4255971" y="1521491"/>
            <a:ext cx="7117911" cy="369332"/>
          </a:xfrm>
          <a:prstGeom prst="rect">
            <a:avLst/>
          </a:prstGeom>
          <a:noFill/>
        </p:spPr>
        <p:txBody>
          <a:bodyPr wrap="none" rtlCol="0">
            <a:spAutoFit/>
          </a:bodyPr>
          <a:lstStyle/>
          <a:p>
            <a:pPr marL="285750" indent="-285750">
              <a:buFont typeface="Wingdings" pitchFamily="2" charset="2"/>
              <a:buChar char="v"/>
            </a:pPr>
            <a:r>
              <a:rPr lang="en-US" dirty="0"/>
              <a:t>Over 65 Working Group, Interest Group, and Birds of a Feather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656132" y="1511929"/>
            <a:ext cx="3446521" cy="369332"/>
          </a:xfrm>
          <a:prstGeom prst="rect">
            <a:avLst/>
          </a:prstGeom>
          <a:noFill/>
        </p:spPr>
        <p:txBody>
          <a:bodyPr wrap="none" rtlCol="0">
            <a:spAutoFit/>
          </a:bodyPr>
          <a:lstStyle/>
          <a:p>
            <a:pPr marL="285750" indent="-285750">
              <a:buFont typeface="Wingdings" pitchFamily="2" charset="2"/>
              <a:buChar char="v"/>
            </a:pPr>
            <a:r>
              <a:rPr lang="en-US" dirty="0"/>
              <a:t>More than 25 Poster Presenters</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4303F13-C9EA-C74A-A567-3D4C00D4D257}"/>
              </a:ext>
            </a:extLst>
          </p:cNvPr>
          <p:cNvSpPr/>
          <p:nvPr/>
        </p:nvSpPr>
        <p:spPr>
          <a:xfrm>
            <a:off x="2327810" y="754184"/>
            <a:ext cx="11409424" cy="553998"/>
          </a:xfrm>
          <a:prstGeom prst="rect">
            <a:avLst/>
          </a:prstGeom>
        </p:spPr>
        <p:txBody>
          <a:bodyPr wrap="square">
            <a:spAutoFit/>
          </a:bodyPr>
          <a:lstStyle/>
          <a:p>
            <a:r>
              <a:rPr lang="en-US" sz="3000" b="1" dirty="0">
                <a:latin typeface="+mj-lt"/>
                <a:ea typeface="+mj-ea"/>
                <a:cs typeface="+mj-cs"/>
              </a:rPr>
              <a:t>Over </a:t>
            </a:r>
            <a:r>
              <a:rPr lang="en-US" sz="3000" b="1" i="1" dirty="0">
                <a:solidFill>
                  <a:srgbClr val="79B94E"/>
                </a:solidFill>
                <a:latin typeface="+mj-lt"/>
                <a:ea typeface="+mj-ea"/>
                <a:cs typeface="+mj-cs"/>
              </a:rPr>
              <a:t>600 Attendees </a:t>
            </a:r>
            <a:r>
              <a:rPr lang="en-US" sz="3000" b="1" dirty="0">
                <a:latin typeface="+mj-lt"/>
                <a:ea typeface="+mj-ea"/>
                <a:cs typeface="+mj-cs"/>
              </a:rPr>
              <a:t>joined us from 40 different countries</a:t>
            </a:r>
          </a:p>
        </p:txBody>
      </p:sp>
      <p:sp>
        <p:nvSpPr>
          <p:cNvPr id="28" name="TextBox 27">
            <a:extLst>
              <a:ext uri="{FF2B5EF4-FFF2-40B4-BE49-F238E27FC236}">
                <a16:creationId xmlns:a16="http://schemas.microsoft.com/office/drawing/2014/main" id="{ECA66108-AB0C-2740-A5FF-C41BF95271C5}"/>
              </a:ext>
            </a:extLst>
          </p:cNvPr>
          <p:cNvSpPr txBox="1"/>
          <p:nvPr/>
        </p:nvSpPr>
        <p:spPr>
          <a:xfrm>
            <a:off x="7857854" y="2034427"/>
            <a:ext cx="3969292" cy="400110"/>
          </a:xfrm>
          <a:prstGeom prst="rect">
            <a:avLst/>
          </a:prstGeom>
          <a:noFill/>
        </p:spPr>
        <p:txBody>
          <a:bodyPr wrap="none" rtlCol="0">
            <a:spAutoFit/>
          </a:bodyPr>
          <a:lstStyle/>
          <a:p>
            <a:r>
              <a:rPr lang="en-US" sz="2000" b="1" dirty="0">
                <a:solidFill>
                  <a:srgbClr val="0070C0"/>
                </a:solidFill>
                <a:ea typeface="+mj-ea"/>
                <a:cs typeface="+mj-cs"/>
              </a:rPr>
              <a:t>RDA Virtual Plenary 18 Community:</a:t>
            </a:r>
          </a:p>
        </p:txBody>
      </p:sp>
      <p:sp>
        <p:nvSpPr>
          <p:cNvPr id="30" name="TextBox 29">
            <a:extLst>
              <a:ext uri="{FF2B5EF4-FFF2-40B4-BE49-F238E27FC236}">
                <a16:creationId xmlns:a16="http://schemas.microsoft.com/office/drawing/2014/main" id="{720E8EFB-8DCE-5349-9BB1-43DC19017078}"/>
              </a:ext>
            </a:extLst>
          </p:cNvPr>
          <p:cNvSpPr txBox="1"/>
          <p:nvPr/>
        </p:nvSpPr>
        <p:spPr>
          <a:xfrm>
            <a:off x="170014" y="1960805"/>
            <a:ext cx="2701381" cy="584775"/>
          </a:xfrm>
          <a:prstGeom prst="rect">
            <a:avLst/>
          </a:prstGeom>
          <a:noFill/>
        </p:spPr>
        <p:txBody>
          <a:bodyPr wrap="square" rtlCol="0">
            <a:spAutoFit/>
          </a:bodyPr>
          <a:lstStyle/>
          <a:p>
            <a:r>
              <a:rPr lang="en-US" sz="3200" b="1" dirty="0">
                <a:solidFill>
                  <a:srgbClr val="0070C0"/>
                </a:solidFill>
                <a:ea typeface="+mj-ea"/>
                <a:cs typeface="+mj-cs"/>
              </a:rPr>
              <a:t>Social Sessions</a:t>
            </a:r>
          </a:p>
        </p:txBody>
      </p:sp>
      <p:sp>
        <p:nvSpPr>
          <p:cNvPr id="42" name="TextBox 41">
            <a:extLst>
              <a:ext uri="{FF2B5EF4-FFF2-40B4-BE49-F238E27FC236}">
                <a16:creationId xmlns:a16="http://schemas.microsoft.com/office/drawing/2014/main" id="{849B6C8F-C395-384A-A863-09D51E8345A1}"/>
              </a:ext>
            </a:extLst>
          </p:cNvPr>
          <p:cNvSpPr txBox="1"/>
          <p:nvPr/>
        </p:nvSpPr>
        <p:spPr>
          <a:xfrm>
            <a:off x="83325" y="4169255"/>
            <a:ext cx="3952222" cy="276999"/>
          </a:xfrm>
          <a:prstGeom prst="rect">
            <a:avLst/>
          </a:prstGeom>
          <a:noFill/>
        </p:spPr>
        <p:txBody>
          <a:bodyPr wrap="square" rtlCol="0">
            <a:spAutoFit/>
          </a:bodyPr>
          <a:lstStyle/>
          <a:p>
            <a:r>
              <a:rPr lang="en-US" sz="1200" i="1" dirty="0"/>
              <a:t>“The RDA Quiz and Games Session” hosted by the DCC</a:t>
            </a:r>
          </a:p>
        </p:txBody>
      </p: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7457247" y="2234482"/>
            <a:ext cx="0" cy="4001738"/>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381F3512-323F-4747-A4F4-729FCC42E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7375" y="2525686"/>
            <a:ext cx="4300773" cy="238446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158EFCBD-93D4-B64C-B22B-CF8751D52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480" b="9124"/>
          <a:stretch/>
        </p:blipFill>
        <p:spPr bwMode="auto">
          <a:xfrm>
            <a:off x="170775" y="2495943"/>
            <a:ext cx="3951461" cy="170212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76AFE87D-3F03-BC4B-880F-65BF7A9053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155"/>
          <a:stretch/>
        </p:blipFill>
        <p:spPr bwMode="auto">
          <a:xfrm>
            <a:off x="3934184" y="4534101"/>
            <a:ext cx="3189730" cy="170211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FE11B085-437F-7A4C-AB21-02B34B965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80" y="2252750"/>
            <a:ext cx="2874758" cy="1916505"/>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A collage of people&#10;&#10;Description automatically generated with medium confidence">
            <a:extLst>
              <a:ext uri="{FF2B5EF4-FFF2-40B4-BE49-F238E27FC236}">
                <a16:creationId xmlns:a16="http://schemas.microsoft.com/office/drawing/2014/main" id="{5AD36263-33F8-4343-A7E8-6306EF6AA0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4435"/>
          <a:stretch/>
        </p:blipFill>
        <p:spPr bwMode="auto">
          <a:xfrm>
            <a:off x="170014" y="4615090"/>
            <a:ext cx="3430837" cy="148713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D430334F-5FB3-8E40-A461-D92E0FA4A2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13" t="24379" r="35549" b="6123"/>
          <a:stretch/>
        </p:blipFill>
        <p:spPr bwMode="auto">
          <a:xfrm>
            <a:off x="7597683" y="4986277"/>
            <a:ext cx="2629576" cy="134464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a:extLst>
              <a:ext uri="{FF2B5EF4-FFF2-40B4-BE49-F238E27FC236}">
                <a16:creationId xmlns:a16="http://schemas.microsoft.com/office/drawing/2014/main" id="{461C27F1-7724-514F-8F5A-473F05A7C4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59" r="12853" b="4075"/>
          <a:stretch/>
        </p:blipFill>
        <p:spPr bwMode="auto">
          <a:xfrm>
            <a:off x="10314602" y="4235880"/>
            <a:ext cx="1817385" cy="20003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ED514B8A-649D-854E-8FC8-42DD46BE1940}"/>
              </a:ext>
            </a:extLst>
          </p:cNvPr>
          <p:cNvSpPr txBox="1"/>
          <p:nvPr/>
        </p:nvSpPr>
        <p:spPr>
          <a:xfrm>
            <a:off x="133089" y="6066007"/>
            <a:ext cx="3021020" cy="276999"/>
          </a:xfrm>
          <a:prstGeom prst="rect">
            <a:avLst/>
          </a:prstGeom>
          <a:noFill/>
        </p:spPr>
        <p:txBody>
          <a:bodyPr wrap="none" rtlCol="0">
            <a:spAutoFit/>
          </a:bodyPr>
          <a:lstStyle/>
          <a:p>
            <a:r>
              <a:rPr lang="en-US" sz="1200" i="1" dirty="0"/>
              <a:t>"Where in the World?" and "Name that Tune"</a:t>
            </a:r>
          </a:p>
        </p:txBody>
      </p:sp>
      <p:sp>
        <p:nvSpPr>
          <p:cNvPr id="40" name="TextBox 39">
            <a:extLst>
              <a:ext uri="{FF2B5EF4-FFF2-40B4-BE49-F238E27FC236}">
                <a16:creationId xmlns:a16="http://schemas.microsoft.com/office/drawing/2014/main" id="{07766564-0603-8049-849C-A4E9277BBF7B}"/>
              </a:ext>
            </a:extLst>
          </p:cNvPr>
          <p:cNvSpPr txBox="1"/>
          <p:nvPr/>
        </p:nvSpPr>
        <p:spPr>
          <a:xfrm>
            <a:off x="5382768" y="5835174"/>
            <a:ext cx="1802604" cy="461665"/>
          </a:xfrm>
          <a:prstGeom prst="rect">
            <a:avLst/>
          </a:prstGeom>
          <a:noFill/>
        </p:spPr>
        <p:txBody>
          <a:bodyPr wrap="square" rtlCol="0">
            <a:spAutoFit/>
          </a:bodyPr>
          <a:lstStyle/>
          <a:p>
            <a:pPr algn="ctr"/>
            <a:r>
              <a:rPr lang="en-US" sz="1200" i="1" dirty="0"/>
              <a:t>“Recipes without borders” </a:t>
            </a:r>
          </a:p>
          <a:p>
            <a:pPr algn="ctr"/>
            <a:r>
              <a:rPr lang="en-US" sz="1200" i="1" dirty="0"/>
              <a:t>with RDA France</a:t>
            </a:r>
          </a:p>
        </p:txBody>
      </p:sp>
      <p:sp>
        <p:nvSpPr>
          <p:cNvPr id="48" name="TextBox 47">
            <a:extLst>
              <a:ext uri="{FF2B5EF4-FFF2-40B4-BE49-F238E27FC236}">
                <a16:creationId xmlns:a16="http://schemas.microsoft.com/office/drawing/2014/main" id="{25C343BD-5066-7649-99E0-3AC6BEA63914}"/>
              </a:ext>
            </a:extLst>
          </p:cNvPr>
          <p:cNvSpPr txBox="1"/>
          <p:nvPr/>
        </p:nvSpPr>
        <p:spPr>
          <a:xfrm>
            <a:off x="4686663" y="4147193"/>
            <a:ext cx="2206235" cy="276999"/>
          </a:xfrm>
          <a:prstGeom prst="rect">
            <a:avLst/>
          </a:prstGeom>
          <a:noFill/>
        </p:spPr>
        <p:txBody>
          <a:bodyPr wrap="square" rtlCol="0">
            <a:spAutoFit/>
          </a:bodyPr>
          <a:lstStyle/>
          <a:p>
            <a:r>
              <a:rPr lang="en-US" sz="1200" i="1" dirty="0"/>
              <a:t>RDA Networking Beach Party!!</a:t>
            </a:r>
          </a:p>
        </p:txBody>
      </p:sp>
    </p:spTree>
    <p:extLst>
      <p:ext uri="{BB962C8B-B14F-4D97-AF65-F5344CB8AC3E}">
        <p14:creationId xmlns:p14="http://schemas.microsoft.com/office/powerpoint/2010/main" val="403945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25</a:t>
            </a:fld>
            <a:endParaRPr lang="fi-FI"/>
          </a:p>
        </p:txBody>
      </p:sp>
      <p:pic>
        <p:nvPicPr>
          <p:cNvPr id="5" name="Picture 4">
            <a:extLst>
              <a:ext uri="{FF2B5EF4-FFF2-40B4-BE49-F238E27FC236}">
                <a16:creationId xmlns:a16="http://schemas.microsoft.com/office/drawing/2014/main" id="{70B3FCF7-E075-FA42-A3A3-295B3F626456}"/>
              </a:ext>
            </a:extLst>
          </p:cNvPr>
          <p:cNvPicPr>
            <a:picLocks noChangeAspect="1"/>
          </p:cNvPicPr>
          <p:nvPr/>
        </p:nvPicPr>
        <p:blipFill>
          <a:blip r:embed="rId3"/>
          <a:stretch>
            <a:fillRect/>
          </a:stretch>
        </p:blipFill>
        <p:spPr>
          <a:xfrm>
            <a:off x="0" y="0"/>
            <a:ext cx="12192000" cy="6858000"/>
          </a:xfrm>
          <a:prstGeom prst="rect">
            <a:avLst/>
          </a:prstGeom>
        </p:spPr>
      </p:pic>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4">
            <a:alphaModFix/>
          </a:blip>
          <a:srcRect/>
          <a:stretch/>
        </p:blipFill>
        <p:spPr>
          <a:xfrm>
            <a:off x="389559" y="157371"/>
            <a:ext cx="1289889" cy="727338"/>
          </a:xfrm>
          <a:prstGeom prst="rect">
            <a:avLst/>
          </a:prstGeom>
          <a:noFill/>
          <a:ln>
            <a:noFill/>
          </a:ln>
        </p:spPr>
      </p:pic>
      <p:sp>
        <p:nvSpPr>
          <p:cNvPr id="10" name="TextBox 9">
            <a:extLst>
              <a:ext uri="{FF2B5EF4-FFF2-40B4-BE49-F238E27FC236}">
                <a16:creationId xmlns:a16="http://schemas.microsoft.com/office/drawing/2014/main" id="{FBDB6960-D777-6A45-8C37-6584FF4273A0}"/>
              </a:ext>
            </a:extLst>
          </p:cNvPr>
          <p:cNvSpPr txBox="1"/>
          <p:nvPr/>
        </p:nvSpPr>
        <p:spPr>
          <a:xfrm>
            <a:off x="7924800" y="5197837"/>
            <a:ext cx="4267200" cy="707886"/>
          </a:xfrm>
          <a:prstGeom prst="rect">
            <a:avLst/>
          </a:prstGeom>
          <a:solidFill>
            <a:schemeClr val="bg2"/>
          </a:solidFill>
          <a:ln w="76200">
            <a:noFill/>
          </a:ln>
        </p:spPr>
        <p:txBody>
          <a:bodyPr wrap="square" lIns="72000" rtlCol="0">
            <a:spAutoFit/>
          </a:bodyPr>
          <a:lstStyle/>
          <a:p>
            <a:pPr lvl="0" algn="ctr">
              <a:defRPr/>
            </a:pPr>
            <a:r>
              <a:rPr kumimoji="0" lang="en-GB" sz="4000" b="1" u="sng" strike="noStrike" kern="0" cap="none" spc="0" normalizeH="0" baseline="0" noProof="0" dirty="0">
                <a:ln>
                  <a:noFill/>
                </a:ln>
                <a:solidFill>
                  <a:srgbClr val="002060"/>
                </a:solidFill>
                <a:effectLst/>
                <a:uLnTx/>
                <a:uFillTx/>
              </a:rPr>
              <a:t>LEARN MORE</a:t>
            </a:r>
            <a:endParaRPr kumimoji="0" lang="it-IT" sz="4000" b="1" u="sng"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7451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27</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49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100+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93 GROUPS WORKING ON GLOBAL DATA INTEROPERABILITY CHALLENGES</a:t>
            </a:r>
            <a:endParaRPr lang="it-IT" sz="1050" b="1" dirty="0"/>
          </a:p>
          <a:p>
            <a:pPr algn="ctr">
              <a:lnSpc>
                <a:spcPts val="1260"/>
              </a:lnSpc>
            </a:pPr>
            <a:endParaRPr lang="it-IT" b="1" dirty="0">
              <a:solidFill>
                <a:srgbClr val="40BA36"/>
              </a:solidFill>
            </a:endParaRPr>
          </a:p>
          <a:p>
            <a:pPr algn="ctr">
              <a:lnSpc>
                <a:spcPts val="1360"/>
              </a:lnSpc>
            </a:pPr>
            <a:r>
              <a:rPr lang="it-IT" sz="1400" b="1" dirty="0">
                <a:solidFill>
                  <a:schemeClr val="bg1"/>
                </a:solidFill>
                <a:ea typeface="BatangChe" panose="02030609000101010101" pitchFamily="49" charset="-127"/>
              </a:rPr>
              <a:t>36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56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12,268</a:t>
            </a:r>
            <a:r>
              <a:rPr lang="it-IT" sz="1600" b="1" dirty="0"/>
              <a:t> INDIVIDUAL MEMBERS FROM 146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56 ORGANISATIONAL MEMBERS </a:t>
            </a:r>
          </a:p>
          <a:p>
            <a:pPr algn="ctr">
              <a:lnSpc>
                <a:spcPts val="1400"/>
              </a:lnSpc>
            </a:pPr>
            <a:r>
              <a:rPr lang="it-IT" sz="1300" b="1" dirty="0"/>
              <a:t>13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12K members globally representing 146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extBox 8">
            <a:extLst>
              <a:ext uri="{FF2B5EF4-FFF2-40B4-BE49-F238E27FC236}">
                <a16:creationId xmlns:a16="http://schemas.microsoft.com/office/drawing/2014/main" id="{CA8D10B2-3A85-CF4D-9449-586A6DED34FE}"/>
              </a:ext>
            </a:extLst>
          </p:cNvPr>
          <p:cNvSpPr txBox="1"/>
          <p:nvPr/>
        </p:nvSpPr>
        <p:spPr>
          <a:xfrm>
            <a:off x="8421325" y="5834730"/>
            <a:ext cx="3265638" cy="369332"/>
          </a:xfrm>
          <a:prstGeom prst="rect">
            <a:avLst/>
          </a:prstGeom>
          <a:solidFill>
            <a:srgbClr val="99CB38">
              <a:lumMod val="60000"/>
              <a:lumOff val="40000"/>
            </a:srgbClr>
          </a:solidFill>
        </p:spPr>
        <p:txBody>
          <a:bodyPr wrap="none" rtlCol="0">
            <a:spAutoFit/>
          </a:bodyPr>
          <a:lstStyle/>
          <a:p>
            <a:pPr lvl="0">
              <a:defRPr/>
            </a:pPr>
            <a:r>
              <a:rPr kumimoji="0" lang="it-IT" sz="1800" b="1" i="0" u="none" strike="noStrike" kern="0" cap="none" spc="0" normalizeH="0" baseline="0" noProof="0" dirty="0">
                <a:ln>
                  <a:noFill/>
                </a:ln>
                <a:solidFill>
                  <a:prstClr val="black"/>
                </a:solidFill>
                <a:effectLst/>
                <a:uLnTx/>
                <a:uFillTx/>
              </a:rPr>
              <a:t>Individual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a:t>
            </a:r>
            <a:r>
              <a:rPr lang="en-US" b="1" dirty="0"/>
              <a:t>12,268</a:t>
            </a:r>
            <a:endParaRPr kumimoji="0" lang="it-IT"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a:solidFill>
                  <a:srgbClr val="298F1F"/>
                </a:solidFill>
                <a:latin typeface="+mn-lt"/>
              </a:rPr>
              <a:t>Who is RDA – Worldwide Growth</a:t>
            </a:r>
            <a:endParaRPr lang="en-US" dirty="0">
              <a:solidFill>
                <a:srgbClr val="298F1F"/>
              </a:solidFill>
              <a:latin typeface="+mn-lt"/>
            </a:endParaRP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3" name="Picture 2">
            <a:extLst>
              <a:ext uri="{FF2B5EF4-FFF2-40B4-BE49-F238E27FC236}">
                <a16:creationId xmlns:a16="http://schemas.microsoft.com/office/drawing/2014/main" id="{1958AED9-5C2E-2E46-B80E-4E5972414C0A}"/>
              </a:ext>
            </a:extLst>
          </p:cNvPr>
          <p:cNvPicPr>
            <a:picLocks noChangeAspect="1"/>
          </p:cNvPicPr>
          <p:nvPr/>
        </p:nvPicPr>
        <p:blipFill>
          <a:blip r:embed="rId3"/>
          <a:stretch>
            <a:fillRect/>
          </a:stretch>
        </p:blipFill>
        <p:spPr>
          <a:xfrm>
            <a:off x="238539" y="1549540"/>
            <a:ext cx="11549270" cy="4254082"/>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398901" y="284880"/>
            <a:ext cx="9351936" cy="1094450"/>
          </a:xfrm>
        </p:spPr>
        <p:txBody>
          <a:bodyPr>
            <a:normAutofit/>
          </a:bodyPr>
          <a:lstStyle/>
          <a:p>
            <a:r>
              <a:rPr lang="en-GB">
                <a:solidFill>
                  <a:srgbClr val="298F1F"/>
                </a:solidFill>
                <a:latin typeface="+mn-lt"/>
              </a:rPr>
              <a:t>Who is RDA – Organisation type</a:t>
            </a:r>
            <a:endParaRPr lang="en-GB" dirty="0">
              <a:solidFill>
                <a:srgbClr val="298F1F"/>
              </a:solidFill>
              <a:latin typeface="+mn-lt"/>
            </a:endParaRP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8" name="Footer Placeholder 4">
            <a:extLst>
              <a:ext uri="{FF2B5EF4-FFF2-40B4-BE49-F238E27FC236}">
                <a16:creationId xmlns:a16="http://schemas.microsoft.com/office/drawing/2014/main" id="{1F2F22A6-F570-FB4F-A1BF-A76FFBBA92CB}"/>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5" name="Picture 4">
            <a:extLst>
              <a:ext uri="{FF2B5EF4-FFF2-40B4-BE49-F238E27FC236}">
                <a16:creationId xmlns:a16="http://schemas.microsoft.com/office/drawing/2014/main" id="{E0D25996-7D3E-0241-BAC3-3F5DFB0FD134}"/>
              </a:ext>
            </a:extLst>
          </p:cNvPr>
          <p:cNvPicPr>
            <a:picLocks noChangeAspect="1"/>
          </p:cNvPicPr>
          <p:nvPr/>
        </p:nvPicPr>
        <p:blipFill>
          <a:blip r:embed="rId3"/>
          <a:stretch>
            <a:fillRect/>
          </a:stretch>
        </p:blipFill>
        <p:spPr>
          <a:xfrm>
            <a:off x="268633" y="1590261"/>
            <a:ext cx="7338677" cy="4318828"/>
          </a:xfrm>
          <a:prstGeom prst="rect">
            <a:avLst/>
          </a:prstGeom>
        </p:spPr>
      </p:pic>
      <p:pic>
        <p:nvPicPr>
          <p:cNvPr id="7" name="Picture 6">
            <a:extLst>
              <a:ext uri="{FF2B5EF4-FFF2-40B4-BE49-F238E27FC236}">
                <a16:creationId xmlns:a16="http://schemas.microsoft.com/office/drawing/2014/main" id="{B6D7B18C-3CF4-9441-A5A0-B14766F68B51}"/>
              </a:ext>
            </a:extLst>
          </p:cNvPr>
          <p:cNvPicPr>
            <a:picLocks noChangeAspect="1"/>
          </p:cNvPicPr>
          <p:nvPr/>
        </p:nvPicPr>
        <p:blipFill>
          <a:blip r:embed="rId4"/>
          <a:stretch>
            <a:fillRect/>
          </a:stretch>
        </p:blipFill>
        <p:spPr>
          <a:xfrm>
            <a:off x="7585237" y="1590261"/>
            <a:ext cx="4165600" cy="38481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14481</TotalTime>
  <Words>2806</Words>
  <Application>Microsoft Macintosh PowerPoint</Application>
  <PresentationFormat>Widescreen</PresentationFormat>
  <Paragraphs>314</Paragraphs>
  <Slides>27</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What are Plenary Meetings?</vt:lpstr>
      <vt:lpstr>Plenary Meetings: Benefits of Attending</vt:lpstr>
      <vt:lpstr>RDA Virtual Plenary 18</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124</cp:revision>
  <dcterms:created xsi:type="dcterms:W3CDTF">2021-01-04T19:52:21Z</dcterms:created>
  <dcterms:modified xsi:type="dcterms:W3CDTF">2021-12-06T21:50:58Z</dcterms:modified>
</cp:coreProperties>
</file>