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2"/>
  </p:notesMasterIdLst>
  <p:handoutMasterIdLst>
    <p:handoutMasterId r:id="rId73"/>
  </p:handoutMasterIdLst>
  <p:sldIdLst>
    <p:sldId id="256" r:id="rId3"/>
    <p:sldId id="257" r:id="rId4"/>
    <p:sldId id="258" r:id="rId5"/>
    <p:sldId id="264" r:id="rId6"/>
    <p:sldId id="265" r:id="rId7"/>
    <p:sldId id="266" r:id="rId8"/>
    <p:sldId id="267" r:id="rId9"/>
    <p:sldId id="268" r:id="rId10"/>
    <p:sldId id="269" r:id="rId11"/>
    <p:sldId id="471" r:id="rId12"/>
    <p:sldId id="271" r:id="rId13"/>
    <p:sldId id="297" r:id="rId14"/>
    <p:sldId id="298" r:id="rId15"/>
    <p:sldId id="273" r:id="rId16"/>
    <p:sldId id="274" r:id="rId17"/>
    <p:sldId id="275" r:id="rId18"/>
    <p:sldId id="276" r:id="rId19"/>
    <p:sldId id="277" r:id="rId20"/>
    <p:sldId id="278" r:id="rId21"/>
    <p:sldId id="401" r:id="rId22"/>
    <p:sldId id="419" r:id="rId23"/>
    <p:sldId id="472" r:id="rId24"/>
    <p:sldId id="417" r:id="rId25"/>
    <p:sldId id="427" r:id="rId26"/>
    <p:sldId id="403" r:id="rId27"/>
    <p:sldId id="420" r:id="rId28"/>
    <p:sldId id="424" r:id="rId29"/>
    <p:sldId id="402" r:id="rId30"/>
    <p:sldId id="404" r:id="rId31"/>
    <p:sldId id="429" r:id="rId32"/>
    <p:sldId id="581" r:id="rId33"/>
    <p:sldId id="418" r:id="rId34"/>
    <p:sldId id="405" r:id="rId35"/>
    <p:sldId id="406" r:id="rId36"/>
    <p:sldId id="430" r:id="rId37"/>
    <p:sldId id="407" r:id="rId38"/>
    <p:sldId id="431" r:id="rId39"/>
    <p:sldId id="432" r:id="rId40"/>
    <p:sldId id="408" r:id="rId41"/>
    <p:sldId id="426" r:id="rId42"/>
    <p:sldId id="473" r:id="rId43"/>
    <p:sldId id="409" r:id="rId44"/>
    <p:sldId id="410" r:id="rId45"/>
    <p:sldId id="433" r:id="rId46"/>
    <p:sldId id="434" r:id="rId47"/>
    <p:sldId id="411" r:id="rId48"/>
    <p:sldId id="421" r:id="rId49"/>
    <p:sldId id="474" r:id="rId50"/>
    <p:sldId id="412" r:id="rId51"/>
    <p:sldId id="435" r:id="rId52"/>
    <p:sldId id="413" r:id="rId53"/>
    <p:sldId id="422" r:id="rId54"/>
    <p:sldId id="436" r:id="rId55"/>
    <p:sldId id="416" r:id="rId56"/>
    <p:sldId id="475" r:id="rId57"/>
    <p:sldId id="582" r:id="rId58"/>
    <p:sldId id="437" r:id="rId59"/>
    <p:sldId id="438" r:id="rId60"/>
    <p:sldId id="423" r:id="rId61"/>
    <p:sldId id="288" r:id="rId62"/>
    <p:sldId id="289" r:id="rId63"/>
    <p:sldId id="290" r:id="rId64"/>
    <p:sldId id="291" r:id="rId65"/>
    <p:sldId id="399" r:id="rId66"/>
    <p:sldId id="470" r:id="rId67"/>
    <p:sldId id="400" r:id="rId68"/>
    <p:sldId id="425" r:id="rId69"/>
    <p:sldId id="580" r:id="rId70"/>
    <p:sldId id="259" r:id="rId7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5F68CD"/>
    <a:srgbClr val="84442E"/>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5"/>
    <p:restoredTop sz="91701"/>
  </p:normalViewPr>
  <p:slideViewPr>
    <p:cSldViewPr snapToGrid="0" snapToObjects="1">
      <p:cViewPr varScale="1">
        <p:scale>
          <a:sx n="101" d="100"/>
          <a:sy n="101" d="100"/>
        </p:scale>
        <p:origin x="232" y="5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04/12/2020</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04/12/2020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5</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b60237622cb4c7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b60237622cb4c7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43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83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14</a:t>
            </a:fld>
            <a:endParaRPr lang="en-GB"/>
          </a:p>
        </p:txBody>
      </p:sp>
    </p:spTree>
    <p:extLst>
      <p:ext uri="{BB962C8B-B14F-4D97-AF65-F5344CB8AC3E}">
        <p14:creationId xmlns:p14="http://schemas.microsoft.com/office/powerpoint/2010/main" val="332358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15</a:t>
            </a:fld>
            <a:endParaRPr lang="en-GB"/>
          </a:p>
        </p:txBody>
      </p:sp>
    </p:spTree>
    <p:extLst>
      <p:ext uri="{BB962C8B-B14F-4D97-AF65-F5344CB8AC3E}">
        <p14:creationId xmlns:p14="http://schemas.microsoft.com/office/powerpoint/2010/main" val="125932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47</a:t>
            </a:fld>
            <a:endParaRPr lang="en-GB"/>
          </a:p>
        </p:txBody>
      </p:sp>
    </p:spTree>
    <p:extLst>
      <p:ext uri="{BB962C8B-B14F-4D97-AF65-F5344CB8AC3E}">
        <p14:creationId xmlns:p14="http://schemas.microsoft.com/office/powerpoint/2010/main" val="64185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48</a:t>
            </a:fld>
            <a:endParaRPr lang="en-GB"/>
          </a:p>
        </p:txBody>
      </p:sp>
    </p:spTree>
    <p:extLst>
      <p:ext uri="{BB962C8B-B14F-4D97-AF65-F5344CB8AC3E}">
        <p14:creationId xmlns:p14="http://schemas.microsoft.com/office/powerpoint/2010/main" val="428937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TS1 Basic </a:t>
            </a:r>
            <a:r>
              <a:rPr lang="it-IT" altLang="en-US" sz="1200" dirty="0" err="1">
                <a:solidFill>
                  <a:sysClr val="windowText" lastClr="000000">
                    <a:lumMod val="75000"/>
                    <a:lumOff val="25000"/>
                  </a:sysClr>
                </a:solidFill>
                <a:latin typeface="+mn-lt"/>
              </a:rPr>
              <a:t>Vocabulary</a:t>
            </a:r>
            <a:r>
              <a:rPr lang="it-IT" altLang="en-US" sz="1200" dirty="0">
                <a:solidFill>
                  <a:sysClr val="windowText" lastClr="000000">
                    <a:lumMod val="75000"/>
                    <a:lumOff val="25000"/>
                  </a:sysClr>
                </a:solidFill>
                <a:latin typeface="+mn-lt"/>
              </a:rPr>
              <a:t> of </a:t>
            </a:r>
            <a:r>
              <a:rPr lang="it-IT" altLang="en-US" sz="1200" dirty="0" err="1">
                <a:solidFill>
                  <a:sysClr val="windowText" lastClr="000000">
                    <a:lumMod val="75000"/>
                    <a:lumOff val="25000"/>
                  </a:sysClr>
                </a:solidFill>
                <a:latin typeface="+mn-lt"/>
              </a:rPr>
              <a:t>Foundational</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Terminology</a:t>
            </a:r>
            <a:r>
              <a:rPr lang="it-IT" altLang="en-US" sz="1200" dirty="0">
                <a:solidFill>
                  <a:sysClr val="windowText" lastClr="000000">
                    <a:lumMod val="75000"/>
                    <a:lumOff val="25000"/>
                  </a:sysClr>
                </a:solidFill>
                <a:latin typeface="+mn-lt"/>
              </a:rPr>
              <a:t> Query </a:t>
            </a:r>
            <a:r>
              <a:rPr lang="it-IT" altLang="en-US" sz="1200" dirty="0" err="1">
                <a:solidFill>
                  <a:sysClr val="windowText" lastClr="000000">
                    <a:lumMod val="75000"/>
                    <a:lumOff val="25000"/>
                  </a:sysClr>
                </a:solidFill>
                <a:latin typeface="+mn-lt"/>
              </a:rPr>
              <a:t>Tool</a:t>
            </a:r>
            <a:r>
              <a:rPr lang="it-IT" altLang="en-US" sz="1200" dirty="0">
                <a:solidFill>
                  <a:sysClr val="windowText" lastClr="000000">
                    <a:lumMod val="75000"/>
                    <a:lumOff val="25000"/>
                  </a:sysClr>
                </a:solidFill>
                <a:latin typeface="+mn-lt"/>
              </a:rPr>
              <a:t> -</a:t>
            </a: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TS2 PID Information </a:t>
            </a:r>
            <a:r>
              <a:rPr lang="it-IT" altLang="en-US" sz="1200" dirty="0" err="1">
                <a:solidFill>
                  <a:sysClr val="windowText" lastClr="000000">
                    <a:lumMod val="75000"/>
                    <a:lumOff val="25000"/>
                  </a:sysClr>
                </a:solidFill>
                <a:latin typeface="+mn-lt"/>
              </a:rPr>
              <a:t>Types</a:t>
            </a:r>
            <a:r>
              <a:rPr lang="it-IT" altLang="en-US" sz="1200" dirty="0">
                <a:solidFill>
                  <a:sysClr val="windowText" lastClr="000000">
                    <a:lumMod val="75000"/>
                    <a:lumOff val="25000"/>
                  </a:sysClr>
                </a:solidFill>
                <a:latin typeface="+mn-lt"/>
              </a:rPr>
              <a:t> (PIT) WG </a:t>
            </a:r>
            <a:r>
              <a:rPr lang="it-IT" altLang="en-US" sz="1200" dirty="0" err="1">
                <a:solidFill>
                  <a:sysClr val="windowText" lastClr="000000">
                    <a:lumMod val="75000"/>
                    <a:lumOff val="25000"/>
                  </a:sysClr>
                </a:solidFill>
                <a:latin typeface="+mn-lt"/>
              </a:rPr>
              <a:t>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TS3 Data Type Model and Registry - Data Type Registries (DTR) WG 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TS4 Machine </a:t>
            </a:r>
            <a:r>
              <a:rPr lang="it-IT" altLang="en-US" sz="1200" dirty="0" err="1">
                <a:solidFill>
                  <a:sysClr val="windowText" lastClr="000000">
                    <a:lumMod val="75000"/>
                    <a:lumOff val="25000"/>
                  </a:sysClr>
                </a:solidFill>
                <a:latin typeface="+mn-lt"/>
              </a:rPr>
              <a:t>Actionable</a:t>
            </a:r>
            <a:r>
              <a:rPr lang="it-IT" altLang="en-US" sz="1200" dirty="0">
                <a:solidFill>
                  <a:sysClr val="windowText" lastClr="000000">
                    <a:lumMod val="75000"/>
                    <a:lumOff val="25000"/>
                  </a:sysClr>
                </a:solidFill>
                <a:latin typeface="+mn-lt"/>
              </a:rPr>
              <a:t> Policy Templates - </a:t>
            </a:r>
            <a:r>
              <a:rPr lang="it-IT" altLang="en-US" sz="1200" dirty="0" err="1">
                <a:solidFill>
                  <a:sysClr val="windowText" lastClr="000000">
                    <a:lumMod val="75000"/>
                    <a:lumOff val="25000"/>
                  </a:sysClr>
                </a:solidFill>
                <a:latin typeface="+mn-lt"/>
              </a:rPr>
              <a:t>Practical</a:t>
            </a:r>
            <a:r>
              <a:rPr lang="it-IT" altLang="en-US" sz="1200" dirty="0">
                <a:solidFill>
                  <a:sysClr val="windowText" lastClr="000000">
                    <a:lumMod val="75000"/>
                    <a:lumOff val="25000"/>
                  </a:sysClr>
                </a:solidFill>
                <a:latin typeface="+mn-lt"/>
              </a:rPr>
              <a:t> Policy WG </a:t>
            </a:r>
            <a:r>
              <a:rPr lang="it-IT" altLang="en-US" sz="1200" dirty="0" err="1">
                <a:solidFill>
                  <a:sysClr val="windowText" lastClr="000000">
                    <a:lumMod val="75000"/>
                    <a:lumOff val="25000"/>
                  </a:sysClr>
                </a:solidFill>
                <a:latin typeface="+mn-lt"/>
              </a:rPr>
              <a:t>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TS5 Scalable Dynamic Data Citation Methodology</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TS6 Data </a:t>
            </a:r>
            <a:r>
              <a:rPr lang="it-IT" altLang="en-US" sz="1200" dirty="0" err="1">
                <a:solidFill>
                  <a:sysClr val="windowText" lastClr="000000">
                    <a:lumMod val="75000"/>
                    <a:lumOff val="25000"/>
                  </a:sysClr>
                </a:solidFill>
                <a:latin typeface="+mn-lt"/>
              </a:rPr>
              <a:t>Description</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Registry</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Interoperability</a:t>
            </a:r>
            <a:r>
              <a:rPr lang="it-IT" altLang="en-US" sz="1200" dirty="0">
                <a:solidFill>
                  <a:sysClr val="windowText" lastClr="000000">
                    <a:lumMod val="75000"/>
                    <a:lumOff val="25000"/>
                  </a:sysClr>
                </a:solidFill>
                <a:latin typeface="+mn-lt"/>
              </a:rPr>
              <a:t> Model</a:t>
            </a: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TS7 Repository Audit and Certification DSA–WDS Partnership WG 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TS8 RDA/WDS Publishing Data Workflows WG Recommendations</a:t>
            </a:r>
            <a:endParaRPr lang="it-IT" altLang="en-US" sz="1200" dirty="0">
              <a:solidFill>
                <a:sysClr val="windowText" lastClr="000000">
                  <a:lumMod val="75000"/>
                  <a:lumOff val="25000"/>
                </a:sysClr>
              </a:solidFill>
              <a:latin typeface="+mn-lt"/>
            </a:endParaRPr>
          </a:p>
          <a:p>
            <a:endParaRPr lang="en-GB" dirty="0"/>
          </a:p>
        </p:txBody>
      </p:sp>
      <p:sp>
        <p:nvSpPr>
          <p:cNvPr id="4" name="Segnaposto piè di pagina 3"/>
          <p:cNvSpPr>
            <a:spLocks noGrp="1"/>
          </p:cNvSpPr>
          <p:nvPr>
            <p:ph type="ftr" sz="quarter" idx="4"/>
          </p:nvPr>
        </p:nvSpPr>
        <p:spPr/>
        <p:txBody>
          <a:bodyPr/>
          <a:lstStyle/>
          <a:p>
            <a:endParaRPr lang="en-GB"/>
          </a:p>
        </p:txBody>
      </p:sp>
      <p:sp>
        <p:nvSpPr>
          <p:cNvPr id="5" name="Segnaposto numero diapositiva 4"/>
          <p:cNvSpPr>
            <a:spLocks noGrp="1"/>
          </p:cNvSpPr>
          <p:nvPr>
            <p:ph type="sldNum" sz="quarter" idx="5"/>
          </p:nvPr>
        </p:nvSpPr>
        <p:spPr/>
        <p:txBody>
          <a:bodyPr/>
          <a:lstStyle/>
          <a:p>
            <a:fld id="{68107FB1-2CFF-EC4E-AFB4-BFB6D71EA4B2}" type="slidenum">
              <a:rPr lang="en-GB" smtClean="0"/>
              <a:pPr/>
              <a:t>59</a:t>
            </a:fld>
            <a:endParaRPr lang="en-GB"/>
          </a:p>
        </p:txBody>
      </p:sp>
    </p:spTree>
    <p:extLst>
      <p:ext uri="{BB962C8B-B14F-4D97-AF65-F5344CB8AC3E}">
        <p14:creationId xmlns:p14="http://schemas.microsoft.com/office/powerpoint/2010/main" val="3256703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61</a:t>
            </a:fld>
            <a:endParaRPr lang="en-GB"/>
          </a:p>
        </p:txBody>
      </p:sp>
    </p:spTree>
    <p:extLst>
      <p:ext uri="{BB962C8B-B14F-4D97-AF65-F5344CB8AC3E}">
        <p14:creationId xmlns:p14="http://schemas.microsoft.com/office/powerpoint/2010/main" val="263688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BB8AB9B3-1DE8-794C-9719-980AFE690634}" type="datetime5">
              <a:rPr lang="en-US" smtClean="0"/>
              <a:t>4-Dec-20</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BEC5653A-40F1-1C47-B943-AC826FF1ECE3}" type="datetime5">
              <a:rPr lang="en-US" smtClean="0"/>
              <a:t>4-Dec-20</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471E2CC5-D625-5042-AA48-10AA31D9E8F8}" type="datetime5">
              <a:rPr lang="en-US" smtClean="0"/>
              <a:t>4-Dec-20</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6C5B7F3B-CCC1-5D49-8543-080CC70B8FDC}" type="datetime5">
              <a:rPr lang="en-US" smtClean="0"/>
              <a:t>4-Dec-20</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95943680-DE71-054F-8C6A-37C5EB9535B6}" type="datetime5">
              <a:rPr lang="en-US" smtClean="0"/>
              <a:t>4-Dec-20</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AEB1C2BA-AFA9-D64B-A02E-AAD166086D04}" type="datetime5">
              <a:rPr lang="en-US" smtClean="0"/>
              <a:t>4-Dec-20</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073FBDE7-3B34-AE49-BF00-27928CF4DDF5}" type="datetime5">
              <a:rPr lang="en-US" smtClean="0"/>
              <a:t>4-Dec-20</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F8F06C4E-ABAB-784F-B22A-E51709812A6F}" type="datetime5">
              <a:rPr lang="en-US" smtClean="0"/>
              <a:t>4-Dec-20</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433D1C9B-9779-E346-B366-73DC644C89CC}" type="datetime5">
              <a:rPr lang="en-US" smtClean="0"/>
              <a:t>4-Dec-20</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05B40F9A-D404-BD4F-A495-556F024A03C7}" type="datetime5">
              <a:rPr lang="en-US" smtClean="0"/>
              <a:t>4-Dec-20</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3899385E-9CC8-DA42-B7D6-0855CC914EF5}" type="datetime5">
              <a:rPr lang="en-US" smtClean="0"/>
              <a:t>4-Dec-20</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774050D2-DFF2-4F44-A250-815DA4A81C36}" type="datetime5">
              <a:rPr lang="en-US" smtClean="0"/>
              <a:t>4-Dec-20</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108B74D8-8148-1A4C-84A1-7918BCC95DF4}" type="datetime5">
              <a:rPr lang="en-US" smtClean="0"/>
              <a:t>4-Dec-20</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7D6F5252-9B80-4848-9070-5C478039F117}" type="datetime5">
              <a:rPr lang="en-US" smtClean="0"/>
              <a:t>4-Dec-20</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75375C50-1D0F-3B46-8AB7-A69A7BA6E8A6}" type="datetime5">
              <a:rPr lang="en-US" smtClean="0"/>
              <a:t>4-Dec-20</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E03073E-7D9F-224F-B2E9-2F78950233C9}" type="datetime5">
              <a:rPr lang="en-US" smtClean="0"/>
              <a:t>4-Dec-20</a:t>
            </a:fld>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BEB65D49-9A6E-AB43-82FF-820BAF2D45F4}" type="datetime5">
              <a:rPr lang="en-US" smtClean="0"/>
              <a:t>4-Dec-20</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C6F7B4A1-7133-6244-90D7-0F20D34C2703}" type="datetime5">
              <a:rPr lang="en-US" smtClean="0"/>
              <a:t>4-Dec-20</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E090E008-FFD9-4F4F-AEBA-1EA2D69AB71D}" type="datetime5">
              <a:rPr lang="en-US" smtClean="0"/>
              <a:t>4-Dec-20</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1CBD0ACF-06DB-9649-8BE9-ADBAAB9D9801}" type="datetime5">
              <a:rPr lang="en-US" smtClean="0"/>
              <a:t>4-Dec-20</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DE19B6E4-F63C-0E4E-8F06-E0B16EC18237}" type="datetime5">
              <a:rPr lang="en-US" smtClean="0"/>
              <a:t>4-Dec-20</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E2EDF56B-07EB-0942-B752-3D433421E57E}" type="datetime5">
              <a:rPr lang="en-US" smtClean="0"/>
              <a:t>4-Dec-20</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87DF09C9-4A5E-024E-84E3-F18230A761FE}" type="datetime5">
              <a:rPr lang="en-US" smtClean="0"/>
              <a:t>4-Dec-20</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3" Type="http://schemas.openxmlformats.org/officeDocument/2006/relationships/hyperlink" Target="https://www.rd-alliance.org/groups/rda-covid19-community-participation" TargetMode="External"/><Relationship Id="rId18" Type="http://schemas.openxmlformats.org/officeDocument/2006/relationships/hyperlink" Target="https://www.rd-alliance.org/groups/raising-fairness-health-data-and-health-research-performing-organisations-hrpos-wg" TargetMode="External"/><Relationship Id="rId26" Type="http://schemas.openxmlformats.org/officeDocument/2006/relationships/hyperlink" Target="https://www.rd-alliance.org/groups/geospatial-ig.html" TargetMode="External"/><Relationship Id="rId39" Type="http://schemas.openxmlformats.org/officeDocument/2006/relationships/hyperlink" Target="https://www.rd-alliance.org/groups/rdaniso-privacy-implications-research-data-sets-wg.html" TargetMode="External"/><Relationship Id="rId21" Type="http://schemas.openxmlformats.org/officeDocument/2006/relationships/hyperlink" Target="https://www.rd-alliance.org/groups/agriculture-data-interest-group-igad.html" TargetMode="External"/><Relationship Id="rId34" Type="http://schemas.openxmlformats.org/officeDocument/2006/relationships/hyperlink" Target="https://www.rd-alliance.org/groups/research-data-management-engineering-ig" TargetMode="External"/><Relationship Id="rId7" Type="http://schemas.openxmlformats.org/officeDocument/2006/relationships/hyperlink" Target="https://www.rd-alliance.org/groups/preserving-scientific-annotation-wg" TargetMode="External"/><Relationship Id="rId12" Type="http://schemas.openxmlformats.org/officeDocument/2006/relationships/hyperlink" Target="https://www.rd-alliance.org/groups/rda-covid19-clinical" TargetMode="External"/><Relationship Id="rId17" Type="http://schemas.openxmlformats.org/officeDocument/2006/relationships/hyperlink" Target="https://www.rd-alliance.org/groups/rda-covid19" TargetMode="External"/><Relationship Id="rId25" Type="http://schemas.openxmlformats.org/officeDocument/2006/relationships/hyperlink" Target="https://www.rd-alliance.org/groups/esiprda-earth-space-and-environmental-sciences-ig" TargetMode="External"/><Relationship Id="rId33" Type="http://schemas.openxmlformats.org/officeDocument/2006/relationships/hyperlink" Target="https://www.rd-alliance.org/groups/social-science-research-data-ig" TargetMode="External"/><Relationship Id="rId38" Type="http://schemas.openxmlformats.org/officeDocument/2006/relationships/hyperlink" Target="https://www.rd-alliance.org/groups/elixir-bridging-force-ig.html" TargetMode="External"/><Relationship Id="rId2" Type="http://schemas.openxmlformats.org/officeDocument/2006/relationships/notesSlide" Target="../notesSlides/notesSlide4.xml"/><Relationship Id="rId16" Type="http://schemas.openxmlformats.org/officeDocument/2006/relationships/hyperlink" Target="https://www.rd-alliance.org/groups/rda-covid19-social-sciences" TargetMode="External"/><Relationship Id="rId20" Type="http://schemas.openxmlformats.org/officeDocument/2006/relationships/hyperlink" Target="https://www.rd-alliance.org/groups/epidemiology-common-standard-surveillance-data-reporting-wg" TargetMode="External"/><Relationship Id="rId29" Type="http://schemas.openxmlformats.org/officeDocument/2006/relationships/hyperlink" Target="https://www.rd-alliance.org/groups/linguistics-data-ig" TargetMode="External"/><Relationship Id="rId1" Type="http://schemas.openxmlformats.org/officeDocument/2006/relationships/slideLayout" Target="../slideLayouts/slideLayout3.xml"/><Relationship Id="rId6" Type="http://schemas.openxmlformats.org/officeDocument/2006/relationships/hyperlink" Target="https://www.rd-alliance.org/groups/reproducible-health-data-services-wg" TargetMode="External"/><Relationship Id="rId11" Type="http://schemas.openxmlformats.org/officeDocument/2006/relationships/hyperlink" Target="https://www.rd-alliance.org/groups/rda-covid19-software" TargetMode="External"/><Relationship Id="rId24" Type="http://schemas.openxmlformats.org/officeDocument/2006/relationships/hyperlink" Target="https://www.rd-alliance.org/groups/digital-practices-history-and-ethnography-ig.html" TargetMode="External"/><Relationship Id="rId32" Type="http://schemas.openxmlformats.org/officeDocument/2006/relationships/hyperlink" Target="https://www.rd-alliance.org/groups/small-unmanned-aircraft-systems%E2%80%99-data-ig" TargetMode="External"/><Relationship Id="rId37" Type="http://schemas.openxmlformats.org/officeDocument/2006/relationships/hyperlink" Target="https://www.rd-alliance.org/groups/rdawds-scholarly-link-exchange-scholix-wg" TargetMode="External"/><Relationship Id="rId5" Type="http://schemas.openxmlformats.org/officeDocument/2006/relationships/hyperlink" Target="https://www.rd-alliance.org/groups/rice-data-interoperability-wg.html" TargetMode="External"/><Relationship Id="rId15" Type="http://schemas.openxmlformats.org/officeDocument/2006/relationships/hyperlink" Target="https://www.rd-alliance.org/groups/rda-covid19-omics" TargetMode="External"/><Relationship Id="rId23" Type="http://schemas.openxmlformats.org/officeDocument/2006/relationships/hyperlink" Target="https://www.rd-alliance.org/groups/chemistry-research-data-interest-group.html" TargetMode="External"/><Relationship Id="rId28" Type="http://schemas.openxmlformats.org/officeDocument/2006/relationships/hyperlink" Target="https://www.rd-alliance.org/groups/health-data.html" TargetMode="External"/><Relationship Id="rId36" Type="http://schemas.openxmlformats.org/officeDocument/2006/relationships/hyperlink" Target="https://www.rd-alliance.org/groups/metadata-standards-attribution-physical-and-digital-collections-stewardship.html" TargetMode="External"/><Relationship Id="rId10" Type="http://schemas.openxmlformats.org/officeDocument/2006/relationships/hyperlink" Target="https://www.rd-alliance.org/groups/rda-covid19-legal-ethical" TargetMode="External"/><Relationship Id="rId19" Type="http://schemas.openxmlformats.org/officeDocument/2006/relationships/hyperlink" Target="https://www.rd-alliance.org/groups/empirical-humanities-metadata-working-group.html" TargetMode="External"/><Relationship Id="rId31" Type="http://schemas.openxmlformats.org/officeDocument/2006/relationships/hyperlink" Target="https://www.rd-alliance.org/groups/research-data-needs-photon-and-neutron-science-community.html" TargetMode="External"/><Relationship Id="rId4" Type="http://schemas.openxmlformats.org/officeDocument/2006/relationships/hyperlink" Target="https://www.rd-alliance.org/groups/capacity-development-agriculture-data-wg" TargetMode="External"/><Relationship Id="rId9" Type="http://schemas.openxmlformats.org/officeDocument/2006/relationships/hyperlink" Target="https://www.rd-alliance.org/groups/interoperable-descriptions-observable-property-terminology-wg-i-adopt-wg" TargetMode="External"/><Relationship Id="rId14" Type="http://schemas.openxmlformats.org/officeDocument/2006/relationships/hyperlink" Target="https://www.rd-alliance.org/groups/rda-covid19-epidemiology" TargetMode="External"/><Relationship Id="rId22" Type="http://schemas.openxmlformats.org/officeDocument/2006/relationships/hyperlink" Target="https://www.rd-alliance.org/groups/biodiversity-data-integration-ig.html" TargetMode="External"/><Relationship Id="rId27" Type="http://schemas.openxmlformats.org/officeDocument/2006/relationships/hyperlink" Target="https://www.rd-alliance.org/groups/global-water-information-interest-group.html-0" TargetMode="External"/><Relationship Id="rId30" Type="http://schemas.openxmlformats.org/officeDocument/2006/relationships/hyperlink" Target="https://www.rd-alliance.org/groups/rdacodata-materials-data-infrastructure-interoperability-ig.html" TargetMode="External"/><Relationship Id="rId35" Type="http://schemas.openxmlformats.org/officeDocument/2006/relationships/hyperlink" Target="https://www.rd-alliance.org/groups/rda-sustainable-development-goals" TargetMode="External"/><Relationship Id="rId8" Type="http://schemas.openxmlformats.org/officeDocument/2006/relationships/hyperlink" Target="https://www.rd-alliance.org/groups/blockchain-applications-health-wg" TargetMode="External"/><Relationship Id="rId3" Type="http://schemas.openxmlformats.org/officeDocument/2006/relationships/hyperlink" Target="https://www.rd-alliance.org/groups/agrisemantics-wg.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rd-alliance.org/groups/national-data-services.html" TargetMode="External"/><Relationship Id="rId13" Type="http://schemas.openxmlformats.org/officeDocument/2006/relationships/hyperlink" Target="https://www.rd-alliance.org/groups/early-career-and-engagement-ig" TargetMode="External"/><Relationship Id="rId18" Type="http://schemas.openxmlformats.org/officeDocument/2006/relationships/hyperlink" Target="https://www.rd-alliance.org/groups/data-development.html" TargetMode="External"/><Relationship Id="rId3" Type="http://schemas.openxmlformats.org/officeDocument/2006/relationships/hyperlink" Target="https://www.rd-alliance.org/groups/working-group-international-materials-resource-registries.html" TargetMode="External"/><Relationship Id="rId7" Type="http://schemas.openxmlformats.org/officeDocument/2006/relationships/hyperlink" Target="https://www.rd-alliance.org/groups/data-discovery-paradigms-ig" TargetMode="External"/><Relationship Id="rId12" Type="http://schemas.openxmlformats.org/officeDocument/2006/relationships/hyperlink" Target="https://www.rd-alliance.org/groups/archives-records-professionals-for-research-data.html" TargetMode="External"/><Relationship Id="rId17" Type="http://schemas.openxmlformats.org/officeDocument/2006/relationships/hyperlink" Target="https://www.rd-alliance.org/groups/ig-surveying-open-data-practices" TargetMode="External"/><Relationship Id="rId2" Type="http://schemas.openxmlformats.org/officeDocument/2006/relationships/notesSlide" Target="../notesSlides/notesSlide5.xml"/><Relationship Id="rId16" Type="http://schemas.openxmlformats.org/officeDocument/2006/relationships/hyperlink" Target="https://www.rd-alliance.org/groups/international-indigenous-data-sovereignty-ig" TargetMode="External"/><Relationship Id="rId20" Type="http://schemas.openxmlformats.org/officeDocument/2006/relationships/hyperlink" Target="https://www.rd-alliance.org/groups/global-open-research-commons-ig" TargetMode="External"/><Relationship Id="rId1" Type="http://schemas.openxmlformats.org/officeDocument/2006/relationships/slideLayout" Target="../slideLayouts/slideLayout3.xml"/><Relationship Id="rId6" Type="http://schemas.openxmlformats.org/officeDocument/2006/relationships/hyperlink" Target="https://www.rd-alliance.org/groups/data-usage-metrics-wg" TargetMode="External"/><Relationship Id="rId11" Type="http://schemas.openxmlformats.org/officeDocument/2006/relationships/hyperlink" Target="https://www.rd-alliance.org/groups/codatarda-research-data-science-schools-low-and-middle-income-countries" TargetMode="External"/><Relationship Id="rId5" Type="http://schemas.openxmlformats.org/officeDocument/2006/relationships/hyperlink" Target="https://www.rd-alliance.org/groups/research-data-repository-interoperability-wg.html" TargetMode="External"/><Relationship Id="rId15" Type="http://schemas.openxmlformats.org/officeDocument/2006/relationships/hyperlink" Target="https://www.rd-alliance.org/groups/ethics-and-social-aspects-data.html" TargetMode="External"/><Relationship Id="rId10" Type="http://schemas.openxmlformats.org/officeDocument/2006/relationships/hyperlink" Target="https://www.rd-alliance.org/groups/sharing-rewards-and-credit-sharc-ig" TargetMode="External"/><Relationship Id="rId19" Type="http://schemas.openxmlformats.org/officeDocument/2006/relationships/hyperlink" Target="https://www.rd-alliance.org/groups/research-funders-and-stakeholders-open-research-and-data-management-policies-and-practices-ig" TargetMode="External"/><Relationship Id="rId4" Type="http://schemas.openxmlformats.org/officeDocument/2006/relationships/hyperlink" Target="https://www.rd-alliance.org/groups/research-data-collections-wg.html" TargetMode="External"/><Relationship Id="rId9" Type="http://schemas.openxmlformats.org/officeDocument/2006/relationships/hyperlink" Target="https://www.rd-alliance.org/groups/rdacodata-legal-interoperability-ig.html" TargetMode="External"/><Relationship Id="rId14" Type="http://schemas.openxmlformats.org/officeDocument/2006/relationships/hyperlink" Target="https://www.rd-alliance.org/groups/education-and-training-handling-research-data.html" TargetMode="External"/></Relationships>
</file>

<file path=ppt/slides/_rels/slide16.xml.rels><?xml version="1.0" encoding="UTF-8" standalone="yes"?>
<Relationships xmlns="http://schemas.openxmlformats.org/package/2006/relationships"><Relationship Id="rId13" Type="http://schemas.openxmlformats.org/officeDocument/2006/relationships/hyperlink" Target="https://www.rd-alliance.org/groups/software-source-code-ig" TargetMode="External"/><Relationship Id="rId18" Type="http://schemas.openxmlformats.org/officeDocument/2006/relationships/hyperlink" Target="https://www.rd-alliance.org/groups/brokering-framework-working-group.html" TargetMode="External"/><Relationship Id="rId26" Type="http://schemas.openxmlformats.org/officeDocument/2006/relationships/hyperlink" Target="https://www.rd-alliance.org/groups/active-data-management-plans.html" TargetMode="External"/><Relationship Id="rId39" Type="http://schemas.openxmlformats.org/officeDocument/2006/relationships/hyperlink" Target="https://www.rd-alliance.org/groups/engaging-researchers-data-ig" TargetMode="External"/><Relationship Id="rId21" Type="http://schemas.openxmlformats.org/officeDocument/2006/relationships/hyperlink" Target="https://www.rd-alliance.org/groups/fair-data-maturity-model-wg" TargetMode="External"/><Relationship Id="rId34" Type="http://schemas.openxmlformats.org/officeDocument/2006/relationships/hyperlink" Target="https://www.rd-alliance.org/groups/repository-platforms-research-data.html" TargetMode="External"/><Relationship Id="rId7" Type="http://schemas.openxmlformats.org/officeDocument/2006/relationships/hyperlink" Target="https://www.rd-alliance.org/groups/persistent-identification-instruments-wg" TargetMode="External"/><Relationship Id="rId12" Type="http://schemas.openxmlformats.org/officeDocument/2006/relationships/hyperlink" Target="https://www.rd-alliance.org/groups/pid-interest-group.html" TargetMode="External"/><Relationship Id="rId17" Type="http://schemas.openxmlformats.org/officeDocument/2006/relationships/hyperlink" Target="https://www.rd-alliance.org/groups/social-dynamics-data-interoperability-ig" TargetMode="External"/><Relationship Id="rId25" Type="http://schemas.openxmlformats.org/officeDocument/2006/relationships/hyperlink" Target="https://www.rd-alliance.org/groups/discipline-specific-guidance-data-management-plans-wg" TargetMode="External"/><Relationship Id="rId33" Type="http://schemas.openxmlformats.org/officeDocument/2006/relationships/hyperlink" Target="https://www.rd-alliance.org/groups/rdawds-certification-digital-repositories-ig.html" TargetMode="External"/><Relationship Id="rId38" Type="http://schemas.openxmlformats.org/officeDocument/2006/relationships/hyperlink" Target="https://www.rd-alliance.org/groups/open-science-graphs-fair-data-ig" TargetMode="External"/><Relationship Id="rId2" Type="http://schemas.openxmlformats.org/officeDocument/2006/relationships/hyperlink" Target="https://www.rd-alliance.org/groups/data-type-registries-wg.html" TargetMode="External"/><Relationship Id="rId16" Type="http://schemas.openxmlformats.org/officeDocument/2006/relationships/hyperlink" Target="https://www.rd-alliance.org/groups/data-economics-ig" TargetMode="External"/><Relationship Id="rId20" Type="http://schemas.openxmlformats.org/officeDocument/2006/relationships/hyperlink" Target="https://www.rd-alliance.org/groups/data-versioning-wg" TargetMode="External"/><Relationship Id="rId29" Type="http://schemas.openxmlformats.org/officeDocument/2006/relationships/hyperlink" Target="https://www.rd-alliance.org/groups/vre-ig.html" TargetMode="External"/><Relationship Id="rId1" Type="http://schemas.openxmlformats.org/officeDocument/2006/relationships/slideLayout" Target="../slideLayouts/slideLayout3.xml"/><Relationship Id="rId6" Type="http://schemas.openxmlformats.org/officeDocument/2006/relationships/hyperlink" Target="https://www.rd-alliance.org/groups/rdaforce11-software-source-code-identification-wg" TargetMode="External"/><Relationship Id="rId11" Type="http://schemas.openxmlformats.org/officeDocument/2006/relationships/hyperlink" Target="https://www.rd-alliance.org/groups/metadata-ig.html" TargetMode="External"/><Relationship Id="rId24" Type="http://schemas.openxmlformats.org/officeDocument/2006/relationships/hyperlink" Target="https://www.rd-alliance.org/groups/cure-fair-wg" TargetMode="External"/><Relationship Id="rId32" Type="http://schemas.openxmlformats.org/officeDocument/2006/relationships/hyperlink" Target="https://www.rd-alliance.org/groups/preservation-tools-techniques-and-policies" TargetMode="External"/><Relationship Id="rId37" Type="http://schemas.openxmlformats.org/officeDocument/2006/relationships/hyperlink" Target="https://www.rd-alliance.org/groups/go-fair-ig" TargetMode="External"/><Relationship Id="rId40" Type="http://schemas.openxmlformats.org/officeDocument/2006/relationships/hyperlink" Target="https://www.rd-alliance.org/groups/professionalising-data-stewardship-ig" TargetMode="External"/><Relationship Id="rId5" Type="http://schemas.openxmlformats.org/officeDocument/2006/relationships/hyperlink" Target="https://www.rd-alliance.org/groups/fair-4-research-software-fair4rs-wg" TargetMode="External"/><Relationship Id="rId15" Type="http://schemas.openxmlformats.org/officeDocument/2006/relationships/hyperlink" Target="https://www.rd-alliance.org/groups/federated-identity-management" TargetMode="External"/><Relationship Id="rId23" Type="http://schemas.openxmlformats.org/officeDocument/2006/relationships/hyperlink" Target="https://www.rd-alliance.org/groups/exposing-data-management-plans-wg" TargetMode="External"/><Relationship Id="rId28" Type="http://schemas.openxmlformats.org/officeDocument/2006/relationships/hyperlink" Target="https://www.rd-alliance.org/groups/domain-repositories-ig.html" TargetMode="External"/><Relationship Id="rId36" Type="http://schemas.openxmlformats.org/officeDocument/2006/relationships/hyperlink" Target="https://www.rd-alliance.org/groups/data-policy-standardisation-and-implementation-ig" TargetMode="External"/><Relationship Id="rId10" Type="http://schemas.openxmlformats.org/officeDocument/2006/relationships/hyperlink" Target="https://www.rd-alliance.org/groups/disciplinary-collaboration-framework-ig" TargetMode="External"/><Relationship Id="rId19" Type="http://schemas.openxmlformats.org/officeDocument/2006/relationships/hyperlink" Target="https://www.rd-alliance.org/groups/assessment-data-fitness-use" TargetMode="External"/><Relationship Id="rId31" Type="http://schemas.openxmlformats.org/officeDocument/2006/relationships/hyperlink" Target="https://www.rd-alliance.org/groups/physical-samples-and-collections-research-data-ecosystem-ig" TargetMode="External"/><Relationship Id="rId4" Type="http://schemas.openxmlformats.org/officeDocument/2006/relationships/hyperlink" Target="https://www.rd-alliance.org/groups/research-metadata-schemas-wg" TargetMode="External"/><Relationship Id="rId9" Type="http://schemas.openxmlformats.org/officeDocument/2006/relationships/hyperlink" Target="https://www.rd-alliance.org/groups/data-foundations-and-terminology-ig.html" TargetMode="External"/><Relationship Id="rId14" Type="http://schemas.openxmlformats.org/officeDocument/2006/relationships/hyperlink" Target="https://www.rd-alliance.org/groups/vocabulary-services-interest-group.html" TargetMode="External"/><Relationship Id="rId22" Type="http://schemas.openxmlformats.org/officeDocument/2006/relationships/hyperlink" Target="https://www.rd-alliance.org/groups/dmp-common-standards-wg" TargetMode="External"/><Relationship Id="rId27" Type="http://schemas.openxmlformats.org/officeDocument/2006/relationships/hyperlink" Target="https://www.rd-alliance.org/groups/data-context-ig.html" TargetMode="External"/><Relationship Id="rId30" Type="http://schemas.openxmlformats.org/officeDocument/2006/relationships/hyperlink" Target="https://www.rd-alliance.org/groups/libraries-research-data.html" TargetMode="External"/><Relationship Id="rId35" Type="http://schemas.openxmlformats.org/officeDocument/2006/relationships/hyperlink" Target="https://www.rd-alliance.org/groups/research-data-architectures-research-institutions-ig" TargetMode="External"/><Relationship Id="rId8" Type="http://schemas.openxmlformats.org/officeDocument/2006/relationships/hyperlink" Target="https://www.rd-alliance.org/group/data-fabric-ig.html" TargetMode="External"/><Relationship Id="rId3" Type="http://schemas.openxmlformats.org/officeDocument/2006/relationships/hyperlink" Target="https://www.rd-alliance.org/groups/pid-kernel-information-profile-management-w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practical-policy-wg/outcomes/practical-policy" TargetMode="External"/><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www.rd-alliance.org/group/pid-information-types-wg/outcomes/pid-information-typ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research-data-repository-interoperability-wg/outcomes/research-data-repository-0" TargetMode="External"/><Relationship Id="rId5" Type="http://schemas.openxmlformats.org/officeDocument/2006/relationships/hyperlink" Target="https://www.rd-alliance.org/group/pid-kernel-information-profile-management-wg/outcomes/recommendation-pid-kernel-information" TargetMode="External"/><Relationship Id="rId4" Type="http://schemas.openxmlformats.org/officeDocument/2006/relationships/hyperlink" Target="https://www.rd-alliance.org/group/research-data-collections-wg/outcomes/rda-research-data-collections-wg-recommenda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s://www.rd-alliance.org/group/rda-covid19-rda-covid19-omics-rda-covid19-epidemiology-rda-covid19-clinical-rda-covid19-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long-tail-research-data-ig/outcomes/addressing-gaps-recommendations-supporting-long-tail-0" TargetMode="External"/><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www.rd-alliance.org/group/data-discovery-paradigms-ig/outcomes/data-discovery-paradigms-user-requirements-an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data-versioning-wg/outcomes/principles-and-best-practices-data-versioning-all-data-sets-big"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www.rd-alliance.org/group/persistent-identification-instruments-wg/outcomes/persistent-identification-instru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hyperlink" Target="https://www.rd-alliance.org/group/data-fabric-ig/outcomes/persistent-identifiers-consolidated-assertions"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rd-alliance.org/group/rda-covid-19-epidemiology-rda-covid19/outcomes/sharing-covid-19-epidemiology-data"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libraries-research-data-ig/outcomes/engaging-researchers-data-management-cookbook" TargetMode="External"/><Relationship Id="rId5" Type="http://schemas.openxmlformats.org/officeDocument/2006/relationships/hyperlink" Target="https://www.rd-alliance.org/group/data-fabric-ig/outcomes/summary-virtual-layer-recommendations-0" TargetMode="External"/><Relationship Id="rId4" Type="http://schemas.openxmlformats.org/officeDocument/2006/relationships/hyperlink" Target="https://www.rd-alliance.org/group/fair-data-maturity-model-wg/outcomes/results-analysis-existing-fair-assessment-tool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data-versioning-wg/outcomes/compilation-data-versioning-use-cases-rda-data-versioning-workin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rd-alliance.org/group/libraries-research-data-ig/outcomes/top-10-fair-data-software-things" TargetMode="External"/><Relationship Id="rId4" Type="http://schemas.openxmlformats.org/officeDocument/2006/relationships/hyperlink" Target="https://www.rd-alliance.org/group/rda-covid19/outcomes/rda-covid19-wg-zotero-libra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dmp-common-standards-wg/outcomes/rda-dmp-common-standard-machine-actionable-data-management" TargetMode="External"/><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www.rd-alliance.org/group/capacity-development-agriculture-data-wg/outcomes/recommendations-and-capacity-development" TargetMode="External"/><Relationship Id="rId4" Type="http://schemas.openxmlformats.org/officeDocument/2006/relationships/hyperlink" Target="https://www.rd-alliance.org/group/fair-data-maturity-model-wg/outcomes/fair-data-maturity-model-specification-and-guidelines-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rda-covid19/outcomes/rda-covid19-wg-zotero-library" TargetMode="External"/><Relationship Id="rId5" Type="http://schemas.openxmlformats.org/officeDocument/2006/relationships/hyperlink" Target="https://www.rd-alliance.org/group/rda-covid19-epidemiology/outcomes/data-sharing-epidemiolog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hyperlink" Target="https://www.rd-alliance.org/group/rda-covid19-rda-covid19-omics-rda-covid19-epidemiology-rda-covid19-clinical-rda-covid19-1" TargetMode="External"/><Relationship Id="rId4" Type="http://schemas.openxmlformats.org/officeDocument/2006/relationships/hyperlink" Target="https://www.rd-alliance.org/group/fairsharing-registry-connecting-data-policies-standards-databases-wg/outcomes/fair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s://www.rd-alliance.org/group/capacity-development-agriculture-data-wg/outcomes/recommendations-and-capacity-developmen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data-description-registry-interoperability-ddri-wg/outcomes/data-description-registry-interoperability"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rd-alliance.org/group/rda-covid19-rda-covid19-omics-rda-covid19-epidemiology-rda-covid19-clinical-rda-covid19-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hyperlink" Target="https://www.rd-alliance.org/group/working-and-interest-group-chairs-wheat-data-interoperability-wg/outcomes/wheat-data" TargetMode="External"/><Relationship Id="rId5" Type="http://schemas.openxmlformats.org/officeDocument/2006/relationships/hyperlink" Target="https://www.rd-alliance.org/group/research-data-repository-interoperability-wg/outcomes/research-data-repository-0"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capacity-development-agriculture-data-wg/outcomes/recommendations-and-capacity-development"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data-discovery-paradigms-ig/outcomes/eleven-quick-tips-finding-research-data" TargetMode="External"/><Relationship Id="rId7" Type="http://schemas.openxmlformats.org/officeDocument/2006/relationships/image" Target="../media/image3.png"/><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www.rd-alliance.org/group/research-data-repository-interoperability-wg/outcomes/research-data-repositor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rda-covid19-epidemiology/outcomes/data-sharing-epidemiology"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rd-alliance.org/group/rda-covid19/outcomes/rda-covid19-wg-zotero-librar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linguistics-data-ig/outcomes/troms%C3%B8-recommendations-citation-research-data-linguistics"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rd-alliance.org/group/persistent-identification-instruments-wg/outcomes/persistent-identification-instrument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practical-policy-wg/outcomes/practical-policy" TargetMode="External"/><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fairsharing-registry-connecting-data-policies-standards-databases-wg/outcomes/fair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agrisemantics-wg/outcomes/39-hints-facilitate-use-semantics-data-agriculture-and-nutrition" TargetMode="External"/><Relationship Id="rId2" Type="http://schemas.openxmlformats.org/officeDocument/2006/relationships/hyperlink" Target="https://www.rd-alliance.org/group/repository-audit-and-certification-dsa%E2%80%93wds-partnership-wg/outcomes/dsa-wds-partnership"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rd-alliance.org/group/rda-covid19-rda-covid19-omics-rda-covid19-epidemiology-rda-covid19-clinical-rda-covid19-1"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capacity-development-agriculture-data-wg/outcomes/recommendations-and-capacity-development" TargetMode="External"/><Relationship Id="rId2" Type="http://schemas.openxmlformats.org/officeDocument/2006/relationships/hyperlink" Target="https://www.rd-alliance.org/group/rdaforce11-software-source-code-identification-wg/outcomes/scid-wg-output-use-cases-and"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repository-platforms-research-data-ig/outcomes/matrix-use-cases-and-functional-requirements"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data-versioning-wg/outcomes/compilation-data-versioning-use-cases-rda-data-versioning-workin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data-versioning-wg/outcomes/principles-and-best-practices-data-versioning-all-data-sets-big"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wdsrda-assessment-data-fitness-use-wg/outcomes/wdsrda-assessment-data-fitness-use-wg-outputs" TargetMode="External"/><Relationship Id="rId2" Type="http://schemas.openxmlformats.org/officeDocument/2006/relationships/hyperlink" Target="https://www.rd-alliance.org/group/rda-covid19/outcomes/rda-covid19-wg-zotero-library"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rdaforce11-software-source-code-identification-wg/outcomes/use-cases-and-identifier-schem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data-description-registry-interoperability-ddri-wg/outcomes/data-description-registry-interoperability"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hyperlink" Target="https://www.rd-alliance.org/group/rdacodata-summer-schools-data-science-and-cloud-computing-developing-world-wg/outcom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rdawds-publishing-data-workflows-wg/outcomes/rdawds-publishing-data-workflows-w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www.rd-alliance.org/group/fairsharing-registry-connecting-data-policies-standards-databases-wg/outcomes/fairsharing"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rda-covid19-rda-covid19-omics-rda-covid19-epidemiology-rda-covid19-clinical-rda-covid19-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rdawds-scholarly-link-exchange-scholix-wg/outcomes/scholix-metadata-schema-exchange-scholarly"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capacity-development-agriculture-data-wg/outcomes/recommendations-and-capacity-development" TargetMode="External"/><Relationship Id="rId4" Type="http://schemas.openxmlformats.org/officeDocument/2006/relationships/hyperlink" Target="https://www.rd-alliance.org/group/fair-data-maturity-model-wg/outcomes/fair-data-maturity-model-specification-and-guidelines-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brokering-governance-wg/outcomes/sustainable-business-models-brokering-middleware-support" TargetMode="Externa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data-discovery-paradigms-ig/outcomes/survey-current-practices-data-search-services"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linguistics-data-ig/outcomes/troms%C3%B8-recommendations-citation-research-data-linguistics" TargetMode="External"/><Relationship Id="rId4" Type="http://schemas.openxmlformats.org/officeDocument/2006/relationships/hyperlink" Target="https://www.rd-alliance.org/group/data-discovery-paradigms-ig/outcomes/data-discovery-paradigms-user-requirements-an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data-discovery-paradigms-ig/outcomes/eleven-quick-tips-finding-research-data"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research-data-repository-interoperability-wg/outcomes/research-data-repositor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rda-covid19/outcomes/rda-covid19-wg-zotero-library"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data-versioning-wg/outcomes/principles-and-best-practices-data-versioning-all-data-sets-big" TargetMode="External"/><Relationship Id="rId4" Type="http://schemas.openxmlformats.org/officeDocument/2006/relationships/hyperlink" Target="https://www.rd-alliance.org/group/rda-covid19-epidemiology/outcomes/data-sharing-epidemiology"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rd-alliance.org/group/repository-audit-and-certification-dsa%E2%80%93wds-partnership-wg/outcomes/dsa-wds-partnershi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rd-alliance.org/group/rda-covid19-rda-covid19-omics-rda-covid19-epidemiology-rda-covid19-clinical-rda-covid19-1"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rdawds-publishing-data-cost-recovery-data-centres-ig/outcomes/income-streams-data-repositories"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rd-alliance.org/group/rda-covid19/outcomes/rda-covid19-wg-zotero-librar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rdacodata-legal-interoperability-ig/outcomes/rda-codata-legal-interoperability-research-data"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rd-alliance.org/group/data-policy-standardisation-and-implementation-ig/outcomes/developing-research-data-policy"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package" Target="../embeddings/Microsoft_Word_Document.docx"/><Relationship Id="rId7" Type="http://schemas.openxmlformats.org/officeDocument/2006/relationships/hyperlink" Target="https://www.rd-alliance.org/rda-disciplines/rda-europe-ambassadors" TargetMode="Externa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https://www.rd-alliance.org/group/agrisemantics-wg/outcomes/39-hints-facilitate-use-semantics-data-agriculture-and-nutrition" TargetMode="External"/><Relationship Id="rId5" Type="http://schemas.openxmlformats.org/officeDocument/2006/relationships/hyperlink" Target="https://www.rd-alliance.org/39-hints-facilitate-use-semantics-data-agriculture-nutrition" TargetMode="External"/><Relationship Id="rId4" Type="http://schemas.openxmlformats.org/officeDocument/2006/relationships/image" Target="../media/image28.emf"/><Relationship Id="rId9"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hyperlink" Target="mailto:enquiries@rd-alliance.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plenaries/rda-16th-plenary-meeting-costa-rica"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6.tiff"/></Relationships>
</file>

<file path=ppt/slides/_rels/slide6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5.xml"/><Relationship Id="rId4" Type="http://schemas.openxmlformats.org/officeDocument/2006/relationships/image" Target="../media/image39.tiff"/></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plenaries/rda-17th-plenary-meeting"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0.tiff"/></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hyperlink" Target="https://www.rd-alliance.org/plenaries/rda-18th-plenary-meeting-part-international-data-week-2021-8%E2%80%9311-november-2021-seoul-south" TargetMode="Externa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hyperlink" Target="https://www.rd-alliance.org/plenaries/international-data-week-2023-salzbu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041906" y="5487710"/>
            <a:ext cx="9144000" cy="719659"/>
          </a:xfrm>
        </p:spPr>
        <p:txBody>
          <a:bodyPr>
            <a:normAutofit/>
          </a:bodyPr>
          <a:lstStyle/>
          <a:p>
            <a:pPr algn="r"/>
            <a:r>
              <a:rPr lang="en-GB" sz="3600" dirty="0"/>
              <a:t>November 2020</a:t>
            </a:r>
          </a:p>
        </p:txBody>
      </p:sp>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1424354" y="2104860"/>
            <a:ext cx="9761552" cy="2231842"/>
          </a:xfrm>
        </p:spPr>
        <p:txBody>
          <a:bodyPr>
            <a:normAutofit fontScale="90000"/>
          </a:bodyPr>
          <a:lstStyle/>
          <a:p>
            <a:r>
              <a:rPr lang="en-GB" sz="8000" spc="-150" dirty="0"/>
              <a:t>The Research Data Alliance</a:t>
            </a:r>
            <a:br>
              <a:rPr lang="en-GB" sz="8000" spc="-150" dirty="0"/>
            </a:br>
            <a:r>
              <a:rPr lang="en-GB" sz="6000" spc="-150" dirty="0"/>
              <a:t>in a nutshell</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p:txBody>
          <a:bodyPr/>
          <a:lstStyle/>
          <a:p>
            <a:r>
              <a:rPr lang="en-GB" dirty="0"/>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11,356</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145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sp>
        <p:nvSpPr>
          <p:cNvPr id="8" name="Date Placeholder 3">
            <a:extLst>
              <a:ext uri="{FF2B5EF4-FFF2-40B4-BE49-F238E27FC236}">
                <a16:creationId xmlns:a16="http://schemas.microsoft.com/office/drawing/2014/main" id="{54D475F1-03D8-4648-9880-F27AC94F6002}"/>
              </a:ext>
            </a:extLst>
          </p:cNvPr>
          <p:cNvSpPr>
            <a:spLocks noGrp="1"/>
          </p:cNvSpPr>
          <p:nvPr>
            <p:ph type="dt" sz="half" idx="2"/>
          </p:nvPr>
        </p:nvSpPr>
        <p:spPr>
          <a:xfrm>
            <a:off x="838200" y="6425625"/>
            <a:ext cx="1426029" cy="365125"/>
          </a:xfrm>
        </p:spPr>
        <p:txBody>
          <a:bodyPr/>
          <a:lstStyle/>
          <a:p>
            <a:fld id="{3A274E23-EE9F-EC4A-A764-3562A14CB225}" type="datetime5">
              <a:rPr lang="en-US" smtClean="0"/>
              <a:t>4-Dec-20</a:t>
            </a:fld>
            <a:endParaRPr lang="en-GB" dirty="0"/>
          </a:p>
        </p:txBody>
      </p:sp>
      <p:pic>
        <p:nvPicPr>
          <p:cNvPr id="3" name="Picture 2">
            <a:extLst>
              <a:ext uri="{FF2B5EF4-FFF2-40B4-BE49-F238E27FC236}">
                <a16:creationId xmlns:a16="http://schemas.microsoft.com/office/drawing/2014/main" id="{7B9E7B3F-1754-8447-8456-441A9645BE47}"/>
              </a:ext>
            </a:extLst>
          </p:cNvPr>
          <p:cNvPicPr>
            <a:picLocks noChangeAspect="1"/>
          </p:cNvPicPr>
          <p:nvPr/>
        </p:nvPicPr>
        <p:blipFill>
          <a:blip r:embed="rId2"/>
          <a:stretch>
            <a:fillRect/>
          </a:stretch>
        </p:blipFill>
        <p:spPr>
          <a:xfrm>
            <a:off x="0" y="1387867"/>
            <a:ext cx="12192000" cy="4082265"/>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p:txBody>
          <a:bodyPr>
            <a:normAutofit fontScale="90000"/>
          </a:bodyPr>
          <a:lstStyle/>
          <a:p>
            <a:r>
              <a:rPr lang="en-GB" dirty="0"/>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 in all RDA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tabLst>
                <a:tab pos="297656" algn="l"/>
              </a:tabLst>
              <a:defRPr/>
            </a:pPr>
            <a:r>
              <a:rPr lang="en-US" sz="2000" i="1" dirty="0">
                <a:solidFill>
                  <a:sysClr val="windowText" lastClr="000000">
                    <a:lumMod val="75000"/>
                    <a:lumOff val="25000"/>
                  </a:sysClr>
                </a:solidFill>
              </a:rPr>
              <a:t>Communicate open job positions in your organisation to entire RDA community (</a:t>
            </a:r>
            <a:r>
              <a:rPr lang="en-US" sz="2000" b="1" i="1" dirty="0">
                <a:solidFill>
                  <a:sysClr val="windowText" lastClr="000000">
                    <a:lumMod val="75000"/>
                    <a:lumOff val="25000"/>
                  </a:sysClr>
                </a:solidFill>
              </a:rPr>
              <a:t>Exclusive to </a:t>
            </a:r>
            <a:r>
              <a:rPr lang="en-US" sz="2000" b="1" i="1" dirty="0" err="1">
                <a:solidFill>
                  <a:sysClr val="windowText" lastClr="000000">
                    <a:lumMod val="75000"/>
                    <a:lumOff val="25000"/>
                  </a:sysClr>
                </a:solidFill>
              </a:rPr>
              <a:t>Organisational</a:t>
            </a:r>
            <a:r>
              <a:rPr lang="en-US" sz="2000" b="1" i="1" dirty="0">
                <a:solidFill>
                  <a:sysClr val="windowText" lastClr="000000">
                    <a:lumMod val="75000"/>
                    <a:lumOff val="25000"/>
                  </a:sysClr>
                </a:solidFill>
              </a:rPr>
              <a:t> Members</a:t>
            </a:r>
            <a:r>
              <a:rPr lang="en-US" sz="2000" i="1" dirty="0">
                <a:solidFill>
                  <a:sysClr val="windowText" lastClr="000000">
                    <a:lumMod val="75000"/>
                    <a:lumOff val="25000"/>
                  </a:sysClr>
                </a:solidFill>
              </a:rPr>
              <a:t>)</a:t>
            </a:r>
          </a:p>
          <a:p>
            <a:pPr lvl="2">
              <a:buClr>
                <a:srgbClr val="99CB38"/>
              </a:buClr>
              <a:tabLst>
                <a:tab pos="297656" algn="l"/>
              </a:tabLst>
              <a:defRPr/>
            </a:pPr>
            <a:r>
              <a:rPr lang="en-US" sz="2000" i="1" dirty="0">
                <a:solidFill>
                  <a:sysClr val="windowText" lastClr="000000">
                    <a:lumMod val="75000"/>
                    <a:lumOff val="25000"/>
                  </a:sysClr>
                </a:solidFill>
              </a:rPr>
              <a:t>Reduced RDA Plenary meeting registration fee (</a:t>
            </a:r>
            <a:r>
              <a:rPr lang="en-US" sz="2000" b="1" i="1" dirty="0">
                <a:solidFill>
                  <a:sysClr val="windowText" lastClr="000000">
                    <a:lumMod val="75000"/>
                    <a:lumOff val="25000"/>
                  </a:sysClr>
                </a:solidFill>
              </a:rPr>
              <a:t>Exclusive to </a:t>
            </a:r>
            <a:r>
              <a:rPr lang="en-US" sz="2000" b="1" i="1" dirty="0" err="1">
                <a:solidFill>
                  <a:sysClr val="windowText" lastClr="000000">
                    <a:lumMod val="75000"/>
                    <a:lumOff val="25000"/>
                  </a:sysClr>
                </a:solidFill>
              </a:rPr>
              <a:t>Organisational</a:t>
            </a:r>
            <a:r>
              <a:rPr lang="en-US" sz="2000" b="1" i="1" dirty="0">
                <a:solidFill>
                  <a:sysClr val="windowText" lastClr="000000">
                    <a:lumMod val="75000"/>
                    <a:lumOff val="25000"/>
                  </a:sysClr>
                </a:solidFill>
              </a:rPr>
              <a:t> Members</a:t>
            </a:r>
            <a:r>
              <a:rPr lang="en-US" sz="2000" i="1"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50</a:t>
            </a:r>
            <a:r>
              <a:rPr kumimoji="0" lang="it-IT" sz="2000" b="1" i="0" u="none" strike="noStrike" kern="0" cap="none" spc="0" normalizeH="0" baseline="0" noProof="0" dirty="0">
                <a:ln>
                  <a:noFill/>
                </a:ln>
                <a:solidFill>
                  <a:schemeClr val="bg1"/>
                </a:solidFill>
                <a:effectLst/>
                <a:uLnTx/>
                <a:uFillTx/>
              </a:rPr>
              <a:t> Organisational &amp; 11 Affiliate Members</a:t>
            </a:r>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
        <p:nvSpPr>
          <p:cNvPr id="12" name="Date Placeholder 3">
            <a:extLst>
              <a:ext uri="{FF2B5EF4-FFF2-40B4-BE49-F238E27FC236}">
                <a16:creationId xmlns:a16="http://schemas.microsoft.com/office/drawing/2014/main" id="{E6D3E0A4-E7BB-FB44-8D0C-7995AC591CD2}"/>
              </a:ext>
            </a:extLst>
          </p:cNvPr>
          <p:cNvSpPr>
            <a:spLocks noGrp="1"/>
          </p:cNvSpPr>
          <p:nvPr>
            <p:ph type="dt" sz="half" idx="2"/>
          </p:nvPr>
        </p:nvSpPr>
        <p:spPr>
          <a:xfrm>
            <a:off x="838200" y="6425625"/>
            <a:ext cx="1426029" cy="365125"/>
          </a:xfrm>
        </p:spPr>
        <p:txBody>
          <a:bodyPr/>
          <a:lstStyle/>
          <a:p>
            <a:fld id="{FADC5B28-9465-F944-B933-39E5F4159DB9}" type="datetime5">
              <a:rPr lang="en-US" smtClean="0"/>
              <a:t>4-Dec-20</a:t>
            </a:fld>
            <a:endParaRPr lang="en-GB" dirty="0"/>
          </a:p>
        </p:txBody>
      </p:sp>
    </p:spTree>
    <p:extLst>
      <p:ext uri="{BB962C8B-B14F-4D97-AF65-F5344CB8AC3E}">
        <p14:creationId xmlns:p14="http://schemas.microsoft.com/office/powerpoint/2010/main" val="245425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dirty="0"/>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307301"/>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a:t>American </a:t>
            </a:r>
            <a:r>
              <a:rPr lang="it-IT" sz="1200" dirty="0" err="1"/>
              <a:t>University</a:t>
            </a:r>
            <a:r>
              <a:rPr lang="it-IT" sz="1200" dirty="0"/>
              <a:t> Library,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it-IT" sz="1200" dirty="0"/>
              <a:t>Carnegie Mellon </a:t>
            </a:r>
            <a:r>
              <a:rPr lang="it-IT" sz="1200" dirty="0" err="1"/>
              <a:t>University</a:t>
            </a:r>
            <a:r>
              <a:rPr lang="it-IT" sz="1200" dirty="0"/>
              <a:t>,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a:t>
            </a:r>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a:t>
            </a:r>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endParaRPr lang="it-IT" sz="1200" dirty="0"/>
          </a:p>
          <a:p>
            <a:pPr marL="180975" indent="-168275" fontAlgn="b">
              <a:lnSpc>
                <a:spcPts val="1500"/>
              </a:lnSpc>
              <a:spcBef>
                <a:spcPts val="0"/>
              </a:spcBef>
            </a:pPr>
            <a:r>
              <a:rPr lang="it-IT" sz="1200" dirty="0"/>
              <a:t>DANS, Data </a:t>
            </a:r>
            <a:r>
              <a:rPr lang="it-IT" sz="1200" dirty="0" err="1"/>
              <a:t>Archiving</a:t>
            </a:r>
            <a:r>
              <a:rPr lang="it-IT" sz="1200" dirty="0"/>
              <a:t> and </a:t>
            </a:r>
            <a:r>
              <a:rPr lang="it-IT" sz="1200" dirty="0" err="1"/>
              <a:t>Networked</a:t>
            </a:r>
            <a:r>
              <a:rPr lang="it-IT" sz="1200" dirty="0"/>
              <a:t> Services, The Netherlands</a:t>
            </a:r>
          </a:p>
          <a:p>
            <a:pPr marL="180975" indent="-168275" fontAlgn="b">
              <a:lnSpc>
                <a:spcPts val="1500"/>
              </a:lnSpc>
              <a:spcBef>
                <a:spcPts val="0"/>
              </a:spcBef>
            </a:pPr>
            <a:r>
              <a:rPr lang="it-IT" sz="1200" dirty="0"/>
              <a:t>Data </a:t>
            </a:r>
            <a:r>
              <a:rPr lang="it-IT" sz="1200" dirty="0" err="1"/>
              <a:t>Observation</a:t>
            </a:r>
            <a:r>
              <a:rPr lang="it-IT" sz="1200" dirty="0"/>
              <a:t> Network for Earth - </a:t>
            </a:r>
            <a:r>
              <a:rPr lang="it-IT" sz="1200" dirty="0" err="1"/>
              <a:t>DataONE</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a:t>
            </a:r>
            <a:endParaRPr lang="it-IT" sz="1200" dirty="0"/>
          </a:p>
          <a:p>
            <a:pPr marL="180975" indent="-168275" fontAlgn="b">
              <a:lnSpc>
                <a:spcPts val="1500"/>
              </a:lnSpc>
              <a:spcBef>
                <a:spcPts val="0"/>
              </a:spcBef>
            </a:pPr>
            <a:r>
              <a:rPr lang="it-IT" sz="1200" dirty="0"/>
              <a:t>EGI Foundation</a:t>
            </a:r>
          </a:p>
          <a:p>
            <a:pPr marL="180975" indent="-168275" fontAlgn="b">
              <a:lnSpc>
                <a:spcPts val="1500"/>
              </a:lnSpc>
              <a:spcBef>
                <a:spcPts val="0"/>
              </a:spcBef>
            </a:pPr>
            <a:r>
              <a:rPr lang="it-IT" sz="1200" dirty="0"/>
              <a:t>ELSEVIER, The Netherlands</a:t>
            </a:r>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a:t>
            </a:r>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it-IT" sz="1200" dirty="0"/>
              <a:t>Global </a:t>
            </a:r>
            <a:r>
              <a:rPr lang="it-IT" sz="1200" dirty="0" err="1"/>
              <a:t>Biosocial</a:t>
            </a:r>
            <a:r>
              <a:rPr lang="it-IT" sz="1200" dirty="0"/>
              <a:t> </a:t>
            </a:r>
            <a:r>
              <a:rPr lang="it-IT" sz="1200" dirty="0" err="1"/>
              <a:t>Complexity</a:t>
            </a:r>
            <a:r>
              <a:rPr lang="it-IT" sz="1200" dirty="0"/>
              <a:t> </a:t>
            </a:r>
            <a:r>
              <a:rPr lang="it-IT" sz="1200" dirty="0" err="1"/>
              <a:t>Initiative</a:t>
            </a:r>
            <a:r>
              <a:rPr lang="it-IT" sz="1200" dirty="0"/>
              <a:t>, Arizona State </a:t>
            </a:r>
            <a:r>
              <a:rPr lang="it-IT" sz="1200" dirty="0" err="1"/>
              <a:t>University</a:t>
            </a:r>
            <a:r>
              <a:rPr lang="it-IT" sz="1200" dirty="0"/>
              <a:t>, USA</a:t>
            </a:r>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t>
            </a:r>
            <a:br>
              <a:rPr lang="it-IT" sz="1200" dirty="0"/>
            </a:br>
            <a:r>
              <a:rPr lang="it-IT" sz="1200" dirty="0"/>
              <a:t>and Technology</a:t>
            </a:r>
          </a:p>
          <a:p>
            <a:pPr marL="180975" indent="-168275" fontAlgn="b">
              <a:lnSpc>
                <a:spcPts val="1500"/>
              </a:lnSpc>
              <a:spcBef>
                <a:spcPts val="0"/>
              </a:spcBef>
            </a:pPr>
            <a:r>
              <a:rPr lang="it-IT" sz="1200" dirty="0"/>
              <a:t>Indiana </a:t>
            </a:r>
            <a:r>
              <a:rPr lang="it-IT" sz="1200" dirty="0" err="1"/>
              <a:t>University</a:t>
            </a:r>
            <a:r>
              <a:rPr lang="it-IT" sz="1200" dirty="0"/>
              <a:t> Pervasive Technology </a:t>
            </a:r>
            <a:r>
              <a:rPr lang="it-IT" sz="1200" dirty="0" err="1"/>
              <a:t>Institute</a:t>
            </a:r>
            <a:r>
              <a:rPr lang="it-IT" sz="1200" dirty="0"/>
              <a:t>, USA</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t>
            </a:r>
            <a:br>
              <a:rPr lang="it-IT" sz="1200" dirty="0"/>
            </a:br>
            <a:r>
              <a:rPr lang="it-IT" sz="1200" dirty="0"/>
              <a:t>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endParaRPr lang="it-IT" sz="1200" dirty="0"/>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endParaRPr lang="it-IT" sz="1200" dirty="0"/>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a:t>
            </a:r>
          </a:p>
          <a:p>
            <a:pPr marL="180975" indent="-168275" fontAlgn="b">
              <a:lnSpc>
                <a:spcPts val="1500"/>
              </a:lnSpc>
              <a:spcBef>
                <a:spcPts val="0"/>
              </a:spcBef>
            </a:pPr>
            <a:r>
              <a:rPr lang="it-IT" sz="1200" dirty="0"/>
              <a:t>NZ </a:t>
            </a:r>
            <a:r>
              <a:rPr lang="it-IT" sz="1200" dirty="0" err="1"/>
              <a:t>eScience</a:t>
            </a:r>
            <a:r>
              <a:rPr lang="it-IT" sz="1200" dirty="0"/>
              <a:t> </a:t>
            </a:r>
            <a:r>
              <a:rPr lang="it-IT" sz="1200" dirty="0" err="1"/>
              <a:t>Infrastructure</a:t>
            </a:r>
            <a:r>
              <a:rPr lang="it-IT" sz="1200" dirty="0"/>
              <a:t>, New Zealand</a:t>
            </a:r>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2700" indent="0">
              <a:lnSpc>
                <a:spcPts val="1500"/>
              </a:lnSpc>
              <a:spcBef>
                <a:spcPts val="0"/>
              </a:spcBef>
              <a:buNone/>
            </a:pPr>
            <a:endParaRPr lang="en-GB" sz="1200" dirty="0"/>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fld id="{4D305F85-0928-B443-897A-9C233A520733}" type="datetime5">
              <a:rPr lang="en-US" smtClean="0"/>
              <a:t>4-Dec-20</a:t>
            </a:fld>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61220" y="468123"/>
            <a:ext cx="2656968" cy="762722"/>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50 RDA </a:t>
            </a:r>
            <a:r>
              <a:rPr lang="en-US" sz="2000" b="1" dirty="0" err="1"/>
              <a:t>Organisational</a:t>
            </a:r>
            <a:r>
              <a:rPr lang="en-US" sz="2000" b="1" dirty="0"/>
              <a:t> Members</a:t>
            </a:r>
            <a:endParaRPr lang="x-none" sz="2000" b="1"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Tree>
    <p:extLst>
      <p:ext uri="{BB962C8B-B14F-4D97-AF65-F5344CB8AC3E}">
        <p14:creationId xmlns:p14="http://schemas.microsoft.com/office/powerpoint/2010/main" val="42411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dirty="0"/>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627993"/>
            <a:ext cx="11844997" cy="4224168"/>
          </a:xfrm>
        </p:spPr>
        <p:txBody>
          <a:bodyPr lIns="90000" numCol="2" spcCol="108000">
            <a:normAutofit fontScale="92500"/>
          </a:bodyPr>
          <a:lstStyle/>
          <a:p>
            <a:pPr marL="446088" indent="-446088" fontAlgn="b"/>
            <a:r>
              <a:rPr lang="it-IT" dirty="0"/>
              <a:t>The </a:t>
            </a:r>
            <a:r>
              <a:rPr lang="it-IT" dirty="0" err="1"/>
              <a:t>Consortia</a:t>
            </a:r>
            <a:r>
              <a:rPr lang="it-IT" dirty="0"/>
              <a:t> </a:t>
            </a:r>
            <a:r>
              <a:rPr lang="it-IT" dirty="0" err="1"/>
              <a:t>Advancing</a:t>
            </a:r>
            <a:r>
              <a:rPr lang="it-IT" dirty="0"/>
              <a:t> </a:t>
            </a:r>
            <a:r>
              <a:rPr lang="it-IT" dirty="0" err="1"/>
              <a:t>Standards</a:t>
            </a:r>
            <a:r>
              <a:rPr lang="it-IT" dirty="0"/>
              <a:t> in </a:t>
            </a:r>
            <a:r>
              <a:rPr lang="it-IT" dirty="0" err="1"/>
              <a:t>Research</a:t>
            </a:r>
            <a:r>
              <a:rPr lang="it-IT" dirty="0"/>
              <a:t> Administration Information - </a:t>
            </a:r>
            <a:br>
              <a:rPr lang="it-IT" dirty="0"/>
            </a:br>
            <a:r>
              <a:rPr lang="it-IT" dirty="0"/>
              <a:t>CASRAI</a:t>
            </a:r>
          </a:p>
          <a:p>
            <a:pPr marL="446088" indent="-446088" fontAlgn="b"/>
            <a:r>
              <a:rPr lang="it-IT" dirty="0" err="1"/>
              <a:t>Confederation</a:t>
            </a:r>
            <a:r>
              <a:rPr lang="it-IT" dirty="0"/>
              <a:t> of Open Access </a:t>
            </a:r>
            <a:r>
              <a:rPr lang="it-IT" dirty="0" err="1"/>
              <a:t>Repositories</a:t>
            </a:r>
            <a:r>
              <a:rPr lang="it-IT" dirty="0"/>
              <a:t> (COAR)</a:t>
            </a:r>
          </a:p>
          <a:p>
            <a:pPr marL="446088" indent="-446088" fontAlgn="b"/>
            <a:r>
              <a:rPr lang="it-IT" dirty="0" err="1"/>
              <a:t>Committee</a:t>
            </a:r>
            <a:r>
              <a:rPr lang="it-IT" dirty="0"/>
              <a:t> on Data for Science and Technology (CODATA)</a:t>
            </a:r>
          </a:p>
          <a:p>
            <a:pPr marL="446088" indent="-446088" fontAlgn="b"/>
            <a:r>
              <a:rPr lang="it-IT" dirty="0" err="1"/>
              <a:t>DataCite</a:t>
            </a:r>
            <a:endParaRPr lang="it-IT" dirty="0"/>
          </a:p>
          <a:p>
            <a:pPr marL="446088" indent="-446088" fontAlgn="b"/>
            <a:r>
              <a:rPr lang="it-IT" dirty="0"/>
              <a:t>GIDA - The Global </a:t>
            </a:r>
            <a:r>
              <a:rPr lang="it-IT" dirty="0" err="1"/>
              <a:t>Indigenous</a:t>
            </a:r>
            <a:r>
              <a:rPr lang="it-IT" dirty="0"/>
              <a:t> Data </a:t>
            </a:r>
            <a:r>
              <a:rPr lang="it-IT" dirty="0" err="1"/>
              <a:t>Alliance</a:t>
            </a:r>
            <a:endParaRPr lang="it-IT" dirty="0"/>
          </a:p>
          <a:p>
            <a:pPr marL="446088" indent="-446088" fontAlgn="b"/>
            <a:r>
              <a:rPr lang="it-IT" dirty="0"/>
              <a:t>Group on Earth </a:t>
            </a:r>
            <a:r>
              <a:rPr lang="it-IT" dirty="0" err="1"/>
              <a:t>Observations</a:t>
            </a:r>
            <a:r>
              <a:rPr lang="it-IT" dirty="0"/>
              <a:t> (GEO)</a:t>
            </a:r>
          </a:p>
          <a:p>
            <a:pPr marL="446088" indent="-446088" fontAlgn="b"/>
            <a:r>
              <a:rPr lang="it-IT" dirty="0"/>
              <a:t>Global Open Data for </a:t>
            </a:r>
            <a:r>
              <a:rPr lang="it-IT" dirty="0" err="1"/>
              <a:t>Agriculture</a:t>
            </a:r>
            <a:r>
              <a:rPr lang="it-IT" dirty="0"/>
              <a:t> &amp; </a:t>
            </a:r>
            <a:r>
              <a:rPr lang="it-IT" dirty="0" err="1"/>
              <a:t>Nutrition</a:t>
            </a:r>
            <a:r>
              <a:rPr lang="it-IT" dirty="0"/>
              <a:t> (GODAN)</a:t>
            </a:r>
          </a:p>
          <a:p>
            <a:pPr marL="446088" indent="-446088" fontAlgn="b"/>
            <a:r>
              <a:rPr lang="it-IT" dirty="0"/>
              <a:t>International </a:t>
            </a:r>
            <a:r>
              <a:rPr lang="it-IT" dirty="0" err="1"/>
              <a:t>Council</a:t>
            </a:r>
            <a:r>
              <a:rPr lang="it-IT" dirty="0"/>
              <a:t> for </a:t>
            </a:r>
            <a:r>
              <a:rPr lang="it-IT" dirty="0" err="1"/>
              <a:t>Scientific</a:t>
            </a:r>
            <a:r>
              <a:rPr lang="it-IT" dirty="0"/>
              <a:t> and Technical Information (ICSTI)</a:t>
            </a:r>
          </a:p>
          <a:p>
            <a:pPr marL="446088" indent="-446088" fontAlgn="b"/>
            <a:r>
              <a:rPr lang="it-IT" dirty="0" err="1"/>
              <a:t>Connecting</a:t>
            </a:r>
            <a:r>
              <a:rPr lang="it-IT" dirty="0"/>
              <a:t> </a:t>
            </a:r>
            <a:r>
              <a:rPr lang="it-IT" dirty="0" err="1"/>
              <a:t>Research</a:t>
            </a:r>
            <a:r>
              <a:rPr lang="it-IT" dirty="0"/>
              <a:t> and </a:t>
            </a:r>
            <a:r>
              <a:rPr lang="it-IT" dirty="0" err="1"/>
              <a:t>Researchers</a:t>
            </a:r>
            <a:r>
              <a:rPr lang="it-IT" dirty="0"/>
              <a:t> (ORCID)</a:t>
            </a:r>
          </a:p>
          <a:p>
            <a:pPr marL="446088" indent="-446088" fontAlgn="b"/>
            <a:r>
              <a:rPr lang="it-IT" dirty="0" err="1"/>
              <a:t>Research</a:t>
            </a:r>
            <a:r>
              <a:rPr lang="it-IT" dirty="0"/>
              <a:t> Software </a:t>
            </a:r>
            <a:r>
              <a:rPr lang="it-IT" dirty="0" err="1"/>
              <a:t>Alliance</a:t>
            </a:r>
            <a:r>
              <a:rPr lang="it-IT" dirty="0"/>
              <a:t> (</a:t>
            </a:r>
            <a:r>
              <a:rPr lang="it-IT" dirty="0" err="1"/>
              <a:t>ReSA</a:t>
            </a:r>
            <a:r>
              <a:rPr lang="it-IT" dirty="0"/>
              <a:t>)</a:t>
            </a:r>
          </a:p>
          <a:p>
            <a:pPr marL="446088" indent="-446088" fontAlgn="b"/>
            <a:r>
              <a:rPr lang="it-IT" dirty="0"/>
              <a:t>World Data System (WDS)</a:t>
            </a:r>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fld id="{F4505131-37D0-9A40-BE06-E5DA1985F4DD}" type="datetime5">
              <a:rPr lang="en-US" smtClean="0"/>
              <a:t>4-Dec-20</a:t>
            </a:fld>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061220" y="468123"/>
            <a:ext cx="2500516" cy="762722"/>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11 RDA Affiliate Members</a:t>
            </a:r>
            <a:endParaRPr lang="x-none" sz="2000" b="1"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Tree>
    <p:extLst>
      <p:ext uri="{BB962C8B-B14F-4D97-AF65-F5344CB8AC3E}">
        <p14:creationId xmlns:p14="http://schemas.microsoft.com/office/powerpoint/2010/main" val="258016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B81F-C86B-0449-84BB-5C8273C7D149}"/>
              </a:ext>
            </a:extLst>
          </p:cNvPr>
          <p:cNvSpPr>
            <a:spLocks noGrp="1"/>
          </p:cNvSpPr>
          <p:nvPr>
            <p:ph type="title"/>
          </p:nvPr>
        </p:nvSpPr>
        <p:spPr>
          <a:xfrm>
            <a:off x="2185524" y="187776"/>
            <a:ext cx="10384428"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a:t>
            </a:r>
            <a:br>
              <a:rPr lang="en-GB" dirty="0"/>
            </a:br>
            <a:r>
              <a:rPr lang="en-GB" sz="2700" dirty="0"/>
              <a:t>Discipline-focused and Partnerships</a:t>
            </a:r>
            <a:endParaRPr lang="en-GB" dirty="0"/>
          </a:p>
        </p:txBody>
      </p:sp>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8FA85F74-9F1C-FB47-A6F9-7A315556B472}" type="datetime5">
              <a:rPr lang="en-US" smtClean="0"/>
              <a:t>4-Dec-20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12" name="Content Placeholder 1">
            <a:extLst>
              <a:ext uri="{FF2B5EF4-FFF2-40B4-BE49-F238E27FC236}">
                <a16:creationId xmlns:a16="http://schemas.microsoft.com/office/drawing/2014/main" id="{E694ADD9-6114-0341-A770-4EF2995B0173}"/>
              </a:ext>
            </a:extLst>
          </p:cNvPr>
          <p:cNvSpPr txBox="1">
            <a:spLocks/>
          </p:cNvSpPr>
          <p:nvPr/>
        </p:nvSpPr>
        <p:spPr>
          <a:xfrm>
            <a:off x="0" y="1312505"/>
            <a:ext cx="12192000" cy="3832519"/>
          </a:xfrm>
          <a:prstGeom prst="rect">
            <a:avLst/>
          </a:prstGeom>
          <a:solidFill>
            <a:srgbClr val="44C1A3">
              <a:lumMod val="60000"/>
              <a:lumOff val="40000"/>
            </a:srgbClr>
          </a:solidFill>
          <a:ln w="12700">
            <a:noFill/>
          </a:ln>
          <a:effectLst/>
        </p:spPr>
        <p:txBody>
          <a:bodyPr vert="horz" lIns="180000" tIns="10800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80000"/>
              </a:lnSpc>
              <a:spcBef>
                <a:spcPts val="0"/>
              </a:spcBef>
              <a:spcAft>
                <a:spcPts val="200"/>
              </a:spcAft>
              <a:buClr>
                <a:srgbClr val="99CB38"/>
              </a:buClr>
              <a:buSzPct val="100000"/>
              <a:buFont typeface="Calibri" panose="020F0502020204030204" pitchFamily="34" charset="0"/>
              <a:buNone/>
              <a:tabLst/>
              <a:defRPr/>
            </a:pPr>
            <a:r>
              <a:rPr kumimoji="0" lang="en-US" sz="1400" b="1"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Discipline focus</a:t>
            </a:r>
          </a:p>
          <a:p>
            <a:pPr marL="0" marR="0" lvl="0" indent="0" algn="l" defTabSz="914400" rtl="0" eaLnBrk="1" fontAlgn="auto" latinLnBrk="0" hangingPunct="1">
              <a:lnSpc>
                <a:spcPct val="80000"/>
              </a:lnSpc>
              <a:spcBef>
                <a:spcPts val="0"/>
              </a:spcBef>
              <a:spcAft>
                <a:spcPts val="200"/>
              </a:spcAft>
              <a:buClr>
                <a:srgbClr val="99CB38"/>
              </a:buClr>
              <a:buSzPct val="100000"/>
              <a:buFont typeface="Calibri" panose="020F0502020204030204" pitchFamily="34" charset="0"/>
              <a:buNone/>
              <a:tabLst/>
              <a:defRPr/>
            </a:pPr>
            <a:endParaRPr kumimoji="0" lang="en-US" sz="700" b="1"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0" algn="l" defTabSz="914400" rtl="0" eaLnBrk="1" fontAlgn="auto" latinLnBrk="0" hangingPunct="1">
              <a:lnSpc>
                <a:spcPct val="80000"/>
              </a:lnSpc>
              <a:spcBef>
                <a:spcPts val="450"/>
              </a:spcBef>
              <a:spcAft>
                <a:spcPts val="200"/>
              </a:spcAft>
              <a:buClr>
                <a:srgbClr val="99CB38"/>
              </a:buClr>
              <a:buSzPct val="100000"/>
              <a:buNone/>
              <a:tabLst/>
              <a:defRPr/>
            </a:pPr>
            <a:r>
              <a:rPr kumimoji="0" lang="en-US"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Working Groups</a:t>
            </a:r>
          </a:p>
          <a:p>
            <a:pPr marL="0">
              <a:lnSpc>
                <a:spcPct val="100000"/>
              </a:lnSpc>
              <a:spcBef>
                <a:spcPts val="0"/>
              </a:spcBef>
              <a:spcAft>
                <a:spcPts val="0"/>
              </a:spcAft>
              <a:buClr>
                <a:srgbClr val="99CB38"/>
              </a:buClr>
              <a:buFont typeface="Wingdings" pitchFamily="2" charset="2"/>
              <a:buChar char="q"/>
              <a:defRPr/>
            </a:pPr>
            <a:endParaRPr lang="en-US" sz="1050" dirty="0">
              <a:solidFill>
                <a:sysClr val="windowText" lastClr="000000"/>
              </a:solidFill>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Agrisemantics WG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4">
                  <a:extLst>
                    <a:ext uri="{A12FA001-AC4F-418D-AE19-62706E023703}">
                      <ahyp:hlinkClr xmlns:ahyp="http://schemas.microsoft.com/office/drawing/2018/hyperlinkcolor" val="tx"/>
                    </a:ext>
                  </a:extLst>
                </a:hlinkClick>
              </a:rPr>
              <a:t>Capacity Development for Agriculture Data WG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Rice Data </a:t>
            </a:r>
            <a:r>
              <a:rPr lang="it-IT" sz="1050" kern="0" dirty="0" err="1">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Interoperability</a:t>
            </a:r>
            <a:r>
              <a:rPr lang="it-IT" sz="1050" kern="0" dirty="0">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Reproducible</a:t>
            </a:r>
            <a:r>
              <a:rPr lang="it-IT" sz="1050" kern="0" dirty="0">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Health</a:t>
            </a:r>
            <a:r>
              <a:rPr lang="it-IT" sz="1050" kern="0" dirty="0">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 Data Services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Preserving</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Scientific</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Annotation</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Blockchain</a:t>
            </a:r>
            <a:r>
              <a:rPr lang="it-IT" sz="1050" kern="0" dirty="0">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 Applications in </a:t>
            </a:r>
            <a:r>
              <a:rPr lang="it-IT" sz="1050" kern="0" dirty="0" err="1">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Health</a:t>
            </a:r>
            <a:r>
              <a:rPr lang="it-IT" sz="1050" kern="0" dirty="0">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InteroperAble</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Descriptions</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of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Observable</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Property</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Terminology</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WG (I-ADOPT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RDA-COVID19-Legal-Ethical</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RDA-COVID19-Software</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RDA-COVID19-Clinical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RDA-COVID19-Community-participation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RDA-COVID19-Epidemiology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RDA-COVID19-Omics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RDA-COVID19-Social-Sciences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RDA-COVID19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8">
                  <a:extLst>
                    <a:ext uri="{A12FA001-AC4F-418D-AE19-62706E023703}">
                      <ahyp:hlinkClr xmlns:ahyp="http://schemas.microsoft.com/office/drawing/2018/hyperlinkcolor" val="tx"/>
                    </a:ext>
                  </a:extLst>
                </a:hlinkClick>
              </a:rPr>
              <a:t>Raising FAIRness in health data and health research performing organisations (HRPOs)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Empirical Humanities Metadata Working Group</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20">
                  <a:extLst>
                    <a:ext uri="{A12FA001-AC4F-418D-AE19-62706E023703}">
                      <ahyp:hlinkClr xmlns:ahyp="http://schemas.microsoft.com/office/drawing/2018/hyperlinkcolor" val="tx"/>
                    </a:ext>
                  </a:extLst>
                </a:hlinkClick>
              </a:rPr>
              <a:t>Epidemiology common standard for surveillance data reporting WG</a:t>
            </a:r>
            <a:endParaRPr lang="it-IT" sz="1050" kern="0" dirty="0">
              <a:solidFill>
                <a:schemeClr val="tx1"/>
              </a:solidFill>
              <a:latin typeface="Arial" pitchFamily="34" charset="0"/>
              <a:ea typeface="ＭＳ Ｐゴシック" charset="0"/>
              <a:cs typeface="Gisha" panose="020B0502040204020203" pitchFamily="34" charset="-79"/>
            </a:endParaRPr>
          </a:p>
          <a:p>
            <a:pPr marL="96838" indent="-187325">
              <a:lnSpc>
                <a:spcPct val="100000"/>
              </a:lnSpc>
              <a:spcBef>
                <a:spcPts val="0"/>
              </a:spcBef>
              <a:spcAft>
                <a:spcPts val="0"/>
              </a:spcAft>
              <a:buClr>
                <a:srgbClr val="99CB38"/>
              </a:buClr>
              <a:buFont typeface="Wingdings" pitchFamily="2" charset="2"/>
              <a:buChar char="q"/>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kumimoji="0" lang="it-IT" sz="12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0" algn="l" defTabSz="914400" rtl="0" eaLnBrk="1" fontAlgn="auto" latinLnBrk="0" hangingPunct="1">
              <a:lnSpc>
                <a:spcPct val="80000"/>
              </a:lnSpc>
              <a:spcBef>
                <a:spcPts val="450"/>
              </a:spcBef>
              <a:spcAft>
                <a:spcPts val="200"/>
              </a:spcAft>
              <a:buClr>
                <a:srgbClr val="99CB38"/>
              </a:buClr>
              <a:buSzPct val="100000"/>
              <a:buNone/>
              <a:tabLst/>
              <a:defRPr/>
            </a:pPr>
            <a:r>
              <a:rPr kumimoji="0" lang="it-IT" sz="1200" i="0" u="sng" strike="noStrike" kern="1200" cap="none" spc="0" normalizeH="0" baseline="0" noProof="0" dirty="0" err="1">
                <a:ln>
                  <a:noFill/>
                </a:ln>
                <a:solidFill>
                  <a:sysClr val="windowText" lastClr="000000"/>
                </a:solidFill>
                <a:effectLst/>
                <a:uLnTx/>
                <a:uFillTx/>
                <a:latin typeface="Gisha" panose="020B0502040204020203" pitchFamily="34" charset="-79"/>
                <a:ea typeface="+mn-ea"/>
                <a:cs typeface="Gisha" panose="020B0502040204020203" pitchFamily="34" charset="-79"/>
              </a:rPr>
              <a:t>Interest</a:t>
            </a:r>
            <a:r>
              <a:rPr kumimoji="0" lang="it-IT"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 </a:t>
            </a:r>
            <a:r>
              <a:rPr kumimoji="0" lang="it-IT" sz="1200" i="0" u="sng" strike="noStrike" kern="1200" cap="none" spc="0" normalizeH="0" baseline="0" noProof="0" dirty="0" err="1">
                <a:ln>
                  <a:noFill/>
                </a:ln>
                <a:solidFill>
                  <a:sysClr val="windowText" lastClr="000000"/>
                </a:solidFill>
                <a:effectLst/>
                <a:uLnTx/>
                <a:uFillTx/>
                <a:latin typeface="Gisha" panose="020B0502040204020203" pitchFamily="34" charset="-79"/>
                <a:ea typeface="+mn-ea"/>
                <a:cs typeface="Gisha" panose="020B0502040204020203" pitchFamily="34" charset="-79"/>
              </a:rPr>
              <a:t>Groups</a:t>
            </a:r>
            <a:endParaRPr kumimoji="0" lang="it-IT"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91440" algn="l" defTabSz="914400" rtl="0" eaLnBrk="1" fontAlgn="auto" latinLnBrk="0" hangingPunct="1">
              <a:lnSpc>
                <a:spcPct val="100000"/>
              </a:lnSpc>
              <a:spcBef>
                <a:spcPts val="0"/>
              </a:spcBef>
              <a:spcAft>
                <a:spcPts val="0"/>
              </a:spcAft>
              <a:buClr>
                <a:srgbClr val="99CB38"/>
              </a:buClr>
              <a:buSzPct val="100000"/>
              <a:buFont typeface="Wingdings" pitchFamily="2" charset="2"/>
              <a:buChar char="q"/>
              <a:tabLst/>
              <a:defRPr/>
            </a:pPr>
            <a:endParaRPr kumimoji="0" lang="en-US" sz="9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1">
                  <a:extLst>
                    <a:ext uri="{A12FA001-AC4F-418D-AE19-62706E023703}">
                      <ahyp:hlinkClr xmlns:ahyp="http://schemas.microsoft.com/office/drawing/2018/hyperlinkcolor" val="tx"/>
                    </a:ext>
                  </a:extLst>
                </a:hlinkClick>
              </a:rPr>
              <a:t>Agricultural Data IG (IGAD)</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2">
                  <a:extLst>
                    <a:ext uri="{A12FA001-AC4F-418D-AE19-62706E023703}">
                      <ahyp:hlinkClr xmlns:ahyp="http://schemas.microsoft.com/office/drawing/2018/hyperlinkcolor" val="tx"/>
                    </a:ext>
                  </a:extLst>
                </a:hlinkClick>
              </a:rPr>
              <a:t>Biodiversity Data Integration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3">
                  <a:extLst>
                    <a:ext uri="{A12FA001-AC4F-418D-AE19-62706E023703}">
                      <ahyp:hlinkClr xmlns:ahyp="http://schemas.microsoft.com/office/drawing/2018/hyperlinkcolor" val="tx"/>
                    </a:ext>
                  </a:extLst>
                </a:hlinkClick>
              </a:rPr>
              <a:t>Chemistry Research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Digital Practices in History and Ethnography IG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ESIP/RDA Earth, Space, and </a:t>
            </a:r>
            <a:r>
              <a:rPr lang="it-IT" sz="1050" kern="0" dirty="0" err="1">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Environmental</a:t>
            </a:r>
            <a:r>
              <a:rPr lang="it-IT" sz="1050" kern="0" dirty="0">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Sciences</a:t>
            </a:r>
            <a:r>
              <a:rPr lang="it-IT" sz="1050" kern="0" dirty="0">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6">
                  <a:extLst>
                    <a:ext uri="{A12FA001-AC4F-418D-AE19-62706E023703}">
                      <ahyp:hlinkClr xmlns:ahyp="http://schemas.microsoft.com/office/drawing/2018/hyperlinkcolor" val="tx"/>
                    </a:ext>
                  </a:extLst>
                </a:hlinkClick>
              </a:rPr>
              <a:t>Geospatial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7">
                  <a:extLst>
                    <a:ext uri="{A12FA001-AC4F-418D-AE19-62706E023703}">
                      <ahyp:hlinkClr xmlns:ahyp="http://schemas.microsoft.com/office/drawing/2018/hyperlinkcolor" val="tx"/>
                    </a:ext>
                  </a:extLst>
                </a:hlinkClick>
              </a:rPr>
              <a:t>Global Water Information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8">
                  <a:extLst>
                    <a:ext uri="{A12FA001-AC4F-418D-AE19-62706E023703}">
                      <ahyp:hlinkClr xmlns:ahyp="http://schemas.microsoft.com/office/drawing/2018/hyperlinkcolor" val="tx"/>
                    </a:ext>
                  </a:extLst>
                </a:hlinkClick>
              </a:rPr>
              <a:t>Health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Linguistics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RDA/CODATA </a:t>
            </a:r>
            <a:r>
              <a:rPr lang="it-IT" sz="1050" kern="0" dirty="0" err="1">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Materials</a:t>
            </a:r>
            <a:r>
              <a:rPr lang="it-IT" sz="1050" kern="0" dirty="0">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 Data, </a:t>
            </a:r>
            <a:r>
              <a:rPr lang="it-IT" sz="1050" kern="0" dirty="0" err="1">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Infrastructure</a:t>
            </a:r>
            <a:r>
              <a:rPr lang="it-IT" sz="1050" kern="0" dirty="0">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 &amp; </a:t>
            </a:r>
            <a:r>
              <a:rPr lang="it-IT" sz="1050" kern="0" dirty="0" err="1">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Interoperability</a:t>
            </a:r>
            <a:r>
              <a:rPr lang="it-IT" sz="1050" kern="0" dirty="0">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1">
                  <a:extLst>
                    <a:ext uri="{A12FA001-AC4F-418D-AE19-62706E023703}">
                      <ahyp:hlinkClr xmlns:ahyp="http://schemas.microsoft.com/office/drawing/2018/hyperlinkcolor" val="tx"/>
                    </a:ext>
                  </a:extLst>
                </a:hlinkClick>
              </a:rPr>
              <a:t>Research data needs of the Photon and Neutron Science community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Small Unmanned Aircraft Systems’ Data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Social </a:t>
            </a:r>
            <a:r>
              <a:rPr lang="it-IT" sz="1050" kern="0" dirty="0" err="1">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Sciences</a:t>
            </a:r>
            <a:r>
              <a:rPr lang="it-IT" sz="1050" kern="0" dirty="0">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Research</a:t>
            </a:r>
            <a:r>
              <a:rPr lang="it-IT" sz="1050" kern="0" dirty="0">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 Data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4">
                  <a:extLst>
                    <a:ext uri="{A12FA001-AC4F-418D-AE19-62706E023703}">
                      <ahyp:hlinkClr xmlns:ahyp="http://schemas.microsoft.com/office/drawing/2018/hyperlinkcolor" val="tx"/>
                    </a:ext>
                  </a:extLst>
                </a:hlinkClick>
              </a:rPr>
              <a:t>Research Data Management in Engineering IG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5">
                  <a:extLst>
                    <a:ext uri="{A12FA001-AC4F-418D-AE19-62706E023703}">
                      <ahyp:hlinkClr xmlns:ahyp="http://schemas.microsoft.com/office/drawing/2018/hyperlinkcolor" val="tx"/>
                    </a:ext>
                  </a:extLst>
                </a:hlinkClick>
              </a:rPr>
              <a:t>RDA for the Sustainable Development Goals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91440" algn="l" defTabSz="914400" rtl="0" eaLnBrk="1" fontAlgn="auto" latinLnBrk="0" hangingPunct="1">
              <a:lnSpc>
                <a:spcPct val="100000"/>
              </a:lnSpc>
              <a:spcBef>
                <a:spcPts val="0"/>
              </a:spcBef>
              <a:spcAft>
                <a:spcPts val="0"/>
              </a:spcAft>
              <a:buClr>
                <a:srgbClr val="99CB38"/>
              </a:buClr>
              <a:buSzPct val="100000"/>
              <a:buFont typeface="Wingdings" pitchFamily="2" charset="2"/>
              <a:buChar char="q"/>
              <a:tabLst/>
              <a:defRPr/>
            </a:pPr>
            <a:endParaRPr kumimoji="0" lang="en-US" sz="9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051758"/>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a:rPr>
              <a:t>38</a:t>
            </a:r>
            <a:r>
              <a:rPr kumimoji="0" lang="en-GB" sz="1800" b="0" i="0" u="none" strike="noStrike" kern="0" cap="none" spc="0" normalizeH="0" baseline="0" noProof="0" dirty="0">
                <a:ln>
                  <a:noFill/>
                </a:ln>
                <a:solidFill>
                  <a:prstClr val="white"/>
                </a:solidFill>
                <a:effectLst/>
                <a:uLnTx/>
                <a:uFillTx/>
                <a:latin typeface="Calibri"/>
                <a:ea typeface="+mn-ea"/>
                <a:cs typeface="+mn-cs"/>
              </a:rPr>
              <a:t> Working Groups &amp; 56 Interest Groups</a:t>
            </a:r>
          </a:p>
        </p:txBody>
      </p:sp>
      <p:sp>
        <p:nvSpPr>
          <p:cNvPr id="16" name="Content Placeholder 1">
            <a:extLst>
              <a:ext uri="{FF2B5EF4-FFF2-40B4-BE49-F238E27FC236}">
                <a16:creationId xmlns:a16="http://schemas.microsoft.com/office/drawing/2014/main" id="{3B417388-77BD-F84E-AE89-478BBFED495D}"/>
              </a:ext>
            </a:extLst>
          </p:cNvPr>
          <p:cNvSpPr txBox="1">
            <a:spLocks/>
          </p:cNvSpPr>
          <p:nvPr/>
        </p:nvSpPr>
        <p:spPr>
          <a:xfrm>
            <a:off x="0" y="4994453"/>
            <a:ext cx="12326470" cy="1345387"/>
          </a:xfrm>
          <a:prstGeom prst="rect">
            <a:avLst/>
          </a:prstGeom>
          <a:solidFill>
            <a:srgbClr val="37A76F">
              <a:lumMod val="60000"/>
              <a:lumOff val="40000"/>
            </a:srgbClr>
          </a:solidFill>
          <a:ln w="12700">
            <a:noFill/>
          </a:ln>
          <a:effectLst/>
        </p:spPr>
        <p:txBody>
          <a:bodyPr lIns="180000" tIns="108000" bIns="36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450"/>
              </a:spcBef>
              <a:spcAft>
                <a:spcPts val="0"/>
              </a:spcAft>
              <a:buClr>
                <a:srgbClr val="58A618"/>
              </a:buClr>
              <a:buSzTx/>
              <a:buFont typeface="Wingdings" charset="2"/>
              <a:buNone/>
              <a:tabLst/>
              <a:defRPr/>
            </a:pPr>
            <a:r>
              <a:rPr kumimoji="0" lang="en-US" sz="14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Partnerships</a:t>
            </a:r>
          </a:p>
          <a:p>
            <a:pPr marL="0" marR="0" lvl="0" indent="0" algn="l" defTabSz="914400" rtl="0" eaLnBrk="0" fontAlgn="base" latinLnBrk="0" hangingPunct="0">
              <a:lnSpc>
                <a:spcPct val="80000"/>
              </a:lnSpc>
              <a:spcBef>
                <a:spcPts val="450"/>
              </a:spcBef>
              <a:spcAft>
                <a:spcPts val="0"/>
              </a:spcAft>
              <a:buClr>
                <a:srgbClr val="58A618"/>
              </a:buClr>
              <a:buSzTx/>
              <a:buFont typeface="Wingdings" charset="2"/>
              <a:buNone/>
              <a:tabLst/>
              <a:defRPr/>
            </a:pPr>
            <a:endParaRPr kumimoji="0" lang="en-US" sz="4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7938" indent="0" eaLnBrk="1" fontAlgn="auto" hangingPunct="1">
              <a:lnSpc>
                <a:spcPct val="80000"/>
              </a:lnSpc>
              <a:spcBef>
                <a:spcPts val="450"/>
              </a:spcBef>
              <a:spcAft>
                <a:spcPts val="200"/>
              </a:spcAft>
              <a:buClr>
                <a:srgbClr val="99CB38"/>
              </a:buClr>
              <a:buSzPct val="100000"/>
              <a:buNone/>
              <a:defRPr/>
            </a:pPr>
            <a:r>
              <a:rPr lang="en-US" sz="1200" u="sng" dirty="0">
                <a:solidFill>
                  <a:sysClr val="windowText" lastClr="000000"/>
                </a:solidFill>
                <a:ea typeface="+mn-ea"/>
                <a:cs typeface="Gisha" panose="020B0502040204020203" pitchFamily="34" charset="-79"/>
              </a:rPr>
              <a:t>Working Groups</a:t>
            </a:r>
          </a:p>
          <a:p>
            <a:pPr marL="0" marR="0" lvl="0" indent="-91440" eaLnBrk="1" fontAlgn="base" hangingPunct="1">
              <a:spcBef>
                <a:spcPts val="0"/>
              </a:spcBef>
              <a:spcAft>
                <a:spcPts val="0"/>
              </a:spcAft>
              <a:buClr>
                <a:srgbClr val="99CB38"/>
              </a:buClr>
              <a:buSzPct val="100000"/>
              <a:buFont typeface="Wingdings" pitchFamily="2" charset="2"/>
              <a:buChar char="q"/>
              <a:tabLst/>
              <a:defRPr/>
            </a:pPr>
            <a:endParaRPr lang="en-US" sz="900" dirty="0">
              <a:solidFill>
                <a:sysClr val="windowText" lastClr="000000"/>
              </a:solidFill>
              <a:latin typeface="+mn-lt"/>
              <a:ea typeface="+mn-ea"/>
              <a:cs typeface="Gisha" panose="020B0502040204020203" pitchFamily="34" charset="-79"/>
            </a:endParaRPr>
          </a:p>
          <a:p>
            <a:pPr marL="347663" marR="0" lvl="0" indent="-339725">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6">
                  <a:extLst>
                    <a:ext uri="{A12FA001-AC4F-418D-AE19-62706E023703}">
                      <ahyp:hlinkClr xmlns:ahyp="http://schemas.microsoft.com/office/drawing/2018/hyperlinkcolor" val="tx"/>
                    </a:ext>
                  </a:extLst>
                </a:hlinkClick>
              </a:rPr>
              <a:t>RDA/TDWG Metadata Standards for attribution of physical and digital collections stewardship WG</a:t>
            </a:r>
            <a:endParaRPr lang="en-US" sz="1050" kern="0" dirty="0">
              <a:solidFill>
                <a:schemeClr val="tx1"/>
              </a:solidFill>
              <a:latin typeface="Arial" pitchFamily="34" charset="0"/>
              <a:cs typeface="Gisha" panose="020B0502040204020203" pitchFamily="34" charset="-79"/>
            </a:endParaRPr>
          </a:p>
          <a:p>
            <a:pPr marL="347663" indent="-339725">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7">
                  <a:extLst>
                    <a:ext uri="{A12FA001-AC4F-418D-AE19-62706E023703}">
                      <ahyp:hlinkClr xmlns:ahyp="http://schemas.microsoft.com/office/drawing/2018/hyperlinkcolor" val="tx"/>
                    </a:ext>
                  </a:extLst>
                </a:hlinkClick>
              </a:rPr>
              <a:t>RDA/World Data System (WDS) Scholarly Link Exchange WG</a:t>
            </a:r>
            <a:endParaRPr lang="en-US" sz="1050" kern="0" dirty="0">
              <a:solidFill>
                <a:schemeClr val="tx1"/>
              </a:solidFill>
              <a:latin typeface="Arial" pitchFamily="34" charset="0"/>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r>
              <a:rPr lang="en-US" sz="1200" u="sng" dirty="0">
                <a:solidFill>
                  <a:sysClr val="windowText" lastClr="000000"/>
                </a:solidFill>
                <a:ea typeface="+mn-ea"/>
                <a:cs typeface="Gisha" panose="020B0502040204020203" pitchFamily="34" charset="-79"/>
              </a:rPr>
              <a:t>Interest Groups</a:t>
            </a:r>
            <a:endParaRPr kumimoji="0" lang="en-US" sz="11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347663" marR="0" lvl="0" indent="-347663" algn="l" defTabSz="914400" rtl="0" eaLnBrk="0" fontAlgn="base" latinLnBrk="0" hangingPunct="0">
              <a:lnSpc>
                <a:spcPct val="80000"/>
              </a:lnSpc>
              <a:spcBef>
                <a:spcPts val="0"/>
              </a:spcBef>
              <a:spcAft>
                <a:spcPts val="0"/>
              </a:spcAft>
              <a:buClr>
                <a:srgbClr val="58A618"/>
              </a:buClr>
              <a:buSzTx/>
              <a:buFont typeface="Wingdings" pitchFamily="2" charset="2"/>
              <a:buChar char="q"/>
              <a:defRPr/>
            </a:pPr>
            <a:endParaRPr lang="en-US" sz="900" dirty="0">
              <a:solidFill>
                <a:sysClr val="windowText" lastClr="000000"/>
              </a:solidFill>
              <a:latin typeface="+mn-lt"/>
              <a:ea typeface="+mn-ea"/>
              <a:cs typeface="Gisha" panose="020B0502040204020203" pitchFamily="34" charset="-79"/>
            </a:endParaRPr>
          </a:p>
          <a:p>
            <a:pPr marL="347663" marR="0" lvl="0" indent="-347663">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8">
                  <a:extLst>
                    <a:ext uri="{A12FA001-AC4F-418D-AE19-62706E023703}">
                      <ahyp:hlinkClr xmlns:ahyp="http://schemas.microsoft.com/office/drawing/2018/hyperlinkcolor" val="tx"/>
                    </a:ext>
                  </a:extLst>
                </a:hlinkClick>
              </a:rPr>
              <a:t>ELIXIR Bridging Force IG</a:t>
            </a:r>
            <a:endParaRPr lang="en-US" sz="1050" kern="0" dirty="0">
              <a:solidFill>
                <a:schemeClr val="tx1"/>
              </a:solidFill>
              <a:latin typeface="Arial" pitchFamily="34" charset="0"/>
              <a:cs typeface="Gisha" panose="020B0502040204020203" pitchFamily="34" charset="-79"/>
            </a:endParaRPr>
          </a:p>
          <a:p>
            <a:pPr marL="347663" indent="-347663">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9">
                  <a:extLst>
                    <a:ext uri="{A12FA001-AC4F-418D-AE19-62706E023703}">
                      <ahyp:hlinkClr xmlns:ahyp="http://schemas.microsoft.com/office/drawing/2018/hyperlinkcolor" val="tx"/>
                    </a:ext>
                  </a:extLst>
                </a:hlinkClick>
              </a:rPr>
              <a:t>RDA/National Information Standards Organization (NISO) Privacy Implications of Research Data Sets IG</a:t>
            </a:r>
            <a:endParaRPr lang="en-US" sz="1050" kern="0" dirty="0">
              <a:solidFill>
                <a:schemeClr val="tx1"/>
              </a:solidFill>
              <a:latin typeface="Arial" pitchFamily="34" charset="0"/>
              <a:cs typeface="Gisha" panose="020B0502040204020203" pitchFamily="34" charset="-79"/>
            </a:endParaRPr>
          </a:p>
        </p:txBody>
      </p:sp>
      <p:sp>
        <p:nvSpPr>
          <p:cNvPr id="9" name="Footer Placeholder 4">
            <a:extLst>
              <a:ext uri="{FF2B5EF4-FFF2-40B4-BE49-F238E27FC236}">
                <a16:creationId xmlns:a16="http://schemas.microsoft.com/office/drawing/2014/main" id="{9286C732-75AB-8942-A028-D3F672DC71C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35174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26B6F207-F278-1A4B-89EF-7514CC0AB655}" type="datetime5">
              <a:rPr lang="en-US" smtClean="0"/>
              <a:t>4-Dec-20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278002"/>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37 Working Groups &amp; 57 Interest Groups</a:t>
            </a:r>
          </a:p>
        </p:txBody>
      </p:sp>
      <p:sp>
        <p:nvSpPr>
          <p:cNvPr id="11" name="Content Placeholder 1">
            <a:extLst>
              <a:ext uri="{FF2B5EF4-FFF2-40B4-BE49-F238E27FC236}">
                <a16:creationId xmlns:a16="http://schemas.microsoft.com/office/drawing/2014/main" id="{5E2E52D8-28F5-CB49-9D96-7718A68F780E}"/>
              </a:ext>
            </a:extLst>
          </p:cNvPr>
          <p:cNvSpPr txBox="1">
            <a:spLocks/>
          </p:cNvSpPr>
          <p:nvPr/>
        </p:nvSpPr>
        <p:spPr>
          <a:xfrm>
            <a:off x="0" y="1977551"/>
            <a:ext cx="12191999" cy="1949872"/>
          </a:xfrm>
          <a:prstGeom prst="rect">
            <a:avLst/>
          </a:prstGeom>
          <a:solidFill>
            <a:srgbClr val="63A537">
              <a:lumMod val="60000"/>
              <a:lumOff val="40000"/>
            </a:srgbClr>
          </a:solidFill>
          <a:ln w="12700">
            <a:noFill/>
          </a:ln>
          <a:effectLst/>
        </p:spPr>
        <p:txBody>
          <a:bodyPr lIns="180000" tIns="108000"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marL="0" marR="0" lvl="0" indent="0" defTabSz="914400" eaLnBrk="0" fontAlgn="auto" latinLnBrk="0" hangingPunct="0">
              <a:lnSpc>
                <a:spcPct val="80000"/>
              </a:lnSpc>
              <a:spcBef>
                <a:spcPts val="225"/>
              </a:spcBef>
              <a:spcAft>
                <a:spcPts val="0"/>
              </a:spcAft>
              <a:buClr>
                <a:srgbClr val="58A618"/>
              </a:buClr>
              <a:buSzTx/>
              <a:buFontTx/>
              <a:buNone/>
              <a:tabLst/>
              <a:defRPr/>
            </a:pPr>
            <a:r>
              <a:rPr kumimoji="0" lang="en-US" altLang="en-US" sz="16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rPr>
              <a:t>Reference and Sharing</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L="0" marR="0" lvl="0" indent="0" defTabSz="914400" eaLnBrk="0" fontAlgn="auto" latinLnBrk="0" hangingPunct="0">
              <a:lnSpc>
                <a:spcPct val="80000"/>
              </a:lnSpc>
              <a:spcBef>
                <a:spcPts val="225"/>
              </a:spcBef>
              <a:spcAft>
                <a:spcPts val="0"/>
              </a:spcAft>
              <a:buClr>
                <a:srgbClr val="58A618"/>
              </a:buClr>
              <a:buSzTx/>
              <a:buFontTx/>
              <a:buNone/>
              <a:tabLst/>
              <a:defRPr/>
            </a:pPr>
            <a:r>
              <a:rPr lang="en-US" altLang="en-US" sz="1400" b="0" u="sng" dirty="0">
                <a:solidFill>
                  <a:sysClr val="windowText" lastClr="000000"/>
                </a:solidFill>
                <a:ea typeface="+mn-ea"/>
                <a:cs typeface="Gisha" panose="020B0502040204020203" pitchFamily="34" charset="-79"/>
              </a:rPr>
              <a:t>Working Groups</a:t>
            </a: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International Materials Resource Registries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4">
                  <a:extLst>
                    <a:ext uri="{A12FA001-AC4F-418D-AE19-62706E023703}">
                      <ahyp:hlinkClr xmlns:ahyp="http://schemas.microsoft.com/office/drawing/2018/hyperlinkcolor" val="tx"/>
                    </a:ext>
                  </a:extLst>
                </a:hlinkClick>
              </a:rPr>
              <a:t>Research Data Collections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Research Data Repository Interoperability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Data Usage Metrics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lvl="0">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Interest Groups</a:t>
            </a:r>
          </a:p>
          <a:p>
            <a:pPr lvl="0">
              <a:lnSpc>
                <a:spcPct val="80000"/>
              </a:lnSpc>
              <a:spcBef>
                <a:spcPts val="225"/>
              </a:spcBef>
              <a:buClr>
                <a:srgbClr val="58A618"/>
              </a:buClr>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Data Discovery Paradigms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National Data Services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RDA/CODATA Legal Interoperability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Sharing Rewards and Credit (SHARC) IG </a:t>
            </a:r>
            <a:endParaRPr lang="en-US" altLang="en-US" sz="1050" b="0" kern="0" dirty="0">
              <a:solidFill>
                <a:schemeClr val="tx1"/>
              </a:solidFill>
              <a:ea typeface="ＭＳ Ｐゴシック" charset="0"/>
              <a:cs typeface="Gisha" panose="020B0502040204020203" pitchFamily="34" charset="-79"/>
            </a:endParaRPr>
          </a:p>
        </p:txBody>
      </p:sp>
      <p:sp>
        <p:nvSpPr>
          <p:cNvPr id="13" name="Content Placeholder 1">
            <a:extLst>
              <a:ext uri="{FF2B5EF4-FFF2-40B4-BE49-F238E27FC236}">
                <a16:creationId xmlns:a16="http://schemas.microsoft.com/office/drawing/2014/main" id="{CB5AE882-BA82-6F4C-950A-C1DDDB88FBFC}"/>
              </a:ext>
            </a:extLst>
          </p:cNvPr>
          <p:cNvSpPr txBox="1">
            <a:spLocks/>
          </p:cNvSpPr>
          <p:nvPr/>
        </p:nvSpPr>
        <p:spPr>
          <a:xfrm>
            <a:off x="0" y="4102631"/>
            <a:ext cx="12192000" cy="2322994"/>
          </a:xfrm>
          <a:prstGeom prst="rect">
            <a:avLst/>
          </a:prstGeom>
          <a:solidFill>
            <a:srgbClr val="4EB3CF">
              <a:lumMod val="60000"/>
              <a:lumOff val="40000"/>
            </a:srgbClr>
          </a:solidFill>
          <a:ln w="12700">
            <a:noFill/>
          </a:ln>
          <a:effectLst/>
        </p:spPr>
        <p:txBody>
          <a:bodyPr lIns="180000" tIns="108000"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marL="0" marR="0" lvl="0" indent="0" defTabSz="914400" eaLnBrk="0" fontAlgn="auto" latinLnBrk="0" hangingPunct="0">
              <a:lnSpc>
                <a:spcPct val="80000"/>
              </a:lnSpc>
              <a:spcBef>
                <a:spcPts val="225"/>
              </a:spcBef>
              <a:spcAft>
                <a:spcPts val="0"/>
              </a:spcAft>
              <a:buClr>
                <a:srgbClr val="58A618"/>
              </a:buClr>
              <a:buSzTx/>
              <a:buFontTx/>
              <a:buNone/>
              <a:tabLst/>
              <a:defRPr/>
            </a:pPr>
            <a:r>
              <a:rPr kumimoji="0" lang="en-US" altLang="en-US" sz="16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rPr>
              <a:t>Community Needs</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lvl="0">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Working Groups</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5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5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lvl="0" eaLnBrk="1" hangingPunct="1">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eaLnBrk="1" hangingPunct="1">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eaLnBrk="1" hangingPunct="1">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Interest Groups</a:t>
            </a: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CODATA/RDA Research Data Science Schools for Low and Middle Income Countries</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Archives &amp; Records Professionals for Research Data IG Data for Development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Early Career and Engagement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Education and Training on handling of research data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Ethics and Social Aspects of Data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de-DE" altLang="en-US" sz="1050" b="0" kern="0" dirty="0">
                <a:solidFill>
                  <a:schemeClr val="tx1"/>
                </a:solidFill>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International Indigenous Data Sovereignty IG </a:t>
            </a:r>
            <a:endParaRPr lang="de-DE"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Surveying Open Data Practices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8">
                  <a:extLst>
                    <a:ext uri="{A12FA001-AC4F-418D-AE19-62706E023703}">
                      <ahyp:hlinkClr xmlns:ahyp="http://schemas.microsoft.com/office/drawing/2018/hyperlinkcolor" val="tx"/>
                    </a:ext>
                  </a:extLst>
                </a:hlinkClick>
              </a:rPr>
              <a:t>Data for Development IG</a:t>
            </a:r>
            <a:endParaRPr lang="en-US" altLang="en-US" sz="1050" b="0" kern="0" dirty="0">
              <a:solidFill>
                <a:schemeClr val="tx1"/>
              </a:solidFill>
              <a:ea typeface="ＭＳ Ｐゴシック" charset="0"/>
              <a:cs typeface="Gisha" panose="020B0502040204020203" pitchFamily="34" charset="-79"/>
            </a:endParaRPr>
          </a:p>
          <a:p>
            <a:pPr marL="347663" indent="-347663" fontAlgn="base">
              <a:lnSpc>
                <a:spcPct val="90000"/>
              </a:lnSpc>
              <a:buClr>
                <a:srgbClr val="58A618"/>
              </a:buClr>
              <a:buFont typeface="Wingdings" pitchFamily="2" charset="2"/>
              <a:buChar char="q"/>
              <a:defRPr/>
            </a:pP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Research</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Funders</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&amp; Stakeholders on Open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Research</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and Data Management Policies and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Practices</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IG</a:t>
            </a:r>
            <a:endParaRPr lang="it-IT"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20">
                  <a:extLst>
                    <a:ext uri="{A12FA001-AC4F-418D-AE19-62706E023703}">
                      <ahyp:hlinkClr xmlns:ahyp="http://schemas.microsoft.com/office/drawing/2018/hyperlinkcolor" val="tx"/>
                    </a:ext>
                  </a:extLst>
                </a:hlinkClick>
              </a:rPr>
              <a:t>Global Open Research Commons IG</a:t>
            </a:r>
            <a:endParaRPr lang="en-US" altLang="en-US" sz="1050" b="0" kern="0" dirty="0">
              <a:solidFill>
                <a:schemeClr val="tx1"/>
              </a:solidFill>
              <a:ea typeface="ＭＳ Ｐゴシック" charset="0"/>
              <a:cs typeface="Gisha" panose="020B0502040204020203" pitchFamily="34" charset="-79"/>
            </a:endParaRPr>
          </a:p>
        </p:txBody>
      </p:sp>
      <p:sp>
        <p:nvSpPr>
          <p:cNvPr id="14" name="Title 1">
            <a:extLst>
              <a:ext uri="{FF2B5EF4-FFF2-40B4-BE49-F238E27FC236}">
                <a16:creationId xmlns:a16="http://schemas.microsoft.com/office/drawing/2014/main" id="{975DE628-D3AC-EA46-B75F-D06DCE9085CC}"/>
              </a:ext>
            </a:extLst>
          </p:cNvPr>
          <p:cNvSpPr>
            <a:spLocks noGrp="1"/>
          </p:cNvSpPr>
          <p:nvPr>
            <p:ph type="title"/>
          </p:nvPr>
        </p:nvSpPr>
        <p:spPr>
          <a:xfrm>
            <a:off x="2185524" y="187776"/>
            <a:ext cx="10006476"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 </a:t>
            </a:r>
            <a:r>
              <a:rPr lang="en-GB" sz="2700" dirty="0"/>
              <a:t>Focus on Reference/Sharing and Community Needs</a:t>
            </a:r>
            <a:endParaRPr lang="en-GB" dirty="0"/>
          </a:p>
        </p:txBody>
      </p:sp>
      <p:sp>
        <p:nvSpPr>
          <p:cNvPr id="16" name="Footer Placeholder 4">
            <a:extLst>
              <a:ext uri="{FF2B5EF4-FFF2-40B4-BE49-F238E27FC236}">
                <a16:creationId xmlns:a16="http://schemas.microsoft.com/office/drawing/2014/main" id="{FBBCD542-1864-8146-B0CD-6C0A36A1BE2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4060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99AEC785-DD35-AA4C-9F5C-2ACC1C5B1F45}" type="datetime5">
              <a:rPr lang="en-US" smtClean="0"/>
              <a:t>4-Dec-20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12" name="Content Placeholder 1">
            <a:extLst>
              <a:ext uri="{FF2B5EF4-FFF2-40B4-BE49-F238E27FC236}">
                <a16:creationId xmlns:a16="http://schemas.microsoft.com/office/drawing/2014/main" id="{A63761A3-031A-E140-9B43-53E08360A4BE}"/>
              </a:ext>
            </a:extLst>
          </p:cNvPr>
          <p:cNvSpPr txBox="1">
            <a:spLocks/>
          </p:cNvSpPr>
          <p:nvPr/>
        </p:nvSpPr>
        <p:spPr>
          <a:xfrm>
            <a:off x="0" y="4239797"/>
            <a:ext cx="12192000" cy="2050918"/>
          </a:xfrm>
          <a:prstGeom prst="rect">
            <a:avLst/>
          </a:prstGeom>
          <a:solidFill>
            <a:srgbClr val="44C1A3">
              <a:lumMod val="60000"/>
              <a:lumOff val="40000"/>
            </a:srgbClr>
          </a:solidFill>
          <a:ln w="12700">
            <a:noFill/>
          </a:ln>
          <a:effectLst/>
        </p:spPr>
        <p:txBody>
          <a:bodyPr lIns="180000" tIns="108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225"/>
              </a:spcBef>
              <a:spcAft>
                <a:spcPts val="0"/>
              </a:spcAft>
              <a:buClr>
                <a:srgbClr val="58A618"/>
              </a:buClr>
              <a:buSzTx/>
              <a:buFont typeface="Wingdings" charset="2"/>
              <a:buNone/>
              <a:tabLst/>
              <a:defRPr/>
            </a:pPr>
            <a:r>
              <a:rPr kumimoji="0" lang="en-US" sz="1600" b="1"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rPr>
              <a:t>Base Infrastructure</a:t>
            </a:r>
          </a:p>
          <a:p>
            <a:pPr marL="0" marR="0" lvl="0" indent="0" algn="l" defTabSz="914400" rtl="0" eaLnBrk="0" fontAlgn="base" latinLnBrk="0" hangingPunct="0">
              <a:lnSpc>
                <a:spcPct val="80000"/>
              </a:lnSpc>
              <a:spcBef>
                <a:spcPts val="225"/>
              </a:spcBef>
              <a:spcAft>
                <a:spcPts val="0"/>
              </a:spcAft>
              <a:buClr>
                <a:srgbClr val="58A618"/>
              </a:buClr>
              <a:buSzTx/>
              <a:buFont typeface="Wingdings" charset="2"/>
              <a:buNone/>
              <a:tabLst/>
              <a:defRPr/>
            </a:pPr>
            <a:endParaRPr kumimoji="0" lang="en-US" sz="1600" b="1"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lvl="0" indent="0" eaLnBrk="1" fontAlgn="auto" hangingPunct="1">
              <a:lnSpc>
                <a:spcPct val="80000"/>
              </a:lnSpc>
              <a:spcBef>
                <a:spcPts val="225"/>
              </a:spcBef>
              <a:spcAft>
                <a:spcPts val="0"/>
              </a:spcAft>
              <a:buClrTx/>
              <a:buNone/>
              <a:defRPr/>
            </a:pPr>
            <a:r>
              <a:rPr lang="en-US" altLang="en-US" sz="1400" dirty="0">
                <a:solidFill>
                  <a:schemeClr val="tx1"/>
                </a:solidFill>
                <a:latin typeface="Calibri" panose="020F0502020204030204"/>
                <a:ea typeface="+mn-ea"/>
                <a:cs typeface="Gisha" panose="020B0502040204020203" pitchFamily="34" charset="-79"/>
              </a:rPr>
              <a:t>Working Groups</a:t>
            </a:r>
          </a:p>
          <a:p>
            <a:pPr marL="34290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34290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2">
                  <a:extLst>
                    <a:ext uri="{A12FA001-AC4F-418D-AE19-62706E023703}">
                      <ahyp:hlinkClr xmlns:ahyp="http://schemas.microsoft.com/office/drawing/2018/hyperlinkcolor" val="tx"/>
                    </a:ext>
                  </a:extLst>
                </a:hlinkClick>
              </a:rPr>
              <a:t>Data Type Registries WG</a:t>
            </a:r>
            <a:endPar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34290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PID Kernel Information WG</a:t>
            </a:r>
            <a:endPar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a:lnSpc>
                <a:spcPct val="90000"/>
              </a:lnSpc>
              <a:spcBef>
                <a:spcPts val="0"/>
              </a:spcBef>
              <a:spcAft>
                <a:spcPts val="0"/>
              </a:spcAft>
              <a:buFont typeface="Wingdings" pitchFamily="2" charset="2"/>
              <a:buChar char="q"/>
              <a:defRPr/>
            </a:pPr>
            <a:r>
              <a:rPr lang="en-US" sz="1100" kern="0" dirty="0">
                <a:solidFill>
                  <a:schemeClr val="tx1"/>
                </a:solidFill>
                <a:latin typeface="Gisha" panose="020B0502040204020203" pitchFamily="34" charset="-79"/>
                <a:cs typeface="Gisha" panose="020B0502040204020203" pitchFamily="34" charset="-79"/>
                <a:hlinkClick r:id="rId4">
                  <a:extLst>
                    <a:ext uri="{A12FA001-AC4F-418D-AE19-62706E023703}">
                      <ahyp:hlinkClr xmlns:ahyp="http://schemas.microsoft.com/office/drawing/2018/hyperlinkcolor" val="tx"/>
                    </a:ext>
                  </a:extLst>
                </a:hlinkClick>
              </a:rPr>
              <a:t>Research Metadata Schemas WG</a:t>
            </a:r>
            <a:endParaRPr lang="en-US" sz="1100" kern="0" dirty="0">
              <a:solidFill>
                <a:schemeClr val="tx1"/>
              </a:solidFill>
              <a:latin typeface="Gisha" panose="020B0502040204020203" pitchFamily="34" charset="-79"/>
              <a:cs typeface="Gisha" panose="020B0502040204020203" pitchFamily="34" charset="-79"/>
            </a:endParaRPr>
          </a:p>
          <a:p>
            <a:pPr>
              <a:lnSpc>
                <a:spcPct val="90000"/>
              </a:lnSpc>
              <a:spcBef>
                <a:spcPts val="0"/>
              </a:spcBef>
              <a:spcAft>
                <a:spcPts val="0"/>
              </a:spcAft>
              <a:buFont typeface="Wingdings" pitchFamily="2" charset="2"/>
              <a:buChar char="q"/>
              <a:defRPr/>
            </a:pPr>
            <a:r>
              <a:rPr lang="it-IT" sz="1100" kern="0" dirty="0">
                <a:solidFill>
                  <a:schemeClr val="tx1"/>
                </a:solidFill>
                <a:cs typeface="Gisha" panose="020B0502040204020203" pitchFamily="34" charset="-79"/>
                <a:hlinkClick r:id="rId5">
                  <a:extLst>
                    <a:ext uri="{A12FA001-AC4F-418D-AE19-62706E023703}">
                      <ahyp:hlinkClr xmlns:ahyp="http://schemas.microsoft.com/office/drawing/2018/hyperlinkcolor" val="tx"/>
                    </a:ext>
                  </a:extLst>
                </a:hlinkClick>
              </a:rPr>
              <a:t>FAIR for Research Software (FAIR4RS) WG</a:t>
            </a:r>
            <a:endParaRPr lang="it-IT" sz="1100" kern="0" dirty="0">
              <a:solidFill>
                <a:schemeClr val="tx1"/>
              </a:solidFill>
              <a:cs typeface="Gisha" panose="020B0502040204020203" pitchFamily="34" charset="-79"/>
            </a:endParaRPr>
          </a:p>
          <a:p>
            <a:pPr>
              <a:lnSpc>
                <a:spcPct val="90000"/>
              </a:lnSpc>
              <a:spcBef>
                <a:spcPts val="0"/>
              </a:spcBef>
              <a:spcAft>
                <a:spcPts val="0"/>
              </a:spcAft>
              <a:buFont typeface="Wingdings" pitchFamily="2" charset="2"/>
              <a:buChar char="q"/>
              <a:defRPr/>
            </a:pPr>
            <a:r>
              <a:rPr lang="en-US" altLang="en-US" sz="1100" kern="0" dirty="0">
                <a:solidFill>
                  <a:schemeClr val="tx1"/>
                </a:solidFill>
                <a:cs typeface="Gisha" panose="020B0502040204020203" pitchFamily="34" charset="-79"/>
                <a:hlinkClick r:id="rId6">
                  <a:extLst>
                    <a:ext uri="{A12FA001-AC4F-418D-AE19-62706E023703}">
                      <ahyp:hlinkClr xmlns:ahyp="http://schemas.microsoft.com/office/drawing/2018/hyperlinkcolor" val="tx"/>
                    </a:ext>
                  </a:extLst>
                </a:hlinkClick>
              </a:rPr>
              <a:t>RDA/FORCE11 Software Source Code Identification WG</a:t>
            </a:r>
            <a:endParaRPr lang="en-US" altLang="en-US" sz="1100" kern="0" dirty="0">
              <a:solidFill>
                <a:schemeClr val="tx1"/>
              </a:solidFill>
              <a:cs typeface="Gisha" panose="020B0502040204020203" pitchFamily="34" charset="-79"/>
            </a:endParaRPr>
          </a:p>
          <a:p>
            <a:pPr>
              <a:lnSpc>
                <a:spcPct val="90000"/>
              </a:lnSpc>
              <a:spcBef>
                <a:spcPts val="0"/>
              </a:spcBef>
              <a:spcAft>
                <a:spcPts val="0"/>
              </a:spcAft>
              <a:buFont typeface="Wingdings" pitchFamily="2" charset="2"/>
              <a:buChar char="q"/>
              <a:defRPr/>
            </a:pPr>
            <a:r>
              <a:rPr lang="en-US" altLang="en-US" sz="1100" kern="0" dirty="0">
                <a:solidFill>
                  <a:schemeClr val="tx1"/>
                </a:solidFill>
                <a:cs typeface="Gisha" panose="020B0502040204020203" pitchFamily="34" charset="-79"/>
                <a:hlinkClick r:id="rId7">
                  <a:extLst>
                    <a:ext uri="{A12FA001-AC4F-418D-AE19-62706E023703}">
                      <ahyp:hlinkClr xmlns:ahyp="http://schemas.microsoft.com/office/drawing/2018/hyperlinkcolor" val="tx"/>
                    </a:ext>
                  </a:extLst>
                </a:hlinkClick>
              </a:rPr>
              <a:t>Persistent Identification of Instruments WG</a:t>
            </a:r>
            <a:endParaRPr lang="en-US" altLang="en-US" sz="1100" kern="0" dirty="0">
              <a:solidFill>
                <a:schemeClr val="tx1"/>
              </a:solidFill>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225"/>
              </a:spcBef>
              <a:spcAft>
                <a:spcPts val="0"/>
              </a:spcAft>
              <a:buClrTx/>
              <a:buNone/>
              <a:defRPr/>
            </a:pPr>
            <a:r>
              <a:rPr lang="en-US" altLang="en-US" sz="1400" dirty="0">
                <a:solidFill>
                  <a:schemeClr val="tx1"/>
                </a:solidFill>
                <a:latin typeface="Calibri" panose="020F0502020204030204"/>
                <a:ea typeface="+mn-ea"/>
                <a:cs typeface="Gisha" panose="020B0502040204020203" pitchFamily="34" charset="-79"/>
              </a:rPr>
              <a:t>Interest Groups</a:t>
            </a: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Data Fabric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Data Foundations and Terminology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Disciplinary Interoperability Framework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Metadata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PID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Software Source Code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Vocabulary Services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Federated Identity Management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Data </a:t>
            </a:r>
            <a:r>
              <a:rPr kumimoji="0" lang="it-IT" sz="1050" i="0" strike="noStrike" kern="0" cap="none" spc="0" normalizeH="0" baseline="0" noProof="0" dirty="0" err="1">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Economics</a:t>
            </a:r>
            <a:r>
              <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 IG </a:t>
            </a:r>
            <a:endPar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a:lnSpc>
                <a:spcPct val="90000"/>
              </a:lnSpc>
              <a:spcBef>
                <a:spcPts val="0"/>
              </a:spcBef>
              <a:spcAft>
                <a:spcPts val="0"/>
              </a:spcAft>
              <a:buFont typeface="Wingdings" pitchFamily="2" charset="2"/>
              <a:buChar char="q"/>
              <a:defRPr/>
            </a:pPr>
            <a:r>
              <a:rPr lang="it-IT" sz="1050" kern="0" dirty="0">
                <a:solidFill>
                  <a:schemeClr val="tx1"/>
                </a:solidFill>
                <a:latin typeface="Gisha" panose="020B0502040204020203" pitchFamily="34" charset="-79"/>
                <a:cs typeface="Gisha" panose="020B0502040204020203" pitchFamily="34" charset="-79"/>
                <a:hlinkClick r:id="rId17">
                  <a:extLst>
                    <a:ext uri="{A12FA001-AC4F-418D-AE19-62706E023703}">
                      <ahyp:hlinkClr xmlns:ahyp="http://schemas.microsoft.com/office/drawing/2018/hyperlinkcolor" val="tx"/>
                    </a:ext>
                  </a:extLst>
                </a:hlinkClick>
              </a:rPr>
              <a:t>Social Dynamics of Data </a:t>
            </a:r>
            <a:r>
              <a:rPr lang="it-IT" sz="1050" kern="0" dirty="0" err="1">
                <a:solidFill>
                  <a:schemeClr val="tx1"/>
                </a:solidFill>
                <a:latin typeface="Gisha" panose="020B0502040204020203" pitchFamily="34" charset="-79"/>
                <a:cs typeface="Gisha" panose="020B0502040204020203" pitchFamily="34" charset="-79"/>
                <a:hlinkClick r:id="rId17">
                  <a:extLst>
                    <a:ext uri="{A12FA001-AC4F-418D-AE19-62706E023703}">
                      <ahyp:hlinkClr xmlns:ahyp="http://schemas.microsoft.com/office/drawing/2018/hyperlinkcolor" val="tx"/>
                    </a:ext>
                  </a:extLst>
                </a:hlinkClick>
              </a:rPr>
              <a:t>Interoperability</a:t>
            </a:r>
            <a:r>
              <a:rPr lang="it-IT" sz="1050" kern="0" dirty="0">
                <a:solidFill>
                  <a:schemeClr val="tx1"/>
                </a:solidFill>
                <a:latin typeface="Gisha" panose="020B0502040204020203" pitchFamily="34" charset="-79"/>
                <a:cs typeface="Gisha" panose="020B0502040204020203" pitchFamily="34" charset="-79"/>
                <a:hlinkClick r:id="rId17">
                  <a:extLst>
                    <a:ext uri="{A12FA001-AC4F-418D-AE19-62706E023703}">
                      <ahyp:hlinkClr xmlns:ahyp="http://schemas.microsoft.com/office/drawing/2018/hyperlinkcolor" val="tx"/>
                    </a:ext>
                  </a:extLst>
                </a:hlinkClick>
              </a:rPr>
              <a:t> IG</a:t>
            </a:r>
            <a:endParaRPr kumimoji="0" lang="it-IT" sz="1050" i="0" strike="noStrike" kern="0" cap="none" spc="0" normalizeH="0" baseline="0" noProof="0" dirty="0">
              <a:ln>
                <a:noFill/>
              </a:ln>
              <a:solidFill>
                <a:schemeClr val="tx1"/>
              </a:solidFill>
              <a:effectLst/>
              <a:uLnTx/>
              <a:uFillTx/>
              <a:latin typeface="Gisha" panose="020B0502040204020203" pitchFamily="34" charset="-79"/>
              <a:cs typeface="Gisha" panose="020B0502040204020203" pitchFamily="34" charset="-79"/>
            </a:endParaRPr>
          </a:p>
        </p:txBody>
      </p:sp>
      <p:sp>
        <p:nvSpPr>
          <p:cNvPr id="14" name="Content Placeholder 1">
            <a:extLst>
              <a:ext uri="{FF2B5EF4-FFF2-40B4-BE49-F238E27FC236}">
                <a16:creationId xmlns:a16="http://schemas.microsoft.com/office/drawing/2014/main" id="{F91BCE10-D444-9B47-A77A-8F2A16BCB0FD}"/>
              </a:ext>
            </a:extLst>
          </p:cNvPr>
          <p:cNvSpPr txBox="1">
            <a:spLocks/>
          </p:cNvSpPr>
          <p:nvPr/>
        </p:nvSpPr>
        <p:spPr>
          <a:xfrm>
            <a:off x="0" y="1592237"/>
            <a:ext cx="12191999" cy="2647560"/>
          </a:xfrm>
          <a:prstGeom prst="rect">
            <a:avLst/>
          </a:prstGeom>
          <a:solidFill>
            <a:srgbClr val="37A76F">
              <a:lumMod val="60000"/>
              <a:lumOff val="40000"/>
            </a:srgbClr>
          </a:solidFill>
          <a:ln w="12700">
            <a:noFill/>
          </a:ln>
          <a:effectLst/>
        </p:spPr>
        <p:txBody>
          <a:bodyPr lIns="180000" tIns="108000" bIns="72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0"/>
              </a:spcBef>
              <a:spcAft>
                <a:spcPts val="0"/>
              </a:spcAft>
              <a:buClr>
                <a:srgbClr val="58A618"/>
              </a:buClr>
              <a:buSzTx/>
              <a:buFont typeface="Wingdings" charset="2"/>
              <a:buNone/>
              <a:tabLst/>
              <a:defRPr/>
            </a:pPr>
            <a:r>
              <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Data Stewardship and Services</a:t>
            </a:r>
          </a:p>
          <a:p>
            <a:pPr marL="0" marR="0" lvl="0" indent="0" algn="l" defTabSz="914400" rtl="0" eaLnBrk="0" fontAlgn="base" latinLnBrk="0" hangingPunct="0">
              <a:lnSpc>
                <a:spcPct val="80000"/>
              </a:lnSpc>
              <a:spcBef>
                <a:spcPts val="0"/>
              </a:spcBef>
              <a:spcAft>
                <a:spcPts val="0"/>
              </a:spcAft>
              <a:buClr>
                <a:srgbClr val="58A618"/>
              </a:buClr>
              <a:buSzTx/>
              <a:buFont typeface="Wingdings" charset="2"/>
              <a:buNone/>
              <a:tabLst/>
              <a:defRPr/>
            </a:pPr>
            <a:endPar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lvl="0" indent="0" fontAlgn="auto">
              <a:lnSpc>
                <a:spcPct val="80000"/>
              </a:lnSpc>
              <a:spcBef>
                <a:spcPts val="225"/>
              </a:spcBef>
              <a:spcAft>
                <a:spcPts val="0"/>
              </a:spcAft>
              <a:buNone/>
              <a:defRPr/>
            </a:pPr>
            <a:r>
              <a:rPr lang="en-US" altLang="en-US" sz="1400" u="sng" dirty="0">
                <a:solidFill>
                  <a:sysClr val="windowText" lastClr="000000"/>
                </a:solidFill>
                <a:latin typeface="Calibri" panose="020F0502020204030204"/>
                <a:ea typeface="+mn-ea"/>
                <a:cs typeface="Gisha" panose="020B0502040204020203" pitchFamily="34" charset="-79"/>
              </a:rPr>
              <a:t>Working Groups</a:t>
            </a:r>
          </a:p>
          <a:p>
            <a:pPr marL="34290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2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18">
                  <a:extLst>
                    <a:ext uri="{A12FA001-AC4F-418D-AE19-62706E023703}">
                      <ahyp:hlinkClr xmlns:ahyp="http://schemas.microsoft.com/office/drawing/2018/hyperlinkcolor" val="tx"/>
                    </a:ext>
                  </a:extLst>
                </a:hlinkClick>
              </a:rPr>
              <a:t>Brokering Framework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19">
                  <a:extLst>
                    <a:ext uri="{A12FA001-AC4F-418D-AE19-62706E023703}">
                      <ahyp:hlinkClr xmlns:ahyp="http://schemas.microsoft.com/office/drawing/2018/hyperlinkcolor" val="tx"/>
                    </a:ext>
                  </a:extLst>
                </a:hlinkClick>
              </a:rPr>
              <a:t>World Data System (WDS)/RDA Assessment of Data Fitness for Use WG</a:t>
            </a:r>
            <a:endParaRPr lang="en-US" sz="1050" kern="0" dirty="0">
              <a:solidFill>
                <a:schemeClr val="tx1"/>
              </a:solidFill>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20">
                  <a:extLst>
                    <a:ext uri="{A12FA001-AC4F-418D-AE19-62706E023703}">
                      <ahyp:hlinkClr xmlns:ahyp="http://schemas.microsoft.com/office/drawing/2018/hyperlinkcolor" val="tx"/>
                    </a:ext>
                  </a:extLst>
                </a:hlinkClick>
              </a:rPr>
              <a:t>Data Versioning WG</a:t>
            </a:r>
            <a:endParaRPr lang="en-US" sz="1050" kern="0" dirty="0">
              <a:solidFill>
                <a:schemeClr val="tx1"/>
              </a:solidFill>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21">
                  <a:extLst>
                    <a:ext uri="{A12FA001-AC4F-418D-AE19-62706E023703}">
                      <ahyp:hlinkClr xmlns:ahyp="http://schemas.microsoft.com/office/drawing/2018/hyperlinkcolor" val="tx"/>
                    </a:ext>
                  </a:extLst>
                </a:hlinkClick>
              </a:rPr>
              <a:t>FAIR Data Maturity Model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2">
                  <a:extLst>
                    <a:ext uri="{A12FA001-AC4F-418D-AE19-62706E023703}">
                      <ahyp:hlinkClr xmlns:ahyp="http://schemas.microsoft.com/office/drawing/2018/hyperlinkcolor" val="tx"/>
                    </a:ext>
                  </a:extLst>
                </a:hlinkClick>
              </a:rPr>
              <a:t>DMP Common Standards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3">
                  <a:extLst>
                    <a:ext uri="{A12FA001-AC4F-418D-AE19-62706E023703}">
                      <ahyp:hlinkClr xmlns:ahyp="http://schemas.microsoft.com/office/drawing/2018/hyperlinkcolor" val="tx"/>
                    </a:ext>
                  </a:extLst>
                </a:hlinkClick>
              </a:rPr>
              <a:t>Exposing Data Management Plans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4">
                  <a:extLst>
                    <a:ext uri="{A12FA001-AC4F-418D-AE19-62706E023703}">
                      <ahyp:hlinkClr xmlns:ahyp="http://schemas.microsoft.com/office/drawing/2018/hyperlinkcolor" val="tx"/>
                    </a:ext>
                  </a:extLst>
                </a:hlinkClick>
              </a:rPr>
              <a:t>CURE-FAIR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5">
                  <a:extLst>
                    <a:ext uri="{A12FA001-AC4F-418D-AE19-62706E023703}">
                      <ahyp:hlinkClr xmlns:ahyp="http://schemas.microsoft.com/office/drawing/2018/hyperlinkcolor" val="tx"/>
                    </a:ext>
                  </a:extLst>
                </a:hlinkClick>
              </a:rPr>
              <a:t>Discipline-specific Guidance for Data Management Plans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endParaRPr lang="en-US" sz="1050" kern="0" dirty="0">
              <a:solidFill>
                <a:schemeClr val="tx1"/>
              </a:solidFill>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lvl="0" indent="0" eaLnBrk="1" fontAlgn="auto" hangingPunct="1">
              <a:lnSpc>
                <a:spcPct val="80000"/>
              </a:lnSpc>
              <a:spcBef>
                <a:spcPts val="225"/>
              </a:spcBef>
              <a:spcAft>
                <a:spcPts val="0"/>
              </a:spcAft>
              <a:buNone/>
              <a:defRPr/>
            </a:pPr>
            <a:endParaRPr lang="en-US" altLang="en-US" sz="1400" u="sng" dirty="0">
              <a:solidFill>
                <a:sysClr val="windowText" lastClr="000000"/>
              </a:solidFill>
              <a:latin typeface="Calibri" panose="020F0502020204030204"/>
              <a:ea typeface="+mn-ea"/>
              <a:cs typeface="Gisha" panose="020B0502040204020203" pitchFamily="34" charset="-79"/>
            </a:endParaRPr>
          </a:p>
          <a:p>
            <a:pPr marL="0" lvl="0" indent="0" eaLnBrk="1" fontAlgn="auto" hangingPunct="1">
              <a:lnSpc>
                <a:spcPct val="80000"/>
              </a:lnSpc>
              <a:spcBef>
                <a:spcPts val="225"/>
              </a:spcBef>
              <a:spcAft>
                <a:spcPts val="0"/>
              </a:spcAft>
              <a:buNone/>
              <a:defRPr/>
            </a:pPr>
            <a:r>
              <a:rPr lang="en-US" altLang="en-US" sz="1400" u="sng" dirty="0">
                <a:solidFill>
                  <a:sysClr val="windowText" lastClr="000000"/>
                </a:solidFill>
                <a:latin typeface="Calibri" panose="020F0502020204030204"/>
                <a:ea typeface="+mn-ea"/>
                <a:cs typeface="Gisha" panose="020B0502040204020203" pitchFamily="34" charset="-79"/>
              </a:rPr>
              <a:t>Interest Groups</a:t>
            </a: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6">
                  <a:extLst>
                    <a:ext uri="{A12FA001-AC4F-418D-AE19-62706E023703}">
                      <ahyp:hlinkClr xmlns:ahyp="http://schemas.microsoft.com/office/drawing/2018/hyperlinkcolor" val="tx"/>
                    </a:ext>
                  </a:extLst>
                </a:hlinkClick>
              </a:rPr>
              <a:t>Active Data Management Plans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7">
                  <a:extLst>
                    <a:ext uri="{A12FA001-AC4F-418D-AE19-62706E023703}">
                      <ahyp:hlinkClr xmlns:ahyp="http://schemas.microsoft.com/office/drawing/2018/hyperlinkcolor" val="tx"/>
                    </a:ext>
                  </a:extLst>
                </a:hlinkClick>
              </a:rPr>
              <a:t>Data in Context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8">
                  <a:extLst>
                    <a:ext uri="{A12FA001-AC4F-418D-AE19-62706E023703}">
                      <ahyp:hlinkClr xmlns:ahyp="http://schemas.microsoft.com/office/drawing/2018/hyperlinkcolor" val="tx"/>
                    </a:ext>
                  </a:extLst>
                </a:hlinkClick>
              </a:rPr>
              <a:t>Domain Repositories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9">
                  <a:extLst>
                    <a:ext uri="{A12FA001-AC4F-418D-AE19-62706E023703}">
                      <ahyp:hlinkClr xmlns:ahyp="http://schemas.microsoft.com/office/drawing/2018/hyperlinkcolor" val="tx"/>
                    </a:ext>
                  </a:extLst>
                </a:hlinkClick>
              </a:rPr>
              <a:t>Virtual Research Environments IG </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0">
                  <a:extLst>
                    <a:ext uri="{A12FA001-AC4F-418D-AE19-62706E023703}">
                      <ahyp:hlinkClr xmlns:ahyp="http://schemas.microsoft.com/office/drawing/2018/hyperlinkcolor" val="tx"/>
                    </a:ext>
                  </a:extLst>
                </a:hlinkClick>
              </a:rPr>
              <a:t>Libraries for Research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1">
                  <a:extLst>
                    <a:ext uri="{A12FA001-AC4F-418D-AE19-62706E023703}">
                      <ahyp:hlinkClr xmlns:ahyp="http://schemas.microsoft.com/office/drawing/2018/hyperlinkcolor" val="tx"/>
                    </a:ext>
                  </a:extLst>
                </a:hlinkClick>
              </a:rPr>
              <a:t>Physical Samples and Collections in the Research Data Ecosystem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2">
                  <a:extLst>
                    <a:ext uri="{A12FA001-AC4F-418D-AE19-62706E023703}">
                      <ahyp:hlinkClr xmlns:ahyp="http://schemas.microsoft.com/office/drawing/2018/hyperlinkcolor" val="tx"/>
                    </a:ext>
                  </a:extLst>
                </a:hlinkClick>
              </a:rPr>
              <a:t>Preservation Tools, Techniques, and Policies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3">
                  <a:extLst>
                    <a:ext uri="{A12FA001-AC4F-418D-AE19-62706E023703}">
                      <ahyp:hlinkClr xmlns:ahyp="http://schemas.microsoft.com/office/drawing/2018/hyperlinkcolor" val="tx"/>
                    </a:ext>
                  </a:extLst>
                </a:hlinkClick>
              </a:rPr>
              <a:t>RDA/World Data System (WDS) Certification of Digital Repositories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4">
                  <a:extLst>
                    <a:ext uri="{A12FA001-AC4F-418D-AE19-62706E023703}">
                      <ahyp:hlinkClr xmlns:ahyp="http://schemas.microsoft.com/office/drawing/2018/hyperlinkcolor" val="tx"/>
                    </a:ext>
                  </a:extLst>
                </a:hlinkClick>
              </a:rPr>
              <a:t>Repository Platforms for Research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5">
                  <a:extLst>
                    <a:ext uri="{A12FA001-AC4F-418D-AE19-62706E023703}">
                      <ahyp:hlinkClr xmlns:ahyp="http://schemas.microsoft.com/office/drawing/2018/hyperlinkcolor" val="tx"/>
                    </a:ext>
                  </a:extLst>
                </a:hlinkClick>
              </a:rPr>
              <a:t>Research Data Architectures in Research Institutions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6">
                  <a:extLst>
                    <a:ext uri="{A12FA001-AC4F-418D-AE19-62706E023703}">
                      <ahyp:hlinkClr xmlns:ahyp="http://schemas.microsoft.com/office/drawing/2018/hyperlinkcolor" val="tx"/>
                    </a:ext>
                  </a:extLst>
                </a:hlinkClick>
              </a:rPr>
              <a:t>Data policy standardisation and implementation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it-IT" sz="1050" kern="0" dirty="0">
                <a:solidFill>
                  <a:schemeClr val="tx1"/>
                </a:solidFill>
                <a:cs typeface="Gisha" panose="020B0502040204020203" pitchFamily="34" charset="-79"/>
                <a:hlinkClick r:id="rId37">
                  <a:extLst>
                    <a:ext uri="{A12FA001-AC4F-418D-AE19-62706E023703}">
                      <ahyp:hlinkClr xmlns:ahyp="http://schemas.microsoft.com/office/drawing/2018/hyperlinkcolor" val="tx"/>
                    </a:ext>
                  </a:extLst>
                </a:hlinkClick>
              </a:rPr>
              <a:t>GO FAIR IG</a:t>
            </a:r>
            <a:endParaRPr lang="it-IT"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8">
                  <a:extLst>
                    <a:ext uri="{A12FA001-AC4F-418D-AE19-62706E023703}">
                      <ahyp:hlinkClr xmlns:ahyp="http://schemas.microsoft.com/office/drawing/2018/hyperlinkcolor" val="tx"/>
                    </a:ext>
                  </a:extLst>
                </a:hlinkClick>
              </a:rPr>
              <a:t>Open Science Graphs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9">
                  <a:extLst>
                    <a:ext uri="{A12FA001-AC4F-418D-AE19-62706E023703}">
                      <ahyp:hlinkClr xmlns:ahyp="http://schemas.microsoft.com/office/drawing/2018/hyperlinkcolor" val="tx"/>
                    </a:ext>
                  </a:extLst>
                </a:hlinkClick>
              </a:rPr>
              <a:t>Engaging Researchers with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40">
                  <a:extLst>
                    <a:ext uri="{A12FA001-AC4F-418D-AE19-62706E023703}">
                      <ahyp:hlinkClr xmlns:ahyp="http://schemas.microsoft.com/office/drawing/2018/hyperlinkcolor" val="tx"/>
                    </a:ext>
                  </a:extLst>
                </a:hlinkClick>
              </a:rPr>
              <a:t>Professionalising Data Stewardship IG</a:t>
            </a:r>
            <a:endParaRPr lang="en-US" sz="1050" kern="0" dirty="0">
              <a:solidFill>
                <a:schemeClr val="tx1"/>
              </a:solidFill>
              <a:cs typeface="Gisha" panose="020B0502040204020203" pitchFamily="34" charset="-79"/>
            </a:endParaRPr>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212017"/>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37 Working Groups &amp; 57 Interest Groups</a:t>
            </a:r>
          </a:p>
        </p:txBody>
      </p:sp>
      <p:sp>
        <p:nvSpPr>
          <p:cNvPr id="13" name="Title 1">
            <a:extLst>
              <a:ext uri="{FF2B5EF4-FFF2-40B4-BE49-F238E27FC236}">
                <a16:creationId xmlns:a16="http://schemas.microsoft.com/office/drawing/2014/main" id="{231D1FFB-8F2A-E04F-BA4F-D6366504CA22}"/>
              </a:ext>
            </a:extLst>
          </p:cNvPr>
          <p:cNvSpPr>
            <a:spLocks noGrp="1"/>
          </p:cNvSpPr>
          <p:nvPr>
            <p:ph type="title"/>
          </p:nvPr>
        </p:nvSpPr>
        <p:spPr>
          <a:xfrm>
            <a:off x="2185524" y="187776"/>
            <a:ext cx="10006476"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 </a:t>
            </a:r>
            <a:r>
              <a:rPr lang="en-GB" sz="2700" dirty="0"/>
              <a:t>Focus on Data Stewardship and Infrastructures</a:t>
            </a:r>
            <a:endParaRPr lang="en-GB" dirty="0"/>
          </a:p>
        </p:txBody>
      </p:sp>
      <p:sp>
        <p:nvSpPr>
          <p:cNvPr id="16" name="Footer Placeholder 4">
            <a:extLst>
              <a:ext uri="{FF2B5EF4-FFF2-40B4-BE49-F238E27FC236}">
                <a16:creationId xmlns:a16="http://schemas.microsoft.com/office/drawing/2014/main" id="{F5ECB348-C9A4-4748-B6CB-4F64D0AF2FD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5168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23DC-7AB4-9F43-85B3-BEDE937550E7}"/>
              </a:ext>
            </a:extLst>
          </p:cNvPr>
          <p:cNvSpPr>
            <a:spLocks noGrp="1"/>
          </p:cNvSpPr>
          <p:nvPr>
            <p:ph type="title"/>
          </p:nvPr>
        </p:nvSpPr>
        <p:spPr/>
        <p:txBody>
          <a:bodyPr anchor="t" anchorCtr="0">
            <a:normAutofit fontScale="90000"/>
          </a:bodyPr>
          <a:lstStyle/>
          <a:p>
            <a:r>
              <a:rPr lang="it-IT" dirty="0" err="1"/>
              <a:t>Retired</a:t>
            </a:r>
            <a:r>
              <a:rPr lang="it-IT" dirty="0"/>
              <a:t> </a:t>
            </a:r>
            <a:r>
              <a:rPr lang="it-IT" dirty="0" err="1"/>
              <a:t>Working</a:t>
            </a:r>
            <a:r>
              <a:rPr lang="it-IT" dirty="0"/>
              <a:t> and </a:t>
            </a:r>
            <a:r>
              <a:rPr lang="it-IT" dirty="0" err="1"/>
              <a:t>Interest</a:t>
            </a:r>
            <a:r>
              <a:rPr lang="it-IT" dirty="0"/>
              <a:t> Groups </a:t>
            </a:r>
            <a:br>
              <a:rPr lang="it-IT" b="0" dirty="0"/>
            </a:br>
            <a:r>
              <a:rPr lang="it-IT" sz="2700" b="0" dirty="0"/>
              <a:t>(Groups </a:t>
            </a:r>
            <a:r>
              <a:rPr lang="it-IT" sz="2700" b="0" dirty="0" err="1"/>
              <a:t>that</a:t>
            </a:r>
            <a:r>
              <a:rPr lang="it-IT" sz="2700" b="0" dirty="0"/>
              <a:t> </a:t>
            </a:r>
            <a:r>
              <a:rPr lang="it-IT" sz="2700" b="0" dirty="0" err="1"/>
              <a:t>have</a:t>
            </a:r>
            <a:r>
              <a:rPr lang="it-IT" sz="2700" b="0" dirty="0"/>
              <a:t> </a:t>
            </a:r>
            <a:r>
              <a:rPr lang="it-IT" sz="2700" b="0" dirty="0" err="1"/>
              <a:t>completed</a:t>
            </a:r>
            <a:r>
              <a:rPr lang="it-IT" sz="2700" b="0" dirty="0"/>
              <a:t> </a:t>
            </a:r>
            <a:r>
              <a:rPr lang="it-IT" sz="2700" b="0" dirty="0" err="1"/>
              <a:t>their</a:t>
            </a:r>
            <a:r>
              <a:rPr lang="it-IT" sz="2700" b="0" dirty="0"/>
              <a:t> work </a:t>
            </a:r>
            <a:r>
              <a:rPr lang="it-IT" sz="2700" b="0" dirty="0" err="1"/>
              <a:t>within</a:t>
            </a:r>
            <a:r>
              <a:rPr lang="it-IT" sz="2700" b="0" dirty="0"/>
              <a:t> RDA)</a:t>
            </a:r>
            <a:endParaRPr lang="en-GB" dirty="0"/>
          </a:p>
        </p:txBody>
      </p:sp>
      <p:sp>
        <p:nvSpPr>
          <p:cNvPr id="4" name="Date Placeholder 3">
            <a:extLst>
              <a:ext uri="{FF2B5EF4-FFF2-40B4-BE49-F238E27FC236}">
                <a16:creationId xmlns:a16="http://schemas.microsoft.com/office/drawing/2014/main" id="{16B6FB6B-AA2C-9D46-8AD7-33F0C0AC0323}"/>
              </a:ext>
            </a:extLst>
          </p:cNvPr>
          <p:cNvSpPr>
            <a:spLocks noGrp="1"/>
          </p:cNvSpPr>
          <p:nvPr>
            <p:ph type="dt" sz="half" idx="2"/>
          </p:nvPr>
        </p:nvSpPr>
        <p:spPr/>
        <p:txBody>
          <a:bodyPr/>
          <a:lstStyle/>
          <a:p>
            <a:fld id="{46D44412-252F-1946-9E39-808DA0BD95D6}" type="datetime5">
              <a:rPr lang="en-US" smtClean="0"/>
              <a:t>4-Dec-20</a:t>
            </a:fld>
            <a:endParaRPr lang="en-GB" dirty="0"/>
          </a:p>
        </p:txBody>
      </p:sp>
      <p:sp>
        <p:nvSpPr>
          <p:cNvPr id="6" name="Slide Number Placeholder 5">
            <a:extLst>
              <a:ext uri="{FF2B5EF4-FFF2-40B4-BE49-F238E27FC236}">
                <a16:creationId xmlns:a16="http://schemas.microsoft.com/office/drawing/2014/main" id="{313B3035-BDEA-974E-A0CB-28F84695864C}"/>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9" name="Content Placeholder 1">
            <a:extLst>
              <a:ext uri="{FF2B5EF4-FFF2-40B4-BE49-F238E27FC236}">
                <a16:creationId xmlns:a16="http://schemas.microsoft.com/office/drawing/2014/main" id="{32BFB461-5CD7-E74A-B1CC-182674A8D729}"/>
              </a:ext>
            </a:extLst>
          </p:cNvPr>
          <p:cNvSpPr txBox="1">
            <a:spLocks/>
          </p:cNvSpPr>
          <p:nvPr/>
        </p:nvSpPr>
        <p:spPr>
          <a:xfrm>
            <a:off x="0" y="2313830"/>
            <a:ext cx="12192000" cy="3794361"/>
          </a:xfrm>
          <a:prstGeom prst="rect">
            <a:avLst/>
          </a:prstGeom>
          <a:solidFill>
            <a:srgbClr val="37A76F">
              <a:lumMod val="60000"/>
              <a:lumOff val="40000"/>
            </a:srgbClr>
          </a:solidFill>
          <a:ln w="12700">
            <a:noFill/>
          </a:ln>
          <a:effectLst/>
        </p:spPr>
        <p:txBody>
          <a:bodyPr lIns="180000" tIns="180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450"/>
              </a:spcBef>
              <a:spcAft>
                <a:spcPts val="0"/>
              </a:spcAft>
              <a:buClr>
                <a:srgbClr val="58A618"/>
              </a:buClr>
              <a:buSzTx/>
              <a:buFont typeface="Wingdings" charset="2"/>
              <a:buNone/>
              <a:tabLst/>
              <a:defRPr/>
            </a:pPr>
            <a:r>
              <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Historical Groups</a:t>
            </a:r>
          </a:p>
          <a:p>
            <a:pPr marL="0" marR="0" lvl="0" indent="0" algn="l" defTabSz="914400" rtl="0" eaLnBrk="0" fontAlgn="base" latinLnBrk="0" hangingPunct="0">
              <a:lnSpc>
                <a:spcPct val="100000"/>
              </a:lnSpc>
              <a:spcBef>
                <a:spcPts val="0"/>
              </a:spcBef>
              <a:spcAft>
                <a:spcPts val="0"/>
              </a:spcAft>
              <a:buClr>
                <a:srgbClr val="58A618"/>
              </a:buClr>
              <a:buSzTx/>
              <a:buFont typeface="Wingdings" charset="2"/>
              <a:buNone/>
              <a:tabLst/>
              <a:defRPr/>
            </a:pPr>
            <a:endPar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Brokering Governance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Metadata Standards Directory WG </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PID Information Types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Practical Policy WG</a:t>
            </a:r>
          </a:p>
          <a:p>
            <a:pPr marL="625475" indent="-336550">
              <a:spcBef>
                <a:spcPts val="0"/>
              </a:spcBef>
              <a:spcAft>
                <a:spcPts val="0"/>
              </a:spcAft>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RDA</a:t>
            </a:r>
            <a:r>
              <a:rPr lang="en-US" altLang="en-US" sz="1200" kern="0" dirty="0">
                <a:solidFill>
                  <a:prstClr val="black"/>
                </a:solidFill>
                <a:latin typeface="Gisha" pitchFamily="34" charset="-79"/>
                <a:cs typeface="Gisha" pitchFamily="34" charset="-79"/>
              </a:rPr>
              <a:t>/World Data System (WDS) </a:t>
            </a: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Publishing Data Bibliometrics WG</a:t>
            </a:r>
          </a:p>
          <a:p>
            <a:pPr marL="625475" indent="-336550">
              <a:spcBef>
                <a:spcPts val="0"/>
              </a:spcBef>
              <a:spcAft>
                <a:spcPts val="0"/>
              </a:spcAft>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RDA</a:t>
            </a:r>
            <a:r>
              <a:rPr lang="en-US" altLang="en-US" sz="1200" kern="0" dirty="0">
                <a:solidFill>
                  <a:prstClr val="black"/>
                </a:solidFill>
                <a:latin typeface="Gisha" pitchFamily="34" charset="-79"/>
                <a:cs typeface="Gisha" pitchFamily="34" charset="-79"/>
              </a:rPr>
              <a:t>/World Data System (WDS) </a:t>
            </a: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Publishing Data Services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Repository Audit and Certification DSA–WDS Partnership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Data Foundations and Terminology WG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Provenance Patterns WG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Empirical Humanities Metadata WG</a:t>
            </a:r>
          </a:p>
          <a:p>
            <a:pPr marL="625475" indent="-336550">
              <a:spcBef>
                <a:spcPts val="0"/>
              </a:spcBef>
              <a:spcAft>
                <a:spcPts val="0"/>
              </a:spcAft>
              <a:buFont typeface="Wingdings" pitchFamily="2" charset="2"/>
              <a:buChar char="q"/>
              <a:defRPr/>
            </a:pPr>
            <a:r>
              <a:rPr lang="en-US" sz="1200" dirty="0">
                <a:solidFill>
                  <a:sysClr val="windowText" lastClr="000000"/>
                </a:solidFill>
                <a:cs typeface="Gisha" panose="020B0502040204020203" pitchFamily="34" charset="-79"/>
              </a:rPr>
              <a:t>On-Farm Data Sharing (OFDS) WG</a:t>
            </a:r>
          </a:p>
          <a:p>
            <a:pPr marL="625475" indent="-336550">
              <a:spcBef>
                <a:spcPts val="0"/>
              </a:spcBef>
              <a:spcAft>
                <a:spcPts val="0"/>
              </a:spcAft>
              <a:buFont typeface="Wingdings" pitchFamily="2" charset="2"/>
              <a:buChar char="q"/>
              <a:defRPr/>
            </a:pPr>
            <a:r>
              <a:rPr lang="it-IT" sz="1200" kern="0" dirty="0" err="1">
                <a:solidFill>
                  <a:prstClr val="black"/>
                </a:solidFill>
                <a:latin typeface="Gisha" panose="020B0502040204020203" pitchFamily="34" charset="-79"/>
                <a:cs typeface="Gisha" panose="020B0502040204020203" pitchFamily="34" charset="-79"/>
              </a:rPr>
              <a:t>Persistent</a:t>
            </a:r>
            <a:r>
              <a:rPr lang="it-IT" sz="1200" kern="0" dirty="0">
                <a:solidFill>
                  <a:prstClr val="black"/>
                </a:solidFill>
                <a:latin typeface="Gisha" panose="020B0502040204020203" pitchFamily="34" charset="-79"/>
                <a:cs typeface="Gisha" panose="020B0502040204020203" pitchFamily="34" charset="-79"/>
              </a:rPr>
              <a:t> </a:t>
            </a:r>
            <a:r>
              <a:rPr lang="it-IT" sz="1200" kern="0" dirty="0" err="1">
                <a:solidFill>
                  <a:prstClr val="black"/>
                </a:solidFill>
                <a:latin typeface="Gisha" panose="020B0502040204020203" pitchFamily="34" charset="-79"/>
                <a:cs typeface="Gisha" panose="020B0502040204020203" pitchFamily="34" charset="-79"/>
              </a:rPr>
              <a:t>Identification</a:t>
            </a:r>
            <a:r>
              <a:rPr lang="it-IT" sz="1200" kern="0" dirty="0">
                <a:solidFill>
                  <a:prstClr val="black"/>
                </a:solidFill>
                <a:latin typeface="Gisha" panose="020B0502040204020203" pitchFamily="34" charset="-79"/>
                <a:cs typeface="Gisha" panose="020B0502040204020203" pitchFamily="34" charset="-79"/>
              </a:rPr>
              <a:t> of Instruments WG</a:t>
            </a:r>
          </a:p>
          <a:p>
            <a:pPr marL="625475" indent="-336550">
              <a:spcBef>
                <a:spcPts val="0"/>
              </a:spcBef>
              <a:spcAft>
                <a:spcPts val="0"/>
              </a:spcAft>
              <a:buFont typeface="Wingdings" pitchFamily="2" charset="2"/>
              <a:buChar char="q"/>
              <a:defRPr/>
            </a:pPr>
            <a:r>
              <a:rPr lang="it-IT" sz="1200" kern="0" dirty="0">
                <a:solidFill>
                  <a:prstClr val="black"/>
                </a:solidFill>
                <a:latin typeface="Gisha" panose="020B0502040204020203" pitchFamily="34" charset="-79"/>
                <a:cs typeface="Gisha" panose="020B0502040204020203" pitchFamily="34" charset="-79"/>
              </a:rPr>
              <a:t>RDA/World Data System (WDS) Publishing Data </a:t>
            </a:r>
            <a:r>
              <a:rPr lang="it-IT" sz="1200" kern="0" dirty="0" err="1">
                <a:solidFill>
                  <a:prstClr val="black"/>
                </a:solidFill>
                <a:latin typeface="Gisha" panose="020B0502040204020203" pitchFamily="34" charset="-79"/>
                <a:cs typeface="Gisha" panose="020B0502040204020203" pitchFamily="34" charset="-79"/>
              </a:rPr>
              <a:t>Cost</a:t>
            </a:r>
            <a:r>
              <a:rPr lang="it-IT" sz="1200" kern="0" dirty="0">
                <a:solidFill>
                  <a:prstClr val="black"/>
                </a:solidFill>
                <a:latin typeface="Gisha" panose="020B0502040204020203" pitchFamily="34" charset="-79"/>
                <a:cs typeface="Gisha" panose="020B0502040204020203" pitchFamily="34" charset="-79"/>
              </a:rPr>
              <a:t> </a:t>
            </a:r>
            <a:r>
              <a:rPr lang="it-IT" sz="1200" kern="0" dirty="0" err="1">
                <a:solidFill>
                  <a:prstClr val="black"/>
                </a:solidFill>
                <a:latin typeface="Gisha" panose="020B0502040204020203" pitchFamily="34" charset="-79"/>
                <a:cs typeface="Gisha" panose="020B0502040204020203" pitchFamily="34" charset="-79"/>
              </a:rPr>
              <a:t>Recovery</a:t>
            </a:r>
            <a:r>
              <a:rPr lang="it-IT" sz="1200" kern="0" dirty="0">
                <a:solidFill>
                  <a:prstClr val="black"/>
                </a:solidFill>
                <a:latin typeface="Gisha" panose="020B0502040204020203" pitchFamily="34" charset="-79"/>
                <a:cs typeface="Gisha" panose="020B0502040204020203" pitchFamily="34" charset="-79"/>
              </a:rPr>
              <a:t> for Data Centres WG</a:t>
            </a:r>
          </a:p>
          <a:p>
            <a:pPr marL="288925" indent="0">
              <a:spcBef>
                <a:spcPts val="0"/>
              </a:spcBef>
              <a:spcAft>
                <a:spcPts val="0"/>
              </a:spcAft>
              <a:buNone/>
              <a:defRPr/>
            </a:pPr>
            <a:endPar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endParaRPr>
          </a:p>
          <a:p>
            <a:pPr marL="288925" indent="0">
              <a:spcBef>
                <a:spcPts val="0"/>
              </a:spcBef>
              <a:spcAft>
                <a:spcPts val="0"/>
              </a:spcAft>
              <a:buNone/>
              <a:defRPr/>
            </a:pPr>
            <a:endPar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endParaRP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Mapping the Landscape IG</a:t>
            </a:r>
            <a:endParaRPr lang="en-US" sz="1200" kern="0" dirty="0">
              <a:solidFill>
                <a:prstClr val="black"/>
              </a:solidFill>
              <a:latin typeface="Gisha" panose="020B0502040204020203" pitchFamily="34" charset="-79"/>
              <a:cs typeface="Gisha" panose="020B0502040204020203" pitchFamily="34" charset="-79"/>
            </a:endParaRP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Preservation e-Infrastructure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Quality of Urban Life IG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Development of Cloud Computing Capacity and Education in Developing World Research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Weather, Climate and Air quality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Structural Biology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RDA/World Data System (WDS) Publishing Data Cost Recovery for Data </a:t>
            </a:r>
            <a:r>
              <a:rPr lang="en-GB" sz="1200" kern="0" dirty="0">
                <a:solidFill>
                  <a:prstClr val="black"/>
                </a:solidFill>
                <a:latin typeface="Gisha" panose="020B0502040204020203" pitchFamily="34" charset="-79"/>
                <a:cs typeface="Gisha" panose="020B0502040204020203" pitchFamily="34" charset="-79"/>
              </a:rPr>
              <a:t>Centres</a:t>
            </a:r>
            <a:r>
              <a:rPr lang="en-US" sz="1200" kern="0" dirty="0">
                <a:solidFill>
                  <a:prstClr val="black"/>
                </a:solidFill>
                <a:latin typeface="Gisha" panose="020B0502040204020203" pitchFamily="34" charset="-79"/>
                <a:cs typeface="Gisha" panose="020B0502040204020203" pitchFamily="34" charset="-79"/>
              </a:rPr>
              <a:t> IG</a:t>
            </a:r>
          </a:p>
          <a:p>
            <a:pPr marL="625475" indent="-336550">
              <a:spcBef>
                <a:spcPts val="0"/>
              </a:spcBef>
              <a:spcAft>
                <a:spcPts val="0"/>
              </a:spcAft>
              <a:buFont typeface="Wingdings" pitchFamily="2" charset="2"/>
              <a:buChar char="q"/>
              <a:defRPr/>
            </a:pPr>
            <a:r>
              <a:rPr lang="it-IT" sz="1200" dirty="0">
                <a:solidFill>
                  <a:sysClr val="windowText" lastClr="000000"/>
                </a:solidFill>
                <a:latin typeface="Gisha" panose="020B0502040204020203" pitchFamily="34" charset="-79"/>
                <a:cs typeface="Gisha" panose="020B0502040204020203" pitchFamily="34" charset="-79"/>
              </a:rPr>
              <a:t>Marine Data </a:t>
            </a:r>
            <a:r>
              <a:rPr lang="it-IT" sz="1200" dirty="0" err="1">
                <a:solidFill>
                  <a:sysClr val="windowText" lastClr="000000"/>
                </a:solidFill>
                <a:latin typeface="Gisha" panose="020B0502040204020203" pitchFamily="34" charset="-79"/>
                <a:cs typeface="Gisha" panose="020B0502040204020203" pitchFamily="34" charset="-79"/>
              </a:rPr>
              <a:t>Harmonization</a:t>
            </a:r>
            <a:r>
              <a:rPr lang="it-IT" sz="1200" dirty="0">
                <a:solidFill>
                  <a:sysClr val="windowText" lastClr="000000"/>
                </a:solidFill>
                <a:latin typeface="Gisha" panose="020B0502040204020203" pitchFamily="34" charset="-79"/>
                <a:cs typeface="Gisha" panose="020B0502040204020203" pitchFamily="34" charset="-79"/>
              </a:rPr>
              <a:t>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RDA/World Data System (WDS) Publishing Data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Brokering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Research Data Provenance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Long tail of research data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Data Rescue IG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Reproducibility IG</a:t>
            </a:r>
          </a:p>
        </p:txBody>
      </p:sp>
      <p:sp>
        <p:nvSpPr>
          <p:cNvPr id="8" name="Footer Placeholder 4">
            <a:extLst>
              <a:ext uri="{FF2B5EF4-FFF2-40B4-BE49-F238E27FC236}">
                <a16:creationId xmlns:a16="http://schemas.microsoft.com/office/drawing/2014/main" id="{3CE3E91C-8D56-4944-8461-F0D7828F67B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2689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209799" y="284880"/>
            <a:ext cx="9842291" cy="1094450"/>
          </a:xfrm>
        </p:spPr>
        <p:txBody>
          <a:bodyPr>
            <a:normAutofit fontScale="90000"/>
          </a:bodyPr>
          <a:lstStyle/>
          <a:p>
            <a:r>
              <a:rPr lang="en-GB" dirty="0"/>
              <a:t>RDA Recommendations that Make Data Work</a:t>
            </a:r>
          </a:p>
        </p:txBody>
      </p:sp>
      <p:sp>
        <p:nvSpPr>
          <p:cNvPr id="4" name="Date Placeholder 3">
            <a:extLst>
              <a:ext uri="{FF2B5EF4-FFF2-40B4-BE49-F238E27FC236}">
                <a16:creationId xmlns:a16="http://schemas.microsoft.com/office/drawing/2014/main" id="{EA6B6F41-5531-AB4C-AB7D-6362491FCE5D}"/>
              </a:ext>
            </a:extLst>
          </p:cNvPr>
          <p:cNvSpPr>
            <a:spLocks noGrp="1"/>
          </p:cNvSpPr>
          <p:nvPr>
            <p:ph type="dt" sz="half" idx="2"/>
          </p:nvPr>
        </p:nvSpPr>
        <p:spPr/>
        <p:txBody>
          <a:bodyPr/>
          <a:lstStyle/>
          <a:p>
            <a:fld id="{8C40D3AD-3DC6-E840-9A63-AADACD867FC3}" type="datetime5">
              <a:rPr lang="en-US" smtClean="0"/>
              <a:t>4-Dec-20</a:t>
            </a:fld>
            <a:endParaRPr lang="en-GB" dirty="0"/>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94872" y="5148318"/>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50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226463"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92602" y="2024012"/>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208369" y="2769208"/>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742238" y="2388208"/>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72048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955662" y="3845785"/>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lstStyle/>
          <a:p>
            <a:r>
              <a:rPr lang="en-GB" dirty="0"/>
              <a:t>RDA Recommendations &amp; Outputs</a:t>
            </a:r>
          </a:p>
        </p:txBody>
      </p:sp>
      <p:sp>
        <p:nvSpPr>
          <p:cNvPr id="4" name="Date Placeholder 3">
            <a:extLst>
              <a:ext uri="{FF2B5EF4-FFF2-40B4-BE49-F238E27FC236}">
                <a16:creationId xmlns:a16="http://schemas.microsoft.com/office/drawing/2014/main" id="{51581F71-EFED-AE44-94A1-7CC9F8186A27}"/>
              </a:ext>
            </a:extLst>
          </p:cNvPr>
          <p:cNvSpPr>
            <a:spLocks noGrp="1"/>
          </p:cNvSpPr>
          <p:nvPr>
            <p:ph type="dt" sz="half" idx="2"/>
          </p:nvPr>
        </p:nvSpPr>
        <p:spPr/>
        <p:txBody>
          <a:bodyPr/>
          <a:lstStyle/>
          <a:p>
            <a:fld id="{B12C4617-0358-374A-8A7F-79469A90EF92}" type="datetime5">
              <a:rPr lang="en-US" smtClean="0"/>
              <a:t>4-Dec-20</a:t>
            </a:fld>
            <a:endParaRPr lang="en-GB" dirty="0"/>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21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2</a:t>
            </a:fld>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682847" y="1611841"/>
            <a:ext cx="5445943" cy="406448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28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28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60275" cy="1211431"/>
          </a:xfrm>
          <a:prstGeom prst="rect">
            <a:avLst/>
          </a:prstGeom>
          <a:solidFill>
            <a:srgbClr val="DCE8DC"/>
          </a:solidFill>
        </p:spPr>
        <p:txBody>
          <a:bodyPr wrap="square" tIns="216000" bIns="216000" rtlCol="0">
            <a:spAutoFit/>
          </a:bodyPr>
          <a:lstStyle/>
          <a:p>
            <a:pPr algn="ctr">
              <a:lnSpc>
                <a:spcPts val="1500"/>
              </a:lnSpc>
            </a:pPr>
            <a:r>
              <a:rPr lang="it-IT" sz="1600" b="1" dirty="0">
                <a:solidFill>
                  <a:srgbClr val="40BA36"/>
                </a:solidFill>
              </a:rPr>
              <a:t>50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100+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71522" y="2625511"/>
            <a:ext cx="4319277" cy="1396281"/>
          </a:xfrm>
          <a:prstGeom prst="rect">
            <a:avLst/>
          </a:prstGeom>
          <a:solidFill>
            <a:srgbClr val="40BA36"/>
          </a:solidFill>
        </p:spPr>
        <p:txBody>
          <a:bodyPr wrap="square" lIns="0" tIns="288000" rIns="0" bIns="216000" rtlCol="0">
            <a:spAutoFit/>
          </a:bodyPr>
          <a:lstStyle/>
          <a:p>
            <a:pPr algn="ctr">
              <a:lnSpc>
                <a:spcPts val="1400"/>
              </a:lnSpc>
            </a:pPr>
            <a:r>
              <a:rPr lang="it-IT" sz="1600" b="1" dirty="0"/>
              <a:t>94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dirty="0">
                <a:solidFill>
                  <a:schemeClr val="bg1"/>
                </a:solidFill>
                <a:ea typeface="BatangChe" panose="02030609000101010101" pitchFamily="49" charset="-127"/>
              </a:rPr>
              <a:t>38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11,356</a:t>
            </a:r>
            <a:r>
              <a:rPr lang="it-IT" sz="1600" b="1" dirty="0"/>
              <a:t> INDIVIDUAL MEMBERS FROM 145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71521" y="5563084"/>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50 ORGANISATIONAL MEMBERS </a:t>
            </a:r>
          </a:p>
          <a:p>
            <a:pPr algn="ctr">
              <a:lnSpc>
                <a:spcPts val="1400"/>
              </a:lnSpc>
            </a:pPr>
            <a:r>
              <a:rPr lang="it-IT" sz="1300" b="1" dirty="0"/>
              <a:t>11 AFFILIATE MEMBERS</a:t>
            </a:r>
          </a:p>
        </p:txBody>
      </p:sp>
      <p:sp>
        <p:nvSpPr>
          <p:cNvPr id="19" name="Date Placeholder 3">
            <a:extLst>
              <a:ext uri="{FF2B5EF4-FFF2-40B4-BE49-F238E27FC236}">
                <a16:creationId xmlns:a16="http://schemas.microsoft.com/office/drawing/2014/main" id="{A67556CC-FC73-F242-A886-47EC83E82C6F}"/>
              </a:ext>
            </a:extLst>
          </p:cNvPr>
          <p:cNvSpPr>
            <a:spLocks noGrp="1"/>
          </p:cNvSpPr>
          <p:nvPr>
            <p:ph type="dt" sz="half" idx="2"/>
          </p:nvPr>
        </p:nvSpPr>
        <p:spPr>
          <a:xfrm>
            <a:off x="838200" y="6425625"/>
            <a:ext cx="1426029" cy="365125"/>
          </a:xfrm>
        </p:spPr>
        <p:txBody>
          <a:bodyPr/>
          <a:lstStyle/>
          <a:p>
            <a:fld id="{FAE885F5-B323-1F4D-9D22-3E20C848F461}" type="datetime5">
              <a:rPr lang="en-US" smtClean="0"/>
              <a:t>4-Dec-20</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9566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5386" y="2799120"/>
            <a:ext cx="11001675" cy="5509200"/>
          </a:xfrm>
          <a:ln>
            <a:noFill/>
          </a:ln>
        </p:spPr>
        <p:txBody>
          <a:bodyPr wrap="square">
            <a:norm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Data Type Model and Registry - Data Type Registries (DTR) WG Recommendations</a:t>
            </a:r>
            <a:br>
              <a:rPr lang="en-US" sz="2000" b="1" dirty="0"/>
            </a:br>
            <a:r>
              <a:rPr lang="it-IT" sz="2000" dirty="0" err="1"/>
              <a:t>Published</a:t>
            </a:r>
            <a:r>
              <a:rPr lang="it-IT" sz="2000" dirty="0"/>
              <a:t> </a:t>
            </a:r>
            <a:r>
              <a:rPr lang="it-IT" sz="2000" dirty="0" err="1"/>
              <a:t>by</a:t>
            </a:r>
            <a:r>
              <a:rPr lang="it-IT" sz="2000" dirty="0"/>
              <a:t> the Data </a:t>
            </a:r>
            <a:r>
              <a:rPr lang="it-IT" sz="2000" dirty="0" err="1"/>
              <a:t>Type</a:t>
            </a:r>
            <a:r>
              <a:rPr lang="it-IT" sz="2000" dirty="0"/>
              <a:t> </a:t>
            </a:r>
            <a:r>
              <a:rPr lang="it-IT" sz="2000" dirty="0" err="1"/>
              <a:t>Registries</a:t>
            </a:r>
            <a:r>
              <a:rPr lang="it-IT" sz="2000" dirty="0"/>
              <a:t> WG </a:t>
            </a:r>
            <a:r>
              <a:rPr lang="it-IT" sz="2000" dirty="0" err="1"/>
              <a:t>providing</a:t>
            </a:r>
            <a:r>
              <a:rPr lang="it-IT" sz="2000" dirty="0"/>
              <a:t> </a:t>
            </a:r>
            <a:r>
              <a:rPr lang="it-IT" sz="2000" dirty="0" err="1"/>
              <a:t>machine-readable</a:t>
            </a:r>
            <a:r>
              <a:rPr lang="it-IT" sz="2000" dirty="0"/>
              <a:t> and </a:t>
            </a:r>
            <a:r>
              <a:rPr lang="it-IT" sz="2000" dirty="0" err="1"/>
              <a:t>researcher-accessible</a:t>
            </a:r>
            <a:r>
              <a:rPr lang="it-IT" sz="2000" dirty="0"/>
              <a:t> </a:t>
            </a:r>
            <a:r>
              <a:rPr lang="it-IT" sz="2000" dirty="0" err="1"/>
              <a:t>registries</a:t>
            </a:r>
            <a:r>
              <a:rPr lang="it-IT" sz="2000" dirty="0"/>
              <a:t> </a:t>
            </a:r>
            <a:r>
              <a:rPr lang="it-IT" sz="2000" dirty="0" err="1"/>
              <a:t>of</a:t>
            </a:r>
            <a:r>
              <a:rPr lang="it-IT" sz="2000" dirty="0"/>
              <a:t> data </a:t>
            </a:r>
            <a:r>
              <a:rPr lang="it-IT" sz="2000" dirty="0" err="1"/>
              <a:t>types</a:t>
            </a:r>
            <a:r>
              <a:rPr lang="it-IT" sz="2000" dirty="0"/>
              <a:t> </a:t>
            </a:r>
            <a:r>
              <a:rPr lang="it-IT" sz="2000" dirty="0" err="1"/>
              <a:t>that</a:t>
            </a:r>
            <a:r>
              <a:rPr lang="it-IT" sz="2000" dirty="0"/>
              <a:t> </a:t>
            </a:r>
            <a:r>
              <a:rPr lang="it-IT" sz="2000" dirty="0" err="1"/>
              <a:t>support</a:t>
            </a:r>
            <a:r>
              <a:rPr lang="it-IT" sz="2000" dirty="0"/>
              <a:t> the accurate </a:t>
            </a:r>
            <a:r>
              <a:rPr lang="it-IT" sz="2000" dirty="0" err="1"/>
              <a:t>use</a:t>
            </a:r>
            <a:r>
              <a:rPr lang="it-IT" sz="2000" dirty="0"/>
              <a:t> </a:t>
            </a:r>
            <a:r>
              <a:rPr lang="it-IT" sz="2000" dirty="0" err="1"/>
              <a:t>of</a:t>
            </a:r>
            <a:r>
              <a:rPr lang="it-IT" sz="2000" dirty="0"/>
              <a:t> data </a:t>
            </a:r>
            <a:r>
              <a:rPr lang="en-US" sz="2000" b="1" u="sng" dirty="0">
                <a:solidFill>
                  <a:srgbClr val="0070C0"/>
                </a:solidFill>
                <a:sym typeface="Wingdings" pitchFamily="2" charset="2"/>
              </a:rPr>
              <a:t> </a:t>
            </a:r>
            <a:r>
              <a:rPr lang="en-US" sz="2000" b="1" u="sng" dirty="0">
                <a:solidFill>
                  <a:srgbClr val="0070C0"/>
                </a:solidFill>
              </a:rPr>
              <a:t>ICT Tech specification</a:t>
            </a:r>
          </a:p>
          <a:p>
            <a:pPr marL="0">
              <a:lnSpc>
                <a:spcPct val="100000"/>
              </a:lnSpc>
              <a:spcBef>
                <a:spcPts val="0"/>
              </a:spcBef>
              <a:spcAft>
                <a:spcPts val="1200"/>
              </a:spcAft>
              <a:buNone/>
            </a:pPr>
            <a:r>
              <a:rPr lang="it-IT" sz="2200" b="1" dirty="0" err="1">
                <a:solidFill>
                  <a:srgbClr val="84442E"/>
                </a:solidFill>
                <a:hlinkClick r:id="rId3">
                  <a:extLst>
                    <a:ext uri="{A12FA001-AC4F-418D-AE19-62706E023703}">
                      <ahyp:hlinkClr xmlns:ahyp="http://schemas.microsoft.com/office/drawing/2018/hyperlinkcolor" val="tx"/>
                    </a:ext>
                  </a:extLst>
                </a:hlinkClick>
              </a:rPr>
              <a:t>Machine</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Actionable</a:t>
            </a:r>
            <a:r>
              <a:rPr lang="it-IT" sz="2200" b="1" dirty="0">
                <a:solidFill>
                  <a:srgbClr val="84442E"/>
                </a:solidFill>
                <a:hlinkClick r:id="rId3">
                  <a:extLst>
                    <a:ext uri="{A12FA001-AC4F-418D-AE19-62706E023703}">
                      <ahyp:hlinkClr xmlns:ahyp="http://schemas.microsoft.com/office/drawing/2018/hyperlinkcolor" val="tx"/>
                    </a:ext>
                  </a:extLst>
                </a:hlinkClick>
              </a:rPr>
              <a:t> Policy </a:t>
            </a:r>
            <a:r>
              <a:rPr lang="it-IT" sz="2200" b="1" dirty="0" err="1">
                <a:solidFill>
                  <a:srgbClr val="84442E"/>
                </a:solidFill>
                <a:hlinkClick r:id="rId3">
                  <a:extLst>
                    <a:ext uri="{A12FA001-AC4F-418D-AE19-62706E023703}">
                      <ahyp:hlinkClr xmlns:ahyp="http://schemas.microsoft.com/office/drawing/2018/hyperlinkcolor" val="tx"/>
                    </a:ext>
                  </a:extLst>
                </a:hlinkClick>
              </a:rPr>
              <a:t>Templates</a:t>
            </a:r>
            <a:r>
              <a:rPr lang="it-IT" sz="2200" b="1" dirty="0">
                <a:solidFill>
                  <a:srgbClr val="84442E"/>
                </a:solidFill>
                <a:hlinkClick r:id="rId3">
                  <a:extLst>
                    <a:ext uri="{A12FA001-AC4F-418D-AE19-62706E023703}">
                      <ahyp:hlinkClr xmlns:ahyp="http://schemas.microsoft.com/office/drawing/2018/hyperlinkcolor" val="tx"/>
                    </a:ext>
                  </a:extLst>
                </a:hlinkClick>
              </a:rPr>
              <a:t> - </a:t>
            </a:r>
            <a:r>
              <a:rPr lang="it-IT" sz="2200" b="1" dirty="0" err="1">
                <a:solidFill>
                  <a:srgbClr val="84442E"/>
                </a:solidFill>
                <a:hlinkClick r:id="rId3">
                  <a:extLst>
                    <a:ext uri="{A12FA001-AC4F-418D-AE19-62706E023703}">
                      <ahyp:hlinkClr xmlns:ahyp="http://schemas.microsoft.com/office/drawing/2018/hyperlinkcolor" val="tx"/>
                    </a:ext>
                  </a:extLst>
                </a:hlinkClick>
              </a:rPr>
              <a:t>Practical</a:t>
            </a:r>
            <a:r>
              <a:rPr lang="it-IT" sz="2200" b="1" dirty="0">
                <a:solidFill>
                  <a:srgbClr val="84442E"/>
                </a:solidFill>
                <a:hlinkClick r:id="rId3">
                  <a:extLst>
                    <a:ext uri="{A12FA001-AC4F-418D-AE19-62706E023703}">
                      <ahyp:hlinkClr xmlns:ahyp="http://schemas.microsoft.com/office/drawing/2018/hyperlinkcolor" val="tx"/>
                    </a:ext>
                  </a:extLst>
                </a:hlinkClick>
              </a:rPr>
              <a:t> Policy WG </a:t>
            </a:r>
            <a:r>
              <a:rPr lang="it-IT" sz="2200" b="1" dirty="0" err="1">
                <a:solidFill>
                  <a:srgbClr val="84442E"/>
                </a:solidFill>
                <a:hlinkClick r:id="rId3">
                  <a:extLst>
                    <a:ext uri="{A12FA001-AC4F-418D-AE19-62706E023703}">
                      <ahyp:hlinkClr xmlns:ahyp="http://schemas.microsoft.com/office/drawing/2018/hyperlinkcolor" val="tx"/>
                    </a:ext>
                  </a:extLst>
                </a:hlinkClick>
              </a:rPr>
              <a:t>Recommendations</a:t>
            </a:r>
            <a:br>
              <a:rPr lang="it-IT" sz="2000" b="1" dirty="0"/>
            </a:br>
            <a:r>
              <a:rPr lang="it-IT" sz="2000" dirty="0" err="1"/>
              <a:t>Defining</a:t>
            </a:r>
            <a:r>
              <a:rPr lang="it-IT" sz="2000" dirty="0"/>
              <a:t> best </a:t>
            </a:r>
            <a:r>
              <a:rPr lang="it-IT" sz="2000" dirty="0" err="1"/>
              <a:t>practices</a:t>
            </a:r>
            <a:r>
              <a:rPr lang="it-IT" sz="2000" dirty="0"/>
              <a:t> </a:t>
            </a:r>
            <a:r>
              <a:rPr lang="it-IT" sz="2000" dirty="0" err="1"/>
              <a:t>of</a:t>
            </a:r>
            <a:r>
              <a:rPr lang="it-IT" sz="2000" dirty="0"/>
              <a:t> </a:t>
            </a:r>
            <a:r>
              <a:rPr lang="it-IT" sz="2000" dirty="0" err="1"/>
              <a:t>how</a:t>
            </a:r>
            <a:r>
              <a:rPr lang="it-IT" sz="2000" dirty="0"/>
              <a:t> </a:t>
            </a:r>
            <a:r>
              <a:rPr lang="it-IT" sz="2000" dirty="0" err="1"/>
              <a:t>to</a:t>
            </a:r>
            <a:r>
              <a:rPr lang="it-IT" sz="2000" dirty="0"/>
              <a:t> deal </a:t>
            </a:r>
            <a:r>
              <a:rPr lang="it-IT" sz="2000" dirty="0" err="1"/>
              <a:t>with</a:t>
            </a:r>
            <a:r>
              <a:rPr lang="it-IT" sz="2000" dirty="0"/>
              <a:t> data </a:t>
            </a:r>
            <a:r>
              <a:rPr lang="it-IT" sz="2000" dirty="0" err="1"/>
              <a:t>automatically</a:t>
            </a:r>
            <a:r>
              <a:rPr lang="it-IT" sz="2000" dirty="0"/>
              <a:t> and in a </a:t>
            </a:r>
            <a:r>
              <a:rPr lang="it-IT" sz="2000" dirty="0" err="1"/>
              <a:t>documented</a:t>
            </a:r>
            <a:r>
              <a:rPr lang="it-IT" sz="2000" dirty="0"/>
              <a:t> way </a:t>
            </a:r>
            <a:r>
              <a:rPr lang="it-IT" sz="2000" dirty="0" err="1"/>
              <a:t>with</a:t>
            </a:r>
            <a:r>
              <a:rPr lang="it-IT" sz="2000" dirty="0"/>
              <a:t> computer </a:t>
            </a:r>
            <a:r>
              <a:rPr lang="it-IT" sz="2000" dirty="0" err="1"/>
              <a:t>actionable</a:t>
            </a:r>
            <a:r>
              <a:rPr lang="it-IT" sz="2000" dirty="0"/>
              <a:t> policy </a:t>
            </a:r>
            <a:r>
              <a:rPr lang="en-US" sz="2000" b="1" u="sng" dirty="0">
                <a:solidFill>
                  <a:srgbClr val="0070C0"/>
                </a:solidFill>
                <a:sym typeface="Wingdings" pitchFamily="2" charset="2"/>
              </a:rPr>
              <a:t> </a:t>
            </a:r>
            <a:r>
              <a:rPr lang="en-US" sz="2000" b="1" u="sng" dirty="0">
                <a:solidFill>
                  <a:srgbClr val="0070C0"/>
                </a:solidFill>
              </a:rPr>
              <a:t>ICT Tech specification</a:t>
            </a:r>
            <a:endParaRPr lang="it-IT" sz="2000" u="sng" dirty="0">
              <a:solidFill>
                <a:srgbClr val="0070C0"/>
              </a:solidFill>
            </a:endParaRPr>
          </a:p>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PID Information Types (PIT) WG </a:t>
            </a:r>
            <a:r>
              <a:rPr lang="it-IT" sz="2200" b="1" dirty="0" err="1">
                <a:solidFill>
                  <a:srgbClr val="84442E"/>
                </a:solidFill>
                <a:hlinkClick r:id="rId4">
                  <a:extLst>
                    <a:ext uri="{A12FA001-AC4F-418D-AE19-62706E023703}">
                      <ahyp:hlinkClr xmlns:ahyp="http://schemas.microsoft.com/office/drawing/2018/hyperlinkcolor" val="tx"/>
                    </a:ext>
                  </a:extLst>
                </a:hlinkClick>
              </a:rPr>
              <a:t>Recommendations</a:t>
            </a:r>
            <a:br>
              <a:rPr lang="it-IT" sz="2000" b="1" dirty="0"/>
            </a:br>
            <a:r>
              <a:rPr lang="it-IT" sz="2000" dirty="0" err="1"/>
              <a:t>Persistent</a:t>
            </a:r>
            <a:r>
              <a:rPr lang="it-IT" sz="2000" dirty="0"/>
              <a:t> </a:t>
            </a:r>
            <a:r>
              <a:rPr lang="it-IT" sz="2000" dirty="0" err="1"/>
              <a:t>Identifier</a:t>
            </a:r>
            <a:r>
              <a:rPr lang="it-IT" sz="2000" dirty="0"/>
              <a:t> </a:t>
            </a:r>
            <a:r>
              <a:rPr lang="it-IT" sz="2000" dirty="0" err="1"/>
              <a:t>Type</a:t>
            </a:r>
            <a:r>
              <a:rPr lang="it-IT" sz="2000" dirty="0"/>
              <a:t> </a:t>
            </a:r>
            <a:r>
              <a:rPr lang="it-IT" sz="2000" dirty="0" err="1"/>
              <a:t>Registry</a:t>
            </a:r>
            <a:r>
              <a:rPr lang="it-IT" sz="2000" dirty="0"/>
              <a:t> </a:t>
            </a:r>
            <a:r>
              <a:rPr lang="it-IT" sz="2000" dirty="0" err="1"/>
              <a:t>produced</a:t>
            </a:r>
            <a:r>
              <a:rPr lang="it-IT" sz="2000" dirty="0"/>
              <a:t> </a:t>
            </a:r>
            <a:r>
              <a:rPr lang="it-IT" sz="2000" dirty="0" err="1"/>
              <a:t>by</a:t>
            </a:r>
            <a:r>
              <a:rPr lang="it-IT" sz="2000" dirty="0"/>
              <a:t> the PID Information Types WG, a </a:t>
            </a:r>
            <a:r>
              <a:rPr lang="it-IT" sz="2000" dirty="0" err="1"/>
              <a:t>conceptual</a:t>
            </a:r>
            <a:r>
              <a:rPr lang="it-IT" sz="2000" dirty="0"/>
              <a:t> </a:t>
            </a:r>
            <a:r>
              <a:rPr lang="it-IT" sz="2000" dirty="0" err="1"/>
              <a:t>model</a:t>
            </a:r>
            <a:r>
              <a:rPr lang="it-IT" sz="2000" dirty="0"/>
              <a:t> </a:t>
            </a:r>
            <a:r>
              <a:rPr lang="it-IT" sz="2000" dirty="0" err="1"/>
              <a:t>for</a:t>
            </a:r>
            <a:r>
              <a:rPr lang="it-IT" sz="2000" dirty="0"/>
              <a:t> </a:t>
            </a:r>
            <a:r>
              <a:rPr lang="it-IT" sz="2000" dirty="0" err="1"/>
              <a:t>structuring</a:t>
            </a:r>
            <a:r>
              <a:rPr lang="it-IT" sz="2000" dirty="0"/>
              <a:t> </a:t>
            </a:r>
            <a:r>
              <a:rPr lang="it-IT" sz="2000" dirty="0" err="1"/>
              <a:t>typed</a:t>
            </a:r>
            <a:r>
              <a:rPr lang="it-IT" sz="2000" dirty="0"/>
              <a:t> information </a:t>
            </a:r>
            <a:r>
              <a:rPr lang="it-IT" sz="2000" dirty="0" err="1"/>
              <a:t>to</a:t>
            </a:r>
            <a:r>
              <a:rPr lang="it-IT" sz="2000" dirty="0"/>
              <a:t> </a:t>
            </a:r>
            <a:r>
              <a:rPr lang="it-IT" sz="2000" dirty="0" err="1"/>
              <a:t>better</a:t>
            </a:r>
            <a:r>
              <a:rPr lang="it-IT" sz="2000" dirty="0"/>
              <a:t> </a:t>
            </a:r>
            <a:r>
              <a:rPr lang="it-IT" sz="2000" dirty="0" err="1"/>
              <a:t>identify</a:t>
            </a:r>
            <a:r>
              <a:rPr lang="it-IT" sz="2000" dirty="0"/>
              <a:t> </a:t>
            </a:r>
            <a:r>
              <a:rPr lang="it-IT" sz="2000" dirty="0" err="1"/>
              <a:t>PIDs</a:t>
            </a:r>
            <a:r>
              <a:rPr lang="it-IT" sz="2000" dirty="0"/>
              <a:t>, common interface </a:t>
            </a:r>
            <a:r>
              <a:rPr lang="it-IT" sz="2000" dirty="0" err="1"/>
              <a:t>for</a:t>
            </a:r>
            <a:r>
              <a:rPr lang="it-IT" sz="2000" dirty="0"/>
              <a:t> </a:t>
            </a:r>
            <a:r>
              <a:rPr lang="it-IT" sz="2000" dirty="0" err="1"/>
              <a:t>access</a:t>
            </a:r>
            <a:r>
              <a:rPr lang="it-IT" sz="2000" dirty="0"/>
              <a:t> </a:t>
            </a:r>
            <a:r>
              <a:rPr lang="it-IT" sz="2000" dirty="0" err="1"/>
              <a:t>to</a:t>
            </a:r>
            <a:r>
              <a:rPr lang="it-IT" sz="2000" dirty="0"/>
              <a:t> </a:t>
            </a:r>
            <a:r>
              <a:rPr lang="it-IT" sz="2000" dirty="0" err="1"/>
              <a:t>this</a:t>
            </a:r>
            <a:r>
              <a:rPr lang="it-IT" sz="2000" dirty="0"/>
              <a:t> information. </a:t>
            </a:r>
            <a:r>
              <a:rPr lang="en-US" sz="2000" b="1" u="sng" dirty="0">
                <a:solidFill>
                  <a:srgbClr val="0070C0"/>
                </a:solidFill>
                <a:sym typeface="Wingdings" pitchFamily="2" charset="2"/>
              </a:rPr>
              <a:t> </a:t>
            </a:r>
            <a:r>
              <a:rPr lang="en-US" sz="2000" b="1" u="sng" dirty="0">
                <a:solidFill>
                  <a:srgbClr val="0070C0"/>
                </a:solidFill>
              </a:rPr>
              <a:t>ICT Tech specification</a:t>
            </a:r>
            <a:endParaRPr lang="fr-FR" sz="2000" dirty="0">
              <a:solidFill>
                <a:srgbClr val="0070C0"/>
              </a:solidFill>
            </a:endParaRPr>
          </a:p>
          <a:p>
            <a:pPr marL="0">
              <a:lnSpc>
                <a:spcPct val="100000"/>
              </a:lnSpc>
              <a:spcBef>
                <a:spcPts val="0"/>
              </a:spcBef>
              <a:spcAft>
                <a:spcPts val="1200"/>
              </a:spcAft>
              <a:buNone/>
            </a:pPr>
            <a:endParaRPr lang="fr-FR" sz="2000" dirty="0"/>
          </a:p>
        </p:txBody>
      </p:sp>
      <p:sp>
        <p:nvSpPr>
          <p:cNvPr id="4" name="Segnaposto data 3"/>
          <p:cNvSpPr>
            <a:spLocks noGrp="1"/>
          </p:cNvSpPr>
          <p:nvPr>
            <p:ph type="dt" sz="half" idx="2"/>
          </p:nvPr>
        </p:nvSpPr>
        <p:spPr/>
        <p:txBody>
          <a:bodyPr/>
          <a:lstStyle/>
          <a:p>
            <a:fld id="{9512E2DA-CC99-9C42-B8FB-3F20F94F0A0B}"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13"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3B75921A-1AD0-EA46-AA48-DA33B1CFE70C}"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8" name="Segnaposto contenuto 2"/>
          <p:cNvSpPr txBox="1">
            <a:spLocks/>
          </p:cNvSpPr>
          <p:nvPr/>
        </p:nvSpPr>
        <p:spPr>
          <a:xfrm>
            <a:off x="6824482" y="2693048"/>
            <a:ext cx="5355459" cy="3597151"/>
          </a:xfrm>
          <a:prstGeom prst="rect">
            <a:avLst/>
          </a:prstGeom>
        </p:spPr>
        <p:txBody>
          <a:bodyPr vert="horz" lIns="91440" tIns="45720" rIns="91440" bIns="45720" rtlCol="0">
            <a:normAutofit/>
          </a:bodyPr>
          <a:lstStyle/>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
        <p:nvSpPr>
          <p:cNvPr id="10" name="Segnaposto contenuto 9"/>
          <p:cNvSpPr>
            <a:spLocks noGrp="1"/>
          </p:cNvSpPr>
          <p:nvPr>
            <p:ph idx="1"/>
          </p:nvPr>
        </p:nvSpPr>
        <p:spPr>
          <a:xfrm>
            <a:off x="476250" y="2743200"/>
            <a:ext cx="11353800" cy="3167063"/>
          </a:xfrm>
        </p:spPr>
        <p:txBody>
          <a:bodyPr>
            <a:noAutofit/>
          </a:bodyPr>
          <a:lstStyle/>
          <a:p>
            <a:pPr marL="36000" lvl="0">
              <a:lnSpc>
                <a:spcPct val="100000"/>
              </a:lnSpc>
              <a:spcBef>
                <a:spcPts val="0"/>
              </a:spcBef>
              <a:spcAft>
                <a:spcPts val="1200"/>
              </a:spcAft>
              <a:buNone/>
              <a:defRPr/>
            </a:pPr>
            <a:r>
              <a:rPr lang="it-IT" sz="2200" b="1" dirty="0">
                <a:solidFill>
                  <a:srgbClr val="84442E"/>
                </a:solidFill>
                <a:hlinkClick r:id="rId4">
                  <a:extLst>
                    <a:ext uri="{A12FA001-AC4F-418D-AE19-62706E023703}">
                      <ahyp:hlinkClr xmlns:ahyp="http://schemas.microsoft.com/office/drawing/2018/hyperlinkcolor" val="tx"/>
                    </a:ext>
                  </a:extLst>
                </a:hlinkClick>
              </a:rPr>
              <a:t>RDA </a:t>
            </a:r>
            <a:r>
              <a:rPr lang="it-IT" sz="2200" b="1" dirty="0" err="1">
                <a:solidFill>
                  <a:srgbClr val="84442E"/>
                </a:solidFill>
                <a:hlinkClick r:id="rId4">
                  <a:extLst>
                    <a:ext uri="{A12FA001-AC4F-418D-AE19-62706E023703}">
                      <ahyp:hlinkClr xmlns:ahyp="http://schemas.microsoft.com/office/drawing/2018/hyperlinkcolor" val="tx"/>
                    </a:ext>
                  </a:extLst>
                </a:hlinkClick>
              </a:rPr>
              <a:t>Research</a:t>
            </a:r>
            <a:r>
              <a:rPr lang="it-IT" sz="2200" b="1" dirty="0">
                <a:solidFill>
                  <a:srgbClr val="84442E"/>
                </a:solidFill>
                <a:hlinkClick r:id="rId4">
                  <a:extLst>
                    <a:ext uri="{A12FA001-AC4F-418D-AE19-62706E023703}">
                      <ahyp:hlinkClr xmlns:ahyp="http://schemas.microsoft.com/office/drawing/2018/hyperlinkcolor" val="tx"/>
                    </a:ext>
                  </a:extLst>
                </a:hlinkClick>
              </a:rPr>
              <a:t> Data </a:t>
            </a:r>
            <a:r>
              <a:rPr lang="it-IT" sz="2200" b="1" dirty="0" err="1">
                <a:solidFill>
                  <a:srgbClr val="84442E"/>
                </a:solidFill>
                <a:hlinkClick r:id="rId4">
                  <a:extLst>
                    <a:ext uri="{A12FA001-AC4F-418D-AE19-62706E023703}">
                      <ahyp:hlinkClr xmlns:ahyp="http://schemas.microsoft.com/office/drawing/2018/hyperlinkcolor" val="tx"/>
                    </a:ext>
                  </a:extLst>
                </a:hlinkClick>
              </a:rPr>
              <a:t>Collections</a:t>
            </a:r>
            <a:r>
              <a:rPr lang="it-IT" sz="2200" b="1" dirty="0">
                <a:solidFill>
                  <a:srgbClr val="84442E"/>
                </a:solidFill>
                <a:hlinkClick r:id="rId4">
                  <a:extLst>
                    <a:ext uri="{A12FA001-AC4F-418D-AE19-62706E023703}">
                      <ahyp:hlinkClr xmlns:ahyp="http://schemas.microsoft.com/office/drawing/2018/hyperlinkcolor" val="tx"/>
                    </a:ext>
                  </a:extLst>
                </a:hlinkClick>
              </a:rPr>
              <a:t> WG </a:t>
            </a:r>
            <a:r>
              <a:rPr lang="it-IT" sz="2200" b="1" dirty="0" err="1">
                <a:solidFill>
                  <a:srgbClr val="84442E"/>
                </a:solidFill>
                <a:hlinkClick r:id="rId4">
                  <a:extLst>
                    <a:ext uri="{A12FA001-AC4F-418D-AE19-62706E023703}">
                      <ahyp:hlinkClr xmlns:ahyp="http://schemas.microsoft.com/office/drawing/2018/hyperlinkcolor" val="tx"/>
                    </a:ext>
                  </a:extLst>
                </a:hlinkClick>
              </a:rPr>
              <a:t>Recommendations</a:t>
            </a:r>
            <a:r>
              <a:rPr lang="it-IT" sz="2000" b="1" dirty="0">
                <a:solidFill>
                  <a:srgbClr val="84442E"/>
                </a:solidFill>
              </a:rPr>
              <a:t>: </a:t>
            </a:r>
            <a:r>
              <a:rPr lang="it-IT" sz="2000" dirty="0"/>
              <a:t>A </a:t>
            </a:r>
            <a:r>
              <a:rPr lang="it-IT" sz="2000" dirty="0" err="1"/>
              <a:t>comprehensive</a:t>
            </a:r>
            <a:r>
              <a:rPr lang="it-IT" sz="2000" dirty="0"/>
              <a:t> </a:t>
            </a:r>
            <a:r>
              <a:rPr lang="it-IT" sz="2000" dirty="0" err="1"/>
              <a:t>model</a:t>
            </a:r>
            <a:r>
              <a:rPr lang="it-IT" sz="2000" dirty="0"/>
              <a:t> </a:t>
            </a:r>
            <a:r>
              <a:rPr lang="it-IT" sz="2000" dirty="0" err="1"/>
              <a:t>for</a:t>
            </a:r>
            <a:r>
              <a:rPr lang="it-IT" sz="2000" dirty="0"/>
              <a:t> </a:t>
            </a:r>
            <a:r>
              <a:rPr lang="it-IT" sz="2000" dirty="0" err="1"/>
              <a:t>actionable</a:t>
            </a:r>
            <a:r>
              <a:rPr lang="it-IT" sz="2000" dirty="0"/>
              <a:t> </a:t>
            </a:r>
            <a:r>
              <a:rPr lang="it-IT" sz="2000" dirty="0" err="1"/>
              <a:t>collections</a:t>
            </a:r>
            <a:r>
              <a:rPr lang="it-IT" sz="2000" dirty="0"/>
              <a:t> and a </a:t>
            </a:r>
            <a:r>
              <a:rPr lang="it-IT" sz="2000" dirty="0" err="1"/>
              <a:t>technical</a:t>
            </a:r>
            <a:r>
              <a:rPr lang="it-IT" sz="2000" dirty="0"/>
              <a:t> interface </a:t>
            </a:r>
            <a:r>
              <a:rPr lang="it-IT" sz="2000" dirty="0" err="1"/>
              <a:t>specification</a:t>
            </a:r>
            <a:r>
              <a:rPr lang="it-IT" sz="2000" dirty="0"/>
              <a:t> </a:t>
            </a:r>
            <a:r>
              <a:rPr lang="it-IT" sz="2000" dirty="0" err="1"/>
              <a:t>to</a:t>
            </a:r>
            <a:r>
              <a:rPr lang="it-IT" sz="2000" dirty="0"/>
              <a:t> </a:t>
            </a:r>
            <a:r>
              <a:rPr lang="it-IT" sz="2000" dirty="0" err="1"/>
              <a:t>enable</a:t>
            </a:r>
            <a:r>
              <a:rPr lang="it-IT" sz="2000" dirty="0"/>
              <a:t> client-server </a:t>
            </a:r>
            <a:r>
              <a:rPr lang="it-IT" sz="2000" dirty="0" err="1"/>
              <a:t>interaction</a:t>
            </a:r>
            <a:r>
              <a:rPr lang="it-IT" sz="2000" dirty="0"/>
              <a:t>.</a:t>
            </a:r>
          </a:p>
          <a:p>
            <a:pPr marL="36000" lvl="0">
              <a:lnSpc>
                <a:spcPct val="100000"/>
              </a:lnSpc>
              <a:spcBef>
                <a:spcPts val="0"/>
              </a:spcBef>
              <a:spcAft>
                <a:spcPts val="1200"/>
              </a:spcAft>
              <a:buNone/>
              <a:defRPr/>
            </a:pPr>
            <a:r>
              <a:rPr lang="fr-FR" sz="2200" b="1" dirty="0" err="1">
                <a:solidFill>
                  <a:srgbClr val="84442E"/>
                </a:solidFill>
                <a:hlinkClick r:id="rId5">
                  <a:extLst>
                    <a:ext uri="{A12FA001-AC4F-418D-AE19-62706E023703}">
                      <ahyp:hlinkClr xmlns:ahyp="http://schemas.microsoft.com/office/drawing/2018/hyperlinkcolor" val="tx"/>
                    </a:ext>
                  </a:extLst>
                </a:hlinkClick>
              </a:rPr>
              <a:t>Recommendation</a:t>
            </a:r>
            <a:r>
              <a:rPr lang="fr-FR" sz="2200" b="1" dirty="0">
                <a:solidFill>
                  <a:srgbClr val="84442E"/>
                </a:solidFill>
                <a:hlinkClick r:id="rId5">
                  <a:extLst>
                    <a:ext uri="{A12FA001-AC4F-418D-AE19-62706E023703}">
                      <ahyp:hlinkClr xmlns:ahyp="http://schemas.microsoft.com/office/drawing/2018/hyperlinkcolor" val="tx"/>
                    </a:ext>
                  </a:extLst>
                </a:hlinkClick>
              </a:rPr>
              <a:t> on PID </a:t>
            </a:r>
            <a:r>
              <a:rPr lang="fr-FR" sz="2200" b="1" dirty="0" err="1">
                <a:solidFill>
                  <a:srgbClr val="84442E"/>
                </a:solidFill>
                <a:hlinkClick r:id="rId5">
                  <a:extLst>
                    <a:ext uri="{A12FA001-AC4F-418D-AE19-62706E023703}">
                      <ahyp:hlinkClr xmlns:ahyp="http://schemas.microsoft.com/office/drawing/2018/hyperlinkcolor" val="tx"/>
                    </a:ext>
                  </a:extLst>
                </a:hlinkClick>
              </a:rPr>
              <a:t>Kernel</a:t>
            </a:r>
            <a:r>
              <a:rPr lang="fr-FR" sz="2200" b="1" dirty="0">
                <a:solidFill>
                  <a:srgbClr val="84442E"/>
                </a:solidFill>
                <a:hlinkClick r:id="rId5">
                  <a:extLst>
                    <a:ext uri="{A12FA001-AC4F-418D-AE19-62706E023703}">
                      <ahyp:hlinkClr xmlns:ahyp="http://schemas.microsoft.com/office/drawing/2018/hyperlinkcolor" val="tx"/>
                    </a:ext>
                  </a:extLst>
                </a:hlinkClick>
              </a:rPr>
              <a:t> Information</a:t>
            </a:r>
            <a:r>
              <a:rPr lang="fr-FR" sz="2000" b="1" dirty="0">
                <a:solidFill>
                  <a:srgbClr val="84442E"/>
                </a:solidFill>
              </a:rPr>
              <a:t>:</a:t>
            </a:r>
            <a:r>
              <a:rPr lang="fr-FR" sz="2000" b="1" dirty="0"/>
              <a:t> </a:t>
            </a:r>
            <a:r>
              <a:rPr lang="en-US" sz="2000" dirty="0"/>
              <a:t>A set of guiding principles, architectural considerations, use cases and a fundamental metadata schema to manage information in Persistent Identifier records for scalable middleware infrastructure and automated processes.</a:t>
            </a:r>
          </a:p>
          <a:p>
            <a:pPr marL="36000" lvl="0">
              <a:lnSpc>
                <a:spcPct val="100000"/>
              </a:lnSpc>
              <a:spcBef>
                <a:spcPts val="0"/>
              </a:spcBef>
              <a:spcAft>
                <a:spcPts val="1200"/>
              </a:spcAft>
              <a:buNone/>
              <a:defRPr/>
            </a:pPr>
            <a:r>
              <a:rPr lang="en-US" sz="2200" b="1" dirty="0">
                <a:solidFill>
                  <a:srgbClr val="84442E"/>
                </a:solidFill>
                <a:hlinkClick r:id="rId6">
                  <a:extLst>
                    <a:ext uri="{A12FA001-AC4F-418D-AE19-62706E023703}">
                      <ahyp:hlinkClr xmlns:ahyp="http://schemas.microsoft.com/office/drawing/2018/hyperlinkcolor" val="tx"/>
                    </a:ext>
                  </a:extLst>
                </a:hlinkClick>
              </a:rPr>
              <a:t>Research Data Repository Interoperability WG Final Recommendations</a:t>
            </a:r>
            <a:r>
              <a:rPr lang="en-US" sz="2000" b="1" dirty="0">
                <a:solidFill>
                  <a:srgbClr val="84442E"/>
                </a:solidFill>
              </a:rPr>
              <a:t>:</a:t>
            </a:r>
            <a:r>
              <a:rPr lang="en-US" sz="2000" b="1" dirty="0"/>
              <a:t> </a:t>
            </a:r>
            <a:r>
              <a:rPr lang="it-IT" sz="2000" dirty="0" err="1"/>
              <a:t>Provides</a:t>
            </a:r>
            <a:r>
              <a:rPr lang="it-IT" sz="2000" dirty="0"/>
              <a:t> </a:t>
            </a:r>
            <a:r>
              <a:rPr lang="it-IT" sz="2000" dirty="0" err="1"/>
              <a:t>recommendations</a:t>
            </a:r>
            <a:r>
              <a:rPr lang="it-IT" sz="2000" dirty="0"/>
              <a:t> </a:t>
            </a:r>
            <a:r>
              <a:rPr lang="it-IT" sz="2000" dirty="0" err="1"/>
              <a:t>with</a:t>
            </a:r>
            <a:r>
              <a:rPr lang="it-IT" sz="2000" dirty="0"/>
              <a:t> </a:t>
            </a:r>
            <a:r>
              <a:rPr lang="it-IT" sz="2000" dirty="0" err="1"/>
              <a:t>respect</a:t>
            </a:r>
            <a:r>
              <a:rPr lang="it-IT" sz="2000" dirty="0"/>
              <a:t> </a:t>
            </a:r>
            <a:r>
              <a:rPr lang="it-IT" sz="2000" dirty="0" err="1"/>
              <a:t>to</a:t>
            </a:r>
            <a:r>
              <a:rPr lang="it-IT" sz="2000" dirty="0"/>
              <a:t> </a:t>
            </a:r>
            <a:r>
              <a:rPr lang="it-IT" sz="2000" dirty="0" err="1"/>
              <a:t>an</a:t>
            </a:r>
            <a:r>
              <a:rPr lang="it-IT" sz="2000" dirty="0"/>
              <a:t> </a:t>
            </a:r>
            <a:r>
              <a:rPr lang="it-IT" sz="2000" dirty="0" err="1"/>
              <a:t>interoperable</a:t>
            </a:r>
            <a:r>
              <a:rPr lang="it-IT" sz="2000" dirty="0"/>
              <a:t> packaging and </a:t>
            </a:r>
            <a:r>
              <a:rPr lang="it-IT" sz="2000" dirty="0" err="1"/>
              <a:t>exchange</a:t>
            </a:r>
            <a:r>
              <a:rPr lang="it-IT" sz="2000" dirty="0"/>
              <a:t> format </a:t>
            </a:r>
            <a:r>
              <a:rPr lang="it-IT" sz="2000" dirty="0" err="1"/>
              <a:t>for</a:t>
            </a:r>
            <a:r>
              <a:rPr lang="it-IT" sz="2000" dirty="0"/>
              <a:t> </a:t>
            </a:r>
            <a:r>
              <a:rPr lang="it-IT" sz="2000" dirty="0" err="1"/>
              <a:t>digital</a:t>
            </a:r>
            <a:r>
              <a:rPr lang="it-IT" sz="2000" dirty="0"/>
              <a:t> </a:t>
            </a:r>
            <a:r>
              <a:rPr lang="it-IT" sz="2000" dirty="0" err="1"/>
              <a:t>content</a:t>
            </a:r>
            <a:endParaRPr lang="it-IT" sz="2000" dirty="0"/>
          </a:p>
          <a:p>
            <a:pPr marL="36000" lvl="0">
              <a:lnSpc>
                <a:spcPct val="100000"/>
              </a:lnSpc>
              <a:spcBef>
                <a:spcPts val="0"/>
              </a:spcBef>
              <a:spcAft>
                <a:spcPts val="1200"/>
              </a:spcAft>
              <a:buNone/>
              <a:defRPr/>
            </a:pPr>
            <a:r>
              <a:rPr lang="en-US" sz="2200" b="1" dirty="0">
                <a:solidFill>
                  <a:srgbClr val="84442E"/>
                </a:solidFill>
                <a:hlinkClick r:id="rId7">
                  <a:extLst>
                    <a:ext uri="{A12FA001-AC4F-418D-AE19-62706E023703}">
                      <ahyp:hlinkClr xmlns:ahyp="http://schemas.microsoft.com/office/drawing/2018/hyperlinkcolor" val="tx"/>
                    </a:ext>
                  </a:extLst>
                </a:hlinkClick>
              </a:rPr>
              <a:t>The </a:t>
            </a:r>
            <a:r>
              <a:rPr lang="en-US" sz="2200" b="1" dirty="0" err="1">
                <a:solidFill>
                  <a:srgbClr val="84442E"/>
                </a:solidFill>
                <a:hlinkClick r:id="rId7">
                  <a:extLst>
                    <a:ext uri="{A12FA001-AC4F-418D-AE19-62706E023703}">
                      <ahyp:hlinkClr xmlns:ahyp="http://schemas.microsoft.com/office/drawing/2018/hyperlinkcolor" val="tx"/>
                    </a:ext>
                  </a:extLst>
                </a:hlinkClick>
              </a:rPr>
              <a:t>FAIRsharing</a:t>
            </a:r>
            <a:r>
              <a:rPr lang="en-US" sz="2200" b="1" dirty="0">
                <a:solidFill>
                  <a:srgbClr val="84442E"/>
                </a:solidFill>
                <a:hlinkClick r:id="rId7">
                  <a:extLst>
                    <a:ext uri="{A12FA001-AC4F-418D-AE19-62706E023703}">
                      <ahyp:hlinkClr xmlns:ahyp="http://schemas.microsoft.com/office/drawing/2018/hyperlinkcolor" val="tx"/>
                    </a:ext>
                  </a:extLst>
                </a:hlinkClick>
              </a:rPr>
              <a:t> Registry and Recommendations: Interlinking Standards, Databases and Data Policies</a:t>
            </a:r>
            <a:r>
              <a:rPr lang="en-US" sz="2200" b="1" dirty="0">
                <a:solidFill>
                  <a:srgbClr val="84442E"/>
                </a:solidFill>
              </a:rPr>
              <a:t>: </a:t>
            </a:r>
            <a:r>
              <a:rPr lang="en-US" sz="2000" dirty="0"/>
              <a:t>Guide for citation and its implementation in a registry of standards, databases and data policies</a:t>
            </a:r>
          </a:p>
          <a:p>
            <a:pPr marL="36000" lvl="1">
              <a:lnSpc>
                <a:spcPct val="100000"/>
              </a:lnSpc>
              <a:spcBef>
                <a:spcPts val="0"/>
              </a:spcBef>
              <a:spcAft>
                <a:spcPts val="1200"/>
              </a:spcAft>
              <a:buNone/>
              <a:defRPr/>
            </a:pPr>
            <a:endParaRPr lang="fr-FR" sz="2000" dirty="0"/>
          </a:p>
          <a:p>
            <a:pPr>
              <a:lnSpc>
                <a:spcPct val="100000"/>
              </a:lnSpc>
              <a:spcBef>
                <a:spcPts val="0"/>
              </a:spcBef>
              <a:spcAft>
                <a:spcPts val="1200"/>
              </a:spcAft>
              <a:buNone/>
            </a:pPr>
            <a:endParaRPr lang="it-IT"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ED041968-634E-AF48-9E2A-51BFC10403F9}"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8" name="Segnaposto contenuto 2"/>
          <p:cNvSpPr txBox="1">
            <a:spLocks/>
          </p:cNvSpPr>
          <p:nvPr/>
        </p:nvSpPr>
        <p:spPr>
          <a:xfrm>
            <a:off x="6824482" y="2693048"/>
            <a:ext cx="5355459" cy="3597151"/>
          </a:xfrm>
          <a:prstGeom prst="rect">
            <a:avLst/>
          </a:prstGeom>
        </p:spPr>
        <p:txBody>
          <a:bodyPr vert="horz" lIns="91440" tIns="45720" rIns="91440" bIns="45720" rtlCol="0">
            <a:normAutofit/>
          </a:bodyPr>
          <a:lstStyle/>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
        <p:nvSpPr>
          <p:cNvPr id="10" name="Segnaposto contenuto 9"/>
          <p:cNvSpPr>
            <a:spLocks noGrp="1"/>
          </p:cNvSpPr>
          <p:nvPr>
            <p:ph idx="1"/>
          </p:nvPr>
        </p:nvSpPr>
        <p:spPr>
          <a:xfrm>
            <a:off x="476250" y="2743200"/>
            <a:ext cx="11353800" cy="3532450"/>
          </a:xfrm>
        </p:spPr>
        <p:txBody>
          <a:bodyPr>
            <a:noAutofit/>
          </a:bodyPr>
          <a:lstStyle/>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The final version of the RDA COVID-19 Recommendations and Guidelines for Data Sharing, published 30 June 2020</a:t>
            </a:r>
            <a:endParaRPr lang="it-IT" sz="2200" b="1" dirty="0">
              <a:solidFill>
                <a:srgbClr val="84442E"/>
              </a:solidFill>
            </a:endParaRPr>
          </a:p>
          <a:p>
            <a:pPr marL="0">
              <a:lnSpc>
                <a:spcPct val="100000"/>
              </a:lnSpc>
              <a:spcBef>
                <a:spcPts val="0"/>
              </a:spcBef>
              <a:spcAft>
                <a:spcPts val="1200"/>
              </a:spcAft>
              <a:buNone/>
            </a:pP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a:t>
            </a:r>
            <a:r>
              <a:rPr lang="it-IT" dirty="0"/>
              <a:t> </a:t>
            </a:r>
          </a:p>
        </p:txBody>
      </p:sp>
    </p:spTree>
    <p:extLst>
      <p:ext uri="{BB962C8B-B14F-4D97-AF65-F5344CB8AC3E}">
        <p14:creationId xmlns:p14="http://schemas.microsoft.com/office/powerpoint/2010/main" val="359345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382017"/>
          </a:xfrm>
          <a:ln>
            <a:noFill/>
          </a:ln>
        </p:spPr>
        <p:txBody>
          <a:bodyPr>
            <a:no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23 Things: Libraries for Research Data</a:t>
            </a:r>
            <a:r>
              <a:rPr lang="en-US" sz="2000" b="1" dirty="0">
                <a:solidFill>
                  <a:srgbClr val="84442E"/>
                </a:solidFill>
              </a:rPr>
              <a:t>: </a:t>
            </a:r>
            <a:r>
              <a:rPr lang="en-US" sz="2000" dirty="0"/>
              <a:t>An overview of practical, free, online resources and tools that users can immediately take advantage of to incorporate research data management into the practice of librarianship.</a:t>
            </a:r>
          </a:p>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Addressing the Gaps: Recommendations for Supporting the Long Tail of Research Data</a:t>
            </a:r>
            <a:r>
              <a:rPr lang="en-US" sz="2200" b="1" dirty="0">
                <a:solidFill>
                  <a:srgbClr val="84442E"/>
                </a:solidFill>
              </a:rPr>
              <a:t>:</a:t>
            </a:r>
            <a:r>
              <a:rPr lang="en-US" sz="2000" b="1" dirty="0"/>
              <a:t> </a:t>
            </a:r>
            <a:r>
              <a:rPr lang="en-US" sz="2000" dirty="0"/>
              <a:t>Seven recommendations applicable to various stakeholders - including governments, funders, research institutions and researchers - to help improve the current approach to managing long tail data.</a:t>
            </a:r>
            <a:endParaRPr lang="en-US" sz="2000" b="1"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Data Discovery Paradigms: User Requirements and Recommendations for Data Repositories</a:t>
            </a:r>
            <a:r>
              <a:rPr lang="en-US" sz="2000" b="1" dirty="0">
                <a:solidFill>
                  <a:srgbClr val="84442E"/>
                </a:solidFill>
              </a:rPr>
              <a:t>: </a:t>
            </a:r>
            <a:r>
              <a:rPr lang="en-US" sz="2000" dirty="0"/>
              <a:t>Output helps data repositories improve search and discovery of data</a:t>
            </a:r>
            <a:r>
              <a:rPr lang="en-US" sz="2000" b="1" dirty="0"/>
              <a:t>.</a:t>
            </a:r>
          </a:p>
          <a:p>
            <a:pPr marL="0" lvl="1">
              <a:lnSpc>
                <a:spcPct val="100000"/>
              </a:lnSpc>
              <a:spcBef>
                <a:spcPts val="0"/>
              </a:spcBef>
              <a:spcAft>
                <a:spcPts val="1200"/>
              </a:spcAft>
              <a:buNone/>
            </a:pPr>
            <a:endParaRPr lang="fr-FR" sz="2000" dirty="0"/>
          </a:p>
          <a:p>
            <a:pPr marL="0">
              <a:lnSpc>
                <a:spcPct val="100000"/>
              </a:lnSpc>
              <a:spcBef>
                <a:spcPts val="0"/>
              </a:spcBef>
              <a:spcAft>
                <a:spcPts val="1200"/>
              </a:spcAft>
              <a:buNone/>
            </a:pPr>
            <a:endParaRPr lang="fr-FR" sz="2000" dirty="0"/>
          </a:p>
          <a:p>
            <a:pPr marL="0">
              <a:lnSpc>
                <a:spcPct val="100000"/>
              </a:lnSpc>
              <a:spcBef>
                <a:spcPts val="0"/>
              </a:spcBef>
              <a:spcAft>
                <a:spcPts val="1200"/>
              </a:spcAft>
              <a:buNone/>
            </a:pPr>
            <a:endParaRPr lang="en-US" sz="2000" dirty="0"/>
          </a:p>
          <a:p>
            <a:pPr marL="0">
              <a:lnSpc>
                <a:spcPct val="100000"/>
              </a:lnSpc>
              <a:spcBef>
                <a:spcPts val="0"/>
              </a:spcBef>
              <a:spcAft>
                <a:spcPts val="1200"/>
              </a:spcAft>
              <a:buNone/>
            </a:pPr>
            <a:endParaRPr lang="it-IT" sz="2000" dirty="0"/>
          </a:p>
        </p:txBody>
      </p:sp>
      <p:sp>
        <p:nvSpPr>
          <p:cNvPr id="4" name="Segnaposto data 3"/>
          <p:cNvSpPr>
            <a:spLocks noGrp="1"/>
          </p:cNvSpPr>
          <p:nvPr>
            <p:ph type="dt" sz="half" idx="2"/>
          </p:nvPr>
        </p:nvSpPr>
        <p:spPr/>
        <p:txBody>
          <a:bodyPr/>
          <a:lstStyle/>
          <a:p>
            <a:fld id="{04BCD340-D4F6-5246-BECC-2FB39395831F}"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382017"/>
          </a:xfrm>
          <a:ln>
            <a:noFill/>
          </a:ln>
        </p:spPr>
        <p:txBody>
          <a:bodyPr>
            <a:noAutofit/>
          </a:bodyPr>
          <a:lstStyle/>
          <a:p>
            <a:pPr mar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t> </a:t>
            </a:r>
            <a:r>
              <a:rPr lang="it-IT" sz="1800" dirty="0" err="1"/>
              <a:t>There</a:t>
            </a:r>
            <a:r>
              <a:rPr lang="it-IT" sz="1800" dirty="0"/>
              <a:t> </a:t>
            </a:r>
            <a:r>
              <a:rPr lang="it-IT" sz="1800" dirty="0" err="1"/>
              <a:t>is</a:t>
            </a:r>
            <a:r>
              <a:rPr lang="it-IT" sz="1800" dirty="0"/>
              <a:t> a pressing </a:t>
            </a:r>
            <a:r>
              <a:rPr lang="it-IT" sz="1800" dirty="0" err="1"/>
              <a:t>need</a:t>
            </a:r>
            <a:r>
              <a:rPr lang="it-IT" sz="1800" dirty="0"/>
              <a:t> for a </a:t>
            </a:r>
            <a:r>
              <a:rPr lang="it-IT" sz="1800" dirty="0" err="1"/>
              <a:t>coordinated</a:t>
            </a:r>
            <a:r>
              <a:rPr lang="it-IT" sz="1800" dirty="0"/>
              <a:t> global </a:t>
            </a:r>
            <a:r>
              <a:rPr lang="it-IT" sz="1800" dirty="0" err="1"/>
              <a:t>system</a:t>
            </a:r>
            <a:r>
              <a:rPr lang="it-IT" sz="1800" dirty="0"/>
              <a:t> </a:t>
            </a:r>
            <a:r>
              <a:rPr lang="it-IT" sz="1800" dirty="0" err="1"/>
              <a:t>encompassing</a:t>
            </a:r>
            <a:r>
              <a:rPr lang="it-IT" sz="1800" dirty="0"/>
              <a:t> </a:t>
            </a:r>
            <a:r>
              <a:rPr lang="it-IT" sz="1800" dirty="0" err="1"/>
              <a:t>preparedness</a:t>
            </a:r>
            <a:r>
              <a:rPr lang="it-IT" sz="1800" dirty="0"/>
              <a:t>, early </a:t>
            </a:r>
            <a:r>
              <a:rPr lang="it-IT" sz="1800" dirty="0" err="1"/>
              <a:t>detection</a:t>
            </a:r>
            <a:r>
              <a:rPr lang="it-IT" sz="1800" dirty="0"/>
              <a:t>, and </a:t>
            </a:r>
            <a:r>
              <a:rPr lang="it-IT" sz="1800" dirty="0" err="1"/>
              <a:t>rapid</a:t>
            </a:r>
            <a:r>
              <a:rPr lang="it-IT" sz="1800" dirty="0"/>
              <a:t> </a:t>
            </a:r>
            <a:r>
              <a:rPr lang="it-IT" sz="1800" dirty="0" err="1"/>
              <a:t>response</a:t>
            </a:r>
            <a:r>
              <a:rPr lang="it-IT" sz="1800" dirty="0"/>
              <a:t> to </a:t>
            </a:r>
            <a:r>
              <a:rPr lang="it-IT" sz="1800" dirty="0" err="1"/>
              <a:t>newly</a:t>
            </a:r>
            <a:r>
              <a:rPr lang="it-IT" sz="1800" dirty="0"/>
              <a:t> </a:t>
            </a:r>
            <a:r>
              <a:rPr lang="it-IT" sz="1800" dirty="0" err="1"/>
              <a:t>emergent</a:t>
            </a:r>
            <a:r>
              <a:rPr lang="it-IT" sz="1800" dirty="0"/>
              <a:t> </a:t>
            </a:r>
            <a:r>
              <a:rPr lang="it-IT" sz="1800" dirty="0" err="1"/>
              <a:t>threats</a:t>
            </a:r>
            <a:r>
              <a:rPr lang="it-IT" sz="1800" dirty="0"/>
              <a:t> </a:t>
            </a:r>
            <a:r>
              <a:rPr lang="it-IT" sz="1800" dirty="0" err="1"/>
              <a:t>such</a:t>
            </a:r>
            <a:r>
              <a:rPr lang="it-IT" sz="1800" dirty="0"/>
              <a:t> </a:t>
            </a:r>
            <a:r>
              <a:rPr lang="it-IT" sz="1800" dirty="0" err="1"/>
              <a:t>as</a:t>
            </a:r>
            <a:r>
              <a:rPr lang="it-IT" sz="1800" dirty="0"/>
              <a:t> SARS-CoV-2 virus and the COVID- 19 </a:t>
            </a:r>
            <a:r>
              <a:rPr lang="it-IT" sz="1800" dirty="0" err="1"/>
              <a:t>disease</a:t>
            </a:r>
            <a:r>
              <a:rPr lang="it-IT" sz="1800" dirty="0"/>
              <a:t> </a:t>
            </a:r>
            <a:r>
              <a:rPr lang="it-IT" sz="1800" dirty="0" err="1"/>
              <a:t>that</a:t>
            </a:r>
            <a:r>
              <a:rPr lang="it-IT" sz="1800" dirty="0"/>
              <a:t> </a:t>
            </a:r>
            <a:r>
              <a:rPr lang="it-IT" sz="1800" dirty="0" err="1"/>
              <a:t>it</a:t>
            </a:r>
            <a:r>
              <a:rPr lang="it-IT" sz="1800" dirty="0"/>
              <a:t> </a:t>
            </a:r>
            <a:r>
              <a:rPr lang="it-IT" sz="1800" dirty="0" err="1"/>
              <a:t>causes</a:t>
            </a:r>
            <a:r>
              <a:rPr lang="it-IT" sz="1800" dirty="0"/>
              <a:t>.</a:t>
            </a:r>
            <a:br>
              <a:rPr lang="it-IT" sz="1800" dirty="0"/>
            </a:br>
            <a:r>
              <a:rPr lang="it-IT" sz="1800" dirty="0"/>
              <a:t>The </a:t>
            </a:r>
            <a:r>
              <a:rPr lang="it-IT" sz="1800" dirty="0" err="1"/>
              <a:t>intended</a:t>
            </a:r>
            <a:r>
              <a:rPr lang="it-IT" sz="1800" dirty="0"/>
              <a:t> audience for the </a:t>
            </a:r>
            <a:r>
              <a:rPr lang="it-IT" sz="1800" dirty="0" err="1"/>
              <a:t>epidemiology</a:t>
            </a:r>
            <a:r>
              <a:rPr lang="it-IT" sz="1800" dirty="0"/>
              <a:t> </a:t>
            </a:r>
            <a:r>
              <a:rPr lang="it-IT" sz="1800" dirty="0" err="1"/>
              <a:t>recommendations</a:t>
            </a:r>
            <a:r>
              <a:rPr lang="it-IT" sz="1800" dirty="0"/>
              <a:t> and </a:t>
            </a:r>
            <a:r>
              <a:rPr lang="it-IT" sz="1800" dirty="0" err="1"/>
              <a:t>guidelines</a:t>
            </a:r>
            <a:r>
              <a:rPr lang="it-IT" sz="1800" dirty="0"/>
              <a:t> are </a:t>
            </a:r>
            <a:r>
              <a:rPr lang="it-IT" sz="1800" dirty="0" err="1"/>
              <a:t>government</a:t>
            </a:r>
            <a:r>
              <a:rPr lang="it-IT" sz="1800" dirty="0"/>
              <a:t> and </a:t>
            </a:r>
            <a:r>
              <a:rPr lang="it-IT" sz="1800" dirty="0" err="1"/>
              <a:t>international</a:t>
            </a:r>
            <a:r>
              <a:rPr lang="it-IT" sz="1800" dirty="0"/>
              <a:t> </a:t>
            </a:r>
            <a:r>
              <a:rPr lang="it-IT" sz="1800" dirty="0" err="1"/>
              <a:t>agencies</a:t>
            </a:r>
            <a:r>
              <a:rPr lang="it-IT" sz="1800" dirty="0"/>
              <a:t>, policy and </a:t>
            </a:r>
            <a:r>
              <a:rPr lang="it-IT" sz="1800" dirty="0" err="1"/>
              <a:t>decision</a:t>
            </a:r>
            <a:r>
              <a:rPr lang="it-IT" sz="1800" dirty="0"/>
              <a:t> </a:t>
            </a:r>
            <a:r>
              <a:rPr lang="it-IT" sz="1800" dirty="0" err="1"/>
              <a:t>makers</a:t>
            </a:r>
            <a:r>
              <a:rPr lang="it-IT" sz="1800" dirty="0"/>
              <a:t>, </a:t>
            </a:r>
            <a:r>
              <a:rPr lang="it-IT" sz="1800" dirty="0" err="1"/>
              <a:t>epidemiologists</a:t>
            </a:r>
            <a:r>
              <a:rPr lang="it-IT" sz="1800" dirty="0"/>
              <a:t> and public </a:t>
            </a:r>
            <a:r>
              <a:rPr lang="it-IT" sz="1800" dirty="0" err="1"/>
              <a:t>health</a:t>
            </a:r>
            <a:r>
              <a:rPr lang="it-IT" sz="1800" dirty="0"/>
              <a:t> </a:t>
            </a:r>
            <a:r>
              <a:rPr lang="it-IT" sz="1800" dirty="0" err="1"/>
              <a:t>experts</a:t>
            </a:r>
            <a:r>
              <a:rPr lang="it-IT" sz="1800" dirty="0"/>
              <a:t>, </a:t>
            </a:r>
            <a:r>
              <a:rPr lang="it-IT" sz="1800" dirty="0" err="1"/>
              <a:t>disaster</a:t>
            </a:r>
            <a:r>
              <a:rPr lang="it-IT" sz="1800" dirty="0"/>
              <a:t> </a:t>
            </a:r>
            <a:r>
              <a:rPr lang="it-IT" sz="1800" dirty="0" err="1"/>
              <a:t>preparedness</a:t>
            </a:r>
            <a:r>
              <a:rPr lang="it-IT" sz="1800" dirty="0"/>
              <a:t> and </a:t>
            </a:r>
            <a:r>
              <a:rPr lang="it-IT" sz="1800" dirty="0" err="1"/>
              <a:t>response</a:t>
            </a:r>
            <a:r>
              <a:rPr lang="it-IT" sz="1800" dirty="0"/>
              <a:t> </a:t>
            </a:r>
            <a:r>
              <a:rPr lang="it-IT" sz="1800" dirty="0" err="1"/>
              <a:t>experts</a:t>
            </a:r>
            <a:r>
              <a:rPr lang="it-IT" sz="1800" dirty="0"/>
              <a:t>, </a:t>
            </a:r>
            <a:r>
              <a:rPr lang="it-IT" sz="1800" dirty="0" err="1"/>
              <a:t>funders</a:t>
            </a:r>
            <a:r>
              <a:rPr lang="it-IT" sz="1800" dirty="0"/>
              <a:t>, data providers, </a:t>
            </a:r>
            <a:r>
              <a:rPr lang="it-IT" sz="1800" dirty="0" err="1"/>
              <a:t>teachers</a:t>
            </a:r>
            <a:r>
              <a:rPr lang="it-IT" sz="1800" dirty="0"/>
              <a:t>, </a:t>
            </a:r>
            <a:r>
              <a:rPr lang="it-IT" sz="1800" dirty="0" err="1"/>
              <a:t>researchers</a:t>
            </a:r>
            <a:r>
              <a:rPr lang="it-IT" sz="1800" dirty="0"/>
              <a:t>, </a:t>
            </a:r>
            <a:r>
              <a:rPr lang="it-IT" sz="1800" dirty="0" err="1"/>
              <a:t>clinicians</a:t>
            </a:r>
            <a:r>
              <a:rPr lang="it-IT" sz="1800" dirty="0"/>
              <a:t>, and </a:t>
            </a:r>
            <a:r>
              <a:rPr lang="it-IT" sz="1800" dirty="0" err="1"/>
              <a:t>other</a:t>
            </a:r>
            <a:r>
              <a:rPr lang="it-IT" sz="1800" dirty="0"/>
              <a:t> </a:t>
            </a:r>
            <a:r>
              <a:rPr lang="it-IT" sz="1800" dirty="0" err="1"/>
              <a:t>potential</a:t>
            </a:r>
            <a:r>
              <a:rPr lang="it-IT" sz="1800" dirty="0"/>
              <a:t> </a:t>
            </a:r>
            <a:r>
              <a:rPr lang="it-IT" sz="1800" dirty="0" err="1"/>
              <a:t>users</a:t>
            </a:r>
            <a:r>
              <a:rPr lang="it-IT" sz="1800" dirty="0"/>
              <a:t>.</a:t>
            </a:r>
            <a:endParaRPr lang="it-IT" sz="2000" dirty="0"/>
          </a:p>
          <a:p>
            <a:pPr mar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t>The </a:t>
            </a:r>
            <a:r>
              <a:rPr lang="it-IT" sz="1800" dirty="0" err="1"/>
              <a:t>demand</a:t>
            </a:r>
            <a:r>
              <a:rPr lang="it-IT" sz="1800" dirty="0"/>
              <a:t> for </a:t>
            </a:r>
            <a:r>
              <a:rPr lang="it-IT" sz="1800" dirty="0" err="1"/>
              <a:t>better</a:t>
            </a:r>
            <a:r>
              <a:rPr lang="it-IT" sz="1800" dirty="0"/>
              <a:t> </a:t>
            </a:r>
            <a:r>
              <a:rPr lang="it-IT" sz="1800" dirty="0" err="1"/>
              <a:t>reproducibility</a:t>
            </a:r>
            <a:r>
              <a:rPr lang="it-IT" sz="1800" dirty="0"/>
              <a:t> of </a:t>
            </a:r>
            <a:r>
              <a:rPr lang="it-IT" sz="1800" dirty="0" err="1"/>
              <a:t>research</a:t>
            </a:r>
            <a:r>
              <a:rPr lang="it-IT" sz="1800" dirty="0"/>
              <a:t> </a:t>
            </a:r>
            <a:r>
              <a:rPr lang="it-IT" sz="1800" dirty="0" err="1"/>
              <a:t>results</a:t>
            </a:r>
            <a:r>
              <a:rPr lang="it-IT" sz="1800" dirty="0"/>
              <a:t> </a:t>
            </a:r>
            <a:r>
              <a:rPr lang="it-IT" sz="1800" dirty="0" err="1"/>
              <a:t>is</a:t>
            </a:r>
            <a:r>
              <a:rPr lang="it-IT" sz="1800" dirty="0"/>
              <a:t> </a:t>
            </a:r>
            <a:r>
              <a:rPr lang="it-IT" sz="1800" dirty="0" err="1"/>
              <a:t>growing</a:t>
            </a:r>
            <a:r>
              <a:rPr lang="it-IT" sz="1800" dirty="0"/>
              <a:t>. More and more data </a:t>
            </a:r>
            <a:r>
              <a:rPr lang="it-IT" sz="1800" dirty="0" err="1"/>
              <a:t>is</a:t>
            </a:r>
            <a:r>
              <a:rPr lang="it-IT" sz="1800" dirty="0"/>
              <a:t> </a:t>
            </a:r>
            <a:r>
              <a:rPr lang="it-IT" sz="1800" dirty="0" err="1"/>
              <a:t>becoming</a:t>
            </a:r>
            <a:r>
              <a:rPr lang="it-IT" sz="1800" dirty="0"/>
              <a:t> </a:t>
            </a:r>
            <a:r>
              <a:rPr lang="it-IT" sz="1800" dirty="0" err="1"/>
              <a:t>available</a:t>
            </a:r>
            <a:r>
              <a:rPr lang="it-IT" sz="1800" dirty="0"/>
              <a:t> online. In some </a:t>
            </a:r>
            <a:r>
              <a:rPr lang="it-IT" sz="1800" dirty="0" err="1"/>
              <a:t>cases</a:t>
            </a:r>
            <a:r>
              <a:rPr lang="it-IT" sz="1800" dirty="0"/>
              <a:t>, the </a:t>
            </a:r>
            <a:r>
              <a:rPr lang="it-IT" sz="1800" dirty="0" err="1"/>
              <a:t>datasets</a:t>
            </a:r>
            <a:r>
              <a:rPr lang="it-IT" sz="1800" dirty="0"/>
              <a:t> </a:t>
            </a:r>
            <a:r>
              <a:rPr lang="it-IT" sz="1800" dirty="0" err="1"/>
              <a:t>have</a:t>
            </a:r>
            <a:r>
              <a:rPr lang="it-IT" sz="1800" dirty="0"/>
              <a:t> </a:t>
            </a:r>
            <a:r>
              <a:rPr lang="it-IT" sz="1800" dirty="0" err="1"/>
              <a:t>become</a:t>
            </a:r>
            <a:r>
              <a:rPr lang="it-IT" sz="1800" dirty="0"/>
              <a:t> so large </a:t>
            </a:r>
            <a:r>
              <a:rPr lang="it-IT" sz="1800" dirty="0" err="1"/>
              <a:t>that</a:t>
            </a:r>
            <a:r>
              <a:rPr lang="it-IT" sz="1800" dirty="0"/>
              <a:t> downloading the data </a:t>
            </a:r>
            <a:r>
              <a:rPr lang="it-IT" sz="1800" dirty="0" err="1"/>
              <a:t>is</a:t>
            </a:r>
            <a:r>
              <a:rPr lang="it-IT" sz="1800" dirty="0"/>
              <a:t> no </a:t>
            </a:r>
            <a:r>
              <a:rPr lang="it-IT" sz="1800" dirty="0" err="1"/>
              <a:t>longer</a:t>
            </a:r>
            <a:r>
              <a:rPr lang="it-IT" sz="1800" dirty="0"/>
              <a:t> </a:t>
            </a:r>
            <a:r>
              <a:rPr lang="it-IT" sz="1800" dirty="0" err="1"/>
              <a:t>feasible</a:t>
            </a:r>
            <a:r>
              <a:rPr lang="it-IT" sz="1800" dirty="0"/>
              <a:t>. </a:t>
            </a:r>
          </a:p>
          <a:p>
            <a:pPr mar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Persistent Identification of Instruments:</a:t>
            </a:r>
            <a:r>
              <a:rPr lang="it-IT" sz="2000" b="1" dirty="0">
                <a:solidFill>
                  <a:srgbClr val="84442E"/>
                </a:solidFill>
              </a:rPr>
              <a:t> </a:t>
            </a:r>
            <a:r>
              <a:rPr lang="it-IT" sz="2000" dirty="0" err="1"/>
              <a:t>two</a:t>
            </a:r>
            <a:r>
              <a:rPr lang="it-IT" sz="2000" dirty="0"/>
              <a:t> </a:t>
            </a:r>
            <a:r>
              <a:rPr lang="it-IT" sz="2000" dirty="0" err="1"/>
              <a:t>tested</a:t>
            </a:r>
            <a:r>
              <a:rPr lang="it-IT" sz="2000" dirty="0"/>
              <a:t> </a:t>
            </a:r>
            <a:r>
              <a:rPr lang="it-IT" sz="2000" dirty="0" err="1"/>
              <a:t>approaches</a:t>
            </a:r>
            <a:r>
              <a:rPr lang="it-IT" sz="2000" dirty="0"/>
              <a:t> for </a:t>
            </a:r>
            <a:r>
              <a:rPr lang="it-IT" sz="2000" dirty="0" err="1"/>
              <a:t>persistent</a:t>
            </a:r>
            <a:r>
              <a:rPr lang="it-IT" sz="2000" dirty="0"/>
              <a:t> </a:t>
            </a:r>
            <a:r>
              <a:rPr lang="it-IT" sz="2000" dirty="0" err="1"/>
              <a:t>identification</a:t>
            </a:r>
            <a:r>
              <a:rPr lang="it-IT" sz="2000" dirty="0"/>
              <a:t> of </a:t>
            </a:r>
            <a:r>
              <a:rPr lang="it-IT" sz="2000" dirty="0" err="1"/>
              <a:t>instruments</a:t>
            </a:r>
            <a:r>
              <a:rPr lang="it-IT" sz="2000" dirty="0"/>
              <a:t>.</a:t>
            </a:r>
          </a:p>
          <a:p>
            <a:pPr marL="0">
              <a:lnSpc>
                <a:spcPct val="100000"/>
              </a:lnSpc>
              <a:spcBef>
                <a:spcPts val="0"/>
              </a:spcBef>
              <a:spcAft>
                <a:spcPts val="1200"/>
              </a:spcAft>
              <a:buNone/>
            </a:pPr>
            <a:endParaRPr lang="it-IT" sz="2000" dirty="0"/>
          </a:p>
        </p:txBody>
      </p:sp>
      <p:sp>
        <p:nvSpPr>
          <p:cNvPr id="4" name="Segnaposto data 3"/>
          <p:cNvSpPr>
            <a:spLocks noGrp="1"/>
          </p:cNvSpPr>
          <p:nvPr>
            <p:ph type="dt" sz="half" idx="2"/>
          </p:nvPr>
        </p:nvSpPr>
        <p:spPr/>
        <p:txBody>
          <a:bodyPr/>
          <a:lstStyle/>
          <a:p>
            <a:fld id="{67A12E1F-1D94-C24F-A46F-663155DE560F}"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 name="Gruppo 13"/>
          <p:cNvGrpSpPr/>
          <p:nvPr/>
        </p:nvGrpSpPr>
        <p:grpSpPr>
          <a:xfrm>
            <a:off x="16476" y="13648"/>
            <a:ext cx="12179941" cy="2729826"/>
            <a:chOff x="0" y="13648"/>
            <a:chExt cx="12179941" cy="2729826"/>
          </a:xfrm>
        </p:grpSpPr>
        <p:pic>
          <p:nvPicPr>
            <p:cNvPr id="62467"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2717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9B3A282D-A296-524F-93B8-4B42F8E0EBB6}"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14"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11" name="Segnaposto contenuto 10"/>
          <p:cNvSpPr>
            <a:spLocks noGrp="1"/>
          </p:cNvSpPr>
          <p:nvPr>
            <p:ph idx="1"/>
          </p:nvPr>
        </p:nvSpPr>
        <p:spPr>
          <a:xfrm>
            <a:off x="590550" y="2912679"/>
            <a:ext cx="10971186" cy="3398646"/>
          </a:xfrm>
        </p:spPr>
        <p:txBody>
          <a:bodyPr>
            <a:normAutofit/>
          </a:bodyPr>
          <a:lstStyle/>
          <a:p>
            <a:pPr marL="3600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200" b="1" dirty="0">
                <a:solidFill>
                  <a:srgbClr val="84442E"/>
                </a:solidFill>
              </a:rPr>
              <a:t>:</a:t>
            </a:r>
            <a:br>
              <a:rPr lang="en-US" sz="2000" b="1" dirty="0">
                <a:solidFill>
                  <a:prstClr val="black"/>
                </a:solidFill>
              </a:rPr>
            </a:br>
            <a:r>
              <a:rPr lang="en-US" sz="2000" dirty="0">
                <a:solidFill>
                  <a:prstClr val="black"/>
                </a:solidFill>
              </a:rPr>
              <a:t>Based on use cases, matrix describes forty-four functional requirements identified for research data repository platforms and provides a score identifying relative importance. </a:t>
            </a:r>
            <a:endParaRPr lang="en-US" sz="2000" b="1" dirty="0">
              <a:solidFill>
                <a:prstClr val="black"/>
              </a:solidFill>
            </a:endParaRPr>
          </a:p>
          <a:p>
            <a:pPr marL="36000" lvl="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Persistent identifiers: Consolidated assertions</a:t>
            </a:r>
            <a:r>
              <a:rPr lang="en-US" sz="2200" b="1" dirty="0">
                <a:solidFill>
                  <a:srgbClr val="84442E"/>
                </a:solidFill>
              </a:rPr>
              <a:t>:</a:t>
            </a:r>
            <a:br>
              <a:rPr lang="en-US" sz="2000" b="1" dirty="0"/>
            </a:br>
            <a:r>
              <a:rPr lang="en-US" sz="2000" dirty="0"/>
              <a:t>Set of assertions about the nature, creation and usage of Persistent Identifiers (PIDs). It is not meant to produce another comprehensive document on PIDs, but to identify agreements across documents that have been suggested to be included by experts.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9A2577B7-ECE6-0A47-8B0F-77EA58947C2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11" name="Segnaposto contenuto 10"/>
          <p:cNvSpPr>
            <a:spLocks noGrp="1"/>
          </p:cNvSpPr>
          <p:nvPr>
            <p:ph idx="1"/>
          </p:nvPr>
        </p:nvSpPr>
        <p:spPr>
          <a:xfrm>
            <a:off x="590550" y="2912679"/>
            <a:ext cx="10980000" cy="3398646"/>
          </a:xfrm>
        </p:spPr>
        <p:txBody>
          <a:bodyPr>
            <a:normAutofit fontScale="85000" lnSpcReduction="10000"/>
          </a:bodyPr>
          <a:lstStyle/>
          <a:p>
            <a:pPr marL="3600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Results of an Analysis of Existing FAIR Assessment Tools</a:t>
            </a:r>
            <a:r>
              <a:rPr lang="en-US" sz="2200" b="1" dirty="0">
                <a:solidFill>
                  <a:srgbClr val="84442E"/>
                </a:solidFill>
              </a:rPr>
              <a:t>:</a:t>
            </a:r>
            <a:br>
              <a:rPr lang="en-US" sz="2000" b="1" dirty="0"/>
            </a:br>
            <a:r>
              <a:rPr lang="en-US" sz="2000" dirty="0"/>
              <a:t>First result of the FAIR Data Maturity Model WG, based on the analysis of existing approaches related to FAIR self-assessment tools. Questions and options stemming from theses different approaches were classified according to the FAIR principles/facets. </a:t>
            </a:r>
          </a:p>
          <a:p>
            <a:pPr marL="3600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Summary of Virtual Layer Recommendations</a:t>
            </a:r>
            <a:r>
              <a:rPr lang="en-US" sz="2200" b="1" dirty="0">
                <a:solidFill>
                  <a:srgbClr val="84442E"/>
                </a:solidFill>
              </a:rPr>
              <a:t>:</a:t>
            </a:r>
            <a:br>
              <a:rPr lang="en-US" sz="2000" b="1" dirty="0"/>
            </a:br>
            <a:r>
              <a:rPr lang="en-US" sz="2000" dirty="0"/>
              <a:t>Provides a high-level conceptual framework to support Digital Object management and service development. </a:t>
            </a:r>
          </a:p>
          <a:p>
            <a:pPr marL="0">
              <a:lnSpc>
                <a:spcPct val="100000"/>
              </a:lnSpc>
              <a:spcBef>
                <a:spcPts val="0"/>
              </a:spcBef>
              <a:spcAft>
                <a:spcPts val="1200"/>
              </a:spcAft>
              <a:buNone/>
            </a:pPr>
            <a:r>
              <a:rPr lang="en-US" sz="2200" b="1" dirty="0">
                <a:solidFill>
                  <a:srgbClr val="84442E"/>
                </a:solidFill>
                <a:hlinkClick r:id="rId6">
                  <a:extLst>
                    <a:ext uri="{A12FA001-AC4F-418D-AE19-62706E023703}">
                      <ahyp:hlinkClr xmlns:ahyp="http://schemas.microsoft.com/office/drawing/2018/hyperlinkcolor" val="tx"/>
                    </a:ext>
                  </a:extLst>
                </a:hlinkClick>
              </a:rPr>
              <a:t>Engaging Researchers with Data Management: The Cookbook</a:t>
            </a:r>
            <a:r>
              <a:rPr lang="en-US" sz="2000" b="1" dirty="0">
                <a:solidFill>
                  <a:srgbClr val="84442E"/>
                </a:solidFill>
              </a:rPr>
              <a:t>:</a:t>
            </a:r>
            <a:r>
              <a:rPr lang="en-US" sz="2000" b="1" dirty="0">
                <a:solidFill>
                  <a:srgbClr val="FF0000"/>
                </a:solidFill>
              </a:rPr>
              <a:t> </a:t>
            </a:r>
            <a:r>
              <a:rPr lang="en-US" sz="2000" dirty="0"/>
              <a:t>Provides examples of 24 innovative, searchable and re-usable case studies on how institutions can effectively engage with researchers about research data.</a:t>
            </a:r>
          </a:p>
          <a:p>
            <a:pPr marL="0">
              <a:lnSpc>
                <a:spcPct val="100000"/>
              </a:lnSpc>
              <a:spcBef>
                <a:spcPts val="0"/>
              </a:spcBef>
              <a:spcAft>
                <a:spcPts val="1200"/>
              </a:spcAft>
              <a:buNone/>
            </a:pPr>
            <a:r>
              <a:rPr lang="en-US" sz="2000" b="1" dirty="0">
                <a:solidFill>
                  <a:srgbClr val="84442E"/>
                </a:solidFill>
                <a:hlinkClick r:id="rId7">
                  <a:extLst>
                    <a:ext uri="{A12FA001-AC4F-418D-AE19-62706E023703}">
                      <ahyp:hlinkClr xmlns:ahyp="http://schemas.microsoft.com/office/drawing/2018/hyperlinkcolor" val="tx"/>
                    </a:ext>
                  </a:extLst>
                </a:hlinkClick>
              </a:rPr>
              <a:t>Sharing COVID-19 Epidemiology Data</a:t>
            </a:r>
            <a:r>
              <a:rPr lang="en-US" sz="2000" b="1" dirty="0">
                <a:solidFill>
                  <a:srgbClr val="84442E"/>
                </a:solidFill>
              </a:rPr>
              <a:t>: </a:t>
            </a:r>
            <a:r>
              <a:rPr lang="en-US" sz="2000" dirty="0"/>
              <a:t>An immediate understanding of the COVID-19 disease epidemiology is crucial to slowing infections, minimizing deaths, and making informed decisions about when, and to what extent, to impose mitigation measures, and when and how to reopen society.</a:t>
            </a:r>
            <a:endParaRPr lang="it-IT" sz="2000" b="1" dirty="0">
              <a:solidFill>
                <a:srgbClr val="84442E"/>
              </a:solidFill>
            </a:endParaRPr>
          </a:p>
          <a:p>
            <a:pPr marL="0">
              <a:lnSpc>
                <a:spcPct val="100000"/>
              </a:lnSpc>
              <a:spcBef>
                <a:spcPts val="0"/>
              </a:spcBef>
              <a:spcAft>
                <a:spcPts val="1200"/>
              </a:spcAft>
              <a:buNone/>
            </a:pPr>
            <a:endParaRPr lang="en-US" sz="2000" dirty="0"/>
          </a:p>
          <a:p>
            <a:pPr marL="0">
              <a:lnSpc>
                <a:spcPct val="100000"/>
              </a:lnSpc>
              <a:spcBef>
                <a:spcPts val="0"/>
              </a:spcBef>
              <a:spcAft>
                <a:spcPts val="1200"/>
              </a:spcAft>
              <a:buNone/>
            </a:pPr>
            <a:endParaRPr lang="en-US" sz="2000" dirty="0"/>
          </a:p>
          <a:p>
            <a:pPr marL="36000">
              <a:lnSpc>
                <a:spcPct val="100000"/>
              </a:lnSpc>
              <a:spcBef>
                <a:spcPts val="0"/>
              </a:spcBef>
              <a:spcAft>
                <a:spcPts val="1200"/>
              </a:spcAft>
              <a:buNone/>
            </a:pPr>
            <a:endParaRPr lang="en-US" sz="2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477584"/>
          </a:xfrm>
          <a:ln>
            <a:noFill/>
          </a:ln>
        </p:spPr>
        <p:txBody>
          <a:bodyPr>
            <a:noAutofit/>
          </a:bodyPr>
          <a:lstStyle/>
          <a:p>
            <a:pPr marL="0">
              <a:lnSpc>
                <a:spcPct val="100000"/>
              </a:lnSpc>
              <a:spcBef>
                <a:spcPts val="0"/>
              </a:spcBef>
              <a:spcAft>
                <a:spcPts val="1200"/>
              </a:spcAft>
              <a:buNone/>
            </a:pPr>
            <a:r>
              <a:rPr lang="en-US" sz="1600" b="1" dirty="0">
                <a:solidFill>
                  <a:srgbClr val="84442E"/>
                </a:solidFill>
                <a:hlinkClick r:id="rId2">
                  <a:extLst>
                    <a:ext uri="{A12FA001-AC4F-418D-AE19-62706E023703}">
                      <ahyp:hlinkClr xmlns:ahyp="http://schemas.microsoft.com/office/drawing/2018/hyperlinkcolor" val="tx"/>
                    </a:ext>
                  </a:extLst>
                </a:hlinkClick>
              </a:rPr>
              <a:t>Tromsø recommendations for citation of research data in linguistics</a:t>
            </a:r>
            <a:r>
              <a:rPr lang="en-US" sz="1600" b="1" dirty="0">
                <a:solidFill>
                  <a:srgbClr val="84442E"/>
                </a:solidFill>
              </a:rPr>
              <a:t>: </a:t>
            </a:r>
            <a:r>
              <a:rPr lang="it-IT" sz="1600" dirty="0"/>
              <a:t>For the use of </a:t>
            </a:r>
            <a:r>
              <a:rPr lang="it-IT" sz="1600" dirty="0" err="1"/>
              <a:t>researchers</a:t>
            </a:r>
            <a:r>
              <a:rPr lang="it-IT" sz="1600" dirty="0"/>
              <a:t> and </a:t>
            </a:r>
            <a:r>
              <a:rPr lang="it-IT" sz="1600" dirty="0" err="1"/>
              <a:t>scholars</a:t>
            </a:r>
            <a:r>
              <a:rPr lang="it-IT" sz="1600" dirty="0"/>
              <a:t> in the </a:t>
            </a:r>
            <a:r>
              <a:rPr lang="it-IT" sz="1600" dirty="0" err="1"/>
              <a:t>field</a:t>
            </a:r>
            <a:r>
              <a:rPr lang="it-IT" sz="1600" dirty="0"/>
              <a:t> </a:t>
            </a:r>
            <a:r>
              <a:rPr lang="it-IT" sz="1600" dirty="0" err="1"/>
              <a:t>working</a:t>
            </a:r>
            <a:r>
              <a:rPr lang="it-IT" sz="1600" dirty="0"/>
              <a:t> with </a:t>
            </a:r>
            <a:r>
              <a:rPr lang="it-IT" sz="1600" dirty="0" err="1"/>
              <a:t>datasets</a:t>
            </a:r>
            <a:r>
              <a:rPr lang="it-IT" sz="1600" dirty="0"/>
              <a:t>, </a:t>
            </a:r>
            <a:r>
              <a:rPr lang="it-IT" sz="1600" dirty="0" err="1"/>
              <a:t>we</a:t>
            </a:r>
            <a:r>
              <a:rPr lang="it-IT" sz="1600" dirty="0"/>
              <a:t> propose </a:t>
            </a:r>
            <a:r>
              <a:rPr lang="it-IT" sz="1600" dirty="0" err="1"/>
              <a:t>components</a:t>
            </a:r>
            <a:r>
              <a:rPr lang="it-IT" sz="1600" dirty="0"/>
              <a:t> of data </a:t>
            </a:r>
            <a:r>
              <a:rPr lang="it-IT" sz="1600" dirty="0" err="1"/>
              <a:t>citation</a:t>
            </a:r>
            <a:r>
              <a:rPr lang="it-IT" sz="1600" dirty="0"/>
              <a:t> for </a:t>
            </a:r>
            <a:r>
              <a:rPr lang="it-IT" sz="1600" dirty="0" err="1"/>
              <a:t>referencing</a:t>
            </a:r>
            <a:r>
              <a:rPr lang="it-IT" sz="1600" dirty="0"/>
              <a:t> </a:t>
            </a:r>
            <a:r>
              <a:rPr lang="it-IT" sz="1600" dirty="0" err="1"/>
              <a:t>language</a:t>
            </a:r>
            <a:r>
              <a:rPr lang="it-IT" sz="1600" dirty="0"/>
              <a:t> data, </a:t>
            </a:r>
            <a:r>
              <a:rPr lang="it-IT" sz="1600" dirty="0" err="1"/>
              <a:t>both</a:t>
            </a:r>
            <a:r>
              <a:rPr lang="it-IT" sz="1600" dirty="0"/>
              <a:t> in the </a:t>
            </a:r>
            <a:r>
              <a:rPr lang="it-IT" sz="1600" dirty="0" err="1"/>
              <a:t>bibliography</a:t>
            </a:r>
            <a:r>
              <a:rPr lang="it-IT" sz="1600" dirty="0"/>
              <a:t> and in the text of </a:t>
            </a:r>
            <a:r>
              <a:rPr lang="it-IT" sz="1600" dirty="0" err="1"/>
              <a:t>linguistics</a:t>
            </a:r>
            <a:r>
              <a:rPr lang="it-IT" sz="1600" dirty="0"/>
              <a:t> </a:t>
            </a:r>
            <a:r>
              <a:rPr lang="it-IT" sz="1600" dirty="0" err="1"/>
              <a:t>publications</a:t>
            </a:r>
            <a:r>
              <a:rPr lang="it-IT" sz="1600" dirty="0"/>
              <a:t>.</a:t>
            </a:r>
          </a:p>
          <a:p>
            <a:pPr marL="0">
              <a:lnSpc>
                <a:spcPct val="100000"/>
              </a:lnSpc>
              <a:spcBef>
                <a:spcPts val="0"/>
              </a:spcBef>
              <a:spcAft>
                <a:spcPts val="1200"/>
              </a:spcAft>
              <a:buNone/>
            </a:pPr>
            <a:r>
              <a:rPr lang="it-IT" sz="1600" b="1" dirty="0">
                <a:solidFill>
                  <a:srgbClr val="84442E"/>
                </a:solidFill>
                <a:hlinkClick r:id="rId3">
                  <a:extLst>
                    <a:ext uri="{A12FA001-AC4F-418D-AE19-62706E023703}">
                      <ahyp:hlinkClr xmlns:ahyp="http://schemas.microsoft.com/office/drawing/2018/hyperlinkcolor" val="tx"/>
                    </a:ext>
                  </a:extLst>
                </a:hlinkClick>
              </a:rPr>
              <a:t>Compilation of Data Versioning Use cases from the RDA Data Versioning Working Group</a:t>
            </a:r>
            <a:r>
              <a:rPr lang="it-IT" sz="1600" b="1" dirty="0">
                <a:solidFill>
                  <a:srgbClr val="84442E"/>
                </a:solidFill>
              </a:rPr>
              <a:t>: </a:t>
            </a:r>
            <a:r>
              <a:rPr lang="it-IT" sz="1600" dirty="0"/>
              <a:t>Data </a:t>
            </a:r>
            <a:r>
              <a:rPr lang="it-IT" sz="1600" dirty="0" err="1"/>
              <a:t>versioning</a:t>
            </a:r>
            <a:r>
              <a:rPr lang="it-IT" sz="1600" dirty="0"/>
              <a:t> </a:t>
            </a:r>
            <a:r>
              <a:rPr lang="it-IT" sz="1600" dirty="0" err="1"/>
              <a:t>is</a:t>
            </a:r>
            <a:r>
              <a:rPr lang="it-IT" sz="1600" dirty="0"/>
              <a:t> a </a:t>
            </a:r>
            <a:r>
              <a:rPr lang="it-IT" sz="1600" dirty="0" err="1"/>
              <a:t>fundamental</a:t>
            </a:r>
            <a:r>
              <a:rPr lang="it-IT" sz="1600" dirty="0"/>
              <a:t> </a:t>
            </a:r>
            <a:r>
              <a:rPr lang="it-IT" sz="1600" dirty="0" err="1"/>
              <a:t>element</a:t>
            </a:r>
            <a:r>
              <a:rPr lang="it-IT" sz="1600" dirty="0"/>
              <a:t> to </a:t>
            </a:r>
            <a:r>
              <a:rPr lang="it-IT" sz="1600" dirty="0" err="1"/>
              <a:t>ensuring</a:t>
            </a:r>
            <a:r>
              <a:rPr lang="it-IT" sz="1600" dirty="0"/>
              <a:t> the </a:t>
            </a:r>
            <a:r>
              <a:rPr lang="it-IT" sz="1600" dirty="0" err="1"/>
              <a:t>reproducibility</a:t>
            </a:r>
            <a:r>
              <a:rPr lang="it-IT" sz="1600" dirty="0"/>
              <a:t> of </a:t>
            </a:r>
            <a:r>
              <a:rPr lang="it-IT" sz="1600" dirty="0" err="1"/>
              <a:t>research</a:t>
            </a:r>
            <a:r>
              <a:rPr lang="it-IT" sz="1600" dirty="0"/>
              <a:t>. Work in </a:t>
            </a:r>
            <a:r>
              <a:rPr lang="it-IT" sz="1600" dirty="0" err="1"/>
              <a:t>other</a:t>
            </a:r>
            <a:r>
              <a:rPr lang="it-IT" sz="1600" dirty="0"/>
              <a:t> RDA </a:t>
            </a:r>
            <a:r>
              <a:rPr lang="it-IT" sz="1600" dirty="0" err="1"/>
              <a:t>groups</a:t>
            </a:r>
            <a:r>
              <a:rPr lang="it-IT" sz="1600" dirty="0"/>
              <a:t> on data </a:t>
            </a:r>
            <a:r>
              <a:rPr lang="it-IT" sz="1600" dirty="0" err="1"/>
              <a:t>provenance</a:t>
            </a:r>
            <a:r>
              <a:rPr lang="it-IT" sz="1600" dirty="0"/>
              <a:t> and data </a:t>
            </a:r>
            <a:r>
              <a:rPr lang="it-IT" sz="1600" dirty="0" err="1"/>
              <a:t>citation</a:t>
            </a:r>
            <a:r>
              <a:rPr lang="it-IT" sz="1600" dirty="0"/>
              <a:t>, </a:t>
            </a:r>
            <a:r>
              <a:rPr lang="it-IT" sz="1600" dirty="0" err="1"/>
              <a:t>as</a:t>
            </a:r>
            <a:r>
              <a:rPr lang="it-IT" sz="1600" dirty="0"/>
              <a:t> </a:t>
            </a:r>
            <a:r>
              <a:rPr lang="it-IT" sz="1600" dirty="0" err="1"/>
              <a:t>well</a:t>
            </a:r>
            <a:r>
              <a:rPr lang="it-IT" sz="1600" dirty="0"/>
              <a:t> </a:t>
            </a:r>
            <a:r>
              <a:rPr lang="it-IT" sz="1600" dirty="0" err="1"/>
              <a:t>as</a:t>
            </a:r>
            <a:r>
              <a:rPr lang="it-IT" sz="1600" dirty="0"/>
              <a:t> the W3C </a:t>
            </a:r>
            <a:r>
              <a:rPr lang="it-IT" sz="1600" dirty="0" err="1"/>
              <a:t>Dataset</a:t>
            </a:r>
            <a:r>
              <a:rPr lang="it-IT" sz="1600" dirty="0"/>
              <a:t> Exchange </a:t>
            </a:r>
            <a:r>
              <a:rPr lang="it-IT" sz="1600" dirty="0" err="1"/>
              <a:t>Working</a:t>
            </a:r>
            <a:r>
              <a:rPr lang="it-IT" sz="1600" dirty="0"/>
              <a:t> Group, </a:t>
            </a:r>
            <a:r>
              <a:rPr lang="it-IT" sz="1600" dirty="0" err="1"/>
              <a:t>have</a:t>
            </a:r>
            <a:r>
              <a:rPr lang="it-IT" sz="1600" dirty="0"/>
              <a:t> </a:t>
            </a:r>
            <a:r>
              <a:rPr lang="it-IT" sz="1600" dirty="0" err="1"/>
              <a:t>highlighted</a:t>
            </a:r>
            <a:r>
              <a:rPr lang="it-IT" sz="1600" dirty="0"/>
              <a:t> </a:t>
            </a:r>
            <a:r>
              <a:rPr lang="it-IT" sz="1600" dirty="0" err="1"/>
              <a:t>that</a:t>
            </a:r>
            <a:r>
              <a:rPr lang="it-IT" sz="1600" dirty="0"/>
              <a:t> </a:t>
            </a:r>
            <a:r>
              <a:rPr lang="it-IT" sz="1600" dirty="0" err="1"/>
              <a:t>definitions</a:t>
            </a:r>
            <a:r>
              <a:rPr lang="it-IT" sz="1600" dirty="0"/>
              <a:t> of data </a:t>
            </a:r>
            <a:r>
              <a:rPr lang="it-IT" sz="1600" dirty="0" err="1"/>
              <a:t>versioning</a:t>
            </a:r>
            <a:r>
              <a:rPr lang="it-IT" sz="1600" dirty="0"/>
              <a:t> </a:t>
            </a:r>
            <a:r>
              <a:rPr lang="it-IT" sz="1600" dirty="0" err="1"/>
              <a:t>concepts</a:t>
            </a:r>
            <a:r>
              <a:rPr lang="it-IT" sz="1600" dirty="0"/>
              <a:t> and </a:t>
            </a:r>
            <a:r>
              <a:rPr lang="it-IT" sz="1600" dirty="0" err="1"/>
              <a:t>recommended</a:t>
            </a:r>
            <a:r>
              <a:rPr lang="it-IT" sz="1600" dirty="0"/>
              <a:t> </a:t>
            </a:r>
            <a:r>
              <a:rPr lang="it-IT" sz="1600" dirty="0" err="1"/>
              <a:t>practices</a:t>
            </a:r>
            <a:r>
              <a:rPr lang="it-IT" sz="1600" dirty="0"/>
              <a:t> are </a:t>
            </a:r>
            <a:r>
              <a:rPr lang="it-IT" sz="1600" dirty="0" err="1"/>
              <a:t>still</a:t>
            </a:r>
            <a:r>
              <a:rPr lang="it-IT" sz="1600" dirty="0"/>
              <a:t> </a:t>
            </a:r>
            <a:r>
              <a:rPr lang="it-IT" sz="1600" dirty="0" err="1"/>
              <a:t>missing</a:t>
            </a:r>
            <a:r>
              <a:rPr lang="it-IT" sz="1600" dirty="0"/>
              <a:t>.</a:t>
            </a:r>
          </a:p>
          <a:p>
            <a:pPr marL="0">
              <a:lnSpc>
                <a:spcPct val="100000"/>
              </a:lnSpc>
              <a:spcBef>
                <a:spcPts val="0"/>
              </a:spcBef>
              <a:spcAft>
                <a:spcPts val="1200"/>
              </a:spcAft>
              <a:buNone/>
            </a:pPr>
            <a:r>
              <a:rPr lang="it-IT" sz="16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1600" b="1" dirty="0">
                <a:solidFill>
                  <a:srgbClr val="84442E"/>
                </a:solidFill>
              </a:rPr>
              <a:t>: </a:t>
            </a:r>
            <a:r>
              <a:rPr lang="it-IT" sz="1600" dirty="0"/>
              <a:t>The RDA-COVID19 WG </a:t>
            </a:r>
            <a:r>
              <a:rPr lang="it-IT" sz="1600" dirty="0" err="1"/>
              <a:t>Zotero</a:t>
            </a:r>
            <a:r>
              <a:rPr lang="it-IT" sz="1600" dirty="0"/>
              <a:t> Library </a:t>
            </a:r>
            <a:r>
              <a:rPr lang="it-IT" sz="1600" dirty="0" err="1"/>
              <a:t>was</a:t>
            </a:r>
            <a:r>
              <a:rPr lang="it-IT" sz="1600" dirty="0"/>
              <a:t> </a:t>
            </a:r>
            <a:r>
              <a:rPr lang="it-IT" sz="1600" dirty="0" err="1"/>
              <a:t>created</a:t>
            </a:r>
            <a:r>
              <a:rPr lang="it-IT" sz="1600" dirty="0"/>
              <a:t> by the RDA-COVID19 WG to </a:t>
            </a:r>
            <a:r>
              <a:rPr lang="it-IT" sz="1600" dirty="0" err="1"/>
              <a:t>support</a:t>
            </a:r>
            <a:r>
              <a:rPr lang="it-IT" sz="1600" dirty="0"/>
              <a:t> </a:t>
            </a:r>
            <a:r>
              <a:rPr lang="it-IT" sz="1600" dirty="0" err="1"/>
              <a:t>development</a:t>
            </a:r>
            <a:r>
              <a:rPr lang="it-IT" sz="1600" dirty="0"/>
              <a:t> of the RDA-COVID19 </a:t>
            </a:r>
            <a:r>
              <a:rPr lang="it-IT" sz="1600" dirty="0" err="1"/>
              <a:t>Recommendations</a:t>
            </a:r>
            <a:r>
              <a:rPr lang="it-IT" sz="1600" dirty="0"/>
              <a:t> and </a:t>
            </a:r>
            <a:r>
              <a:rPr lang="it-IT" sz="1600" dirty="0" err="1"/>
              <a:t>Guidelines</a:t>
            </a:r>
            <a:r>
              <a:rPr lang="it-IT" sz="1600" dirty="0"/>
              <a:t>.</a:t>
            </a:r>
          </a:p>
          <a:p>
            <a:pPr marL="0">
              <a:lnSpc>
                <a:spcPct val="100000"/>
              </a:lnSpc>
              <a:spcBef>
                <a:spcPts val="0"/>
              </a:spcBef>
              <a:spcAft>
                <a:spcPts val="1200"/>
              </a:spcAft>
              <a:buNone/>
            </a:pPr>
            <a:r>
              <a:rPr lang="en-US" sz="1600" b="1" dirty="0">
                <a:solidFill>
                  <a:srgbClr val="84442E"/>
                </a:solidFill>
                <a:hlinkClick r:id="rId5">
                  <a:extLst>
                    <a:ext uri="{A12FA001-AC4F-418D-AE19-62706E023703}">
                      <ahyp:hlinkClr xmlns:ahyp="http://schemas.microsoft.com/office/drawing/2018/hyperlinkcolor" val="tx"/>
                    </a:ext>
                  </a:extLst>
                </a:hlinkClick>
              </a:rPr>
              <a:t>Top 10 FAIR Data &amp; Software Things</a:t>
            </a:r>
            <a:r>
              <a:rPr lang="en-US" sz="1600" b="1" dirty="0">
                <a:solidFill>
                  <a:srgbClr val="84442E"/>
                </a:solidFill>
              </a:rPr>
              <a:t>: </a:t>
            </a:r>
            <a:r>
              <a:rPr lang="en-US" sz="1600" dirty="0"/>
              <a:t>The Top 10 FAIR Data &amp; Software Things are brief guides (stand alone, self paced training materials), called "Things", that can be used by the research community to understand how they can make their research (data and software) more FAIR (Findable, Accessible, Interoperable and Reusable).</a:t>
            </a:r>
            <a:endParaRPr lang="it-IT" sz="1600" dirty="0"/>
          </a:p>
        </p:txBody>
      </p:sp>
      <p:sp>
        <p:nvSpPr>
          <p:cNvPr id="4" name="Segnaposto data 3"/>
          <p:cNvSpPr>
            <a:spLocks noGrp="1"/>
          </p:cNvSpPr>
          <p:nvPr>
            <p:ph type="dt" sz="half" idx="2"/>
          </p:nvPr>
        </p:nvSpPr>
        <p:spPr/>
        <p:txBody>
          <a:bodyPr/>
          <a:lstStyle/>
          <a:p>
            <a:fld id="{5FBC0CAC-A06E-1B4B-8785-E6ED4178BBFB}"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6"/>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Tree>
    <p:extLst>
      <p:ext uri="{BB962C8B-B14F-4D97-AF65-F5344CB8AC3E}">
        <p14:creationId xmlns:p14="http://schemas.microsoft.com/office/powerpoint/2010/main" val="199952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0" y="13648"/>
            <a:ext cx="12179941" cy="2729826"/>
            <a:chOff x="0" y="13648"/>
            <a:chExt cx="12179941" cy="2729826"/>
          </a:xfrm>
        </p:grpSpPr>
        <p:pic>
          <p:nvPicPr>
            <p:cNvPr id="11" name="Picture 3"/>
            <p:cNvPicPr>
              <a:picLocks noChangeAspect="1" noChangeArrowheads="1"/>
            </p:cNvPicPr>
            <p:nvPr/>
          </p:nvPicPr>
          <p:blipFill>
            <a:blip r:embed="rId2"/>
            <a:srcRect/>
            <a:stretch>
              <a:fillRect/>
            </a:stretch>
          </p:blipFill>
          <p:spPr bwMode="auto">
            <a:xfrm>
              <a:off x="0" y="13648"/>
              <a:ext cx="12179941" cy="2579851"/>
            </a:xfrm>
            <a:prstGeom prst="rect">
              <a:avLst/>
            </a:prstGeom>
            <a:noFill/>
            <a:ln w="9525">
              <a:noFill/>
              <a:miter lim="800000"/>
              <a:headEnd/>
              <a:tailEnd/>
            </a:ln>
          </p:spPr>
        </p:pic>
        <p:sp>
          <p:nvSpPr>
            <p:cNvPr id="12"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cap="all" dirty="0">
                  <a:solidFill>
                    <a:schemeClr val="bg1"/>
                  </a:solidFill>
                  <a:latin typeface="+mj-lt"/>
                  <a:ea typeface="+mj-ea"/>
                  <a:cs typeface="+mj-cs"/>
                </a:rPr>
                <a:t>RDA Endorsement in Process</a:t>
              </a:r>
            </a:p>
          </p:txBody>
        </p:sp>
      </p:grpSp>
      <p:sp>
        <p:nvSpPr>
          <p:cNvPr id="3" name="Segnaposto contenuto 2"/>
          <p:cNvSpPr>
            <a:spLocks noGrp="1"/>
          </p:cNvSpPr>
          <p:nvPr>
            <p:ph idx="1"/>
          </p:nvPr>
        </p:nvSpPr>
        <p:spPr>
          <a:xfrm>
            <a:off x="904498" y="3002507"/>
            <a:ext cx="5669478" cy="2131529"/>
          </a:xfrm>
          <a:ln>
            <a:noFill/>
          </a:ln>
        </p:spPr>
        <p:txBody>
          <a:bodyPr>
            <a:noAutofit/>
          </a:bodyPr>
          <a:lstStyle/>
          <a:p>
            <a:endParaRPr lang="fr-FR" sz="2000" dirty="0"/>
          </a:p>
          <a:p>
            <a:endParaRPr lang="en-US" sz="2000" dirty="0"/>
          </a:p>
          <a:p>
            <a:pPr>
              <a:buNone/>
            </a:pPr>
            <a:endParaRPr lang="it-IT" sz="2000" dirty="0"/>
          </a:p>
        </p:txBody>
      </p:sp>
      <p:sp>
        <p:nvSpPr>
          <p:cNvPr id="4" name="Segnaposto data 3"/>
          <p:cNvSpPr>
            <a:spLocks noGrp="1"/>
          </p:cNvSpPr>
          <p:nvPr>
            <p:ph type="dt" sz="half" idx="2"/>
          </p:nvPr>
        </p:nvSpPr>
        <p:spPr/>
        <p:txBody>
          <a:bodyPr/>
          <a:lstStyle/>
          <a:p>
            <a:fld id="{659F1655-E762-1948-B4E3-E50E00628095}"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Segnaposto contenuto 12"/>
          <p:cNvSpPr txBox="1">
            <a:spLocks/>
          </p:cNvSpPr>
          <p:nvPr/>
        </p:nvSpPr>
        <p:spPr>
          <a:xfrm>
            <a:off x="838200" y="3466531"/>
            <a:ext cx="10723536" cy="2710432"/>
          </a:xfrm>
          <a:prstGeom prst="rect">
            <a:avLst/>
          </a:prstGeom>
        </p:spPr>
        <p:txBody>
          <a:bodyPr vert="horz" lIns="91440" tIns="45720" rIns="91440" bIns="45720" rtlCol="0">
            <a:normAutofit fontScale="92500" lnSpcReduction="20000"/>
          </a:bodyPr>
          <a:lstStyle/>
          <a:p>
            <a:pPr indent="-228600">
              <a:spcAft>
                <a:spcPts val="1200"/>
              </a:spcAft>
            </a:pPr>
            <a:r>
              <a:rPr lang="en-US" sz="2200" b="1" dirty="0">
                <a:solidFill>
                  <a:srgbClr val="84442E"/>
                </a:solidFill>
                <a:hlinkClick r:id="rId3">
                  <a:extLst>
                    <a:ext uri="{A12FA001-AC4F-418D-AE19-62706E023703}">
                      <ahyp:hlinkClr xmlns:ahyp="http://schemas.microsoft.com/office/drawing/2018/hyperlinkcolor" val="tx"/>
                    </a:ext>
                  </a:extLst>
                </a:hlinkClick>
              </a:rPr>
              <a:t>RDA DMP Common Standard for Machine-actionable Data Management Plans</a:t>
            </a:r>
            <a:r>
              <a:rPr lang="it-IT" sz="2000" b="1" dirty="0">
                <a:solidFill>
                  <a:srgbClr val="84442E"/>
                </a:solidFill>
              </a:rPr>
              <a:t>:</a:t>
            </a:r>
            <a:r>
              <a:rPr lang="it-IT" sz="2000" dirty="0"/>
              <a:t> </a:t>
            </a:r>
            <a:r>
              <a:rPr lang="en-US" sz="2000" dirty="0"/>
              <a:t>Allows representing Data Management Plans in a machine-actionable way, to enable exchange of information between systems acting on behalf of stakeholders involved in the research life cycle, such as, researchers, funders, repository managers, ICT operators, data stewards, </a:t>
            </a:r>
            <a:r>
              <a:rPr lang="en-US" sz="2000" dirty="0" err="1"/>
              <a:t>etc</a:t>
            </a:r>
            <a:endParaRPr lang="en-US" sz="2000" dirty="0"/>
          </a:p>
          <a:p>
            <a:pPr indent="-228600">
              <a:spcAft>
                <a:spcPts val="1200"/>
              </a:spcAft>
            </a:pPr>
            <a:r>
              <a:rPr lang="it-IT" sz="2200" b="1" dirty="0">
                <a:solidFill>
                  <a:srgbClr val="84442E"/>
                </a:solidFill>
                <a:hlinkClick r:id="rId4">
                  <a:extLst>
                    <a:ext uri="{A12FA001-AC4F-418D-AE19-62706E023703}">
                      <ahyp:hlinkClr xmlns:ahyp="http://schemas.microsoft.com/office/drawing/2018/hyperlinkcolor" val="tx"/>
                    </a:ext>
                  </a:extLst>
                </a:hlinkClick>
              </a:rPr>
              <a:t>FAIR Data Maturity Model: specification and guidelines</a:t>
            </a:r>
            <a:r>
              <a:rPr lang="it-IT" sz="2200" b="1" dirty="0">
                <a:solidFill>
                  <a:srgbClr val="84442E"/>
                </a:solidFill>
              </a:rPr>
              <a:t>: </a:t>
            </a:r>
            <a:r>
              <a:rPr lang="it-IT" dirty="0" err="1"/>
              <a:t>This</a:t>
            </a:r>
            <a:r>
              <a:rPr lang="it-IT" dirty="0"/>
              <a:t> </a:t>
            </a:r>
            <a:r>
              <a:rPr lang="it-IT" dirty="0" err="1"/>
              <a:t>document</a:t>
            </a:r>
            <a:r>
              <a:rPr lang="it-IT" dirty="0"/>
              <a:t> </a:t>
            </a:r>
            <a:r>
              <a:rPr lang="it-IT" dirty="0" err="1"/>
              <a:t>describes</a:t>
            </a:r>
            <a:r>
              <a:rPr lang="it-IT" dirty="0"/>
              <a:t> a </a:t>
            </a:r>
            <a:r>
              <a:rPr lang="it-IT" dirty="0" err="1"/>
              <a:t>maturity</a:t>
            </a:r>
            <a:r>
              <a:rPr lang="it-IT" dirty="0"/>
              <a:t> model for FAIR </a:t>
            </a:r>
            <a:r>
              <a:rPr lang="it-IT" dirty="0" err="1"/>
              <a:t>assessment</a:t>
            </a:r>
            <a:r>
              <a:rPr lang="it-IT" dirty="0"/>
              <a:t> with </a:t>
            </a:r>
            <a:r>
              <a:rPr lang="it-IT" dirty="0" err="1"/>
              <a:t>assessment</a:t>
            </a:r>
            <a:r>
              <a:rPr lang="it-IT" dirty="0"/>
              <a:t> </a:t>
            </a:r>
            <a:r>
              <a:rPr lang="it-IT" dirty="0" err="1"/>
              <a:t>indicators</a:t>
            </a:r>
            <a:r>
              <a:rPr lang="it-IT" dirty="0"/>
              <a:t>, </a:t>
            </a:r>
            <a:r>
              <a:rPr lang="it-IT" dirty="0" err="1"/>
              <a:t>priorities</a:t>
            </a:r>
            <a:r>
              <a:rPr lang="it-IT" dirty="0"/>
              <a:t> and </a:t>
            </a:r>
            <a:r>
              <a:rPr lang="it-IT" dirty="0" err="1"/>
              <a:t>evaluation</a:t>
            </a:r>
            <a:r>
              <a:rPr lang="it-IT" dirty="0"/>
              <a:t> </a:t>
            </a:r>
            <a:r>
              <a:rPr lang="it-IT" dirty="0" err="1"/>
              <a:t>methods</a:t>
            </a:r>
            <a:r>
              <a:rPr lang="it-IT" dirty="0"/>
              <a:t>. </a:t>
            </a:r>
            <a:r>
              <a:rPr lang="it-IT" dirty="0" err="1"/>
              <a:t>This</a:t>
            </a:r>
            <a:r>
              <a:rPr lang="it-IT" dirty="0"/>
              <a:t> </a:t>
            </a:r>
            <a:r>
              <a:rPr lang="it-IT" dirty="0" err="1"/>
              <a:t>is</a:t>
            </a:r>
            <a:r>
              <a:rPr lang="it-IT" dirty="0"/>
              <a:t> </a:t>
            </a:r>
            <a:r>
              <a:rPr lang="it-IT" dirty="0" err="1"/>
              <a:t>useful</a:t>
            </a:r>
            <a:r>
              <a:rPr lang="it-IT" dirty="0"/>
              <a:t> for the </a:t>
            </a:r>
            <a:r>
              <a:rPr lang="it-IT" dirty="0" err="1"/>
              <a:t>normalisation</a:t>
            </a:r>
            <a:r>
              <a:rPr lang="it-IT" dirty="0"/>
              <a:t> of </a:t>
            </a:r>
            <a:r>
              <a:rPr lang="it-IT" dirty="0" err="1"/>
              <a:t>assessment</a:t>
            </a:r>
            <a:r>
              <a:rPr lang="it-IT" dirty="0"/>
              <a:t> </a:t>
            </a:r>
            <a:r>
              <a:rPr lang="it-IT" dirty="0" err="1"/>
              <a:t>approaches</a:t>
            </a:r>
            <a:r>
              <a:rPr lang="it-IT" dirty="0"/>
              <a:t> to </a:t>
            </a:r>
            <a:r>
              <a:rPr lang="it-IT" dirty="0" err="1"/>
              <a:t>enable</a:t>
            </a:r>
            <a:r>
              <a:rPr lang="it-IT" dirty="0"/>
              <a:t> </a:t>
            </a:r>
            <a:r>
              <a:rPr lang="it-IT" dirty="0" err="1"/>
              <a:t>comparison</a:t>
            </a:r>
            <a:r>
              <a:rPr lang="it-IT" dirty="0"/>
              <a:t> of </a:t>
            </a:r>
            <a:r>
              <a:rPr lang="it-IT" dirty="0" err="1"/>
              <a:t>their</a:t>
            </a:r>
            <a:r>
              <a:rPr lang="it-IT" dirty="0"/>
              <a:t> </a:t>
            </a:r>
            <a:r>
              <a:rPr lang="it-IT" dirty="0" err="1"/>
              <a:t>results</a:t>
            </a:r>
            <a:r>
              <a:rPr lang="it-IT" dirty="0"/>
              <a:t>. </a:t>
            </a:r>
          </a:p>
          <a:p>
            <a:pPr indent="-228600">
              <a:spcAft>
                <a:spcPts val="1200"/>
              </a:spcAft>
            </a:pPr>
            <a:r>
              <a:rPr lang="en-GB" sz="2200" b="1" dirty="0">
                <a:solidFill>
                  <a:srgbClr val="84442E"/>
                </a:solidFill>
                <a:hlinkClick r:id="rId5">
                  <a:extLst>
                    <a:ext uri="{A12FA001-AC4F-418D-AE19-62706E023703}">
                      <ahyp:hlinkClr xmlns:ahyp="http://schemas.microsoft.com/office/drawing/2018/hyperlinkcolor" val="tx"/>
                    </a:ext>
                  </a:extLst>
                </a:hlinkClick>
              </a:rPr>
              <a:t>Recommendations and Capacity Development Resource Kit:</a:t>
            </a:r>
            <a:r>
              <a:rPr lang="en-GB" sz="2200" b="1" dirty="0">
                <a:solidFill>
                  <a:srgbClr val="84442E"/>
                </a:solidFill>
              </a:rPr>
              <a:t> </a:t>
            </a:r>
            <a:r>
              <a:rPr lang="en-GB" dirty="0"/>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C76E9D08-DE07-DF4B-9D60-5CBEDBD88189}"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3" name="Segnaposto contenuto 12"/>
          <p:cNvSpPr>
            <a:spLocks noGrp="1"/>
          </p:cNvSpPr>
          <p:nvPr>
            <p:ph idx="1"/>
          </p:nvPr>
        </p:nvSpPr>
        <p:spPr>
          <a:xfrm>
            <a:off x="838200" y="3466530"/>
            <a:ext cx="10723536" cy="2810701"/>
          </a:xfrm>
        </p:spPr>
        <p:txBody>
          <a:bodyPr>
            <a:normAutofit fontScale="47500" lnSpcReduction="20000"/>
          </a:bodyPr>
          <a:lstStyle/>
          <a:p>
            <a:pPr marL="36000">
              <a:lnSpc>
                <a:spcPct val="100000"/>
              </a:lnSpc>
              <a:spcBef>
                <a:spcPts val="0"/>
              </a:spcBef>
              <a:buNone/>
            </a:pPr>
            <a:r>
              <a:rPr lang="en-US" sz="4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4200" b="1" dirty="0">
                <a:solidFill>
                  <a:srgbClr val="84442E"/>
                </a:solidFill>
              </a:rPr>
              <a:t>:</a:t>
            </a:r>
          </a:p>
          <a:p>
            <a:pPr marL="36000" lvl="1">
              <a:lnSpc>
                <a:spcPct val="100000"/>
              </a:lnSpc>
              <a:spcBef>
                <a:spcPts val="0"/>
              </a:spcBef>
              <a:buNone/>
            </a:pPr>
            <a:r>
              <a:rPr lang="en-US" sz="3400" dirty="0"/>
              <a:t>Based on use cases, matrix describes forty-four functional requirements identified for research data repository platforms and provides a score identifying relative importance. </a:t>
            </a:r>
          </a:p>
          <a:p>
            <a:pPr marL="36000" lvl="1">
              <a:lnSpc>
                <a:spcPct val="100000"/>
              </a:lnSpc>
              <a:spcBef>
                <a:spcPts val="0"/>
              </a:spcBef>
              <a:buNone/>
            </a:pPr>
            <a:endParaRPr lang="en-US" sz="2000" dirty="0"/>
          </a:p>
          <a:p>
            <a:pPr marL="0">
              <a:lnSpc>
                <a:spcPct val="100000"/>
              </a:lnSpc>
              <a:spcBef>
                <a:spcPts val="0"/>
              </a:spcBef>
              <a:spcAft>
                <a:spcPts val="1200"/>
              </a:spcAft>
              <a:buNone/>
            </a:pPr>
            <a:r>
              <a:rPr lang="it-IT" sz="4200" b="1" dirty="0">
                <a:solidFill>
                  <a:srgbClr val="84442E"/>
                </a:solidFill>
                <a:hlinkClick r:id="rId5">
                  <a:extLst>
                    <a:ext uri="{A12FA001-AC4F-418D-AE19-62706E023703}">
                      <ahyp:hlinkClr xmlns:ahyp="http://schemas.microsoft.com/office/drawing/2018/hyperlinkcolor" val="tx"/>
                    </a:ext>
                  </a:extLst>
                </a:hlinkClick>
              </a:rPr>
              <a:t>Data Sharing in Epidemiology</a:t>
            </a:r>
            <a:r>
              <a:rPr lang="it-IT" sz="4200" b="1" dirty="0">
                <a:solidFill>
                  <a:srgbClr val="84442E"/>
                </a:solidFill>
              </a:rPr>
              <a:t>:</a:t>
            </a:r>
            <a:r>
              <a:rPr lang="it-IT" sz="4200" dirty="0"/>
              <a:t> </a:t>
            </a:r>
            <a:r>
              <a:rPr lang="it-IT" sz="3400" dirty="0" err="1"/>
              <a:t>There</a:t>
            </a:r>
            <a:r>
              <a:rPr lang="it-IT" sz="3400" dirty="0"/>
              <a:t> </a:t>
            </a:r>
            <a:r>
              <a:rPr lang="it-IT" sz="3400" dirty="0" err="1"/>
              <a:t>is</a:t>
            </a:r>
            <a:r>
              <a:rPr lang="it-IT" sz="3400" dirty="0"/>
              <a:t> a pressing </a:t>
            </a:r>
            <a:r>
              <a:rPr lang="it-IT" sz="3400" dirty="0" err="1"/>
              <a:t>need</a:t>
            </a:r>
            <a:r>
              <a:rPr lang="it-IT" sz="3400" dirty="0"/>
              <a:t> for a </a:t>
            </a:r>
            <a:r>
              <a:rPr lang="it-IT" sz="3400" dirty="0" err="1"/>
              <a:t>coordinated</a:t>
            </a:r>
            <a:r>
              <a:rPr lang="it-IT" sz="3400" dirty="0"/>
              <a:t> global </a:t>
            </a:r>
            <a:r>
              <a:rPr lang="it-IT" sz="3400" dirty="0" err="1"/>
              <a:t>system</a:t>
            </a:r>
            <a:r>
              <a:rPr lang="it-IT" sz="3400" dirty="0"/>
              <a:t> </a:t>
            </a:r>
            <a:r>
              <a:rPr lang="it-IT" sz="3400" dirty="0" err="1"/>
              <a:t>encompassing</a:t>
            </a:r>
            <a:r>
              <a:rPr lang="it-IT" sz="3400" dirty="0"/>
              <a:t> </a:t>
            </a:r>
            <a:r>
              <a:rPr lang="it-IT" sz="3400" dirty="0" err="1"/>
              <a:t>preparedness</a:t>
            </a:r>
            <a:r>
              <a:rPr lang="it-IT" sz="3400" dirty="0"/>
              <a:t>, early </a:t>
            </a:r>
            <a:r>
              <a:rPr lang="it-IT" sz="3400" dirty="0" err="1"/>
              <a:t>detection</a:t>
            </a:r>
            <a:r>
              <a:rPr lang="it-IT" sz="3400" dirty="0"/>
              <a:t>, and </a:t>
            </a:r>
            <a:r>
              <a:rPr lang="it-IT" sz="3400" dirty="0" err="1"/>
              <a:t>rapid</a:t>
            </a:r>
            <a:r>
              <a:rPr lang="it-IT" sz="3400" dirty="0"/>
              <a:t> </a:t>
            </a:r>
            <a:r>
              <a:rPr lang="it-IT" sz="3400" dirty="0" err="1"/>
              <a:t>response</a:t>
            </a:r>
            <a:r>
              <a:rPr lang="it-IT" sz="3400" dirty="0"/>
              <a:t> to </a:t>
            </a:r>
            <a:r>
              <a:rPr lang="it-IT" sz="3400" dirty="0" err="1"/>
              <a:t>newly</a:t>
            </a:r>
            <a:r>
              <a:rPr lang="it-IT" sz="3400" dirty="0"/>
              <a:t> </a:t>
            </a:r>
            <a:r>
              <a:rPr lang="it-IT" sz="3400" dirty="0" err="1"/>
              <a:t>emergent</a:t>
            </a:r>
            <a:r>
              <a:rPr lang="it-IT" sz="3400" dirty="0"/>
              <a:t> </a:t>
            </a:r>
            <a:r>
              <a:rPr lang="it-IT" sz="3400" dirty="0" err="1"/>
              <a:t>threats</a:t>
            </a:r>
            <a:r>
              <a:rPr lang="it-IT" sz="3400" dirty="0"/>
              <a:t> </a:t>
            </a:r>
            <a:r>
              <a:rPr lang="it-IT" sz="3400" dirty="0" err="1"/>
              <a:t>such</a:t>
            </a:r>
            <a:r>
              <a:rPr lang="it-IT" sz="3400" dirty="0"/>
              <a:t> </a:t>
            </a:r>
            <a:r>
              <a:rPr lang="it-IT" sz="3400" dirty="0" err="1"/>
              <a:t>as</a:t>
            </a:r>
            <a:r>
              <a:rPr lang="it-IT" sz="3400" dirty="0"/>
              <a:t> SARS-CoV-2 virus and the COVID- 19 </a:t>
            </a:r>
            <a:r>
              <a:rPr lang="it-IT" sz="3400" dirty="0" err="1"/>
              <a:t>disease</a:t>
            </a:r>
            <a:r>
              <a:rPr lang="it-IT" sz="3400" dirty="0"/>
              <a:t> </a:t>
            </a:r>
            <a:r>
              <a:rPr lang="it-IT" sz="3400" dirty="0" err="1"/>
              <a:t>that</a:t>
            </a:r>
            <a:r>
              <a:rPr lang="it-IT" sz="3400" dirty="0"/>
              <a:t> </a:t>
            </a:r>
            <a:r>
              <a:rPr lang="it-IT" sz="3400" dirty="0" err="1"/>
              <a:t>it</a:t>
            </a:r>
            <a:r>
              <a:rPr lang="it-IT" sz="3400" dirty="0"/>
              <a:t> </a:t>
            </a:r>
            <a:r>
              <a:rPr lang="it-IT" sz="3400" dirty="0" err="1"/>
              <a:t>causes</a:t>
            </a:r>
            <a:r>
              <a:rPr lang="it-IT" sz="3400" dirty="0"/>
              <a:t>.</a:t>
            </a:r>
            <a:br>
              <a:rPr lang="it-IT" sz="3400" dirty="0"/>
            </a:br>
            <a:r>
              <a:rPr lang="it-IT" sz="3400" dirty="0"/>
              <a:t>The </a:t>
            </a:r>
            <a:r>
              <a:rPr lang="it-IT" sz="3400" dirty="0" err="1"/>
              <a:t>intended</a:t>
            </a:r>
            <a:r>
              <a:rPr lang="it-IT" sz="3400" dirty="0"/>
              <a:t> audience for the </a:t>
            </a:r>
            <a:r>
              <a:rPr lang="it-IT" sz="3400" dirty="0" err="1"/>
              <a:t>epidemiology</a:t>
            </a:r>
            <a:r>
              <a:rPr lang="it-IT" sz="3400" dirty="0"/>
              <a:t> </a:t>
            </a:r>
            <a:r>
              <a:rPr lang="it-IT" sz="3400" dirty="0" err="1"/>
              <a:t>recommendations</a:t>
            </a:r>
            <a:r>
              <a:rPr lang="it-IT" sz="3400" dirty="0"/>
              <a:t> and </a:t>
            </a:r>
            <a:r>
              <a:rPr lang="it-IT" sz="3400" dirty="0" err="1"/>
              <a:t>guidelines</a:t>
            </a:r>
            <a:r>
              <a:rPr lang="it-IT" sz="3400" dirty="0"/>
              <a:t> are </a:t>
            </a:r>
            <a:r>
              <a:rPr lang="it-IT" sz="3400" dirty="0" err="1"/>
              <a:t>government</a:t>
            </a:r>
            <a:r>
              <a:rPr lang="it-IT" sz="3400" dirty="0"/>
              <a:t> and </a:t>
            </a:r>
            <a:r>
              <a:rPr lang="it-IT" sz="3400" dirty="0" err="1"/>
              <a:t>international</a:t>
            </a:r>
            <a:r>
              <a:rPr lang="it-IT" sz="3400" dirty="0"/>
              <a:t> </a:t>
            </a:r>
            <a:r>
              <a:rPr lang="it-IT" sz="3400" dirty="0" err="1"/>
              <a:t>agencies</a:t>
            </a:r>
            <a:r>
              <a:rPr lang="it-IT" sz="3400" dirty="0"/>
              <a:t>, policy and </a:t>
            </a:r>
            <a:r>
              <a:rPr lang="it-IT" sz="3400" dirty="0" err="1"/>
              <a:t>decision</a:t>
            </a:r>
            <a:r>
              <a:rPr lang="it-IT" sz="3400" dirty="0"/>
              <a:t> </a:t>
            </a:r>
            <a:r>
              <a:rPr lang="it-IT" sz="3400" dirty="0" err="1"/>
              <a:t>makers</a:t>
            </a:r>
            <a:r>
              <a:rPr lang="it-IT" sz="3400" dirty="0"/>
              <a:t>, </a:t>
            </a:r>
            <a:r>
              <a:rPr lang="it-IT" sz="3400" dirty="0" err="1"/>
              <a:t>epidemiologists</a:t>
            </a:r>
            <a:r>
              <a:rPr lang="it-IT" sz="3400" dirty="0"/>
              <a:t> and public </a:t>
            </a:r>
            <a:r>
              <a:rPr lang="it-IT" sz="3400" dirty="0" err="1"/>
              <a:t>health</a:t>
            </a:r>
            <a:r>
              <a:rPr lang="it-IT" sz="3400" dirty="0"/>
              <a:t> </a:t>
            </a:r>
            <a:r>
              <a:rPr lang="it-IT" sz="3400" dirty="0" err="1"/>
              <a:t>experts</a:t>
            </a:r>
            <a:r>
              <a:rPr lang="it-IT" sz="3400" dirty="0"/>
              <a:t>, </a:t>
            </a:r>
            <a:r>
              <a:rPr lang="it-IT" sz="3400" dirty="0" err="1"/>
              <a:t>disaster</a:t>
            </a:r>
            <a:r>
              <a:rPr lang="it-IT" sz="3400" dirty="0"/>
              <a:t> </a:t>
            </a:r>
            <a:r>
              <a:rPr lang="it-IT" sz="3400" dirty="0" err="1"/>
              <a:t>preparedness</a:t>
            </a:r>
            <a:r>
              <a:rPr lang="it-IT" sz="3400" dirty="0"/>
              <a:t> and </a:t>
            </a:r>
            <a:r>
              <a:rPr lang="it-IT" sz="3400" dirty="0" err="1"/>
              <a:t>response</a:t>
            </a:r>
            <a:r>
              <a:rPr lang="it-IT" sz="3400" dirty="0"/>
              <a:t> </a:t>
            </a:r>
            <a:r>
              <a:rPr lang="it-IT" sz="3400" dirty="0" err="1"/>
              <a:t>experts</a:t>
            </a:r>
            <a:r>
              <a:rPr lang="it-IT" sz="3400" dirty="0"/>
              <a:t>, </a:t>
            </a:r>
            <a:r>
              <a:rPr lang="it-IT" sz="3400" dirty="0" err="1"/>
              <a:t>funders</a:t>
            </a:r>
            <a:r>
              <a:rPr lang="it-IT" sz="3400" dirty="0"/>
              <a:t>, data providers, </a:t>
            </a:r>
            <a:r>
              <a:rPr lang="it-IT" sz="3400" dirty="0" err="1"/>
              <a:t>teachers</a:t>
            </a:r>
            <a:r>
              <a:rPr lang="it-IT" sz="3400" dirty="0"/>
              <a:t>, </a:t>
            </a:r>
            <a:r>
              <a:rPr lang="it-IT" sz="3400" dirty="0" err="1"/>
              <a:t>researchers</a:t>
            </a:r>
            <a:r>
              <a:rPr lang="it-IT" sz="3400" dirty="0"/>
              <a:t>, </a:t>
            </a:r>
            <a:r>
              <a:rPr lang="it-IT" sz="3400" dirty="0" err="1"/>
              <a:t>clinicians</a:t>
            </a:r>
            <a:r>
              <a:rPr lang="it-IT" sz="3400" dirty="0"/>
              <a:t>, and </a:t>
            </a:r>
            <a:r>
              <a:rPr lang="it-IT" sz="3400" dirty="0" err="1"/>
              <a:t>other</a:t>
            </a:r>
            <a:r>
              <a:rPr lang="it-IT" sz="3400" dirty="0"/>
              <a:t> </a:t>
            </a:r>
            <a:r>
              <a:rPr lang="it-IT" sz="3400" dirty="0" err="1"/>
              <a:t>potential</a:t>
            </a:r>
            <a:r>
              <a:rPr lang="it-IT" sz="3400" dirty="0"/>
              <a:t> </a:t>
            </a:r>
            <a:r>
              <a:rPr lang="it-IT" sz="3400" dirty="0" err="1"/>
              <a:t>users</a:t>
            </a:r>
            <a:r>
              <a:rPr lang="it-IT" sz="3400" dirty="0"/>
              <a:t>.</a:t>
            </a:r>
          </a:p>
          <a:p>
            <a:pPr marL="36000" lvl="1">
              <a:lnSpc>
                <a:spcPct val="100000"/>
              </a:lnSpc>
              <a:spcBef>
                <a:spcPts val="0"/>
              </a:spcBef>
              <a:buNone/>
            </a:pPr>
            <a:r>
              <a:rPr lang="it-IT" sz="4200" b="1" dirty="0">
                <a:solidFill>
                  <a:srgbClr val="84442E"/>
                </a:solidFill>
                <a:hlinkClick r:id="rId6">
                  <a:extLst>
                    <a:ext uri="{A12FA001-AC4F-418D-AE19-62706E023703}">
                      <ahyp:hlinkClr xmlns:ahyp="http://schemas.microsoft.com/office/drawing/2018/hyperlinkcolor" val="tx"/>
                    </a:ext>
                  </a:extLst>
                </a:hlinkClick>
              </a:rPr>
              <a:t>RDA-COVID19 WG Zotero Library</a:t>
            </a:r>
            <a:r>
              <a:rPr lang="it-IT" sz="4200" b="1" dirty="0">
                <a:solidFill>
                  <a:srgbClr val="84442E"/>
                </a:solidFill>
              </a:rPr>
              <a:t>:</a:t>
            </a:r>
            <a:r>
              <a:rPr lang="it-IT" sz="2900" b="1" dirty="0">
                <a:solidFill>
                  <a:srgbClr val="84442E"/>
                </a:solidFill>
              </a:rPr>
              <a:t> </a:t>
            </a:r>
            <a:r>
              <a:rPr lang="it-IT" sz="3400" dirty="0"/>
              <a:t>The RDA-COVID19 WG </a:t>
            </a:r>
            <a:r>
              <a:rPr lang="it-IT" sz="3400" dirty="0" err="1"/>
              <a:t>Zotero</a:t>
            </a:r>
            <a:r>
              <a:rPr lang="it-IT" sz="3400" dirty="0"/>
              <a:t> Library </a:t>
            </a:r>
            <a:r>
              <a:rPr lang="it-IT" sz="3400" dirty="0" err="1"/>
              <a:t>was</a:t>
            </a:r>
            <a:r>
              <a:rPr lang="it-IT" sz="3400" dirty="0"/>
              <a:t> </a:t>
            </a:r>
            <a:r>
              <a:rPr lang="it-IT" sz="3400" dirty="0" err="1"/>
              <a:t>created</a:t>
            </a:r>
            <a:r>
              <a:rPr lang="it-IT" sz="3400" dirty="0"/>
              <a:t> by the RDA-COVID19 WG to </a:t>
            </a:r>
            <a:r>
              <a:rPr lang="it-IT" sz="3400" dirty="0" err="1"/>
              <a:t>support</a:t>
            </a:r>
            <a:r>
              <a:rPr lang="it-IT" sz="3400" dirty="0"/>
              <a:t> </a:t>
            </a:r>
            <a:r>
              <a:rPr lang="it-IT" sz="3400" dirty="0" err="1"/>
              <a:t>development</a:t>
            </a:r>
            <a:r>
              <a:rPr lang="it-IT" sz="3400" dirty="0"/>
              <a:t> of the RDA-COVID19 </a:t>
            </a:r>
            <a:r>
              <a:rPr lang="it-IT" sz="3400" dirty="0" err="1"/>
              <a:t>Recommendations</a:t>
            </a:r>
            <a:r>
              <a:rPr lang="it-IT" sz="3400" dirty="0"/>
              <a:t> and </a:t>
            </a:r>
            <a:r>
              <a:rPr lang="it-IT" sz="3400" dirty="0" err="1"/>
              <a:t>Guidelines</a:t>
            </a:r>
            <a:r>
              <a:rPr lang="it-IT" sz="3400" dirty="0"/>
              <a:t>.</a:t>
            </a:r>
          </a:p>
          <a:p>
            <a:pPr marL="36000" lvl="1">
              <a:lnSpc>
                <a:spcPct val="100000"/>
              </a:lnSpc>
              <a:spcBef>
                <a:spcPts val="0"/>
              </a:spcBef>
              <a:buNone/>
            </a:pPr>
            <a:endParaRPr lang="it-IT"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p:txBody>
          <a:bodyPr/>
          <a:lstStyle/>
          <a:p>
            <a:r>
              <a:rPr lang="en-GB" dirty="0"/>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a:t>
            </a:fld>
            <a:endParaRPr lang="en-GB"/>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822959" y="1972735"/>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11K members globally representing 145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22959" y="4713333"/>
            <a:ext cx="10738777" cy="1112701"/>
          </a:xfrm>
          <a:prstGeom prst="rect">
            <a:avLst/>
          </a:prstGeom>
          <a:solidFill>
            <a:srgbClr val="99CB38"/>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prstClr val="black">
                    <a:lumMod val="75000"/>
                    <a:lumOff val="25000"/>
                  </a:prstClr>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Date Placeholder 3">
            <a:extLst>
              <a:ext uri="{FF2B5EF4-FFF2-40B4-BE49-F238E27FC236}">
                <a16:creationId xmlns:a16="http://schemas.microsoft.com/office/drawing/2014/main" id="{A8CDD9DC-7106-0941-86BC-1C695262B34C}"/>
              </a:ext>
            </a:extLst>
          </p:cNvPr>
          <p:cNvSpPr>
            <a:spLocks noGrp="1"/>
          </p:cNvSpPr>
          <p:nvPr>
            <p:ph type="dt" sz="half" idx="2"/>
          </p:nvPr>
        </p:nvSpPr>
        <p:spPr>
          <a:xfrm>
            <a:off x="838200" y="6425625"/>
            <a:ext cx="1426029" cy="365125"/>
          </a:xfrm>
        </p:spPr>
        <p:txBody>
          <a:bodyPr/>
          <a:lstStyle/>
          <a:p>
            <a:fld id="{D91DAC91-AE4E-D84A-B641-95EBF7381EC1}" type="datetime5">
              <a:rPr lang="en-US" smtClean="0"/>
              <a:t>4-Dec-20</a:t>
            </a:fld>
            <a:endParaRPr lang="en-GB" dirty="0"/>
          </a:p>
        </p:txBody>
      </p:sp>
    </p:spTree>
    <p:extLst>
      <p:ext uri="{BB962C8B-B14F-4D97-AF65-F5344CB8AC3E}">
        <p14:creationId xmlns:p14="http://schemas.microsoft.com/office/powerpoint/2010/main" val="306288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78408594-0EC7-9645-8FF2-9780FED3D469}"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rPr>
              <a:t>ENDORSED RECOMMENDATIONS</a:t>
            </a:r>
          </a:p>
        </p:txBody>
      </p:sp>
      <p:sp>
        <p:nvSpPr>
          <p:cNvPr id="13" name="Segnaposto contenuto 12"/>
          <p:cNvSpPr>
            <a:spLocks noGrp="1"/>
          </p:cNvSpPr>
          <p:nvPr>
            <p:ph idx="1"/>
          </p:nvPr>
        </p:nvSpPr>
        <p:spPr>
          <a:xfrm>
            <a:off x="481263" y="3128211"/>
            <a:ext cx="11080473" cy="3048752"/>
          </a:xfrm>
        </p:spPr>
        <p:txBody>
          <a:bodyPr>
            <a:normAutofit fontScale="77500" lnSpcReduction="20000"/>
          </a:bodyPr>
          <a:lstStyle/>
          <a:p>
            <a:pPr marL="36000">
              <a:lnSpc>
                <a:spcPct val="120000"/>
              </a:lnSpc>
              <a:spcBef>
                <a:spcPts val="0"/>
              </a:spcBef>
              <a:buNone/>
            </a:pPr>
            <a:r>
              <a:rPr lang="en-US" sz="2200" b="1" dirty="0">
                <a:solidFill>
                  <a:srgbClr val="84442E"/>
                </a:solidFill>
                <a:hlinkClick r:id="rId4">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2100" dirty="0"/>
              <a:t>In this data-driven age, governments, funders and publishers expect greater transparency and reuse of research data, as well as greater access to and preservation of the data that supports research findings. This requires greater researcher responsibility for the produced data, which should result in greater confidence in, and the reuse of, existing data.</a:t>
            </a:r>
          </a:p>
          <a:p>
            <a:pPr marL="0">
              <a:lnSpc>
                <a:spcPct val="120000"/>
              </a:lnSpc>
              <a:spcBef>
                <a:spcPts val="0"/>
              </a:spcBef>
              <a:spcAft>
                <a:spcPts val="1200"/>
              </a:spcAft>
              <a:buNone/>
            </a:pPr>
            <a:endParaRPr lang="it-IT" sz="2200" b="1" dirty="0">
              <a:solidFill>
                <a:srgbClr val="84442E"/>
              </a:solidFill>
              <a:hlinkClick r:id="rId5">
                <a:extLst>
                  <a:ext uri="{A12FA001-AC4F-418D-AE19-62706E023703}">
                    <ahyp:hlinkClr xmlns:ahyp="http://schemas.microsoft.com/office/drawing/2018/hyperlinkcolor" val="tx"/>
                  </a:ext>
                </a:extLst>
              </a:hlinkClick>
            </a:endParaRPr>
          </a:p>
          <a:p>
            <a:pPr marL="0">
              <a:lnSpc>
                <a:spcPct val="120000"/>
              </a:lnSpc>
              <a:spcBef>
                <a:spcPts val="0"/>
              </a:spcBef>
              <a:spcAft>
                <a:spcPts val="1200"/>
              </a:spcAft>
              <a:buNone/>
            </a:pPr>
            <a:r>
              <a:rPr lang="it-IT" sz="2200" b="1" dirty="0">
                <a:solidFill>
                  <a:srgbClr val="84442E"/>
                </a:solidFill>
                <a:hlinkClick r:id="rId5">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2200" b="1" dirty="0">
                <a:solidFill>
                  <a:srgbClr val="84442E"/>
                </a:solidFill>
              </a:rPr>
              <a:t>: </a:t>
            </a: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a:t>
            </a:r>
            <a:r>
              <a:rPr lang="it-IT" dirty="0"/>
              <a:t> </a:t>
            </a:r>
            <a:endParaRPr lang="it-IT" sz="2200" b="1" dirty="0">
              <a:solidFill>
                <a:srgbClr val="84442E"/>
              </a:solidFill>
            </a:endParaRPr>
          </a:p>
        </p:txBody>
      </p:sp>
    </p:spTree>
    <p:extLst>
      <p:ext uri="{BB962C8B-B14F-4D97-AF65-F5344CB8AC3E}">
        <p14:creationId xmlns:p14="http://schemas.microsoft.com/office/powerpoint/2010/main" val="370229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00747E05-7D49-2A46-B7C4-90D36643497D}"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rPr>
              <a:t>RDA ENDORSED IN PROCESS</a:t>
            </a:r>
          </a:p>
        </p:txBody>
      </p:sp>
      <p:sp>
        <p:nvSpPr>
          <p:cNvPr id="13" name="Segnaposto contenuto 12"/>
          <p:cNvSpPr>
            <a:spLocks noGrp="1"/>
          </p:cNvSpPr>
          <p:nvPr>
            <p:ph idx="1"/>
          </p:nvPr>
        </p:nvSpPr>
        <p:spPr>
          <a:xfrm>
            <a:off x="481263" y="3128211"/>
            <a:ext cx="11080473" cy="3048752"/>
          </a:xfrm>
        </p:spPr>
        <p:txBody>
          <a:bodyPr>
            <a:normAutofit/>
          </a:bodyPr>
          <a:lstStyle/>
          <a:p>
            <a:pPr marL="0" lvl="0">
              <a:lnSpc>
                <a:spcPct val="100000"/>
              </a:lnSpc>
              <a:spcBef>
                <a:spcPts val="0"/>
              </a:spcBef>
              <a:spcAft>
                <a:spcPts val="1200"/>
              </a:spcAft>
              <a:buNone/>
            </a:pPr>
            <a:r>
              <a:rPr lang="en-GB" sz="2000" b="1" dirty="0">
                <a:solidFill>
                  <a:srgbClr val="84442E"/>
                </a:solidFill>
                <a:hlinkClick r:id="rId4">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p:txBody>
      </p:sp>
    </p:spTree>
    <p:extLst>
      <p:ext uri="{BB962C8B-B14F-4D97-AF65-F5344CB8AC3E}">
        <p14:creationId xmlns:p14="http://schemas.microsoft.com/office/powerpoint/2010/main" val="345712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3336106"/>
            <a:ext cx="10980000" cy="2775935"/>
          </a:xfrm>
        </p:spPr>
        <p:txBody>
          <a:bodyPr>
            <a:normAutofit fontScale="92500" lnSpcReduction="20000"/>
          </a:bodyPr>
          <a:lstStyle/>
          <a:p>
            <a:pPr marL="36000">
              <a:lnSpc>
                <a:spcPct val="100000"/>
              </a:lnSpc>
              <a:spcBef>
                <a:spcPts val="0"/>
              </a:spcBef>
              <a:spcAft>
                <a:spcPts val="1200"/>
              </a:spcAft>
              <a:buNone/>
            </a:pPr>
            <a:r>
              <a:rPr lang="it-IT" sz="2200" b="1" dirty="0">
                <a:solidFill>
                  <a:srgbClr val="84442E"/>
                </a:solidFill>
                <a:hlinkClick r:id="rId2">
                  <a:extLst>
                    <a:ext uri="{A12FA001-AC4F-418D-AE19-62706E023703}">
                      <ahyp:hlinkClr xmlns:ahyp="http://schemas.microsoft.com/office/drawing/2018/hyperlinkcolor" val="tx"/>
                    </a:ext>
                  </a:extLst>
                </a:hlinkClick>
              </a:rPr>
              <a:t>Basic </a:t>
            </a:r>
            <a:r>
              <a:rPr lang="it-IT" sz="2200" b="1" dirty="0" err="1">
                <a:solidFill>
                  <a:srgbClr val="84442E"/>
                </a:solidFill>
                <a:hlinkClick r:id="rId2">
                  <a:extLst>
                    <a:ext uri="{A12FA001-AC4F-418D-AE19-62706E023703}">
                      <ahyp:hlinkClr xmlns:ahyp="http://schemas.microsoft.com/office/drawing/2018/hyperlinkcolor" val="tx"/>
                    </a:ext>
                  </a:extLst>
                </a:hlinkClick>
              </a:rPr>
              <a:t>Vocabulary</a:t>
            </a:r>
            <a:r>
              <a:rPr lang="it-IT" sz="2200" b="1" dirty="0">
                <a:solidFill>
                  <a:srgbClr val="84442E"/>
                </a:solidFill>
                <a:hlinkClick r:id="rId2">
                  <a:extLst>
                    <a:ext uri="{A12FA001-AC4F-418D-AE19-62706E023703}">
                      <ahyp:hlinkClr xmlns:ahyp="http://schemas.microsoft.com/office/drawing/2018/hyperlinkcolor" val="tx"/>
                    </a:ext>
                  </a:extLst>
                </a:hlinkClick>
              </a:rPr>
              <a:t> of </a:t>
            </a:r>
            <a:r>
              <a:rPr lang="it-IT" sz="2200" b="1" dirty="0" err="1">
                <a:solidFill>
                  <a:srgbClr val="84442E"/>
                </a:solidFill>
                <a:hlinkClick r:id="rId2">
                  <a:extLst>
                    <a:ext uri="{A12FA001-AC4F-418D-AE19-62706E023703}">
                      <ahyp:hlinkClr xmlns:ahyp="http://schemas.microsoft.com/office/drawing/2018/hyperlinkcolor" val="tx"/>
                    </a:ext>
                  </a:extLst>
                </a:hlinkClick>
              </a:rPr>
              <a:t>Foundational</a:t>
            </a:r>
            <a:r>
              <a:rPr lang="it-IT" sz="2200" b="1" dirty="0">
                <a:solidFill>
                  <a:srgbClr val="84442E"/>
                </a:solidFill>
                <a:hlinkClick r:id="rId2">
                  <a:extLst>
                    <a:ext uri="{A12FA001-AC4F-418D-AE19-62706E023703}">
                      <ahyp:hlinkClr xmlns:ahyp="http://schemas.microsoft.com/office/drawing/2018/hyperlinkcolor" val="tx"/>
                    </a:ext>
                  </a:extLst>
                </a:hlinkClick>
              </a:rPr>
              <a:t> </a:t>
            </a:r>
            <a:r>
              <a:rPr lang="it-IT" sz="2200" b="1" dirty="0" err="1">
                <a:solidFill>
                  <a:srgbClr val="84442E"/>
                </a:solidFill>
                <a:hlinkClick r:id="rId2">
                  <a:extLst>
                    <a:ext uri="{A12FA001-AC4F-418D-AE19-62706E023703}">
                      <ahyp:hlinkClr xmlns:ahyp="http://schemas.microsoft.com/office/drawing/2018/hyperlinkcolor" val="tx"/>
                    </a:ext>
                  </a:extLst>
                </a:hlinkClick>
              </a:rPr>
              <a:t>Terminology</a:t>
            </a:r>
            <a:r>
              <a:rPr lang="it-IT" sz="2200" b="1" dirty="0">
                <a:solidFill>
                  <a:srgbClr val="84442E"/>
                </a:solidFill>
                <a:hlinkClick r:id="rId2">
                  <a:extLst>
                    <a:ext uri="{A12FA001-AC4F-418D-AE19-62706E023703}">
                      <ahyp:hlinkClr xmlns:ahyp="http://schemas.microsoft.com/office/drawing/2018/hyperlinkcolor" val="tx"/>
                    </a:ext>
                  </a:extLst>
                </a:hlinkClick>
              </a:rPr>
              <a:t> Query </a:t>
            </a:r>
            <a:r>
              <a:rPr lang="it-IT" sz="2200" b="1" dirty="0" err="1">
                <a:solidFill>
                  <a:srgbClr val="84442E"/>
                </a:solidFill>
                <a:hlinkClick r:id="rId2">
                  <a:extLst>
                    <a:ext uri="{A12FA001-AC4F-418D-AE19-62706E023703}">
                      <ahyp:hlinkClr xmlns:ahyp="http://schemas.microsoft.com/office/drawing/2018/hyperlinkcolor" val="tx"/>
                    </a:ext>
                  </a:extLst>
                </a:hlinkClick>
              </a:rPr>
              <a:t>Tool</a:t>
            </a:r>
            <a:r>
              <a:rPr lang="it-IT" sz="2200" b="1" dirty="0">
                <a:solidFill>
                  <a:srgbClr val="84442E"/>
                </a:solidFill>
              </a:rPr>
              <a:t>: </a:t>
            </a:r>
            <a:r>
              <a:rPr lang="it-IT" sz="2000" dirty="0"/>
              <a:t>- Data Foundation and </a:t>
            </a:r>
            <a:r>
              <a:rPr lang="it-IT" sz="2000" dirty="0" err="1"/>
              <a:t>Terminology</a:t>
            </a:r>
            <a:r>
              <a:rPr lang="it-IT" sz="2000" dirty="0"/>
              <a:t> (DFT) WG </a:t>
            </a:r>
            <a:r>
              <a:rPr lang="it-IT" sz="2000" dirty="0" err="1"/>
              <a:t>Recommendations</a:t>
            </a:r>
            <a:r>
              <a:rPr lang="it-IT" sz="2000" dirty="0"/>
              <a:t>: </a:t>
            </a:r>
            <a:r>
              <a:rPr lang="it-IT" sz="2000" dirty="0" err="1"/>
              <a:t>produced</a:t>
            </a:r>
            <a:r>
              <a:rPr lang="it-IT" sz="2000" dirty="0"/>
              <a:t> by the Data Foundation &amp; </a:t>
            </a:r>
            <a:r>
              <a:rPr lang="it-IT" sz="2000" dirty="0" err="1"/>
              <a:t>Terminology</a:t>
            </a:r>
            <a:r>
              <a:rPr lang="it-IT" sz="2000" dirty="0"/>
              <a:t> WG </a:t>
            </a:r>
            <a:r>
              <a:rPr lang="it-IT" sz="2000" dirty="0" err="1"/>
              <a:t>which</a:t>
            </a:r>
            <a:r>
              <a:rPr lang="it-IT" sz="2000" dirty="0"/>
              <a:t> </a:t>
            </a:r>
            <a:r>
              <a:rPr lang="it-IT" sz="2000" dirty="0" err="1"/>
              <a:t>ensures</a:t>
            </a:r>
            <a:r>
              <a:rPr lang="it-IT" sz="2000" dirty="0"/>
              <a:t> </a:t>
            </a:r>
            <a:r>
              <a:rPr lang="it-IT" sz="2000" dirty="0" err="1"/>
              <a:t>researchers</a:t>
            </a:r>
            <a:r>
              <a:rPr lang="it-IT" sz="2000" dirty="0"/>
              <a:t> use a common </a:t>
            </a:r>
            <a:r>
              <a:rPr lang="it-IT" sz="2000" dirty="0" err="1"/>
              <a:t>terminology</a:t>
            </a:r>
            <a:r>
              <a:rPr lang="it-IT" sz="2000" dirty="0"/>
              <a:t> </a:t>
            </a:r>
            <a:r>
              <a:rPr lang="it-IT" sz="2000" dirty="0" err="1"/>
              <a:t>when</a:t>
            </a:r>
            <a:r>
              <a:rPr lang="it-IT" sz="2000" dirty="0"/>
              <a:t> </a:t>
            </a:r>
            <a:r>
              <a:rPr lang="it-IT" sz="2000" dirty="0" err="1"/>
              <a:t>referring</a:t>
            </a:r>
            <a:r>
              <a:rPr lang="it-IT" sz="2000" dirty="0"/>
              <a:t> to data. </a:t>
            </a:r>
            <a:r>
              <a:rPr lang="it-IT" sz="2000" b="1" dirty="0">
                <a:solidFill>
                  <a:srgbClr val="0070C0"/>
                </a:solidFill>
                <a:sym typeface="Wingdings" pitchFamily="2" charset="2"/>
              </a:rPr>
              <a:t></a:t>
            </a:r>
            <a:r>
              <a:rPr lang="it-IT" sz="2000" b="1" dirty="0">
                <a:solidFill>
                  <a:srgbClr val="0070C0"/>
                </a:solidFill>
              </a:rPr>
              <a:t>ICT </a:t>
            </a:r>
            <a:r>
              <a:rPr lang="it-IT" sz="2000" b="1" dirty="0" err="1">
                <a:solidFill>
                  <a:srgbClr val="0070C0"/>
                </a:solidFill>
              </a:rPr>
              <a:t>Technical</a:t>
            </a:r>
            <a:r>
              <a:rPr lang="it-IT" sz="2000" b="1" dirty="0">
                <a:solidFill>
                  <a:srgbClr val="0070C0"/>
                </a:solidFill>
              </a:rPr>
              <a:t> </a:t>
            </a:r>
            <a:r>
              <a:rPr lang="it-IT" sz="2000" b="1" dirty="0" err="1">
                <a:solidFill>
                  <a:srgbClr val="0070C0"/>
                </a:solidFill>
              </a:rPr>
              <a:t>Specification</a:t>
            </a:r>
            <a:endParaRPr lang="it-IT" sz="2000" b="1" dirty="0">
              <a:solidFill>
                <a:srgbClr val="0070C0"/>
              </a:solidFill>
            </a:endParaRPr>
          </a:p>
          <a:p>
            <a:pPr marL="3600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Data Description Registry Interoperability Model</a:t>
            </a:r>
            <a:r>
              <a:rPr lang="en-US" sz="2200" b="1" dirty="0">
                <a:solidFill>
                  <a:srgbClr val="84442E"/>
                </a:solidFill>
              </a:rPr>
              <a:t>: </a:t>
            </a:r>
            <a:r>
              <a:rPr lang="en-US" sz="2000" dirty="0"/>
              <a:t>Interoperability model addressing the problem of cross platform discovery by connecting datasets together </a:t>
            </a:r>
            <a:r>
              <a:rPr lang="en-US" sz="2000" b="1" dirty="0">
                <a:solidFill>
                  <a:srgbClr val="0070C0"/>
                </a:solidFill>
                <a:sym typeface="Wingdings" pitchFamily="2" charset="2"/>
              </a:rPr>
              <a:t> </a:t>
            </a:r>
            <a:r>
              <a:rPr lang="en-US" sz="2000" b="1" dirty="0">
                <a:solidFill>
                  <a:srgbClr val="0070C0"/>
                </a:solidFill>
              </a:rPr>
              <a:t>ICT Technical Specification</a:t>
            </a:r>
          </a:p>
          <a:p>
            <a:pPr marL="3600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2200" b="1" dirty="0">
                <a:solidFill>
                  <a:srgbClr val="84442E"/>
                </a:solidFill>
              </a:rPr>
              <a:t>: </a:t>
            </a: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 </a:t>
            </a:r>
            <a:endParaRPr lang="it-IT" sz="2200" b="1" dirty="0">
              <a:solidFill>
                <a:srgbClr val="84442E"/>
              </a:solidFill>
            </a:endParaRPr>
          </a:p>
        </p:txBody>
      </p:sp>
      <p:sp>
        <p:nvSpPr>
          <p:cNvPr id="4" name="Segnaposto data 3"/>
          <p:cNvSpPr>
            <a:spLocks noGrp="1"/>
          </p:cNvSpPr>
          <p:nvPr>
            <p:ph type="dt" sz="half" idx="2"/>
          </p:nvPr>
        </p:nvSpPr>
        <p:spPr/>
        <p:txBody>
          <a:bodyPr/>
          <a:lstStyle/>
          <a:p>
            <a:fld id="{2855B8E9-60CA-8449-861A-B11E509C7566}"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4514" name="Picture 2"/>
          <p:cNvPicPr>
            <a:picLocks noChangeAspect="1" noChangeArrowheads="1"/>
          </p:cNvPicPr>
          <p:nvPr/>
        </p:nvPicPr>
        <p:blipFill>
          <a:blip r:embed="rId5"/>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C6160418-2577-FA46-A907-9CFE490C610D}"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4514" name="Picture 2"/>
          <p:cNvPicPr>
            <a:picLocks noChangeAspect="1" noChangeArrowheads="1"/>
          </p:cNvPicPr>
          <p:nvPr/>
        </p:nvPicPr>
        <p:blipFill>
          <a:blip r:embed="rId2"/>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
        <p:nvSpPr>
          <p:cNvPr id="9" name="Segnaposto contenuto 2"/>
          <p:cNvSpPr txBox="1">
            <a:spLocks/>
          </p:cNvSpPr>
          <p:nvPr/>
        </p:nvSpPr>
        <p:spPr>
          <a:xfrm>
            <a:off x="6241439" y="3183860"/>
            <a:ext cx="4895134" cy="315987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it-IT"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Segnaposto contenuto 9"/>
          <p:cNvSpPr>
            <a:spLocks noGrp="1"/>
          </p:cNvSpPr>
          <p:nvPr>
            <p:ph idx="1"/>
          </p:nvPr>
        </p:nvSpPr>
        <p:spPr>
          <a:xfrm>
            <a:off x="723900" y="3012410"/>
            <a:ext cx="10980000" cy="2993103"/>
          </a:xfrm>
        </p:spPr>
        <p:txBody>
          <a:bodyPr>
            <a:noAutofit/>
          </a:bodyPr>
          <a:lstStyle/>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2000" b="1" dirty="0">
                <a:solidFill>
                  <a:srgbClr val="84442E"/>
                </a:solidFill>
              </a:rPr>
              <a:t>:</a:t>
            </a:r>
            <a:br>
              <a:rPr lang="en-US" sz="2000" b="1" dirty="0"/>
            </a:b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0" lvl="0">
              <a:lnSpc>
                <a:spcPct val="100000"/>
              </a:lnSpc>
              <a:spcBef>
                <a:spcPts val="0"/>
              </a:spcBef>
              <a:spcAft>
                <a:spcPts val="1200"/>
              </a:spcAft>
              <a:buNone/>
              <a:defRPr/>
            </a:pPr>
            <a:r>
              <a:rPr lang="en-US" sz="2200" b="1" dirty="0">
                <a:solidFill>
                  <a:srgbClr val="84442E"/>
                </a:solidFill>
                <a:hlinkClick r:id="rId5">
                  <a:extLst>
                    <a:ext uri="{A12FA001-AC4F-418D-AE19-62706E023703}">
                      <ahyp:hlinkClr xmlns:ahyp="http://schemas.microsoft.com/office/drawing/2018/hyperlinkcolor" val="tx"/>
                    </a:ext>
                  </a:extLst>
                </a:hlinkClick>
              </a:rPr>
              <a:t>Research Data Repository Interoperability WG Final Recommendations</a:t>
            </a:r>
            <a:r>
              <a:rPr lang="en-US" sz="2000" b="1" dirty="0">
                <a:solidFill>
                  <a:srgbClr val="84442E"/>
                </a:solidFill>
              </a:rPr>
              <a:t>:</a:t>
            </a:r>
            <a:r>
              <a:rPr lang="en-US" sz="2000" b="1" dirty="0"/>
              <a:t> </a:t>
            </a:r>
            <a:r>
              <a:rPr lang="it-IT" sz="1800" dirty="0" err="1"/>
              <a:t>Provides</a:t>
            </a:r>
            <a:r>
              <a:rPr lang="it-IT" sz="1800" dirty="0"/>
              <a:t> </a:t>
            </a:r>
            <a:r>
              <a:rPr lang="it-IT" sz="1800" dirty="0" err="1"/>
              <a:t>recommendations</a:t>
            </a:r>
            <a:r>
              <a:rPr lang="it-IT" sz="1800" dirty="0"/>
              <a:t> </a:t>
            </a:r>
            <a:r>
              <a:rPr lang="it-IT" sz="1800" dirty="0" err="1"/>
              <a:t>ith</a:t>
            </a:r>
            <a:r>
              <a:rPr lang="it-IT" sz="1800" dirty="0"/>
              <a:t> </a:t>
            </a:r>
            <a:r>
              <a:rPr lang="it-IT" sz="1800" dirty="0" err="1"/>
              <a:t>respect</a:t>
            </a:r>
            <a:r>
              <a:rPr lang="it-IT" sz="1800" dirty="0"/>
              <a:t> </a:t>
            </a:r>
            <a:r>
              <a:rPr lang="it-IT" sz="1800" dirty="0" err="1"/>
              <a:t>to</a:t>
            </a:r>
            <a:r>
              <a:rPr lang="it-IT" sz="1800" dirty="0"/>
              <a:t> </a:t>
            </a:r>
            <a:r>
              <a:rPr lang="it-IT" sz="1800" dirty="0" err="1"/>
              <a:t>an</a:t>
            </a:r>
            <a:r>
              <a:rPr lang="it-IT" sz="1800" dirty="0"/>
              <a:t> </a:t>
            </a:r>
            <a:r>
              <a:rPr lang="it-IT" sz="1800" dirty="0" err="1"/>
              <a:t>interoperable</a:t>
            </a:r>
            <a:r>
              <a:rPr lang="it-IT" sz="1800" dirty="0"/>
              <a:t> packaging and </a:t>
            </a:r>
            <a:r>
              <a:rPr lang="it-IT" sz="1800" dirty="0" err="1"/>
              <a:t>exchange</a:t>
            </a:r>
            <a:r>
              <a:rPr lang="it-IT" sz="1800" dirty="0"/>
              <a:t> format </a:t>
            </a:r>
            <a:r>
              <a:rPr lang="it-IT" sz="1800" dirty="0" err="1"/>
              <a:t>for</a:t>
            </a:r>
            <a:r>
              <a:rPr lang="it-IT" sz="1800" dirty="0"/>
              <a:t> </a:t>
            </a:r>
            <a:r>
              <a:rPr lang="it-IT" sz="1800" dirty="0" err="1"/>
              <a:t>digital</a:t>
            </a:r>
            <a:r>
              <a:rPr lang="it-IT" sz="1800" dirty="0"/>
              <a:t> </a:t>
            </a:r>
            <a:r>
              <a:rPr lang="it-IT" sz="1800" dirty="0" err="1"/>
              <a:t>content</a:t>
            </a:r>
            <a:endParaRPr lang="it-IT" sz="2000" dirty="0"/>
          </a:p>
          <a:p>
            <a:pPr marL="0">
              <a:lnSpc>
                <a:spcPct val="100000"/>
              </a:lnSpc>
              <a:spcBef>
                <a:spcPts val="0"/>
              </a:spcBef>
              <a:spcAft>
                <a:spcPts val="1200"/>
              </a:spcAft>
              <a:buNone/>
            </a:pPr>
            <a:r>
              <a:rPr lang="en-US" sz="2000" b="1" dirty="0">
                <a:solidFill>
                  <a:srgbClr val="84442E"/>
                </a:solidFill>
                <a:hlinkClick r:id="rId6">
                  <a:extLst>
                    <a:ext uri="{A12FA001-AC4F-418D-AE19-62706E023703}">
                      <ahyp:hlinkClr xmlns:ahyp="http://schemas.microsoft.com/office/drawing/2018/hyperlinkcolor" val="tx"/>
                    </a:ext>
                  </a:extLst>
                </a:hlinkClick>
              </a:rPr>
              <a:t>Wheat Data Interoperability Recommendations</a:t>
            </a:r>
            <a:r>
              <a:rPr lang="en-US" sz="2000" b="1" dirty="0">
                <a:solidFill>
                  <a:srgbClr val="84442E"/>
                </a:solidFill>
              </a:rPr>
              <a:t>:</a:t>
            </a:r>
            <a:r>
              <a:rPr lang="en-US" sz="2200" b="1" dirty="0">
                <a:solidFill>
                  <a:srgbClr val="84442E"/>
                </a:solidFill>
              </a:rPr>
              <a:t> </a:t>
            </a:r>
            <a:r>
              <a:rPr lang="en-US" sz="1800" dirty="0"/>
              <a:t>impacting the discoverability, reusability and interoperability of wheat data by building a common framework for describing, representing linking and publishing wheat data</a:t>
            </a:r>
          </a:p>
          <a:p>
            <a:pPr marL="0">
              <a:lnSpc>
                <a:spcPct val="100000"/>
              </a:lnSpc>
              <a:spcBef>
                <a:spcPts val="0"/>
              </a:spcBef>
              <a:spcAft>
                <a:spcPts val="1200"/>
              </a:spcAft>
              <a:buNone/>
            </a:pPr>
            <a:endParaRPr lang="en-US" sz="2000" dirty="0"/>
          </a:p>
          <a:p>
            <a:pPr marL="0">
              <a:lnSpc>
                <a:spcPct val="100000"/>
              </a:lnSpc>
              <a:spcBef>
                <a:spcPts val="0"/>
              </a:spcBef>
              <a:spcAft>
                <a:spcPts val="1200"/>
              </a:spcAft>
              <a:buNone/>
            </a:pPr>
            <a:endParaRPr lang="it-IT"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9734" y="3374361"/>
            <a:ext cx="10980000" cy="2302540"/>
          </a:xfrm>
        </p:spPr>
        <p:txBody>
          <a:bodyPr>
            <a:noAutofit/>
          </a:bodyPr>
          <a:lstStyle/>
          <a:p>
            <a:pPr marL="36000">
              <a:lnSpc>
                <a:spcPct val="100000"/>
              </a:lnSpc>
              <a:spcBef>
                <a:spcPts val="0"/>
              </a:spcBef>
              <a:buNone/>
            </a:pPr>
            <a:r>
              <a:rPr lang="en-US" sz="2000" b="1" dirty="0">
                <a:solidFill>
                  <a:srgbClr val="84442E"/>
                </a:solidFill>
                <a:hlinkClick r:id="rId2">
                  <a:extLst>
                    <a:ext uri="{A12FA001-AC4F-418D-AE19-62706E023703}">
                      <ahyp:hlinkClr xmlns:ahyp="http://schemas.microsoft.com/office/drawing/2018/hyperlinkcolor" val="tx"/>
                    </a:ext>
                  </a:extLst>
                </a:hlinkClick>
              </a:rPr>
              <a:t>Metadata Standards Directory Working Group Recommendations</a:t>
            </a:r>
            <a:r>
              <a:rPr lang="en-US" sz="2000" b="1" dirty="0">
                <a:solidFill>
                  <a:srgbClr val="84442E"/>
                </a:solidFill>
              </a:rPr>
              <a:t>:</a:t>
            </a:r>
            <a:r>
              <a:rPr lang="en-US" sz="2000" b="1" dirty="0"/>
              <a:t> </a:t>
            </a:r>
            <a:r>
              <a:rPr lang="en-US" sz="1800" dirty="0"/>
              <a:t>Community curated standards catalogue for metadata interoperability</a:t>
            </a:r>
          </a:p>
          <a:p>
            <a:pPr marL="36000">
              <a:lnSpc>
                <a:spcPct val="100000"/>
              </a:lnSpc>
              <a:spcBef>
                <a:spcPts val="0"/>
              </a:spcBef>
              <a:buNone/>
            </a:pPr>
            <a:endParaRPr lang="en-US" sz="1800" dirty="0"/>
          </a:p>
          <a:p>
            <a:pPr marL="0" lvl="0">
              <a:lnSpc>
                <a:spcPct val="100000"/>
              </a:lnSpc>
              <a:spcBef>
                <a:spcPts val="0"/>
              </a:spcBef>
              <a:spcAft>
                <a:spcPts val="1200"/>
              </a:spcAft>
              <a:buNone/>
            </a:pPr>
            <a:r>
              <a:rPr lang="en-GB" sz="2000" b="1" dirty="0">
                <a:solidFill>
                  <a:srgbClr val="84442E"/>
                </a:solidFill>
                <a:hlinkClick r:id="rId3">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36000">
              <a:lnSpc>
                <a:spcPct val="100000"/>
              </a:lnSpc>
              <a:spcBef>
                <a:spcPts val="0"/>
              </a:spcBef>
              <a:buNone/>
            </a:pPr>
            <a:endParaRPr lang="en-US" sz="2000" dirty="0"/>
          </a:p>
        </p:txBody>
      </p:sp>
      <p:sp>
        <p:nvSpPr>
          <p:cNvPr id="4" name="Segnaposto data 3"/>
          <p:cNvSpPr>
            <a:spLocks noGrp="1"/>
          </p:cNvSpPr>
          <p:nvPr>
            <p:ph type="dt" sz="half" idx="2"/>
          </p:nvPr>
        </p:nvSpPr>
        <p:spPr/>
        <p:txBody>
          <a:bodyPr/>
          <a:lstStyle/>
          <a:p>
            <a:fld id="{9E2F39FA-201A-3648-8BDD-2B5E0F9DD972}"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4514" name="Picture 2"/>
          <p:cNvPicPr>
            <a:picLocks noChangeAspect="1" noChangeArrowheads="1"/>
          </p:cNvPicPr>
          <p:nvPr/>
        </p:nvPicPr>
        <p:blipFill>
          <a:blip r:embed="rId4"/>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55087" y="914400"/>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3336107"/>
            <a:ext cx="10980000" cy="2397944"/>
          </a:xfrm>
        </p:spPr>
        <p:txBody>
          <a:bodyPr>
            <a:noAutofit/>
          </a:bodyPr>
          <a:lstStyle/>
          <a:p>
            <a:pPr marL="3600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RDA/TDWG Attribution Metadata Working Group: Final Recommendations</a:t>
            </a:r>
            <a:r>
              <a:rPr lang="it-IT" sz="2000" b="1" dirty="0">
                <a:solidFill>
                  <a:srgbClr val="84442E"/>
                </a:solidFill>
              </a:rPr>
              <a:t>:</a:t>
            </a:r>
            <a:r>
              <a:rPr lang="it-IT" sz="2000" dirty="0"/>
              <a:t> </a:t>
            </a:r>
            <a:r>
              <a:rPr lang="it-IT" sz="1800" dirty="0" err="1"/>
              <a:t>Supports</a:t>
            </a:r>
            <a:r>
              <a:rPr lang="it-IT" sz="1800" dirty="0"/>
              <a:t> </a:t>
            </a:r>
            <a:r>
              <a:rPr lang="it-IT" sz="1800" dirty="0" err="1"/>
              <a:t>standardized</a:t>
            </a:r>
            <a:r>
              <a:rPr lang="it-IT" sz="1800" dirty="0"/>
              <a:t> </a:t>
            </a:r>
            <a:r>
              <a:rPr lang="it-IT" sz="1800" dirty="0" err="1"/>
              <a:t>metadata</a:t>
            </a:r>
            <a:r>
              <a:rPr lang="it-IT" sz="1800" dirty="0"/>
              <a:t> for </a:t>
            </a:r>
            <a:r>
              <a:rPr lang="it-IT" sz="1800" dirty="0" err="1"/>
              <a:t>attributing</a:t>
            </a:r>
            <a:r>
              <a:rPr lang="it-IT" sz="1800" dirty="0"/>
              <a:t> work and </a:t>
            </a:r>
            <a:r>
              <a:rPr lang="it-IT" sz="1800" dirty="0" err="1"/>
              <a:t>tracking</a:t>
            </a:r>
            <a:r>
              <a:rPr lang="it-IT" sz="1800" dirty="0"/>
              <a:t> </a:t>
            </a:r>
            <a:r>
              <a:rPr lang="it-IT" sz="1800" dirty="0" err="1"/>
              <a:t>provenance</a:t>
            </a:r>
            <a:r>
              <a:rPr lang="it-IT" sz="1800" dirty="0"/>
              <a:t> in the </a:t>
            </a:r>
            <a:r>
              <a:rPr lang="it-IT" sz="1800" dirty="0" err="1"/>
              <a:t>curation</a:t>
            </a:r>
            <a:r>
              <a:rPr lang="it-IT" sz="1800" dirty="0"/>
              <a:t> and </a:t>
            </a:r>
            <a:r>
              <a:rPr lang="it-IT" sz="1800" dirty="0" err="1"/>
              <a:t>maintenance</a:t>
            </a:r>
            <a:r>
              <a:rPr lang="it-IT" sz="1800" dirty="0"/>
              <a:t> of </a:t>
            </a:r>
            <a:r>
              <a:rPr lang="it-IT" sz="1800" dirty="0" err="1"/>
              <a:t>research</a:t>
            </a:r>
            <a:r>
              <a:rPr lang="it-IT" sz="1800" dirty="0"/>
              <a:t> </a:t>
            </a:r>
            <a:r>
              <a:rPr lang="it-IT" sz="1800" dirty="0" err="1"/>
              <a:t>collections</a:t>
            </a:r>
            <a:r>
              <a:rPr lang="it-IT" sz="1800" dirty="0"/>
              <a:t>.</a:t>
            </a:r>
            <a:endParaRPr lang="it-IT" sz="2000" dirty="0"/>
          </a:p>
          <a:p>
            <a:pPr marL="3600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The FAIRsharing Registry and Recommendations: Interlinking Standards, Databases and Data Policies</a:t>
            </a:r>
            <a:r>
              <a:rPr lang="it-IT" sz="2000" b="1" dirty="0">
                <a:solidFill>
                  <a:srgbClr val="84442E"/>
                </a:solidFill>
              </a:rPr>
              <a:t>:</a:t>
            </a:r>
            <a:r>
              <a:rPr lang="it-IT" sz="2000" dirty="0"/>
              <a:t> </a:t>
            </a:r>
            <a:r>
              <a:rPr lang="it-IT" sz="1800" dirty="0"/>
              <a:t>In </a:t>
            </a:r>
            <a:r>
              <a:rPr lang="it-IT" sz="1800" dirty="0" err="1"/>
              <a:t>this</a:t>
            </a:r>
            <a:r>
              <a:rPr lang="it-IT" sz="1800" dirty="0"/>
              <a:t> data-</a:t>
            </a:r>
            <a:r>
              <a:rPr lang="it-IT" sz="1800" dirty="0" err="1"/>
              <a:t>driven</a:t>
            </a:r>
            <a:r>
              <a:rPr lang="it-IT" sz="1800" dirty="0"/>
              <a:t> </a:t>
            </a:r>
            <a:r>
              <a:rPr lang="it-IT" sz="1800" dirty="0" err="1"/>
              <a:t>age</a:t>
            </a:r>
            <a:r>
              <a:rPr lang="it-IT" sz="1800" dirty="0"/>
              <a:t>, </a:t>
            </a:r>
            <a:r>
              <a:rPr lang="it-IT" sz="1800" dirty="0" err="1"/>
              <a:t>governments</a:t>
            </a:r>
            <a:r>
              <a:rPr lang="it-IT" sz="1800" dirty="0"/>
              <a:t>, </a:t>
            </a:r>
            <a:r>
              <a:rPr lang="it-IT" sz="1800" dirty="0" err="1"/>
              <a:t>funders</a:t>
            </a:r>
            <a:r>
              <a:rPr lang="it-IT" sz="1800" dirty="0"/>
              <a:t> and </a:t>
            </a:r>
            <a:r>
              <a:rPr lang="it-IT" sz="1800" dirty="0" err="1"/>
              <a:t>publishers</a:t>
            </a:r>
            <a:r>
              <a:rPr lang="it-IT" sz="1800" dirty="0"/>
              <a:t> </a:t>
            </a:r>
            <a:r>
              <a:rPr lang="it-IT" sz="1800" dirty="0" err="1"/>
              <a:t>expect</a:t>
            </a:r>
            <a:r>
              <a:rPr lang="it-IT" sz="1800" dirty="0"/>
              <a:t> </a:t>
            </a:r>
            <a:r>
              <a:rPr lang="it-IT" sz="1800" dirty="0" err="1"/>
              <a:t>greater</a:t>
            </a:r>
            <a:r>
              <a:rPr lang="it-IT" sz="1800" dirty="0"/>
              <a:t> </a:t>
            </a:r>
            <a:r>
              <a:rPr lang="it-IT" sz="1800" dirty="0" err="1"/>
              <a:t>transparency</a:t>
            </a:r>
            <a:r>
              <a:rPr lang="it-IT" sz="1800" dirty="0"/>
              <a:t> and </a:t>
            </a:r>
            <a:r>
              <a:rPr lang="it-IT" sz="1800" dirty="0" err="1"/>
              <a:t>reuse</a:t>
            </a:r>
            <a:r>
              <a:rPr lang="it-IT" sz="1800" dirty="0"/>
              <a:t> of </a:t>
            </a:r>
            <a:r>
              <a:rPr lang="it-IT" sz="1800" dirty="0" err="1"/>
              <a:t>research</a:t>
            </a:r>
            <a:r>
              <a:rPr lang="it-IT" sz="1800" dirty="0"/>
              <a:t> data, </a:t>
            </a:r>
            <a:r>
              <a:rPr lang="it-IT" sz="1800" dirty="0" err="1"/>
              <a:t>as</a:t>
            </a:r>
            <a:r>
              <a:rPr lang="it-IT" sz="1800" dirty="0"/>
              <a:t> </a:t>
            </a:r>
            <a:r>
              <a:rPr lang="it-IT" sz="1800" dirty="0" err="1"/>
              <a:t>well</a:t>
            </a:r>
            <a:r>
              <a:rPr lang="it-IT" sz="1800" dirty="0"/>
              <a:t> </a:t>
            </a:r>
            <a:r>
              <a:rPr lang="it-IT" sz="1800" dirty="0" err="1"/>
              <a:t>as</a:t>
            </a:r>
            <a:r>
              <a:rPr lang="it-IT" sz="1800" dirty="0"/>
              <a:t> </a:t>
            </a:r>
            <a:r>
              <a:rPr lang="it-IT" sz="1800" dirty="0" err="1"/>
              <a:t>greater</a:t>
            </a:r>
            <a:r>
              <a:rPr lang="it-IT" sz="1800" dirty="0"/>
              <a:t> </a:t>
            </a:r>
            <a:r>
              <a:rPr lang="it-IT" sz="1800" dirty="0" err="1"/>
              <a:t>access</a:t>
            </a:r>
            <a:r>
              <a:rPr lang="it-IT" sz="1800" dirty="0"/>
              <a:t> to and </a:t>
            </a:r>
            <a:r>
              <a:rPr lang="it-IT" sz="1800" dirty="0" err="1"/>
              <a:t>preservation</a:t>
            </a:r>
            <a:r>
              <a:rPr lang="it-IT" sz="1800" dirty="0"/>
              <a:t> of the data </a:t>
            </a:r>
            <a:r>
              <a:rPr lang="it-IT" sz="1800" dirty="0" err="1"/>
              <a:t>that</a:t>
            </a:r>
            <a:r>
              <a:rPr lang="it-IT" sz="1800" dirty="0"/>
              <a:t> </a:t>
            </a:r>
            <a:r>
              <a:rPr lang="it-IT" sz="1800" dirty="0" err="1"/>
              <a:t>supports</a:t>
            </a:r>
            <a:r>
              <a:rPr lang="it-IT" sz="1800" dirty="0"/>
              <a:t> </a:t>
            </a:r>
            <a:r>
              <a:rPr lang="it-IT" sz="1800" dirty="0" err="1"/>
              <a:t>research</a:t>
            </a:r>
            <a:r>
              <a:rPr lang="it-IT" sz="1800" dirty="0"/>
              <a:t> </a:t>
            </a:r>
            <a:r>
              <a:rPr lang="it-IT" sz="1800" dirty="0" err="1"/>
              <a:t>findings</a:t>
            </a:r>
            <a:r>
              <a:rPr lang="it-IT" sz="1800" dirty="0"/>
              <a:t>. </a:t>
            </a:r>
            <a:r>
              <a:rPr lang="it-IT" sz="1800" dirty="0" err="1"/>
              <a:t>This</a:t>
            </a:r>
            <a:r>
              <a:rPr lang="it-IT" sz="1800" dirty="0"/>
              <a:t> </a:t>
            </a:r>
            <a:r>
              <a:rPr lang="it-IT" sz="1800" dirty="0" err="1"/>
              <a:t>requires</a:t>
            </a:r>
            <a:r>
              <a:rPr lang="it-IT" sz="1800" dirty="0"/>
              <a:t> </a:t>
            </a:r>
            <a:r>
              <a:rPr lang="it-IT" sz="1800" dirty="0" err="1"/>
              <a:t>greater</a:t>
            </a:r>
            <a:r>
              <a:rPr lang="it-IT" sz="1800" dirty="0"/>
              <a:t> </a:t>
            </a:r>
            <a:r>
              <a:rPr lang="it-IT" sz="1800" dirty="0" err="1"/>
              <a:t>researcher</a:t>
            </a:r>
            <a:r>
              <a:rPr lang="it-IT" sz="1800" dirty="0"/>
              <a:t> </a:t>
            </a:r>
            <a:r>
              <a:rPr lang="it-IT" sz="1800" dirty="0" err="1"/>
              <a:t>responsibility</a:t>
            </a:r>
            <a:r>
              <a:rPr lang="it-IT" sz="1800" dirty="0"/>
              <a:t> for the </a:t>
            </a:r>
            <a:r>
              <a:rPr lang="it-IT" sz="1800" dirty="0" err="1"/>
              <a:t>produced</a:t>
            </a:r>
            <a:r>
              <a:rPr lang="it-IT" sz="1800" dirty="0"/>
              <a:t> data, </a:t>
            </a:r>
            <a:r>
              <a:rPr lang="it-IT" sz="1800" dirty="0" err="1"/>
              <a:t>which</a:t>
            </a:r>
            <a:r>
              <a:rPr lang="it-IT" sz="1800" dirty="0"/>
              <a:t> </a:t>
            </a:r>
            <a:r>
              <a:rPr lang="it-IT" sz="1800" dirty="0" err="1"/>
              <a:t>should</a:t>
            </a:r>
            <a:r>
              <a:rPr lang="it-IT" sz="1800" dirty="0"/>
              <a:t> </a:t>
            </a:r>
            <a:r>
              <a:rPr lang="it-IT" sz="1800" dirty="0" err="1"/>
              <a:t>result</a:t>
            </a:r>
            <a:r>
              <a:rPr lang="it-IT" sz="1800" dirty="0"/>
              <a:t> in </a:t>
            </a:r>
            <a:r>
              <a:rPr lang="it-IT" sz="1800" dirty="0" err="1"/>
              <a:t>greater</a:t>
            </a:r>
            <a:r>
              <a:rPr lang="it-IT" sz="1800" dirty="0"/>
              <a:t> </a:t>
            </a:r>
            <a:r>
              <a:rPr lang="it-IT" sz="1800" dirty="0" err="1"/>
              <a:t>confidence</a:t>
            </a:r>
            <a:r>
              <a:rPr lang="it-IT" sz="1800" dirty="0"/>
              <a:t> in, and the </a:t>
            </a:r>
            <a:r>
              <a:rPr lang="it-IT" sz="1800" dirty="0" err="1"/>
              <a:t>reuse</a:t>
            </a:r>
            <a:r>
              <a:rPr lang="it-IT" sz="1800" dirty="0"/>
              <a:t> of, </a:t>
            </a:r>
            <a:r>
              <a:rPr lang="it-IT" sz="1800" dirty="0" err="1"/>
              <a:t>existing</a:t>
            </a:r>
            <a:r>
              <a:rPr lang="it-IT" sz="1800" dirty="0"/>
              <a:t> data.</a:t>
            </a:r>
          </a:p>
        </p:txBody>
      </p:sp>
      <p:sp>
        <p:nvSpPr>
          <p:cNvPr id="4" name="Segnaposto data 3"/>
          <p:cNvSpPr>
            <a:spLocks noGrp="1"/>
          </p:cNvSpPr>
          <p:nvPr>
            <p:ph type="dt" sz="half" idx="2"/>
          </p:nvPr>
        </p:nvSpPr>
        <p:spPr/>
        <p:txBody>
          <a:bodyPr/>
          <a:lstStyle/>
          <a:p>
            <a:fld id="{6F1EEDFE-6FA6-514D-AA70-428DE60C6192}"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4514" name="Picture 2"/>
          <p:cNvPicPr>
            <a:picLocks noChangeAspect="1" noChangeArrowheads="1"/>
          </p:cNvPicPr>
          <p:nvPr/>
        </p:nvPicPr>
        <p:blipFill>
          <a:blip r:embed="rId4"/>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46541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r>
              <a:rPr lang="en-US" sz="2000" b="1" dirty="0">
                <a:solidFill>
                  <a:srgbClr val="84442E"/>
                </a:solidFill>
              </a:rPr>
              <a:t>: </a:t>
            </a:r>
            <a:r>
              <a:rPr lang="en-US" sz="1800" dirty="0"/>
              <a:t>This</a:t>
            </a:r>
            <a:r>
              <a:rPr lang="en-US" sz="2000" b="1" dirty="0">
                <a:solidFill>
                  <a:srgbClr val="84442E"/>
                </a:solidFill>
              </a:rPr>
              <a:t> </a:t>
            </a:r>
            <a:r>
              <a:rPr lang="en-US" sz="1800" dirty="0"/>
              <a:t>output helps data repositories improve search and discovery of data.</a:t>
            </a:r>
          </a:p>
          <a:p>
            <a:pPr marL="0">
              <a:lnSpc>
                <a:spcPct val="100000"/>
              </a:lnSpc>
              <a:spcBef>
                <a:spcPts val="0"/>
              </a:spcBef>
              <a:spcAft>
                <a:spcPts val="1200"/>
              </a:spcAft>
              <a:buNone/>
            </a:pPr>
            <a:r>
              <a:rPr lang="en-US" sz="2000" b="1" dirty="0">
                <a:solidFill>
                  <a:srgbClr val="84442E"/>
                </a:solidFill>
                <a:hlinkClick r:id="rId3">
                  <a:extLst>
                    <a:ext uri="{A12FA001-AC4F-418D-AE19-62706E023703}">
                      <ahyp:hlinkClr xmlns:ahyp="http://schemas.microsoft.com/office/drawing/2018/hyperlinkcolor" val="tx"/>
                    </a:ext>
                  </a:extLst>
                </a:hlinkClick>
              </a:rPr>
              <a:t>Eleven Quick Tips for Finding Research Data</a:t>
            </a:r>
            <a:r>
              <a:rPr lang="en-US" sz="2000" b="1" dirty="0">
                <a:solidFill>
                  <a:srgbClr val="84442E"/>
                </a:solidFill>
              </a:rPr>
              <a:t>:</a:t>
            </a:r>
            <a:r>
              <a:rPr lang="en-US" sz="2000" b="1" dirty="0"/>
              <a:t> </a:t>
            </a:r>
            <a:r>
              <a:rPr lang="en-IE" sz="1800" dirty="0"/>
              <a:t>Educates and trains research students and early career researchers, and helps researchers more effectively and precisely discover data that meets specific needs. </a:t>
            </a:r>
          </a:p>
          <a:p>
            <a:pPr mar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a:t>
            </a:r>
            <a:r>
              <a:rPr lang="en-US" sz="1800" dirty="0"/>
              <a:t> Based on use cases, matrix describes forty-four functional requirements identified for research data repository platforms and provides a score identifying relative importance</a:t>
            </a:r>
          </a:p>
          <a:p>
            <a:pPr marL="0">
              <a:lnSpc>
                <a:spcPct val="100000"/>
              </a:lnSpc>
              <a:spcBef>
                <a:spcPts val="0"/>
              </a:spcBef>
              <a:spcAft>
                <a:spcPts val="1200"/>
              </a:spcAft>
              <a:buNone/>
            </a:pPr>
            <a:r>
              <a:rPr lang="it-IT" sz="2000" b="1" dirty="0" err="1">
                <a:solidFill>
                  <a:srgbClr val="84442E"/>
                </a:solidFill>
                <a:hlinkClick r:id="rId5">
                  <a:extLst>
                    <a:ext uri="{A12FA001-AC4F-418D-AE19-62706E023703}">
                      <ahyp:hlinkClr xmlns:ahyp="http://schemas.microsoft.com/office/drawing/2018/hyperlinkcolor" val="tx"/>
                    </a:ext>
                  </a:extLst>
                </a:hlinkClick>
              </a:rPr>
              <a:t>Research</a:t>
            </a:r>
            <a:r>
              <a:rPr lang="it-IT" sz="2000" b="1" dirty="0">
                <a:solidFill>
                  <a:srgbClr val="84442E"/>
                </a:solidFill>
                <a:hlinkClick r:id="rId5">
                  <a:extLst>
                    <a:ext uri="{A12FA001-AC4F-418D-AE19-62706E023703}">
                      <ahyp:hlinkClr xmlns:ahyp="http://schemas.microsoft.com/office/drawing/2018/hyperlinkcolor" val="tx"/>
                    </a:ext>
                  </a:extLst>
                </a:hlinkClick>
              </a:rPr>
              <a:t> Data </a:t>
            </a:r>
            <a:r>
              <a:rPr lang="it-IT" sz="2000" b="1" dirty="0" err="1">
                <a:solidFill>
                  <a:srgbClr val="84442E"/>
                </a:solidFill>
                <a:hlinkClick r:id="rId5">
                  <a:extLst>
                    <a:ext uri="{A12FA001-AC4F-418D-AE19-62706E023703}">
                      <ahyp:hlinkClr xmlns:ahyp="http://schemas.microsoft.com/office/drawing/2018/hyperlinkcolor" val="tx"/>
                    </a:ext>
                  </a:extLst>
                </a:hlinkClick>
              </a:rPr>
              <a:t>Repository</a:t>
            </a:r>
            <a:r>
              <a:rPr lang="it-IT" sz="2000" b="1" dirty="0">
                <a:solidFill>
                  <a:srgbClr val="84442E"/>
                </a:solidFill>
                <a:hlinkClick r:id="rId5">
                  <a:extLst>
                    <a:ext uri="{A12FA001-AC4F-418D-AE19-62706E023703}">
                      <ahyp:hlinkClr xmlns:ahyp="http://schemas.microsoft.com/office/drawing/2018/hyperlinkcolor" val="tx"/>
                    </a:ext>
                  </a:extLst>
                </a:hlinkClick>
              </a:rPr>
              <a:t> </a:t>
            </a:r>
            <a:r>
              <a:rPr lang="it-IT" sz="2000" b="1" dirty="0" err="1">
                <a:solidFill>
                  <a:srgbClr val="84442E"/>
                </a:solidFill>
                <a:hlinkClick r:id="rId5">
                  <a:extLst>
                    <a:ext uri="{A12FA001-AC4F-418D-AE19-62706E023703}">
                      <ahyp:hlinkClr xmlns:ahyp="http://schemas.microsoft.com/office/drawing/2018/hyperlinkcolor" val="tx"/>
                    </a:ext>
                  </a:extLst>
                </a:hlinkClick>
              </a:rPr>
              <a:t>Interoperability</a:t>
            </a:r>
            <a:r>
              <a:rPr lang="it-IT" sz="2000" b="1" dirty="0">
                <a:solidFill>
                  <a:srgbClr val="84442E"/>
                </a:solidFill>
                <a:hlinkClick r:id="rId5">
                  <a:extLst>
                    <a:ext uri="{A12FA001-AC4F-418D-AE19-62706E023703}">
                      <ahyp:hlinkClr xmlns:ahyp="http://schemas.microsoft.com/office/drawing/2018/hyperlinkcolor" val="tx"/>
                    </a:ext>
                  </a:extLst>
                </a:hlinkClick>
              </a:rPr>
              <a:t> </a:t>
            </a:r>
            <a:r>
              <a:rPr lang="it-IT" sz="2000" b="1" dirty="0" err="1">
                <a:solidFill>
                  <a:srgbClr val="84442E"/>
                </a:solidFill>
                <a:hlinkClick r:id="rId5">
                  <a:extLst>
                    <a:ext uri="{A12FA001-AC4F-418D-AE19-62706E023703}">
                      <ahyp:hlinkClr xmlns:ahyp="http://schemas.microsoft.com/office/drawing/2018/hyperlinkcolor" val="tx"/>
                    </a:ext>
                  </a:extLst>
                </a:hlinkClick>
              </a:rPr>
              <a:t>Primer</a:t>
            </a:r>
            <a:r>
              <a:rPr lang="it-IT" sz="2000" b="1" dirty="0">
                <a:solidFill>
                  <a:srgbClr val="84442E"/>
                </a:solidFill>
              </a:rPr>
              <a:t>:</a:t>
            </a:r>
            <a:r>
              <a:rPr lang="it-IT" sz="2000" b="1" dirty="0"/>
              <a:t> </a:t>
            </a:r>
            <a:r>
              <a:rPr lang="en-US" sz="1800" dirty="0"/>
              <a:t>of use cases and an overview of standards, technologies and tools that could be components of an adoptable approach to facilitating interoperability between different research data repository platforms. </a:t>
            </a:r>
            <a:endParaRPr lang="it-IT" sz="2400" dirty="0"/>
          </a:p>
        </p:txBody>
      </p:sp>
      <p:sp>
        <p:nvSpPr>
          <p:cNvPr id="4" name="Segnaposto data 3"/>
          <p:cNvSpPr>
            <a:spLocks noGrp="1"/>
          </p:cNvSpPr>
          <p:nvPr>
            <p:ph type="dt" sz="half" idx="2"/>
          </p:nvPr>
        </p:nvSpPr>
        <p:spPr/>
        <p:txBody>
          <a:bodyPr/>
          <a:lstStyle/>
          <a:p>
            <a:fld id="{D59F9552-93CF-8D45-9344-92617940F783}"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7" name="Picture 2"/>
          <p:cNvPicPr>
            <a:picLocks noChangeAspect="1" noChangeArrowheads="1"/>
          </p:cNvPicPr>
          <p:nvPr/>
        </p:nvPicPr>
        <p:blipFill>
          <a:blip r:embed="rId6"/>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7"/>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r>
              <a:rPr lang="en-US" sz="2000" b="1" dirty="0">
                <a:solidFill>
                  <a:srgbClr val="84442E"/>
                </a:solidFill>
              </a:rPr>
              <a:t>: </a:t>
            </a:r>
            <a:r>
              <a:rPr lang="en-US" sz="1600" dirty="0"/>
              <a:t>Data versioning is a fundamental element to ensuring the reproducibility of research. Work in other RDA groups on data provenance and data citation, as well as the W3C Dataset Exchange Working Group, have highlighted that definitions of data versioning concepts and recommended practices are still missing.</a:t>
            </a:r>
          </a:p>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600" dirty="0" err="1">
                <a:solidFill>
                  <a:prstClr val="black"/>
                </a:solidFill>
              </a:rPr>
              <a:t>There</a:t>
            </a:r>
            <a:r>
              <a:rPr lang="it-IT" sz="1600" dirty="0">
                <a:solidFill>
                  <a:prstClr val="black"/>
                </a:solidFill>
              </a:rPr>
              <a:t> </a:t>
            </a:r>
            <a:r>
              <a:rPr lang="it-IT" sz="1600" dirty="0" err="1">
                <a:solidFill>
                  <a:prstClr val="black"/>
                </a:solidFill>
              </a:rPr>
              <a:t>is</a:t>
            </a:r>
            <a:r>
              <a:rPr lang="it-IT" sz="1600" dirty="0">
                <a:solidFill>
                  <a:prstClr val="black"/>
                </a:solidFill>
              </a:rPr>
              <a:t> a pressing </a:t>
            </a:r>
            <a:r>
              <a:rPr lang="it-IT" sz="1600" dirty="0" err="1">
                <a:solidFill>
                  <a:prstClr val="black"/>
                </a:solidFill>
              </a:rPr>
              <a:t>need</a:t>
            </a:r>
            <a:r>
              <a:rPr lang="it-IT" sz="1600" dirty="0">
                <a:solidFill>
                  <a:prstClr val="black"/>
                </a:solidFill>
              </a:rPr>
              <a:t> for a </a:t>
            </a:r>
            <a:r>
              <a:rPr lang="it-IT" sz="1600" dirty="0" err="1">
                <a:solidFill>
                  <a:prstClr val="black"/>
                </a:solidFill>
              </a:rPr>
              <a:t>coordinated</a:t>
            </a:r>
            <a:r>
              <a:rPr lang="it-IT" sz="1600" dirty="0">
                <a:solidFill>
                  <a:prstClr val="black"/>
                </a:solidFill>
              </a:rPr>
              <a:t> global </a:t>
            </a:r>
            <a:r>
              <a:rPr lang="it-IT" sz="1600" dirty="0" err="1">
                <a:solidFill>
                  <a:prstClr val="black"/>
                </a:solidFill>
              </a:rPr>
              <a:t>system</a:t>
            </a:r>
            <a:r>
              <a:rPr lang="it-IT" sz="1600" dirty="0">
                <a:solidFill>
                  <a:prstClr val="black"/>
                </a:solidFill>
              </a:rPr>
              <a:t> </a:t>
            </a:r>
            <a:r>
              <a:rPr lang="it-IT" sz="1600" dirty="0" err="1">
                <a:solidFill>
                  <a:prstClr val="black"/>
                </a:solidFill>
              </a:rPr>
              <a:t>encompassing</a:t>
            </a:r>
            <a:r>
              <a:rPr lang="it-IT" sz="1600" dirty="0">
                <a:solidFill>
                  <a:prstClr val="black"/>
                </a:solidFill>
              </a:rPr>
              <a:t> </a:t>
            </a:r>
            <a:r>
              <a:rPr lang="it-IT" sz="1600" dirty="0" err="1">
                <a:solidFill>
                  <a:prstClr val="black"/>
                </a:solidFill>
              </a:rPr>
              <a:t>preparedness</a:t>
            </a:r>
            <a:r>
              <a:rPr lang="it-IT" sz="1600" dirty="0">
                <a:solidFill>
                  <a:prstClr val="black"/>
                </a:solidFill>
              </a:rPr>
              <a:t>, early </a:t>
            </a:r>
            <a:r>
              <a:rPr lang="it-IT" sz="1600" dirty="0" err="1">
                <a:solidFill>
                  <a:prstClr val="black"/>
                </a:solidFill>
              </a:rPr>
              <a:t>detection</a:t>
            </a:r>
            <a:r>
              <a:rPr lang="it-IT" sz="1600" dirty="0">
                <a:solidFill>
                  <a:prstClr val="black"/>
                </a:solidFill>
              </a:rPr>
              <a:t>, and </a:t>
            </a:r>
            <a:r>
              <a:rPr lang="it-IT" sz="1600" dirty="0" err="1">
                <a:solidFill>
                  <a:prstClr val="black"/>
                </a:solidFill>
              </a:rPr>
              <a:t>rapid</a:t>
            </a:r>
            <a:r>
              <a:rPr lang="it-IT" sz="1600" dirty="0">
                <a:solidFill>
                  <a:prstClr val="black"/>
                </a:solidFill>
              </a:rPr>
              <a:t> </a:t>
            </a:r>
            <a:r>
              <a:rPr lang="it-IT" sz="1600" dirty="0" err="1">
                <a:solidFill>
                  <a:prstClr val="black"/>
                </a:solidFill>
              </a:rPr>
              <a:t>response</a:t>
            </a:r>
            <a:r>
              <a:rPr lang="it-IT" sz="1600" dirty="0">
                <a:solidFill>
                  <a:prstClr val="black"/>
                </a:solidFill>
              </a:rPr>
              <a:t> to </a:t>
            </a:r>
            <a:r>
              <a:rPr lang="it-IT" sz="1600" dirty="0" err="1">
                <a:solidFill>
                  <a:prstClr val="black"/>
                </a:solidFill>
              </a:rPr>
              <a:t>newly</a:t>
            </a:r>
            <a:r>
              <a:rPr lang="it-IT" sz="1600" dirty="0">
                <a:solidFill>
                  <a:prstClr val="black"/>
                </a:solidFill>
              </a:rPr>
              <a:t> </a:t>
            </a:r>
            <a:r>
              <a:rPr lang="it-IT" sz="1600" dirty="0" err="1">
                <a:solidFill>
                  <a:prstClr val="black"/>
                </a:solidFill>
              </a:rPr>
              <a:t>emergent</a:t>
            </a:r>
            <a:r>
              <a:rPr lang="it-IT" sz="1600" dirty="0">
                <a:solidFill>
                  <a:prstClr val="black"/>
                </a:solidFill>
              </a:rPr>
              <a:t> </a:t>
            </a:r>
            <a:r>
              <a:rPr lang="it-IT" sz="1600" dirty="0" err="1">
                <a:solidFill>
                  <a:prstClr val="black"/>
                </a:solidFill>
              </a:rPr>
              <a:t>threats</a:t>
            </a:r>
            <a:r>
              <a:rPr lang="it-IT" sz="1600" dirty="0">
                <a:solidFill>
                  <a:prstClr val="black"/>
                </a:solidFill>
              </a:rPr>
              <a:t> </a:t>
            </a:r>
            <a:r>
              <a:rPr lang="it-IT" sz="1600" dirty="0" err="1">
                <a:solidFill>
                  <a:prstClr val="black"/>
                </a:solidFill>
              </a:rPr>
              <a:t>such</a:t>
            </a:r>
            <a:r>
              <a:rPr lang="it-IT" sz="1600" dirty="0">
                <a:solidFill>
                  <a:prstClr val="black"/>
                </a:solidFill>
              </a:rPr>
              <a:t> </a:t>
            </a:r>
            <a:r>
              <a:rPr lang="it-IT" sz="1600" dirty="0" err="1">
                <a:solidFill>
                  <a:prstClr val="black"/>
                </a:solidFill>
              </a:rPr>
              <a:t>as</a:t>
            </a:r>
            <a:r>
              <a:rPr lang="it-IT" sz="1600" dirty="0">
                <a:solidFill>
                  <a:prstClr val="black"/>
                </a:solidFill>
              </a:rPr>
              <a:t> SARS-CoV-2 virus and the COVID- 19 </a:t>
            </a:r>
            <a:r>
              <a:rPr lang="it-IT" sz="1600" dirty="0" err="1">
                <a:solidFill>
                  <a:prstClr val="black"/>
                </a:solidFill>
              </a:rPr>
              <a:t>disease</a:t>
            </a:r>
            <a:r>
              <a:rPr lang="it-IT" sz="1600" dirty="0">
                <a:solidFill>
                  <a:prstClr val="black"/>
                </a:solidFill>
              </a:rPr>
              <a:t> </a:t>
            </a:r>
            <a:r>
              <a:rPr lang="it-IT" sz="1600" dirty="0" err="1">
                <a:solidFill>
                  <a:prstClr val="black"/>
                </a:solidFill>
              </a:rPr>
              <a:t>that</a:t>
            </a:r>
            <a:r>
              <a:rPr lang="it-IT" sz="1600" dirty="0">
                <a:solidFill>
                  <a:prstClr val="black"/>
                </a:solidFill>
              </a:rPr>
              <a:t> </a:t>
            </a:r>
            <a:r>
              <a:rPr lang="it-IT" sz="1600" dirty="0" err="1">
                <a:solidFill>
                  <a:prstClr val="black"/>
                </a:solidFill>
              </a:rPr>
              <a:t>it</a:t>
            </a:r>
            <a:r>
              <a:rPr lang="it-IT" sz="1600" dirty="0">
                <a:solidFill>
                  <a:prstClr val="black"/>
                </a:solidFill>
              </a:rPr>
              <a:t> </a:t>
            </a:r>
            <a:r>
              <a:rPr lang="it-IT" sz="1600" dirty="0" err="1">
                <a:solidFill>
                  <a:prstClr val="black"/>
                </a:solidFill>
              </a:rPr>
              <a:t>causes</a:t>
            </a:r>
            <a:r>
              <a:rPr lang="it-IT" sz="1600" dirty="0">
                <a:solidFill>
                  <a:prstClr val="black"/>
                </a:solidFill>
              </a:rPr>
              <a:t>.</a:t>
            </a:r>
            <a:br>
              <a:rPr lang="it-IT" sz="1600" dirty="0">
                <a:solidFill>
                  <a:prstClr val="black"/>
                </a:solidFill>
              </a:rPr>
            </a:br>
            <a:r>
              <a:rPr lang="it-IT" sz="1600" dirty="0">
                <a:solidFill>
                  <a:prstClr val="black"/>
                </a:solidFill>
              </a:rPr>
              <a:t>The </a:t>
            </a:r>
            <a:r>
              <a:rPr lang="it-IT" sz="1600" dirty="0" err="1">
                <a:solidFill>
                  <a:prstClr val="black"/>
                </a:solidFill>
              </a:rPr>
              <a:t>intended</a:t>
            </a:r>
            <a:r>
              <a:rPr lang="it-IT" sz="1600" dirty="0">
                <a:solidFill>
                  <a:prstClr val="black"/>
                </a:solidFill>
              </a:rPr>
              <a:t> audience for the </a:t>
            </a:r>
            <a:r>
              <a:rPr lang="it-IT" sz="1600" dirty="0" err="1">
                <a:solidFill>
                  <a:prstClr val="black"/>
                </a:solidFill>
              </a:rPr>
              <a:t>epidemiology</a:t>
            </a:r>
            <a:r>
              <a:rPr lang="it-IT" sz="1600" dirty="0">
                <a:solidFill>
                  <a:prstClr val="black"/>
                </a:solidFill>
              </a:rPr>
              <a:t>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 are </a:t>
            </a:r>
            <a:r>
              <a:rPr lang="it-IT" sz="1600" dirty="0" err="1">
                <a:solidFill>
                  <a:prstClr val="black"/>
                </a:solidFill>
              </a:rPr>
              <a:t>government</a:t>
            </a:r>
            <a:r>
              <a:rPr lang="it-IT" sz="1600" dirty="0">
                <a:solidFill>
                  <a:prstClr val="black"/>
                </a:solidFill>
              </a:rPr>
              <a:t> and </a:t>
            </a:r>
            <a:r>
              <a:rPr lang="it-IT" sz="1600" dirty="0" err="1">
                <a:solidFill>
                  <a:prstClr val="black"/>
                </a:solidFill>
              </a:rPr>
              <a:t>international</a:t>
            </a:r>
            <a:r>
              <a:rPr lang="it-IT" sz="1600" dirty="0">
                <a:solidFill>
                  <a:prstClr val="black"/>
                </a:solidFill>
              </a:rPr>
              <a:t> </a:t>
            </a:r>
            <a:r>
              <a:rPr lang="it-IT" sz="1600" dirty="0" err="1">
                <a:solidFill>
                  <a:prstClr val="black"/>
                </a:solidFill>
              </a:rPr>
              <a:t>agencies</a:t>
            </a:r>
            <a:r>
              <a:rPr lang="it-IT" sz="1600" dirty="0">
                <a:solidFill>
                  <a:prstClr val="black"/>
                </a:solidFill>
              </a:rPr>
              <a:t>, policy and </a:t>
            </a:r>
            <a:r>
              <a:rPr lang="it-IT" sz="1600" dirty="0" err="1">
                <a:solidFill>
                  <a:prstClr val="black"/>
                </a:solidFill>
              </a:rPr>
              <a:t>decision</a:t>
            </a:r>
            <a:r>
              <a:rPr lang="it-IT" sz="1600" dirty="0">
                <a:solidFill>
                  <a:prstClr val="black"/>
                </a:solidFill>
              </a:rPr>
              <a:t> </a:t>
            </a:r>
            <a:r>
              <a:rPr lang="it-IT" sz="1600" dirty="0" err="1">
                <a:solidFill>
                  <a:prstClr val="black"/>
                </a:solidFill>
              </a:rPr>
              <a:t>makers</a:t>
            </a:r>
            <a:r>
              <a:rPr lang="it-IT" sz="1600" dirty="0">
                <a:solidFill>
                  <a:prstClr val="black"/>
                </a:solidFill>
              </a:rPr>
              <a:t>, </a:t>
            </a:r>
            <a:r>
              <a:rPr lang="it-IT" sz="1600" dirty="0" err="1">
                <a:solidFill>
                  <a:prstClr val="black"/>
                </a:solidFill>
              </a:rPr>
              <a:t>epidemiologists</a:t>
            </a:r>
            <a:r>
              <a:rPr lang="it-IT" sz="1600" dirty="0">
                <a:solidFill>
                  <a:prstClr val="black"/>
                </a:solidFill>
              </a:rPr>
              <a:t> and public </a:t>
            </a:r>
            <a:r>
              <a:rPr lang="it-IT" sz="1600" dirty="0" err="1">
                <a:solidFill>
                  <a:prstClr val="black"/>
                </a:solidFill>
              </a:rPr>
              <a:t>health</a:t>
            </a:r>
            <a:r>
              <a:rPr lang="it-IT" sz="1600" dirty="0">
                <a:solidFill>
                  <a:prstClr val="black"/>
                </a:solidFill>
              </a:rPr>
              <a:t> </a:t>
            </a:r>
            <a:r>
              <a:rPr lang="it-IT" sz="1600" dirty="0" err="1">
                <a:solidFill>
                  <a:prstClr val="black"/>
                </a:solidFill>
              </a:rPr>
              <a:t>experts</a:t>
            </a:r>
            <a:r>
              <a:rPr lang="it-IT" sz="1600" dirty="0">
                <a:solidFill>
                  <a:prstClr val="black"/>
                </a:solidFill>
              </a:rPr>
              <a:t>, </a:t>
            </a:r>
            <a:r>
              <a:rPr lang="it-IT" sz="1600" dirty="0" err="1">
                <a:solidFill>
                  <a:prstClr val="black"/>
                </a:solidFill>
              </a:rPr>
              <a:t>disaster</a:t>
            </a:r>
            <a:r>
              <a:rPr lang="it-IT" sz="1600" dirty="0">
                <a:solidFill>
                  <a:prstClr val="black"/>
                </a:solidFill>
              </a:rPr>
              <a:t> </a:t>
            </a:r>
            <a:r>
              <a:rPr lang="it-IT" sz="1600" dirty="0" err="1">
                <a:solidFill>
                  <a:prstClr val="black"/>
                </a:solidFill>
              </a:rPr>
              <a:t>preparedness</a:t>
            </a:r>
            <a:r>
              <a:rPr lang="it-IT" sz="1600" dirty="0">
                <a:solidFill>
                  <a:prstClr val="black"/>
                </a:solidFill>
              </a:rPr>
              <a:t> and </a:t>
            </a:r>
            <a:r>
              <a:rPr lang="it-IT" sz="1600" dirty="0" err="1">
                <a:solidFill>
                  <a:prstClr val="black"/>
                </a:solidFill>
              </a:rPr>
              <a:t>response</a:t>
            </a:r>
            <a:r>
              <a:rPr lang="it-IT" sz="1600" dirty="0">
                <a:solidFill>
                  <a:prstClr val="black"/>
                </a:solidFill>
              </a:rPr>
              <a:t> </a:t>
            </a:r>
            <a:r>
              <a:rPr lang="it-IT" sz="1600" dirty="0" err="1">
                <a:solidFill>
                  <a:prstClr val="black"/>
                </a:solidFill>
              </a:rPr>
              <a:t>experts</a:t>
            </a:r>
            <a:r>
              <a:rPr lang="it-IT" sz="1600" dirty="0">
                <a:solidFill>
                  <a:prstClr val="black"/>
                </a:solidFill>
              </a:rPr>
              <a:t>, </a:t>
            </a:r>
            <a:r>
              <a:rPr lang="it-IT" sz="1600" dirty="0" err="1">
                <a:solidFill>
                  <a:prstClr val="black"/>
                </a:solidFill>
              </a:rPr>
              <a:t>funders</a:t>
            </a:r>
            <a:r>
              <a:rPr lang="it-IT" sz="1600" dirty="0">
                <a:solidFill>
                  <a:prstClr val="black"/>
                </a:solidFill>
              </a:rPr>
              <a:t>, data providers, </a:t>
            </a:r>
            <a:r>
              <a:rPr lang="it-IT" sz="1600" dirty="0" err="1">
                <a:solidFill>
                  <a:prstClr val="black"/>
                </a:solidFill>
              </a:rPr>
              <a:t>teachers</a:t>
            </a:r>
            <a:r>
              <a:rPr lang="it-IT" sz="1600" dirty="0">
                <a:solidFill>
                  <a:prstClr val="black"/>
                </a:solidFill>
              </a:rPr>
              <a:t>, </a:t>
            </a:r>
            <a:r>
              <a:rPr lang="it-IT" sz="1600" dirty="0" err="1">
                <a:solidFill>
                  <a:prstClr val="black"/>
                </a:solidFill>
              </a:rPr>
              <a:t>researchers</a:t>
            </a:r>
            <a:r>
              <a:rPr lang="it-IT" sz="1600" dirty="0">
                <a:solidFill>
                  <a:prstClr val="black"/>
                </a:solidFill>
              </a:rPr>
              <a:t>, </a:t>
            </a:r>
            <a:r>
              <a:rPr lang="it-IT" sz="1600" dirty="0" err="1">
                <a:solidFill>
                  <a:prstClr val="black"/>
                </a:solidFill>
              </a:rPr>
              <a:t>clinicians</a:t>
            </a:r>
            <a:r>
              <a:rPr lang="it-IT" sz="1600" dirty="0">
                <a:solidFill>
                  <a:prstClr val="black"/>
                </a:solidFill>
              </a:rPr>
              <a:t>, and </a:t>
            </a:r>
            <a:r>
              <a:rPr lang="it-IT" sz="1600" dirty="0" err="1">
                <a:solidFill>
                  <a:prstClr val="black"/>
                </a:solidFill>
              </a:rPr>
              <a:t>other</a:t>
            </a:r>
            <a:r>
              <a:rPr lang="it-IT" sz="1600" dirty="0">
                <a:solidFill>
                  <a:prstClr val="black"/>
                </a:solidFill>
              </a:rPr>
              <a:t> </a:t>
            </a:r>
            <a:r>
              <a:rPr lang="it-IT" sz="1600" dirty="0" err="1">
                <a:solidFill>
                  <a:prstClr val="black"/>
                </a:solidFill>
              </a:rPr>
              <a:t>potential</a:t>
            </a:r>
            <a:r>
              <a:rPr lang="it-IT" sz="1600" dirty="0">
                <a:solidFill>
                  <a:prstClr val="black"/>
                </a:solidFill>
              </a:rPr>
              <a:t> </a:t>
            </a:r>
            <a:r>
              <a:rPr lang="it-IT" sz="1600" dirty="0" err="1">
                <a:solidFill>
                  <a:prstClr val="black"/>
                </a:solidFill>
              </a:rPr>
              <a:t>users</a:t>
            </a:r>
            <a:r>
              <a:rPr lang="it-IT" sz="1600" dirty="0">
                <a:solidFill>
                  <a:prstClr val="black"/>
                </a:solidFill>
              </a:rPr>
              <a:t>.</a:t>
            </a:r>
          </a:p>
          <a:p>
            <a:pPr marL="36000" lvl="1">
              <a:lnSpc>
                <a:spcPct val="100000"/>
              </a:lnSpc>
              <a:spcBef>
                <a:spcPts val="0"/>
              </a:spcBef>
              <a:buNone/>
            </a:pPr>
            <a:r>
              <a:rPr lang="it-IT" sz="20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 </a:t>
            </a:r>
            <a:r>
              <a:rPr lang="it-IT" sz="1600" dirty="0">
                <a:solidFill>
                  <a:prstClr val="black"/>
                </a:solidFill>
              </a:rPr>
              <a:t>The RDA-COVID19 WG </a:t>
            </a:r>
            <a:r>
              <a:rPr lang="it-IT" sz="1600" dirty="0" err="1">
                <a:solidFill>
                  <a:prstClr val="black"/>
                </a:solidFill>
              </a:rPr>
              <a:t>Zotero</a:t>
            </a:r>
            <a:r>
              <a:rPr lang="it-IT" sz="1600" dirty="0">
                <a:solidFill>
                  <a:prstClr val="black"/>
                </a:solidFill>
              </a:rPr>
              <a:t> Library </a:t>
            </a:r>
            <a:r>
              <a:rPr lang="it-IT" sz="1600" dirty="0" err="1">
                <a:solidFill>
                  <a:prstClr val="black"/>
                </a:solidFill>
              </a:rPr>
              <a:t>was</a:t>
            </a:r>
            <a:r>
              <a:rPr lang="it-IT" sz="1600" dirty="0">
                <a:solidFill>
                  <a:prstClr val="black"/>
                </a:solidFill>
              </a:rPr>
              <a:t> </a:t>
            </a:r>
            <a:r>
              <a:rPr lang="it-IT" sz="1600" dirty="0" err="1">
                <a:solidFill>
                  <a:prstClr val="black"/>
                </a:solidFill>
              </a:rPr>
              <a:t>created</a:t>
            </a:r>
            <a:r>
              <a:rPr lang="it-IT" sz="1600" dirty="0">
                <a:solidFill>
                  <a:prstClr val="black"/>
                </a:solidFill>
              </a:rPr>
              <a:t> by the RDA-COVID19 WG to </a:t>
            </a:r>
            <a:r>
              <a:rPr lang="it-IT" sz="1600" dirty="0" err="1">
                <a:solidFill>
                  <a:prstClr val="black"/>
                </a:solidFill>
              </a:rPr>
              <a:t>support</a:t>
            </a:r>
            <a:r>
              <a:rPr lang="it-IT" sz="1600" dirty="0">
                <a:solidFill>
                  <a:prstClr val="black"/>
                </a:solidFill>
              </a:rPr>
              <a:t> </a:t>
            </a:r>
            <a:r>
              <a:rPr lang="it-IT" sz="1600" dirty="0" err="1">
                <a:solidFill>
                  <a:prstClr val="black"/>
                </a:solidFill>
              </a:rPr>
              <a:t>development</a:t>
            </a:r>
            <a:r>
              <a:rPr lang="it-IT" sz="1600" dirty="0">
                <a:solidFill>
                  <a:prstClr val="black"/>
                </a:solidFill>
              </a:rPr>
              <a:t> of the RDA-COVID19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a:t>
            </a:r>
          </a:p>
        </p:txBody>
      </p:sp>
      <p:sp>
        <p:nvSpPr>
          <p:cNvPr id="4" name="Segnaposto data 3"/>
          <p:cNvSpPr>
            <a:spLocks noGrp="1"/>
          </p:cNvSpPr>
          <p:nvPr>
            <p:ph type="dt" sz="half" idx="2"/>
          </p:nvPr>
        </p:nvSpPr>
        <p:spPr/>
        <p:txBody>
          <a:bodyPr/>
          <a:lstStyle/>
          <a:p>
            <a:fld id="{B9BAE2BD-525C-C74E-BF1F-FA8CD7C4D26D}"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7" name="Picture 2"/>
          <p:cNvPicPr>
            <a:picLocks noChangeAspect="1" noChangeArrowheads="1"/>
          </p:cNvPicPr>
          <p:nvPr/>
        </p:nvPicPr>
        <p:blipFill>
          <a:blip r:embed="rId5"/>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3284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1800" b="1" dirty="0">
                <a:solidFill>
                  <a:srgbClr val="84442E"/>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r>
              <a:rPr lang="en-US" sz="1800" b="1" dirty="0">
                <a:solidFill>
                  <a:srgbClr val="84442E"/>
                </a:solidFill>
              </a:rPr>
              <a:t>: </a:t>
            </a:r>
            <a:r>
              <a:rPr lang="en-US" sz="1800" dirty="0"/>
              <a:t>The demand for better reproducibility of research results is growing. More and more data is becoming available online. In some cases, the datasets have become so large that downloading the data is no longer feasible. Data can also be offered through web services and accessed on demand. This means that parts of the data are accessed at a remote source when needed. In this scenario, it will become increasingly important for a researcher to be able to cite the exact extract of the data set that was used to underpin their research publication.</a:t>
            </a:r>
          </a:p>
          <a:p>
            <a:pPr marL="0">
              <a:lnSpc>
                <a:spcPct val="100000"/>
              </a:lnSpc>
              <a:spcBef>
                <a:spcPts val="0"/>
              </a:spcBef>
              <a:spcAft>
                <a:spcPts val="1200"/>
              </a:spcAft>
              <a:buNone/>
            </a:pPr>
            <a:r>
              <a:rPr lang="en-US" sz="1800" b="1" dirty="0">
                <a:solidFill>
                  <a:srgbClr val="84442E"/>
                </a:solidFill>
                <a:hlinkClick r:id="rId3">
                  <a:extLst>
                    <a:ext uri="{A12FA001-AC4F-418D-AE19-62706E023703}">
                      <ahyp:hlinkClr xmlns:ahyp="http://schemas.microsoft.com/office/drawing/2018/hyperlinkcolor" val="tx"/>
                    </a:ext>
                  </a:extLst>
                </a:hlinkClick>
              </a:rPr>
              <a:t>Tromsø recommendations for citation of research data in linguistics</a:t>
            </a:r>
            <a:r>
              <a:rPr lang="en-US" sz="1800" b="1" dirty="0">
                <a:solidFill>
                  <a:srgbClr val="84442E"/>
                </a:solidFill>
              </a:rPr>
              <a:t>: </a:t>
            </a:r>
            <a:r>
              <a:rPr lang="it-IT" sz="1800" dirty="0"/>
              <a:t>For the use of </a:t>
            </a:r>
            <a:r>
              <a:rPr lang="it-IT" sz="1800" dirty="0" err="1"/>
              <a:t>researchers</a:t>
            </a:r>
            <a:r>
              <a:rPr lang="it-IT" sz="1800" dirty="0"/>
              <a:t> and </a:t>
            </a:r>
            <a:r>
              <a:rPr lang="it-IT" sz="1800" dirty="0" err="1"/>
              <a:t>scholars</a:t>
            </a:r>
            <a:r>
              <a:rPr lang="it-IT" sz="1800" dirty="0"/>
              <a:t> in the </a:t>
            </a:r>
            <a:r>
              <a:rPr lang="it-IT" sz="1800" dirty="0" err="1"/>
              <a:t>field</a:t>
            </a:r>
            <a:r>
              <a:rPr lang="it-IT" sz="1800" dirty="0"/>
              <a:t> </a:t>
            </a:r>
            <a:r>
              <a:rPr lang="it-IT" sz="1800" dirty="0" err="1"/>
              <a:t>working</a:t>
            </a:r>
            <a:r>
              <a:rPr lang="it-IT" sz="1800" dirty="0"/>
              <a:t> with </a:t>
            </a:r>
            <a:r>
              <a:rPr lang="it-IT" sz="1800" dirty="0" err="1"/>
              <a:t>datasets</a:t>
            </a:r>
            <a:r>
              <a:rPr lang="it-IT" sz="1800" dirty="0"/>
              <a:t>, </a:t>
            </a:r>
            <a:r>
              <a:rPr lang="it-IT" sz="1800" dirty="0" err="1"/>
              <a:t>we</a:t>
            </a:r>
            <a:r>
              <a:rPr lang="it-IT" sz="1800" dirty="0"/>
              <a:t> propose </a:t>
            </a:r>
            <a:r>
              <a:rPr lang="it-IT" sz="1800" dirty="0" err="1"/>
              <a:t>components</a:t>
            </a:r>
            <a:r>
              <a:rPr lang="it-IT" sz="1800" dirty="0"/>
              <a:t> of data </a:t>
            </a:r>
            <a:r>
              <a:rPr lang="it-IT" sz="1800" dirty="0" err="1"/>
              <a:t>citation</a:t>
            </a:r>
            <a:r>
              <a:rPr lang="it-IT" sz="1800" dirty="0"/>
              <a:t> for </a:t>
            </a:r>
            <a:r>
              <a:rPr lang="it-IT" sz="1800" dirty="0" err="1"/>
              <a:t>referencing</a:t>
            </a:r>
            <a:r>
              <a:rPr lang="it-IT" sz="1800" dirty="0"/>
              <a:t> </a:t>
            </a:r>
            <a:r>
              <a:rPr lang="it-IT" sz="1800" dirty="0" err="1"/>
              <a:t>language</a:t>
            </a:r>
            <a:r>
              <a:rPr lang="it-IT" sz="1800" dirty="0"/>
              <a:t> data, </a:t>
            </a:r>
            <a:r>
              <a:rPr lang="it-IT" sz="1800" dirty="0" err="1"/>
              <a:t>both</a:t>
            </a:r>
            <a:r>
              <a:rPr lang="it-IT" sz="1800" dirty="0"/>
              <a:t> in the </a:t>
            </a:r>
            <a:r>
              <a:rPr lang="it-IT" sz="1800" dirty="0" err="1"/>
              <a:t>bibliography</a:t>
            </a:r>
            <a:r>
              <a:rPr lang="it-IT" sz="1800" dirty="0"/>
              <a:t> and in the text of </a:t>
            </a:r>
            <a:r>
              <a:rPr lang="it-IT" sz="1800" dirty="0" err="1"/>
              <a:t>linguistics</a:t>
            </a:r>
            <a:r>
              <a:rPr lang="it-IT" sz="1800" dirty="0"/>
              <a:t> </a:t>
            </a:r>
            <a:r>
              <a:rPr lang="it-IT" sz="1800" dirty="0" err="1"/>
              <a:t>publications</a:t>
            </a:r>
            <a:r>
              <a:rPr lang="it-IT" sz="1800" dirty="0"/>
              <a:t>.</a:t>
            </a:r>
          </a:p>
          <a:p>
            <a:pPr marL="0">
              <a:lnSpc>
                <a:spcPct val="100000"/>
              </a:lnSpc>
              <a:spcBef>
                <a:spcPts val="0"/>
              </a:spcBef>
              <a:spcAft>
                <a:spcPts val="1200"/>
              </a:spcAft>
              <a:buNone/>
            </a:pPr>
            <a:r>
              <a:rPr lang="it-IT" sz="1800" b="1" dirty="0">
                <a:solidFill>
                  <a:srgbClr val="84442E"/>
                </a:solidFill>
                <a:hlinkClick r:id="rId4">
                  <a:extLst>
                    <a:ext uri="{A12FA001-AC4F-418D-AE19-62706E023703}">
                      <ahyp:hlinkClr xmlns:ahyp="http://schemas.microsoft.com/office/drawing/2018/hyperlinkcolor" val="tx"/>
                    </a:ext>
                  </a:extLst>
                </a:hlinkClick>
              </a:rPr>
              <a:t>Persistent Identification of Instruments:</a:t>
            </a:r>
            <a:r>
              <a:rPr lang="it-IT" sz="1800" b="1" dirty="0">
                <a:solidFill>
                  <a:srgbClr val="84442E"/>
                </a:solidFill>
              </a:rPr>
              <a:t> </a:t>
            </a:r>
            <a:r>
              <a:rPr lang="it-IT" sz="1800" dirty="0" err="1"/>
              <a:t>two</a:t>
            </a:r>
            <a:r>
              <a:rPr lang="it-IT" sz="1800" dirty="0"/>
              <a:t> </a:t>
            </a:r>
            <a:r>
              <a:rPr lang="it-IT" sz="1800" dirty="0" err="1"/>
              <a:t>tested</a:t>
            </a:r>
            <a:r>
              <a:rPr lang="it-IT" sz="1800" dirty="0"/>
              <a:t> </a:t>
            </a:r>
            <a:r>
              <a:rPr lang="it-IT" sz="1800" dirty="0" err="1"/>
              <a:t>approaches</a:t>
            </a:r>
            <a:r>
              <a:rPr lang="it-IT" sz="1800" dirty="0"/>
              <a:t> for </a:t>
            </a:r>
            <a:r>
              <a:rPr lang="it-IT" sz="1800" dirty="0" err="1"/>
              <a:t>persistent</a:t>
            </a:r>
            <a:r>
              <a:rPr lang="it-IT" sz="1800" dirty="0"/>
              <a:t> </a:t>
            </a:r>
            <a:r>
              <a:rPr lang="it-IT" sz="1800" dirty="0" err="1"/>
              <a:t>identification</a:t>
            </a:r>
            <a:r>
              <a:rPr lang="it-IT" sz="1800" dirty="0"/>
              <a:t> of </a:t>
            </a:r>
            <a:r>
              <a:rPr lang="it-IT" sz="1800" dirty="0" err="1"/>
              <a:t>instruments</a:t>
            </a:r>
            <a:r>
              <a:rPr lang="it-IT" sz="1800" dirty="0"/>
              <a:t>.</a:t>
            </a:r>
          </a:p>
          <a:p>
            <a:pPr marL="0">
              <a:lnSpc>
                <a:spcPct val="100000"/>
              </a:lnSpc>
              <a:spcBef>
                <a:spcPts val="0"/>
              </a:spcBef>
              <a:spcAft>
                <a:spcPts val="1200"/>
              </a:spcAft>
              <a:buNone/>
            </a:pPr>
            <a:br>
              <a:rPr lang="it-IT" sz="1800" dirty="0"/>
            </a:br>
            <a:endParaRPr lang="it-IT" sz="1800" dirty="0"/>
          </a:p>
        </p:txBody>
      </p:sp>
      <p:sp>
        <p:nvSpPr>
          <p:cNvPr id="4" name="Segnaposto data 3"/>
          <p:cNvSpPr>
            <a:spLocks noGrp="1"/>
          </p:cNvSpPr>
          <p:nvPr>
            <p:ph type="dt" sz="half" idx="2"/>
          </p:nvPr>
        </p:nvSpPr>
        <p:spPr/>
        <p:txBody>
          <a:bodyPr/>
          <a:lstStyle/>
          <a:p>
            <a:fld id="{3BDFFC31-DBDF-0946-866F-CE0D0CB9E1CE}"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7" name="Picture 2"/>
          <p:cNvPicPr>
            <a:picLocks noChangeAspect="1" noChangeArrowheads="1"/>
          </p:cNvPicPr>
          <p:nvPr/>
        </p:nvPicPr>
        <p:blipFill>
          <a:blip r:embed="rId5"/>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53877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10747" y="3113646"/>
            <a:ext cx="11231254" cy="2846909"/>
          </a:xfrm>
        </p:spPr>
        <p:txBody>
          <a:bodyPr>
            <a:noAutofit/>
          </a:bodyPr>
          <a:lstStyle/>
          <a:p>
            <a:pPr marL="3600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Scalable Dynamic Data Citation Methodology</a:t>
            </a:r>
            <a:r>
              <a:rPr lang="en-US" sz="2000" b="1" dirty="0">
                <a:solidFill>
                  <a:srgbClr val="84442E"/>
                </a:solidFill>
              </a:rPr>
              <a:t>:</a:t>
            </a:r>
            <a:r>
              <a:rPr lang="en-US" sz="2000" b="1" dirty="0"/>
              <a:t> </a:t>
            </a:r>
            <a:r>
              <a:rPr lang="en-US" sz="1800" dirty="0"/>
              <a:t>Supports efficient processing of data and linking from publications </a:t>
            </a:r>
            <a:r>
              <a:rPr lang="en-US" sz="1800" b="1" dirty="0">
                <a:solidFill>
                  <a:srgbClr val="0070C0"/>
                </a:solidFill>
                <a:sym typeface="Wingdings" pitchFamily="2" charset="2"/>
              </a:rPr>
              <a:t></a:t>
            </a:r>
            <a:r>
              <a:rPr lang="en-US" sz="1800" b="1" dirty="0">
                <a:solidFill>
                  <a:srgbClr val="0070C0"/>
                </a:solidFill>
              </a:rPr>
              <a:t>ICT Technical Specification</a:t>
            </a:r>
            <a:endParaRPr lang="en-US" sz="1800" b="1" dirty="0"/>
          </a:p>
          <a:p>
            <a:pPr marL="3600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Machine Actionable Policy Templates - Practical Policy WG Recommendations</a:t>
            </a:r>
            <a:r>
              <a:rPr lang="it-IT" sz="2200" b="1" dirty="0">
                <a:solidFill>
                  <a:srgbClr val="84442E"/>
                </a:solidFill>
              </a:rPr>
              <a:t>:</a:t>
            </a:r>
            <a:br>
              <a:rPr lang="it-IT" sz="2000" b="1" dirty="0"/>
            </a:br>
            <a:r>
              <a:rPr lang="it-IT" sz="1800" dirty="0" err="1"/>
              <a:t>Defining</a:t>
            </a:r>
            <a:r>
              <a:rPr lang="it-IT" sz="1800" dirty="0"/>
              <a:t> best </a:t>
            </a:r>
            <a:r>
              <a:rPr lang="it-IT" sz="1800" dirty="0" err="1"/>
              <a:t>practices</a:t>
            </a:r>
            <a:r>
              <a:rPr lang="it-IT" sz="1800" dirty="0"/>
              <a:t> of </a:t>
            </a:r>
            <a:r>
              <a:rPr lang="it-IT" sz="1800" dirty="0" err="1"/>
              <a:t>how</a:t>
            </a:r>
            <a:r>
              <a:rPr lang="it-IT" sz="1800" dirty="0"/>
              <a:t> to deal with data </a:t>
            </a:r>
            <a:r>
              <a:rPr lang="it-IT" sz="1800" dirty="0" err="1"/>
              <a:t>automatically</a:t>
            </a:r>
            <a:r>
              <a:rPr lang="it-IT" sz="1800" dirty="0"/>
              <a:t> and in a </a:t>
            </a:r>
            <a:r>
              <a:rPr lang="it-IT" sz="1800" dirty="0" err="1"/>
              <a:t>documented</a:t>
            </a:r>
            <a:r>
              <a:rPr lang="it-IT" sz="1800" dirty="0"/>
              <a:t> way with computer </a:t>
            </a:r>
            <a:r>
              <a:rPr lang="it-IT" sz="1800" dirty="0" err="1"/>
              <a:t>actionable</a:t>
            </a:r>
            <a:r>
              <a:rPr lang="it-IT" sz="1800" dirty="0"/>
              <a:t> policy </a:t>
            </a:r>
            <a:r>
              <a:rPr lang="en-US" sz="1800" b="1" u="sng" dirty="0">
                <a:solidFill>
                  <a:srgbClr val="0070C0"/>
                </a:solidFill>
                <a:sym typeface="Wingdings" pitchFamily="2" charset="2"/>
              </a:rPr>
              <a:t> </a:t>
            </a:r>
            <a:r>
              <a:rPr lang="en-US" sz="1800" b="1" u="sng" dirty="0">
                <a:solidFill>
                  <a:srgbClr val="0070C0"/>
                </a:solidFill>
              </a:rPr>
              <a:t>ICT Tech specification</a:t>
            </a:r>
          </a:p>
          <a:p>
            <a:pPr marL="36000" lv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The FAIRsharing Registry and Recommendations: Interlinking Standards, Databases and Data Policies</a:t>
            </a:r>
            <a:r>
              <a:rPr lang="it-IT" sz="2000" b="1" dirty="0">
                <a:solidFill>
                  <a:srgbClr val="84442E"/>
                </a:solidFill>
              </a:rPr>
              <a:t>:</a:t>
            </a:r>
            <a:r>
              <a:rPr lang="it-IT" sz="2000" dirty="0">
                <a:solidFill>
                  <a:prstClr val="black"/>
                </a:solidFill>
              </a:rPr>
              <a:t> </a:t>
            </a:r>
            <a:r>
              <a:rPr lang="it-IT" sz="1800" dirty="0">
                <a:solidFill>
                  <a:prstClr val="black"/>
                </a:solidFill>
              </a:rPr>
              <a:t>In </a:t>
            </a:r>
            <a:r>
              <a:rPr lang="it-IT" sz="1800" dirty="0" err="1">
                <a:solidFill>
                  <a:prstClr val="black"/>
                </a:solidFill>
              </a:rPr>
              <a:t>this</a:t>
            </a:r>
            <a:r>
              <a:rPr lang="it-IT" sz="1800" dirty="0">
                <a:solidFill>
                  <a:prstClr val="black"/>
                </a:solidFill>
              </a:rPr>
              <a:t> data-</a:t>
            </a:r>
            <a:r>
              <a:rPr lang="it-IT" sz="1800" dirty="0" err="1">
                <a:solidFill>
                  <a:prstClr val="black"/>
                </a:solidFill>
              </a:rPr>
              <a:t>driven</a:t>
            </a:r>
            <a:r>
              <a:rPr lang="it-IT" sz="1800" dirty="0">
                <a:solidFill>
                  <a:prstClr val="black"/>
                </a:solidFill>
              </a:rPr>
              <a:t> </a:t>
            </a:r>
            <a:r>
              <a:rPr lang="it-IT" sz="1800" dirty="0" err="1">
                <a:solidFill>
                  <a:prstClr val="black"/>
                </a:solidFill>
              </a:rPr>
              <a:t>age</a:t>
            </a:r>
            <a:r>
              <a:rPr lang="it-IT" sz="1800" dirty="0">
                <a:solidFill>
                  <a:prstClr val="black"/>
                </a:solidFill>
              </a:rPr>
              <a:t>, </a:t>
            </a:r>
            <a:r>
              <a:rPr lang="it-IT" sz="1800" dirty="0" err="1">
                <a:solidFill>
                  <a:prstClr val="black"/>
                </a:solidFill>
              </a:rPr>
              <a:t>governments</a:t>
            </a:r>
            <a:r>
              <a:rPr lang="it-IT" sz="1800" dirty="0">
                <a:solidFill>
                  <a:prstClr val="black"/>
                </a:solidFill>
              </a:rPr>
              <a:t>, </a:t>
            </a:r>
            <a:r>
              <a:rPr lang="it-IT" sz="1800" dirty="0" err="1">
                <a:solidFill>
                  <a:prstClr val="black"/>
                </a:solidFill>
              </a:rPr>
              <a:t>funders</a:t>
            </a:r>
            <a:r>
              <a:rPr lang="it-IT" sz="1800" dirty="0">
                <a:solidFill>
                  <a:prstClr val="black"/>
                </a:solidFill>
              </a:rPr>
              <a:t> and </a:t>
            </a:r>
            <a:r>
              <a:rPr lang="it-IT" sz="1800" dirty="0" err="1">
                <a:solidFill>
                  <a:prstClr val="black"/>
                </a:solidFill>
              </a:rPr>
              <a:t>publishers</a:t>
            </a:r>
            <a:r>
              <a:rPr lang="it-IT" sz="1800" dirty="0">
                <a:solidFill>
                  <a:prstClr val="black"/>
                </a:solidFill>
              </a:rPr>
              <a:t> </a:t>
            </a:r>
            <a:r>
              <a:rPr lang="it-IT" sz="1800" dirty="0" err="1">
                <a:solidFill>
                  <a:prstClr val="black"/>
                </a:solidFill>
              </a:rPr>
              <a:t>expect</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transparency</a:t>
            </a:r>
            <a:r>
              <a:rPr lang="it-IT" sz="1800" dirty="0">
                <a:solidFill>
                  <a:prstClr val="black"/>
                </a:solidFill>
              </a:rPr>
              <a:t> and </a:t>
            </a:r>
            <a:r>
              <a:rPr lang="it-IT" sz="1800" dirty="0" err="1">
                <a:solidFill>
                  <a:prstClr val="black"/>
                </a:solidFill>
              </a:rPr>
              <a:t>reuse</a:t>
            </a:r>
            <a:r>
              <a:rPr lang="it-IT" sz="1800" dirty="0">
                <a:solidFill>
                  <a:prstClr val="black"/>
                </a:solidFill>
              </a:rPr>
              <a:t> of </a:t>
            </a:r>
            <a:r>
              <a:rPr lang="it-IT" sz="1800" dirty="0" err="1">
                <a:solidFill>
                  <a:prstClr val="black"/>
                </a:solidFill>
              </a:rPr>
              <a:t>research</a:t>
            </a:r>
            <a:r>
              <a:rPr lang="it-IT" sz="1800" dirty="0">
                <a:solidFill>
                  <a:prstClr val="black"/>
                </a:solidFill>
              </a:rPr>
              <a:t> data, </a:t>
            </a:r>
            <a:r>
              <a:rPr lang="it-IT" sz="1800" dirty="0" err="1">
                <a:solidFill>
                  <a:prstClr val="black"/>
                </a:solidFill>
              </a:rPr>
              <a:t>as</a:t>
            </a:r>
            <a:r>
              <a:rPr lang="it-IT" sz="1800" dirty="0">
                <a:solidFill>
                  <a:prstClr val="black"/>
                </a:solidFill>
              </a:rPr>
              <a:t> </a:t>
            </a:r>
            <a:r>
              <a:rPr lang="it-IT" sz="1800" dirty="0" err="1">
                <a:solidFill>
                  <a:prstClr val="black"/>
                </a:solidFill>
              </a:rPr>
              <a:t>well</a:t>
            </a:r>
            <a:r>
              <a:rPr lang="it-IT" sz="1800" dirty="0">
                <a:solidFill>
                  <a:prstClr val="black"/>
                </a:solidFill>
              </a:rPr>
              <a:t> </a:t>
            </a:r>
            <a:r>
              <a:rPr lang="it-IT" sz="1800" dirty="0" err="1">
                <a:solidFill>
                  <a:prstClr val="black"/>
                </a:solidFill>
              </a:rPr>
              <a:t>as</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access</a:t>
            </a:r>
            <a:r>
              <a:rPr lang="it-IT" sz="1800" dirty="0">
                <a:solidFill>
                  <a:prstClr val="black"/>
                </a:solidFill>
              </a:rPr>
              <a:t> to and </a:t>
            </a:r>
            <a:r>
              <a:rPr lang="it-IT" sz="1800" dirty="0" err="1">
                <a:solidFill>
                  <a:prstClr val="black"/>
                </a:solidFill>
              </a:rPr>
              <a:t>preservation</a:t>
            </a:r>
            <a:r>
              <a:rPr lang="it-IT" sz="1800" dirty="0">
                <a:solidFill>
                  <a:prstClr val="black"/>
                </a:solidFill>
              </a:rPr>
              <a:t> of the data </a:t>
            </a:r>
            <a:r>
              <a:rPr lang="it-IT" sz="1800" dirty="0" err="1">
                <a:solidFill>
                  <a:prstClr val="black"/>
                </a:solidFill>
              </a:rPr>
              <a:t>that</a:t>
            </a:r>
            <a:r>
              <a:rPr lang="it-IT" sz="1800" dirty="0">
                <a:solidFill>
                  <a:prstClr val="black"/>
                </a:solidFill>
              </a:rPr>
              <a:t> </a:t>
            </a:r>
            <a:r>
              <a:rPr lang="it-IT" sz="1800" dirty="0" err="1">
                <a:solidFill>
                  <a:prstClr val="black"/>
                </a:solidFill>
              </a:rPr>
              <a:t>supports</a:t>
            </a:r>
            <a:r>
              <a:rPr lang="it-IT" sz="1800" dirty="0">
                <a:solidFill>
                  <a:prstClr val="black"/>
                </a:solidFill>
              </a:rPr>
              <a:t> </a:t>
            </a:r>
            <a:r>
              <a:rPr lang="it-IT" sz="1800" dirty="0" err="1">
                <a:solidFill>
                  <a:prstClr val="black"/>
                </a:solidFill>
              </a:rPr>
              <a:t>research</a:t>
            </a:r>
            <a:r>
              <a:rPr lang="it-IT" sz="1800" dirty="0">
                <a:solidFill>
                  <a:prstClr val="black"/>
                </a:solidFill>
              </a:rPr>
              <a:t> </a:t>
            </a:r>
            <a:r>
              <a:rPr lang="it-IT" sz="1800" dirty="0" err="1">
                <a:solidFill>
                  <a:prstClr val="black"/>
                </a:solidFill>
              </a:rPr>
              <a:t>findings</a:t>
            </a:r>
            <a:r>
              <a:rPr lang="it-IT" sz="1800" dirty="0">
                <a:solidFill>
                  <a:prstClr val="black"/>
                </a:solidFill>
              </a:rPr>
              <a:t>. </a:t>
            </a:r>
            <a:r>
              <a:rPr lang="it-IT" sz="1800" dirty="0" err="1">
                <a:solidFill>
                  <a:prstClr val="black"/>
                </a:solidFill>
              </a:rPr>
              <a:t>This</a:t>
            </a:r>
            <a:r>
              <a:rPr lang="it-IT" sz="1800" dirty="0">
                <a:solidFill>
                  <a:prstClr val="black"/>
                </a:solidFill>
              </a:rPr>
              <a:t> </a:t>
            </a:r>
            <a:r>
              <a:rPr lang="it-IT" sz="1800" dirty="0" err="1">
                <a:solidFill>
                  <a:prstClr val="black"/>
                </a:solidFill>
              </a:rPr>
              <a:t>requires</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researcher</a:t>
            </a:r>
            <a:r>
              <a:rPr lang="it-IT" sz="1800" dirty="0">
                <a:solidFill>
                  <a:prstClr val="black"/>
                </a:solidFill>
              </a:rPr>
              <a:t> </a:t>
            </a:r>
            <a:r>
              <a:rPr lang="it-IT" sz="1800" dirty="0" err="1">
                <a:solidFill>
                  <a:prstClr val="black"/>
                </a:solidFill>
              </a:rPr>
              <a:t>responsibility</a:t>
            </a:r>
            <a:r>
              <a:rPr lang="it-IT" sz="1800" dirty="0">
                <a:solidFill>
                  <a:prstClr val="black"/>
                </a:solidFill>
              </a:rPr>
              <a:t> for the </a:t>
            </a:r>
            <a:r>
              <a:rPr lang="it-IT" sz="1800" dirty="0" err="1">
                <a:solidFill>
                  <a:prstClr val="black"/>
                </a:solidFill>
              </a:rPr>
              <a:t>produced</a:t>
            </a:r>
            <a:r>
              <a:rPr lang="it-IT" sz="1800" dirty="0">
                <a:solidFill>
                  <a:prstClr val="black"/>
                </a:solidFill>
              </a:rPr>
              <a:t> data, </a:t>
            </a:r>
            <a:r>
              <a:rPr lang="it-IT" sz="1800" dirty="0" err="1">
                <a:solidFill>
                  <a:prstClr val="black"/>
                </a:solidFill>
              </a:rPr>
              <a:t>which</a:t>
            </a:r>
            <a:r>
              <a:rPr lang="it-IT" sz="1800" dirty="0">
                <a:solidFill>
                  <a:prstClr val="black"/>
                </a:solidFill>
              </a:rPr>
              <a:t> </a:t>
            </a:r>
            <a:r>
              <a:rPr lang="it-IT" sz="1800" dirty="0" err="1">
                <a:solidFill>
                  <a:prstClr val="black"/>
                </a:solidFill>
              </a:rPr>
              <a:t>should</a:t>
            </a:r>
            <a:r>
              <a:rPr lang="it-IT" sz="1800" dirty="0">
                <a:solidFill>
                  <a:prstClr val="black"/>
                </a:solidFill>
              </a:rPr>
              <a:t> </a:t>
            </a:r>
            <a:r>
              <a:rPr lang="it-IT" sz="1800" dirty="0" err="1">
                <a:solidFill>
                  <a:prstClr val="black"/>
                </a:solidFill>
              </a:rPr>
              <a:t>result</a:t>
            </a:r>
            <a:r>
              <a:rPr lang="it-IT" sz="1800" dirty="0">
                <a:solidFill>
                  <a:prstClr val="black"/>
                </a:solidFill>
              </a:rPr>
              <a:t> in </a:t>
            </a:r>
            <a:r>
              <a:rPr lang="it-IT" sz="1800" dirty="0" err="1">
                <a:solidFill>
                  <a:prstClr val="black"/>
                </a:solidFill>
              </a:rPr>
              <a:t>greater</a:t>
            </a:r>
            <a:r>
              <a:rPr lang="it-IT" sz="1800" dirty="0">
                <a:solidFill>
                  <a:prstClr val="black"/>
                </a:solidFill>
              </a:rPr>
              <a:t> </a:t>
            </a:r>
            <a:r>
              <a:rPr lang="it-IT" sz="1800" dirty="0" err="1">
                <a:solidFill>
                  <a:prstClr val="black"/>
                </a:solidFill>
              </a:rPr>
              <a:t>confidence</a:t>
            </a:r>
            <a:r>
              <a:rPr lang="it-IT" sz="1800" dirty="0">
                <a:solidFill>
                  <a:prstClr val="black"/>
                </a:solidFill>
              </a:rPr>
              <a:t> in, and the </a:t>
            </a:r>
            <a:r>
              <a:rPr lang="it-IT" sz="1800" dirty="0" err="1">
                <a:solidFill>
                  <a:prstClr val="black"/>
                </a:solidFill>
              </a:rPr>
              <a:t>reuse</a:t>
            </a:r>
            <a:r>
              <a:rPr lang="it-IT" sz="1800" dirty="0">
                <a:solidFill>
                  <a:prstClr val="black"/>
                </a:solidFill>
              </a:rPr>
              <a:t> of, </a:t>
            </a:r>
            <a:r>
              <a:rPr lang="it-IT" sz="1800" dirty="0" err="1">
                <a:solidFill>
                  <a:prstClr val="black"/>
                </a:solidFill>
              </a:rPr>
              <a:t>existing</a:t>
            </a:r>
            <a:r>
              <a:rPr lang="it-IT" sz="1800" dirty="0">
                <a:solidFill>
                  <a:prstClr val="black"/>
                </a:solidFill>
              </a:rPr>
              <a:t> data.</a:t>
            </a:r>
          </a:p>
          <a:p>
            <a:pPr marL="36000">
              <a:lnSpc>
                <a:spcPct val="100000"/>
              </a:lnSpc>
              <a:spcBef>
                <a:spcPts val="0"/>
              </a:spcBef>
              <a:spcAft>
                <a:spcPts val="1200"/>
              </a:spcAft>
              <a:buNone/>
            </a:pPr>
            <a:endParaRPr lang="en-US" sz="2000" b="1" dirty="0">
              <a:solidFill>
                <a:srgbClr val="0070C0"/>
              </a:solidFill>
            </a:endParaRPr>
          </a:p>
        </p:txBody>
      </p:sp>
      <p:sp>
        <p:nvSpPr>
          <p:cNvPr id="4" name="Segnaposto data 3"/>
          <p:cNvSpPr>
            <a:spLocks noGrp="1"/>
          </p:cNvSpPr>
          <p:nvPr>
            <p:ph type="dt" sz="half" idx="2"/>
          </p:nvPr>
        </p:nvSpPr>
        <p:spPr/>
        <p:txBody>
          <a:bodyPr/>
          <a:lstStyle/>
          <a:p>
            <a:fld id="{D5E4FE6B-3394-BA49-9AE8-A4A74E3132C6}"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p:txBody>
          <a:bodyPr/>
          <a:lstStyle/>
          <a:p>
            <a:r>
              <a:rPr lang="en-GB" dirty="0"/>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379330"/>
            <a:ext cx="10723536" cy="2226258"/>
          </a:xfrm>
          <a:prstGeom prst="rect">
            <a:avLst/>
          </a:prstGeom>
          <a:solidFill>
            <a:srgbClr val="99CB38">
              <a:lumMod val="40000"/>
              <a:lumOff val="60000"/>
            </a:srgbClr>
          </a:solidFill>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ysClr val="windowText" lastClr="000000">
                    <a:lumMod val="75000"/>
                    <a:lumOff val="25000"/>
                  </a:sysClr>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members collaborate together across the globe to tackle numerous infrastructure &amp; data sharing challenges related to:</a:t>
            </a:r>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Date Placeholder 3">
            <a:extLst>
              <a:ext uri="{FF2B5EF4-FFF2-40B4-BE49-F238E27FC236}">
                <a16:creationId xmlns:a16="http://schemas.microsoft.com/office/drawing/2014/main" id="{E6D6DCEE-C89C-7440-AD2F-ADAB9E1B0556}"/>
              </a:ext>
            </a:extLst>
          </p:cNvPr>
          <p:cNvSpPr>
            <a:spLocks noGrp="1"/>
          </p:cNvSpPr>
          <p:nvPr>
            <p:ph type="dt" sz="half" idx="2"/>
          </p:nvPr>
        </p:nvSpPr>
        <p:spPr>
          <a:xfrm>
            <a:off x="838200" y="6425625"/>
            <a:ext cx="1426029" cy="365125"/>
          </a:xfrm>
        </p:spPr>
        <p:txBody>
          <a:bodyPr/>
          <a:lstStyle/>
          <a:p>
            <a:fld id="{D2B9C52D-41A1-7B4C-BCBE-4D632CEC8A5E}" type="datetime5">
              <a:rPr lang="en-US" smtClean="0"/>
              <a:t>4-Dec-20</a:t>
            </a:fld>
            <a:endParaRPr lang="en-GB" dirty="0"/>
          </a:p>
        </p:txBody>
      </p:sp>
    </p:spTree>
    <p:extLst>
      <p:ext uri="{BB962C8B-B14F-4D97-AF65-F5344CB8AC3E}">
        <p14:creationId xmlns:p14="http://schemas.microsoft.com/office/powerpoint/2010/main" val="1935921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762000" y="3101454"/>
            <a:ext cx="10980000" cy="3043314"/>
          </a:xfrm>
        </p:spPr>
        <p:txBody>
          <a:bodyPr>
            <a:noAutofit/>
          </a:bodyPr>
          <a:lstStyle/>
          <a:p>
            <a:pPr marL="36000" lv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Repository Audit and Certification DSA–WDS Partnership WG Recommendations</a:t>
            </a:r>
            <a:r>
              <a:rPr lang="en-US" sz="2200" b="1" dirty="0">
                <a:solidFill>
                  <a:srgbClr val="84442E"/>
                </a:solidFill>
              </a:rPr>
              <a:t>: </a:t>
            </a:r>
            <a:r>
              <a:rPr lang="en-US" sz="2000" dirty="0"/>
              <a:t>Creates harmonized Common Procedures for certification of repositories at the basic level, drawing from the procedures already put in place by the Data Seal of Approval (DSA) and the ICSU World Data System (ICSU-WDS) </a:t>
            </a:r>
            <a:r>
              <a:rPr lang="en-US" sz="2000" b="1" dirty="0">
                <a:solidFill>
                  <a:srgbClr val="0070C0"/>
                </a:solidFill>
                <a:sym typeface="Wingdings" pitchFamily="2" charset="2"/>
              </a:rPr>
              <a:t> </a:t>
            </a:r>
            <a:r>
              <a:rPr lang="en-US" sz="2000" b="1" dirty="0">
                <a:solidFill>
                  <a:srgbClr val="0070C0"/>
                </a:solidFill>
              </a:rPr>
              <a:t>ICT Technical Specification</a:t>
            </a:r>
          </a:p>
          <a:p>
            <a:pPr marL="3600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39 Hints to Facilitate the Use of Semantics for Data on Agriculture and Nutrition</a:t>
            </a:r>
            <a:r>
              <a:rPr lang="en-US" sz="2200" b="1" dirty="0">
                <a:solidFill>
                  <a:srgbClr val="84442E"/>
                </a:solidFill>
              </a:rPr>
              <a:t>: </a:t>
            </a:r>
            <a:r>
              <a:rPr lang="en-US" sz="2000" dirty="0"/>
              <a:t>This document presents the recommendations of the RDA </a:t>
            </a:r>
            <a:r>
              <a:rPr lang="en-US" sz="2000" dirty="0" err="1"/>
              <a:t>Agrisemantics</a:t>
            </a:r>
            <a:r>
              <a:rPr lang="en-US" sz="2000" dirty="0"/>
              <a:t> Working Group (WG) to promote the use of semantics for agricultural data for the purpose of enhancing data interoperability in agriculture. These recommendations are high-level, to encourage researchers and practitioners to extend them according to their area of expertise. </a:t>
            </a:r>
          </a:p>
          <a:p>
            <a:pPr marL="36000">
              <a:lnSpc>
                <a:spcPct val="100000"/>
              </a:lnSpc>
              <a:spcBef>
                <a:spcPts val="0"/>
              </a:spcBef>
              <a:spcAft>
                <a:spcPts val="1200"/>
              </a:spcAft>
              <a:buNone/>
            </a:pPr>
            <a:endParaRPr lang="it-IT" sz="2200" b="1" dirty="0">
              <a:solidFill>
                <a:srgbClr val="84442E"/>
              </a:solidFill>
            </a:endParaRPr>
          </a:p>
        </p:txBody>
      </p:sp>
      <p:sp>
        <p:nvSpPr>
          <p:cNvPr id="4" name="Segnaposto data 3"/>
          <p:cNvSpPr>
            <a:spLocks noGrp="1"/>
          </p:cNvSpPr>
          <p:nvPr>
            <p:ph type="dt" sz="half" idx="2"/>
          </p:nvPr>
        </p:nvSpPr>
        <p:spPr/>
        <p:txBody>
          <a:bodyPr/>
          <a:lstStyle/>
          <a:p>
            <a:fld id="{69D233E8-A0D7-6640-9E81-711C34288E02}"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33345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762000" y="3101454"/>
            <a:ext cx="10980000" cy="3043314"/>
          </a:xfrm>
        </p:spPr>
        <p:txBody>
          <a:bodyPr>
            <a:noAutofit/>
          </a:bodyPr>
          <a:lstStyle/>
          <a:p>
            <a:pPr marL="0">
              <a:lnSpc>
                <a:spcPct val="120000"/>
              </a:lnSpc>
              <a:spcBef>
                <a:spcPts val="0"/>
              </a:spcBef>
              <a:spcAft>
                <a:spcPts val="1200"/>
              </a:spcAft>
              <a:buNone/>
            </a:pPr>
            <a:r>
              <a:rPr lang="it-IT" b="1" dirty="0">
                <a:solidFill>
                  <a:srgbClr val="84442E"/>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b="1" dirty="0">
                <a:solidFill>
                  <a:srgbClr val="84442E"/>
                </a:solidFill>
              </a:rPr>
              <a:t>: </a:t>
            </a:r>
            <a:r>
              <a:rPr lang="it-IT" sz="2400" dirty="0"/>
              <a:t>The </a:t>
            </a:r>
            <a:r>
              <a:rPr lang="it-IT" sz="2400" dirty="0" err="1"/>
              <a:t>Research</a:t>
            </a:r>
            <a:r>
              <a:rPr lang="it-IT" sz="2400" dirty="0"/>
              <a:t> Data </a:t>
            </a:r>
            <a:r>
              <a:rPr lang="it-IT" sz="2400" dirty="0" err="1"/>
              <a:t>Alliance</a:t>
            </a:r>
            <a:r>
              <a:rPr lang="it-IT" sz="2400" dirty="0"/>
              <a:t> (RDA) COVID-19 </a:t>
            </a:r>
            <a:r>
              <a:rPr lang="it-IT" sz="2400" dirty="0" err="1"/>
              <a:t>Working</a:t>
            </a:r>
            <a:r>
              <a:rPr lang="it-IT" sz="2400" dirty="0"/>
              <a:t> Group </a:t>
            </a:r>
            <a:r>
              <a:rPr lang="it-IT" sz="2400" dirty="0" err="1"/>
              <a:t>members</a:t>
            </a:r>
            <a:r>
              <a:rPr lang="it-IT" sz="2400" dirty="0"/>
              <a:t> </a:t>
            </a:r>
            <a:r>
              <a:rPr lang="it-IT" sz="2400" dirty="0" err="1"/>
              <a:t>bring</a:t>
            </a:r>
            <a:r>
              <a:rPr lang="it-IT" sz="2400" dirty="0"/>
              <a:t> </a:t>
            </a:r>
            <a:r>
              <a:rPr lang="it-IT" sz="2400" dirty="0" err="1"/>
              <a:t>various</a:t>
            </a:r>
            <a:r>
              <a:rPr lang="it-IT" sz="2400" dirty="0"/>
              <a:t>, global expertise to </a:t>
            </a:r>
            <a:r>
              <a:rPr lang="it-IT" sz="2400" dirty="0" err="1"/>
              <a:t>develop</a:t>
            </a:r>
            <a:r>
              <a:rPr lang="it-IT" sz="2400" dirty="0"/>
              <a:t> a body of work </a:t>
            </a:r>
            <a:r>
              <a:rPr lang="it-IT" sz="2400" dirty="0" err="1"/>
              <a:t>that</a:t>
            </a:r>
            <a:r>
              <a:rPr lang="it-IT" sz="2400" dirty="0"/>
              <a:t> </a:t>
            </a:r>
            <a:r>
              <a:rPr lang="it-IT" sz="2400" dirty="0" err="1"/>
              <a:t>comprises</a:t>
            </a:r>
            <a:r>
              <a:rPr lang="it-IT" sz="2400" dirty="0"/>
              <a:t> </a:t>
            </a:r>
            <a:r>
              <a:rPr lang="it-IT" sz="2400" dirty="0" err="1"/>
              <a:t>how</a:t>
            </a:r>
            <a:r>
              <a:rPr lang="it-IT" sz="2400" dirty="0"/>
              <a:t> data from multiple </a:t>
            </a:r>
            <a:r>
              <a:rPr lang="it-IT" sz="2400" dirty="0" err="1"/>
              <a:t>disciplines</a:t>
            </a:r>
            <a:r>
              <a:rPr lang="it-IT" sz="2400" dirty="0"/>
              <a:t> </a:t>
            </a:r>
            <a:r>
              <a:rPr lang="it-IT" sz="2400" dirty="0" err="1"/>
              <a:t>inform</a:t>
            </a:r>
            <a:r>
              <a:rPr lang="it-IT" sz="2400" dirty="0"/>
              <a:t> </a:t>
            </a:r>
            <a:r>
              <a:rPr lang="it-IT" sz="2400" dirty="0" err="1"/>
              <a:t>response</a:t>
            </a:r>
            <a:r>
              <a:rPr lang="it-IT" sz="2400" dirty="0"/>
              <a:t> to a </a:t>
            </a:r>
            <a:r>
              <a:rPr lang="it-IT" sz="2400" dirty="0" err="1"/>
              <a:t>pandemic</a:t>
            </a:r>
            <a:r>
              <a:rPr lang="it-IT" sz="2400" dirty="0"/>
              <a:t> </a:t>
            </a:r>
            <a:r>
              <a:rPr lang="it-IT" sz="2400" dirty="0" err="1"/>
              <a:t>combined</a:t>
            </a:r>
            <a:r>
              <a:rPr lang="it-IT" sz="2400" dirty="0"/>
              <a:t> with </a:t>
            </a:r>
            <a:r>
              <a:rPr lang="it-IT" sz="2400" dirty="0" err="1"/>
              <a:t>guidelines</a:t>
            </a:r>
            <a:r>
              <a:rPr lang="it-IT" sz="2400" dirty="0"/>
              <a:t> and </a:t>
            </a:r>
            <a:r>
              <a:rPr lang="it-IT" sz="2400" dirty="0" err="1"/>
              <a:t>recommendations</a:t>
            </a:r>
            <a:r>
              <a:rPr lang="it-IT" sz="2400" dirty="0"/>
              <a:t> on data </a:t>
            </a:r>
            <a:r>
              <a:rPr lang="it-IT" sz="2400" dirty="0" err="1"/>
              <a:t>sharing</a:t>
            </a:r>
            <a:r>
              <a:rPr lang="it-IT" sz="2400" dirty="0"/>
              <a:t> under the </a:t>
            </a:r>
            <a:r>
              <a:rPr lang="it-IT" sz="2400" dirty="0" err="1"/>
              <a:t>present</a:t>
            </a:r>
            <a:r>
              <a:rPr lang="it-IT" sz="2400" dirty="0"/>
              <a:t> COVID-19 </a:t>
            </a:r>
            <a:r>
              <a:rPr lang="it-IT" sz="2400" dirty="0" err="1"/>
              <a:t>cicumstances</a:t>
            </a:r>
            <a:r>
              <a:rPr lang="it-IT" sz="2400" dirty="0"/>
              <a:t>. </a:t>
            </a:r>
            <a:endParaRPr lang="it-IT" b="1" dirty="0">
              <a:solidFill>
                <a:srgbClr val="84442E"/>
              </a:solidFill>
            </a:endParaRPr>
          </a:p>
        </p:txBody>
      </p:sp>
      <p:sp>
        <p:nvSpPr>
          <p:cNvPr id="4" name="Segnaposto data 3"/>
          <p:cNvSpPr>
            <a:spLocks noGrp="1"/>
          </p:cNvSpPr>
          <p:nvPr>
            <p:ph type="dt" sz="half" idx="2"/>
          </p:nvPr>
        </p:nvSpPr>
        <p:spPr/>
        <p:txBody>
          <a:bodyPr/>
          <a:lstStyle/>
          <a:p>
            <a:fld id="{3BA03009-89A0-244B-9615-E79DFBA2E93C}"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3"/>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837858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66750" y="3330054"/>
            <a:ext cx="10980000" cy="2846909"/>
          </a:xfrm>
        </p:spPr>
        <p:txBody>
          <a:bodyPr>
            <a:normAutofit/>
          </a:bodyPr>
          <a:lstStyle/>
          <a:p>
            <a:pPr mar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SCID WG output: Use cases and identifier schemes for persistent software source code identification (V1.0):</a:t>
            </a:r>
            <a:r>
              <a:rPr lang="it-IT" sz="2000" b="1" dirty="0">
                <a:solidFill>
                  <a:srgbClr val="84442E"/>
                </a:solidFill>
              </a:rPr>
              <a:t> </a:t>
            </a:r>
            <a:r>
              <a:rPr lang="it-IT" sz="1800" dirty="0" err="1">
                <a:solidFill>
                  <a:prstClr val="black"/>
                </a:solidFill>
              </a:rPr>
              <a:t>This</a:t>
            </a:r>
            <a:r>
              <a:rPr lang="it-IT" sz="1800" dirty="0">
                <a:solidFill>
                  <a:prstClr val="black"/>
                </a:solidFill>
              </a:rPr>
              <a:t> output, with </a:t>
            </a:r>
            <a:r>
              <a:rPr lang="it-IT" sz="1800" dirty="0" err="1">
                <a:solidFill>
                  <a:prstClr val="black"/>
                </a:solidFill>
              </a:rPr>
              <a:t>inputs</a:t>
            </a:r>
            <a:r>
              <a:rPr lang="it-IT" sz="1800" dirty="0">
                <a:solidFill>
                  <a:prstClr val="black"/>
                </a:solidFill>
              </a:rPr>
              <a:t> from a </a:t>
            </a:r>
            <a:r>
              <a:rPr lang="it-IT" sz="1800" dirty="0" err="1">
                <a:solidFill>
                  <a:prstClr val="black"/>
                </a:solidFill>
              </a:rPr>
              <a:t>broad</a:t>
            </a:r>
            <a:r>
              <a:rPr lang="it-IT" sz="1800" dirty="0">
                <a:solidFill>
                  <a:prstClr val="black"/>
                </a:solidFill>
              </a:rPr>
              <a:t> panel of </a:t>
            </a:r>
            <a:r>
              <a:rPr lang="it-IT" sz="1800" dirty="0" err="1">
                <a:solidFill>
                  <a:prstClr val="black"/>
                </a:solidFill>
              </a:rPr>
              <a:t>stakeholders</a:t>
            </a:r>
            <a:r>
              <a:rPr lang="it-IT" sz="1800" dirty="0">
                <a:solidFill>
                  <a:prstClr val="black"/>
                </a:solidFill>
              </a:rPr>
              <a:t>, </a:t>
            </a:r>
            <a:r>
              <a:rPr lang="it-IT" sz="1800" dirty="0" err="1">
                <a:solidFill>
                  <a:prstClr val="black"/>
                </a:solidFill>
              </a:rPr>
              <a:t>provides</a:t>
            </a:r>
            <a:r>
              <a:rPr lang="it-IT" sz="1800" dirty="0">
                <a:solidFill>
                  <a:prstClr val="black"/>
                </a:solidFill>
              </a:rPr>
              <a:t> an </a:t>
            </a:r>
            <a:r>
              <a:rPr lang="it-IT" sz="1800" dirty="0" err="1">
                <a:solidFill>
                  <a:prstClr val="black"/>
                </a:solidFill>
              </a:rPr>
              <a:t>overview</a:t>
            </a:r>
            <a:r>
              <a:rPr lang="it-IT" sz="1800" dirty="0">
                <a:solidFill>
                  <a:prstClr val="black"/>
                </a:solidFill>
              </a:rPr>
              <a:t> of the </a:t>
            </a:r>
            <a:r>
              <a:rPr lang="it-IT" sz="1800" dirty="0" err="1">
                <a:solidFill>
                  <a:prstClr val="black"/>
                </a:solidFill>
              </a:rPr>
              <a:t>current</a:t>
            </a:r>
            <a:r>
              <a:rPr lang="it-IT" sz="1800" dirty="0">
                <a:solidFill>
                  <a:prstClr val="black"/>
                </a:solidFill>
              </a:rPr>
              <a:t> state-of-the-art </a:t>
            </a:r>
            <a:r>
              <a:rPr lang="it-IT" sz="1800" dirty="0" err="1">
                <a:solidFill>
                  <a:prstClr val="black"/>
                </a:solidFill>
              </a:rPr>
              <a:t>practice</a:t>
            </a:r>
            <a:r>
              <a:rPr lang="it-IT" sz="1800" dirty="0">
                <a:solidFill>
                  <a:prstClr val="black"/>
                </a:solidFill>
              </a:rPr>
              <a:t> in software </a:t>
            </a:r>
            <a:r>
              <a:rPr lang="it-IT" sz="1800" dirty="0" err="1">
                <a:solidFill>
                  <a:prstClr val="black"/>
                </a:solidFill>
              </a:rPr>
              <a:t>identification</a:t>
            </a:r>
            <a:r>
              <a:rPr lang="it-IT" sz="1800" dirty="0">
                <a:solidFill>
                  <a:prstClr val="black"/>
                </a:solidFill>
              </a:rPr>
              <a:t>, </a:t>
            </a:r>
            <a:r>
              <a:rPr lang="it-IT" sz="1800" dirty="0" err="1">
                <a:solidFill>
                  <a:prstClr val="black"/>
                </a:solidFill>
              </a:rPr>
              <a:t>including</a:t>
            </a:r>
            <a:r>
              <a:rPr lang="it-IT" sz="1800" dirty="0">
                <a:solidFill>
                  <a:prstClr val="black"/>
                </a:solidFill>
              </a:rPr>
              <a:t> use </a:t>
            </a:r>
            <a:r>
              <a:rPr lang="it-IT" sz="1800" dirty="0" err="1">
                <a:solidFill>
                  <a:prstClr val="black"/>
                </a:solidFill>
              </a:rPr>
              <a:t>cases</a:t>
            </a:r>
            <a:r>
              <a:rPr lang="it-IT" sz="1800" dirty="0">
                <a:solidFill>
                  <a:prstClr val="black"/>
                </a:solidFill>
              </a:rPr>
              <a:t> and </a:t>
            </a:r>
            <a:r>
              <a:rPr lang="it-IT" sz="1800" dirty="0" err="1">
                <a:solidFill>
                  <a:prstClr val="black"/>
                </a:solidFill>
              </a:rPr>
              <a:t>identifier</a:t>
            </a:r>
            <a:r>
              <a:rPr lang="it-IT" sz="1800" dirty="0">
                <a:solidFill>
                  <a:prstClr val="black"/>
                </a:solidFill>
              </a:rPr>
              <a:t> </a:t>
            </a:r>
            <a:r>
              <a:rPr lang="it-IT" sz="1800" dirty="0" err="1">
                <a:solidFill>
                  <a:prstClr val="black"/>
                </a:solidFill>
              </a:rPr>
              <a:t>schemes</a:t>
            </a:r>
            <a:r>
              <a:rPr lang="it-IT" sz="1800" dirty="0">
                <a:solidFill>
                  <a:prstClr val="black"/>
                </a:solidFill>
              </a:rPr>
              <a:t> from </a:t>
            </a:r>
            <a:r>
              <a:rPr lang="it-IT" sz="1800" dirty="0" err="1">
                <a:solidFill>
                  <a:prstClr val="black"/>
                </a:solidFill>
              </a:rPr>
              <a:t>different</a:t>
            </a:r>
            <a:r>
              <a:rPr lang="it-IT" sz="1800" dirty="0">
                <a:solidFill>
                  <a:prstClr val="black"/>
                </a:solidFill>
              </a:rPr>
              <a:t> </a:t>
            </a:r>
            <a:r>
              <a:rPr lang="it-IT" sz="1800" dirty="0" err="1">
                <a:solidFill>
                  <a:prstClr val="black"/>
                </a:solidFill>
              </a:rPr>
              <a:t>academic</a:t>
            </a:r>
            <a:r>
              <a:rPr lang="it-IT" sz="1800" dirty="0">
                <a:solidFill>
                  <a:prstClr val="black"/>
                </a:solidFill>
              </a:rPr>
              <a:t> </a:t>
            </a:r>
            <a:r>
              <a:rPr lang="it-IT" sz="1800" dirty="0" err="1">
                <a:solidFill>
                  <a:prstClr val="black"/>
                </a:solidFill>
              </a:rPr>
              <a:t>domains</a:t>
            </a:r>
            <a:r>
              <a:rPr lang="it-IT" sz="1800" dirty="0">
                <a:solidFill>
                  <a:prstClr val="black"/>
                </a:solidFill>
              </a:rPr>
              <a:t> and in </a:t>
            </a:r>
            <a:r>
              <a:rPr lang="it-IT" sz="1800" dirty="0" err="1">
                <a:solidFill>
                  <a:prstClr val="black"/>
                </a:solidFill>
              </a:rPr>
              <a:t>industry</a:t>
            </a:r>
            <a:r>
              <a:rPr lang="it-IT" sz="1800" dirty="0">
                <a:solidFill>
                  <a:prstClr val="black"/>
                </a:solidFill>
              </a:rPr>
              <a:t>.</a:t>
            </a:r>
          </a:p>
          <a:p>
            <a:pPr marL="0" lvl="0">
              <a:lnSpc>
                <a:spcPct val="100000"/>
              </a:lnSpc>
              <a:spcBef>
                <a:spcPts val="0"/>
              </a:spcBef>
              <a:spcAft>
                <a:spcPts val="1200"/>
              </a:spcAft>
              <a:buNone/>
            </a:pPr>
            <a:r>
              <a:rPr lang="en-GB" sz="2000" b="1" dirty="0">
                <a:solidFill>
                  <a:srgbClr val="84442E"/>
                </a:solidFill>
                <a:hlinkClick r:id="rId3">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0">
              <a:lnSpc>
                <a:spcPct val="100000"/>
              </a:lnSpc>
              <a:spcBef>
                <a:spcPts val="0"/>
              </a:spcBef>
              <a:spcAft>
                <a:spcPts val="1200"/>
              </a:spcAft>
              <a:buNone/>
            </a:pPr>
            <a:endParaRPr lang="it-IT" sz="1800" dirty="0">
              <a:solidFill>
                <a:prstClr val="black"/>
              </a:solidFill>
            </a:endParaRPr>
          </a:p>
          <a:p>
            <a:pPr marL="0" lvl="0">
              <a:lnSpc>
                <a:spcPct val="100000"/>
              </a:lnSpc>
              <a:spcBef>
                <a:spcPts val="0"/>
              </a:spcBef>
              <a:spcAft>
                <a:spcPts val="1200"/>
              </a:spcAft>
              <a:buNone/>
            </a:pPr>
            <a:endParaRPr lang="it-IT" sz="1700" b="1" dirty="0">
              <a:solidFill>
                <a:prstClr val="black"/>
              </a:solidFill>
            </a:endParaRPr>
          </a:p>
        </p:txBody>
      </p:sp>
      <p:sp>
        <p:nvSpPr>
          <p:cNvPr id="4" name="Segnaposto data 3"/>
          <p:cNvSpPr>
            <a:spLocks noGrp="1"/>
          </p:cNvSpPr>
          <p:nvPr>
            <p:ph type="dt" sz="half" idx="2"/>
          </p:nvPr>
        </p:nvSpPr>
        <p:spPr/>
        <p:txBody>
          <a:bodyPr/>
          <a:lstStyle/>
          <a:p>
            <a:fld id="{3FBFA2D0-969E-B446-8D47-7DE7BD8D501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fontScale="92500" lnSpcReduction="10000"/>
          </a:bodyPr>
          <a:lstStyle/>
          <a:p>
            <a:pPr marL="72000">
              <a:lnSpc>
                <a:spcPct val="100000"/>
              </a:lnSpc>
              <a:spcBef>
                <a:spcPts val="0"/>
              </a:spcBef>
              <a:spcAft>
                <a:spcPts val="1200"/>
              </a:spcAft>
              <a:buNone/>
            </a:pPr>
            <a:r>
              <a:rPr lang="en-US" sz="2400" b="1" dirty="0">
                <a:solidFill>
                  <a:srgbClr val="84442E"/>
                </a:solidFill>
                <a:hlinkClick r:id="rId2">
                  <a:extLst>
                    <a:ext uri="{A12FA001-AC4F-418D-AE19-62706E023703}">
                      <ahyp:hlinkClr xmlns:ahyp="http://schemas.microsoft.com/office/drawing/2018/hyperlinkcolor" val="tx"/>
                    </a:ext>
                  </a:extLst>
                </a:hlinkClick>
              </a:rPr>
              <a:t>Federated Identity Management for Research Collaborations</a:t>
            </a:r>
            <a:r>
              <a:rPr lang="en-US" sz="2400" b="1" dirty="0">
                <a:solidFill>
                  <a:srgbClr val="84442E"/>
                </a:solidFill>
              </a:rPr>
              <a:t>:</a:t>
            </a:r>
            <a:r>
              <a:rPr lang="en-US" sz="2000" b="1" dirty="0"/>
              <a:t> </a:t>
            </a:r>
            <a:r>
              <a:rPr lang="en-US" sz="2000" dirty="0"/>
              <a:t>Common requirements of Research Communities seeking to leverage Identity Federation for Authentication and </a:t>
            </a:r>
            <a:r>
              <a:rPr lang="en-US" sz="2000" dirty="0" err="1"/>
              <a:t>Authorisation</a:t>
            </a:r>
            <a:r>
              <a:rPr lang="en-US" sz="2000" dirty="0"/>
              <a:t>. </a:t>
            </a:r>
            <a:endParaRPr lang="en-US" sz="2000" b="1" dirty="0"/>
          </a:p>
          <a:p>
            <a:pPr marL="7200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a:t>
            </a:r>
            <a:r>
              <a:rPr lang="en-US" sz="2000" b="1" dirty="0"/>
              <a:t> </a:t>
            </a:r>
            <a:r>
              <a:rPr lang="en-US" sz="2000" dirty="0"/>
              <a:t>Based on use cases, matrix describes forty-four functional requirements identified for research data repository platforms and provides a score identifying relative importance.</a:t>
            </a:r>
          </a:p>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Compilation of Data Versioning Use cases from the RDA Data Versioning Working Group</a:t>
            </a:r>
            <a:r>
              <a:rPr lang="en-US" sz="2000" b="1" dirty="0">
                <a:solidFill>
                  <a:srgbClr val="84442E"/>
                </a:solidFill>
              </a:rPr>
              <a:t>: </a:t>
            </a:r>
            <a:r>
              <a:rPr lang="en-US" sz="1600" dirty="0">
                <a:solidFill>
                  <a:prstClr val="black"/>
                </a:solidFill>
              </a:rPr>
              <a:t>Data versioning is a fundamental element to ensuring the reproducibility of research. Work in other RDA groups on data provenance and data citation, as well as the W3C Dataset Exchange Working Group, have highlighted that definitions of data versioning concepts and recommended practices are still missing.</a:t>
            </a:r>
          </a:p>
          <a:p>
            <a:pPr marL="72000">
              <a:lnSpc>
                <a:spcPct val="100000"/>
              </a:lnSpc>
              <a:spcBef>
                <a:spcPts val="0"/>
              </a:spcBef>
              <a:spcAft>
                <a:spcPts val="1200"/>
              </a:spcAft>
              <a:buNone/>
            </a:pPr>
            <a:endParaRPr lang="en-US" sz="2000" dirty="0"/>
          </a:p>
        </p:txBody>
      </p:sp>
      <p:sp>
        <p:nvSpPr>
          <p:cNvPr id="4" name="Segnaposto data 3"/>
          <p:cNvSpPr>
            <a:spLocks noGrp="1"/>
          </p:cNvSpPr>
          <p:nvPr>
            <p:ph type="dt" sz="half" idx="2"/>
          </p:nvPr>
        </p:nvSpPr>
        <p:spPr/>
        <p:txBody>
          <a:bodyPr/>
          <a:lstStyle/>
          <a:p>
            <a:fld id="{31B26B17-8970-664A-9800-C32668815450}"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lnSpcReduction="10000"/>
          </a:bodyPr>
          <a:lstStyle/>
          <a:p>
            <a:pPr marL="0" lv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800" dirty="0" err="1">
                <a:solidFill>
                  <a:prstClr val="black"/>
                </a:solidFill>
              </a:rPr>
              <a:t>There</a:t>
            </a:r>
            <a:r>
              <a:rPr lang="it-IT" sz="1800" dirty="0">
                <a:solidFill>
                  <a:prstClr val="black"/>
                </a:solidFill>
              </a:rPr>
              <a:t> </a:t>
            </a:r>
            <a:r>
              <a:rPr lang="it-IT" sz="1800" dirty="0" err="1">
                <a:solidFill>
                  <a:prstClr val="black"/>
                </a:solidFill>
              </a:rPr>
              <a:t>is</a:t>
            </a:r>
            <a:r>
              <a:rPr lang="it-IT" sz="1800" dirty="0">
                <a:solidFill>
                  <a:prstClr val="black"/>
                </a:solidFill>
              </a:rPr>
              <a:t> a pressing </a:t>
            </a:r>
            <a:r>
              <a:rPr lang="it-IT" sz="1800" dirty="0" err="1">
                <a:solidFill>
                  <a:prstClr val="black"/>
                </a:solidFill>
              </a:rPr>
              <a:t>need</a:t>
            </a:r>
            <a:r>
              <a:rPr lang="it-IT" sz="1800" dirty="0">
                <a:solidFill>
                  <a:prstClr val="black"/>
                </a:solidFill>
              </a:rPr>
              <a:t> for a </a:t>
            </a:r>
            <a:r>
              <a:rPr lang="it-IT" sz="1800" dirty="0" err="1">
                <a:solidFill>
                  <a:prstClr val="black"/>
                </a:solidFill>
              </a:rPr>
              <a:t>coordinated</a:t>
            </a:r>
            <a:r>
              <a:rPr lang="it-IT" sz="1800" dirty="0">
                <a:solidFill>
                  <a:prstClr val="black"/>
                </a:solidFill>
              </a:rPr>
              <a:t> global </a:t>
            </a:r>
            <a:r>
              <a:rPr lang="it-IT" sz="1800" dirty="0" err="1">
                <a:solidFill>
                  <a:prstClr val="black"/>
                </a:solidFill>
              </a:rPr>
              <a:t>system</a:t>
            </a:r>
            <a:r>
              <a:rPr lang="it-IT" sz="1800" dirty="0">
                <a:solidFill>
                  <a:prstClr val="black"/>
                </a:solidFill>
              </a:rPr>
              <a:t> </a:t>
            </a:r>
            <a:r>
              <a:rPr lang="it-IT" sz="1800" dirty="0" err="1">
                <a:solidFill>
                  <a:prstClr val="black"/>
                </a:solidFill>
              </a:rPr>
              <a:t>encompassing</a:t>
            </a:r>
            <a:r>
              <a:rPr lang="it-IT" sz="1800" dirty="0">
                <a:solidFill>
                  <a:prstClr val="black"/>
                </a:solidFill>
              </a:rPr>
              <a:t> </a:t>
            </a:r>
            <a:r>
              <a:rPr lang="it-IT" sz="1800" dirty="0" err="1">
                <a:solidFill>
                  <a:prstClr val="black"/>
                </a:solidFill>
              </a:rPr>
              <a:t>preparedness</a:t>
            </a:r>
            <a:r>
              <a:rPr lang="it-IT" sz="1800" dirty="0">
                <a:solidFill>
                  <a:prstClr val="black"/>
                </a:solidFill>
              </a:rPr>
              <a:t>, early </a:t>
            </a:r>
            <a:r>
              <a:rPr lang="it-IT" sz="1800" dirty="0" err="1">
                <a:solidFill>
                  <a:prstClr val="black"/>
                </a:solidFill>
              </a:rPr>
              <a:t>detection</a:t>
            </a:r>
            <a:r>
              <a:rPr lang="it-IT" sz="1800" dirty="0">
                <a:solidFill>
                  <a:prstClr val="black"/>
                </a:solidFill>
              </a:rPr>
              <a:t>, and </a:t>
            </a:r>
            <a:r>
              <a:rPr lang="it-IT" sz="1800" dirty="0" err="1">
                <a:solidFill>
                  <a:prstClr val="black"/>
                </a:solidFill>
              </a:rPr>
              <a:t>rapid</a:t>
            </a:r>
            <a:r>
              <a:rPr lang="it-IT" sz="1800" dirty="0">
                <a:solidFill>
                  <a:prstClr val="black"/>
                </a:solidFill>
              </a:rPr>
              <a:t> </a:t>
            </a:r>
            <a:r>
              <a:rPr lang="it-IT" sz="1800" dirty="0" err="1">
                <a:solidFill>
                  <a:prstClr val="black"/>
                </a:solidFill>
              </a:rPr>
              <a:t>response</a:t>
            </a:r>
            <a:r>
              <a:rPr lang="it-IT" sz="1800" dirty="0">
                <a:solidFill>
                  <a:prstClr val="black"/>
                </a:solidFill>
              </a:rPr>
              <a:t> to </a:t>
            </a:r>
            <a:r>
              <a:rPr lang="it-IT" sz="1800" dirty="0" err="1">
                <a:solidFill>
                  <a:prstClr val="black"/>
                </a:solidFill>
              </a:rPr>
              <a:t>newly</a:t>
            </a:r>
            <a:r>
              <a:rPr lang="it-IT" sz="1800" dirty="0">
                <a:solidFill>
                  <a:prstClr val="black"/>
                </a:solidFill>
              </a:rPr>
              <a:t> </a:t>
            </a:r>
            <a:r>
              <a:rPr lang="it-IT" sz="1800" dirty="0" err="1">
                <a:solidFill>
                  <a:prstClr val="black"/>
                </a:solidFill>
              </a:rPr>
              <a:t>emergent</a:t>
            </a:r>
            <a:r>
              <a:rPr lang="it-IT" sz="1800" dirty="0">
                <a:solidFill>
                  <a:prstClr val="black"/>
                </a:solidFill>
              </a:rPr>
              <a:t> </a:t>
            </a:r>
            <a:r>
              <a:rPr lang="it-IT" sz="1800" dirty="0" err="1">
                <a:solidFill>
                  <a:prstClr val="black"/>
                </a:solidFill>
              </a:rPr>
              <a:t>threats</a:t>
            </a:r>
            <a:r>
              <a:rPr lang="it-IT" sz="1800" dirty="0">
                <a:solidFill>
                  <a:prstClr val="black"/>
                </a:solidFill>
              </a:rPr>
              <a:t> </a:t>
            </a:r>
            <a:r>
              <a:rPr lang="it-IT" sz="1800" dirty="0" err="1">
                <a:solidFill>
                  <a:prstClr val="black"/>
                </a:solidFill>
              </a:rPr>
              <a:t>such</a:t>
            </a:r>
            <a:r>
              <a:rPr lang="it-IT" sz="1800" dirty="0">
                <a:solidFill>
                  <a:prstClr val="black"/>
                </a:solidFill>
              </a:rPr>
              <a:t> </a:t>
            </a:r>
            <a:r>
              <a:rPr lang="it-IT" sz="1800" dirty="0" err="1">
                <a:solidFill>
                  <a:prstClr val="black"/>
                </a:solidFill>
              </a:rPr>
              <a:t>as</a:t>
            </a:r>
            <a:r>
              <a:rPr lang="it-IT" sz="1800" dirty="0">
                <a:solidFill>
                  <a:prstClr val="black"/>
                </a:solidFill>
              </a:rPr>
              <a:t> SARS-CoV-2 virus and the COVID- 19 </a:t>
            </a:r>
            <a:r>
              <a:rPr lang="it-IT" sz="1800" dirty="0" err="1">
                <a:solidFill>
                  <a:prstClr val="black"/>
                </a:solidFill>
              </a:rPr>
              <a:t>disease</a:t>
            </a:r>
            <a:r>
              <a:rPr lang="it-IT" sz="1800" dirty="0">
                <a:solidFill>
                  <a:prstClr val="black"/>
                </a:solidFill>
              </a:rPr>
              <a:t> </a:t>
            </a:r>
            <a:r>
              <a:rPr lang="it-IT" sz="1800" dirty="0" err="1">
                <a:solidFill>
                  <a:prstClr val="black"/>
                </a:solidFill>
              </a:rPr>
              <a:t>that</a:t>
            </a:r>
            <a:r>
              <a:rPr lang="it-IT" sz="1800" dirty="0">
                <a:solidFill>
                  <a:prstClr val="black"/>
                </a:solidFill>
              </a:rPr>
              <a:t> </a:t>
            </a:r>
            <a:r>
              <a:rPr lang="it-IT" sz="1800" dirty="0" err="1">
                <a:solidFill>
                  <a:prstClr val="black"/>
                </a:solidFill>
              </a:rPr>
              <a:t>it</a:t>
            </a:r>
            <a:r>
              <a:rPr lang="it-IT" sz="1800" dirty="0">
                <a:solidFill>
                  <a:prstClr val="black"/>
                </a:solidFill>
              </a:rPr>
              <a:t> </a:t>
            </a:r>
            <a:r>
              <a:rPr lang="it-IT" sz="1800" dirty="0" err="1">
                <a:solidFill>
                  <a:prstClr val="black"/>
                </a:solidFill>
              </a:rPr>
              <a:t>causes</a:t>
            </a:r>
            <a:r>
              <a:rPr lang="it-IT" sz="1800" dirty="0">
                <a:solidFill>
                  <a:prstClr val="black"/>
                </a:solidFill>
              </a:rPr>
              <a:t>.</a:t>
            </a:r>
            <a:br>
              <a:rPr lang="it-IT" sz="1800" dirty="0">
                <a:solidFill>
                  <a:prstClr val="black"/>
                </a:solidFill>
              </a:rPr>
            </a:br>
            <a:r>
              <a:rPr lang="it-IT" sz="1800" dirty="0">
                <a:solidFill>
                  <a:prstClr val="black"/>
                </a:solidFill>
              </a:rPr>
              <a:t>The </a:t>
            </a:r>
            <a:r>
              <a:rPr lang="it-IT" sz="1800" dirty="0" err="1">
                <a:solidFill>
                  <a:prstClr val="black"/>
                </a:solidFill>
              </a:rPr>
              <a:t>intended</a:t>
            </a:r>
            <a:r>
              <a:rPr lang="it-IT" sz="1800" dirty="0">
                <a:solidFill>
                  <a:prstClr val="black"/>
                </a:solidFill>
              </a:rPr>
              <a:t> audience for the </a:t>
            </a:r>
            <a:r>
              <a:rPr lang="it-IT" sz="1800" dirty="0" err="1">
                <a:solidFill>
                  <a:prstClr val="black"/>
                </a:solidFill>
              </a:rPr>
              <a:t>epidemiology</a:t>
            </a:r>
            <a:r>
              <a:rPr lang="it-IT" sz="1800" dirty="0">
                <a:solidFill>
                  <a:prstClr val="black"/>
                </a:solidFill>
              </a:rPr>
              <a:t>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 are </a:t>
            </a:r>
            <a:r>
              <a:rPr lang="it-IT" sz="1800" dirty="0" err="1">
                <a:solidFill>
                  <a:prstClr val="black"/>
                </a:solidFill>
              </a:rPr>
              <a:t>government</a:t>
            </a:r>
            <a:r>
              <a:rPr lang="it-IT" sz="1800" dirty="0">
                <a:solidFill>
                  <a:prstClr val="black"/>
                </a:solidFill>
              </a:rPr>
              <a:t> and </a:t>
            </a:r>
            <a:r>
              <a:rPr lang="it-IT" sz="1800" dirty="0" err="1">
                <a:solidFill>
                  <a:prstClr val="black"/>
                </a:solidFill>
              </a:rPr>
              <a:t>international</a:t>
            </a:r>
            <a:r>
              <a:rPr lang="it-IT" sz="1800" dirty="0">
                <a:solidFill>
                  <a:prstClr val="black"/>
                </a:solidFill>
              </a:rPr>
              <a:t> </a:t>
            </a:r>
            <a:r>
              <a:rPr lang="it-IT" sz="1800" dirty="0" err="1">
                <a:solidFill>
                  <a:prstClr val="black"/>
                </a:solidFill>
              </a:rPr>
              <a:t>agencies</a:t>
            </a:r>
            <a:r>
              <a:rPr lang="it-IT" sz="1800" dirty="0">
                <a:solidFill>
                  <a:prstClr val="black"/>
                </a:solidFill>
              </a:rPr>
              <a:t>, policy and </a:t>
            </a:r>
            <a:r>
              <a:rPr lang="it-IT" sz="1800" dirty="0" err="1">
                <a:solidFill>
                  <a:prstClr val="black"/>
                </a:solidFill>
              </a:rPr>
              <a:t>decision</a:t>
            </a:r>
            <a:r>
              <a:rPr lang="it-IT" sz="1800" dirty="0">
                <a:solidFill>
                  <a:prstClr val="black"/>
                </a:solidFill>
              </a:rPr>
              <a:t> </a:t>
            </a:r>
            <a:r>
              <a:rPr lang="it-IT" sz="1800" dirty="0" err="1">
                <a:solidFill>
                  <a:prstClr val="black"/>
                </a:solidFill>
              </a:rPr>
              <a:t>makers</a:t>
            </a:r>
            <a:r>
              <a:rPr lang="it-IT" sz="1800" dirty="0">
                <a:solidFill>
                  <a:prstClr val="black"/>
                </a:solidFill>
              </a:rPr>
              <a:t>, </a:t>
            </a:r>
            <a:r>
              <a:rPr lang="it-IT" sz="1800" dirty="0" err="1">
                <a:solidFill>
                  <a:prstClr val="black"/>
                </a:solidFill>
              </a:rPr>
              <a:t>epidemiologists</a:t>
            </a:r>
            <a:r>
              <a:rPr lang="it-IT" sz="1800" dirty="0">
                <a:solidFill>
                  <a:prstClr val="black"/>
                </a:solidFill>
              </a:rPr>
              <a:t> and public </a:t>
            </a:r>
            <a:r>
              <a:rPr lang="it-IT" sz="1800" dirty="0" err="1">
                <a:solidFill>
                  <a:prstClr val="black"/>
                </a:solidFill>
              </a:rPr>
              <a:t>health</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disaster</a:t>
            </a:r>
            <a:r>
              <a:rPr lang="it-IT" sz="1800" dirty="0">
                <a:solidFill>
                  <a:prstClr val="black"/>
                </a:solidFill>
              </a:rPr>
              <a:t> </a:t>
            </a:r>
            <a:r>
              <a:rPr lang="it-IT" sz="1800" dirty="0" err="1">
                <a:solidFill>
                  <a:prstClr val="black"/>
                </a:solidFill>
              </a:rPr>
              <a:t>preparedness</a:t>
            </a:r>
            <a:r>
              <a:rPr lang="it-IT" sz="1800" dirty="0">
                <a:solidFill>
                  <a:prstClr val="black"/>
                </a:solidFill>
              </a:rPr>
              <a:t> and </a:t>
            </a:r>
            <a:r>
              <a:rPr lang="it-IT" sz="1800" dirty="0" err="1">
                <a:solidFill>
                  <a:prstClr val="black"/>
                </a:solidFill>
              </a:rPr>
              <a:t>response</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funders</a:t>
            </a:r>
            <a:r>
              <a:rPr lang="it-IT" sz="1800" dirty="0">
                <a:solidFill>
                  <a:prstClr val="black"/>
                </a:solidFill>
              </a:rPr>
              <a:t>, data providers, </a:t>
            </a:r>
            <a:r>
              <a:rPr lang="it-IT" sz="1800" dirty="0" err="1">
                <a:solidFill>
                  <a:prstClr val="black"/>
                </a:solidFill>
              </a:rPr>
              <a:t>teachers</a:t>
            </a:r>
            <a:r>
              <a:rPr lang="it-IT" sz="1800" dirty="0">
                <a:solidFill>
                  <a:prstClr val="black"/>
                </a:solidFill>
              </a:rPr>
              <a:t>, </a:t>
            </a:r>
            <a:r>
              <a:rPr lang="it-IT" sz="1800" dirty="0" err="1">
                <a:solidFill>
                  <a:prstClr val="black"/>
                </a:solidFill>
              </a:rPr>
              <a:t>researchers</a:t>
            </a:r>
            <a:r>
              <a:rPr lang="it-IT" sz="1800" dirty="0">
                <a:solidFill>
                  <a:prstClr val="black"/>
                </a:solidFill>
              </a:rPr>
              <a:t>, </a:t>
            </a:r>
            <a:r>
              <a:rPr lang="it-IT" sz="1800" dirty="0" err="1">
                <a:solidFill>
                  <a:prstClr val="black"/>
                </a:solidFill>
              </a:rPr>
              <a:t>clinicians</a:t>
            </a:r>
            <a:r>
              <a:rPr lang="it-IT" sz="1800" dirty="0">
                <a:solidFill>
                  <a:prstClr val="black"/>
                </a:solidFill>
              </a:rPr>
              <a:t>, and </a:t>
            </a:r>
            <a:r>
              <a:rPr lang="it-IT" sz="1800" dirty="0" err="1">
                <a:solidFill>
                  <a:prstClr val="black"/>
                </a:solidFill>
              </a:rPr>
              <a:t>other</a:t>
            </a:r>
            <a:r>
              <a:rPr lang="it-IT" sz="1800" dirty="0">
                <a:solidFill>
                  <a:prstClr val="black"/>
                </a:solidFill>
              </a:rPr>
              <a:t> </a:t>
            </a:r>
            <a:r>
              <a:rPr lang="it-IT" sz="1800" dirty="0" err="1">
                <a:solidFill>
                  <a:prstClr val="black"/>
                </a:solidFill>
              </a:rPr>
              <a:t>potential</a:t>
            </a:r>
            <a:r>
              <a:rPr lang="it-IT" sz="1800" dirty="0">
                <a:solidFill>
                  <a:prstClr val="black"/>
                </a:solidFill>
              </a:rPr>
              <a:t> </a:t>
            </a:r>
            <a:r>
              <a:rPr lang="it-IT" sz="1800" dirty="0" err="1">
                <a:solidFill>
                  <a:prstClr val="black"/>
                </a:solidFill>
              </a:rPr>
              <a:t>users</a:t>
            </a:r>
            <a:r>
              <a:rPr lang="it-IT" sz="1800" dirty="0">
                <a:solidFill>
                  <a:prstClr val="black"/>
                </a:solidFill>
              </a:rPr>
              <a:t>.</a:t>
            </a:r>
          </a:p>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solidFill>
                  <a:prstClr val="black"/>
                </a:solidFill>
              </a:rPr>
              <a:t>The </a:t>
            </a:r>
            <a:r>
              <a:rPr lang="it-IT" sz="1800" dirty="0" err="1">
                <a:solidFill>
                  <a:prstClr val="black"/>
                </a:solidFill>
              </a:rPr>
              <a:t>demand</a:t>
            </a:r>
            <a:r>
              <a:rPr lang="it-IT" sz="1800" dirty="0">
                <a:solidFill>
                  <a:prstClr val="black"/>
                </a:solidFill>
              </a:rPr>
              <a:t> for </a:t>
            </a:r>
            <a:r>
              <a:rPr lang="it-IT" sz="1800" dirty="0" err="1">
                <a:solidFill>
                  <a:prstClr val="black"/>
                </a:solidFill>
              </a:rPr>
              <a:t>better</a:t>
            </a:r>
            <a:r>
              <a:rPr lang="it-IT" sz="1800" dirty="0">
                <a:solidFill>
                  <a:prstClr val="black"/>
                </a:solidFill>
              </a:rPr>
              <a:t> </a:t>
            </a:r>
            <a:r>
              <a:rPr lang="it-IT" sz="1800" dirty="0" err="1">
                <a:solidFill>
                  <a:prstClr val="black"/>
                </a:solidFill>
              </a:rPr>
              <a:t>reproducibility</a:t>
            </a:r>
            <a:r>
              <a:rPr lang="it-IT" sz="1800" dirty="0">
                <a:solidFill>
                  <a:prstClr val="black"/>
                </a:solidFill>
              </a:rPr>
              <a:t> of </a:t>
            </a:r>
            <a:r>
              <a:rPr lang="it-IT" sz="1800" dirty="0" err="1">
                <a:solidFill>
                  <a:prstClr val="black"/>
                </a:solidFill>
              </a:rPr>
              <a:t>research</a:t>
            </a:r>
            <a:r>
              <a:rPr lang="it-IT" sz="1800" dirty="0">
                <a:solidFill>
                  <a:prstClr val="black"/>
                </a:solidFill>
              </a:rPr>
              <a:t> </a:t>
            </a:r>
            <a:r>
              <a:rPr lang="it-IT" sz="1800" dirty="0" err="1">
                <a:solidFill>
                  <a:prstClr val="black"/>
                </a:solidFill>
              </a:rPr>
              <a:t>results</a:t>
            </a:r>
            <a:r>
              <a:rPr lang="it-IT" sz="1800" dirty="0">
                <a:solidFill>
                  <a:prstClr val="black"/>
                </a:solidFill>
              </a:rPr>
              <a:t> </a:t>
            </a:r>
            <a:r>
              <a:rPr lang="it-IT" sz="1800" dirty="0" err="1">
                <a:solidFill>
                  <a:prstClr val="black"/>
                </a:solidFill>
              </a:rPr>
              <a:t>is</a:t>
            </a:r>
            <a:r>
              <a:rPr lang="it-IT" sz="1800" dirty="0">
                <a:solidFill>
                  <a:prstClr val="black"/>
                </a:solidFill>
              </a:rPr>
              <a:t> </a:t>
            </a:r>
            <a:r>
              <a:rPr lang="it-IT" sz="1800" dirty="0" err="1">
                <a:solidFill>
                  <a:prstClr val="black"/>
                </a:solidFill>
              </a:rPr>
              <a:t>growing</a:t>
            </a:r>
            <a:r>
              <a:rPr lang="it-IT" sz="1800" dirty="0">
                <a:solidFill>
                  <a:prstClr val="black"/>
                </a:solidFill>
              </a:rPr>
              <a:t>. More and more data </a:t>
            </a:r>
            <a:r>
              <a:rPr lang="it-IT" sz="1800" dirty="0" err="1">
                <a:solidFill>
                  <a:prstClr val="black"/>
                </a:solidFill>
              </a:rPr>
              <a:t>is</a:t>
            </a:r>
            <a:r>
              <a:rPr lang="it-IT" sz="1800" dirty="0">
                <a:solidFill>
                  <a:prstClr val="black"/>
                </a:solidFill>
              </a:rPr>
              <a:t> </a:t>
            </a:r>
            <a:r>
              <a:rPr lang="it-IT" sz="1800" dirty="0" err="1">
                <a:solidFill>
                  <a:prstClr val="black"/>
                </a:solidFill>
              </a:rPr>
              <a:t>becoming</a:t>
            </a:r>
            <a:r>
              <a:rPr lang="it-IT" sz="1800" dirty="0">
                <a:solidFill>
                  <a:prstClr val="black"/>
                </a:solidFill>
              </a:rPr>
              <a:t> </a:t>
            </a:r>
            <a:r>
              <a:rPr lang="it-IT" sz="1800" dirty="0" err="1">
                <a:solidFill>
                  <a:prstClr val="black"/>
                </a:solidFill>
              </a:rPr>
              <a:t>available</a:t>
            </a:r>
            <a:r>
              <a:rPr lang="it-IT" sz="1800" dirty="0">
                <a:solidFill>
                  <a:prstClr val="black"/>
                </a:solidFill>
              </a:rPr>
              <a:t> online. In some </a:t>
            </a:r>
            <a:r>
              <a:rPr lang="it-IT" sz="1800" dirty="0" err="1">
                <a:solidFill>
                  <a:prstClr val="black"/>
                </a:solidFill>
              </a:rPr>
              <a:t>cases</a:t>
            </a:r>
            <a:r>
              <a:rPr lang="it-IT" sz="1800" dirty="0">
                <a:solidFill>
                  <a:prstClr val="black"/>
                </a:solidFill>
              </a:rPr>
              <a:t>, the </a:t>
            </a:r>
            <a:r>
              <a:rPr lang="it-IT" sz="1800" dirty="0" err="1">
                <a:solidFill>
                  <a:prstClr val="black"/>
                </a:solidFill>
              </a:rPr>
              <a:t>datasets</a:t>
            </a:r>
            <a:r>
              <a:rPr lang="it-IT" sz="1800" dirty="0">
                <a:solidFill>
                  <a:prstClr val="black"/>
                </a:solidFill>
              </a:rPr>
              <a:t> </a:t>
            </a:r>
            <a:r>
              <a:rPr lang="it-IT" sz="1800" dirty="0" err="1">
                <a:solidFill>
                  <a:prstClr val="black"/>
                </a:solidFill>
              </a:rPr>
              <a:t>have</a:t>
            </a:r>
            <a:r>
              <a:rPr lang="it-IT" sz="1800" dirty="0">
                <a:solidFill>
                  <a:prstClr val="black"/>
                </a:solidFill>
              </a:rPr>
              <a:t> </a:t>
            </a:r>
            <a:r>
              <a:rPr lang="it-IT" sz="1800" dirty="0" err="1">
                <a:solidFill>
                  <a:prstClr val="black"/>
                </a:solidFill>
              </a:rPr>
              <a:t>become</a:t>
            </a:r>
            <a:r>
              <a:rPr lang="it-IT" sz="1800" dirty="0">
                <a:solidFill>
                  <a:prstClr val="black"/>
                </a:solidFill>
              </a:rPr>
              <a:t> so large </a:t>
            </a:r>
            <a:r>
              <a:rPr lang="it-IT" sz="1800" dirty="0" err="1">
                <a:solidFill>
                  <a:prstClr val="black"/>
                </a:solidFill>
              </a:rPr>
              <a:t>that</a:t>
            </a:r>
            <a:r>
              <a:rPr lang="it-IT" sz="1800" dirty="0">
                <a:solidFill>
                  <a:prstClr val="black"/>
                </a:solidFill>
              </a:rPr>
              <a:t> downloading the data </a:t>
            </a:r>
            <a:r>
              <a:rPr lang="it-IT" sz="1800" dirty="0" err="1">
                <a:solidFill>
                  <a:prstClr val="black"/>
                </a:solidFill>
              </a:rPr>
              <a:t>is</a:t>
            </a:r>
            <a:r>
              <a:rPr lang="it-IT" sz="1800" dirty="0">
                <a:solidFill>
                  <a:prstClr val="black"/>
                </a:solidFill>
              </a:rPr>
              <a:t> no </a:t>
            </a:r>
            <a:r>
              <a:rPr lang="it-IT" sz="1800" dirty="0" err="1">
                <a:solidFill>
                  <a:prstClr val="black"/>
                </a:solidFill>
              </a:rPr>
              <a:t>longer</a:t>
            </a:r>
            <a:r>
              <a:rPr lang="it-IT" sz="1800" dirty="0">
                <a:solidFill>
                  <a:prstClr val="black"/>
                </a:solidFill>
              </a:rPr>
              <a:t> </a:t>
            </a:r>
            <a:r>
              <a:rPr lang="it-IT" sz="1800" dirty="0" err="1">
                <a:solidFill>
                  <a:prstClr val="black"/>
                </a:solidFill>
              </a:rPr>
              <a:t>feasible</a:t>
            </a:r>
            <a:r>
              <a:rPr lang="it-IT" sz="1800" dirty="0">
                <a:solidFill>
                  <a:prstClr val="black"/>
                </a:solidFill>
              </a:rPr>
              <a:t>. </a:t>
            </a:r>
            <a:endParaRPr lang="it-IT" sz="2000" dirty="0">
              <a:solidFill>
                <a:prstClr val="black"/>
              </a:solidFill>
            </a:endParaRPr>
          </a:p>
          <a:p>
            <a:pPr marL="0" lvl="0">
              <a:lnSpc>
                <a:spcPct val="100000"/>
              </a:lnSpc>
              <a:spcBef>
                <a:spcPts val="0"/>
              </a:spcBef>
              <a:spcAft>
                <a:spcPts val="1200"/>
              </a:spcAft>
              <a:buNone/>
            </a:pPr>
            <a:endParaRPr lang="it-IT" sz="2000" dirty="0">
              <a:solidFill>
                <a:prstClr val="black"/>
              </a:solidFill>
            </a:endParaRPr>
          </a:p>
        </p:txBody>
      </p:sp>
      <p:sp>
        <p:nvSpPr>
          <p:cNvPr id="4" name="Segnaposto data 3"/>
          <p:cNvSpPr>
            <a:spLocks noGrp="1"/>
          </p:cNvSpPr>
          <p:nvPr>
            <p:ph type="dt" sz="half" idx="2"/>
          </p:nvPr>
        </p:nvSpPr>
        <p:spPr/>
        <p:txBody>
          <a:bodyPr/>
          <a:lstStyle/>
          <a:p>
            <a:fld id="{150A9145-790B-4942-9AC8-22B2C0FF44B6}"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1925527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a:bodyPr>
          <a:lstStyle/>
          <a:p>
            <a:pPr marL="36000" lvl="1">
              <a:lnSpc>
                <a:spcPct val="100000"/>
              </a:lnSpc>
              <a:spcBef>
                <a:spcPts val="0"/>
              </a:spcBef>
              <a:buNone/>
            </a:pPr>
            <a:r>
              <a:rPr lang="it-IT" sz="2000" b="1" dirty="0">
                <a:solidFill>
                  <a:srgbClr val="84442E"/>
                </a:solidFill>
                <a:hlinkClick r:id="rId2">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 </a:t>
            </a:r>
            <a:r>
              <a:rPr lang="it-IT" sz="1600" dirty="0">
                <a:solidFill>
                  <a:prstClr val="black"/>
                </a:solidFill>
              </a:rPr>
              <a:t>The RDA-COVID19 WG </a:t>
            </a:r>
            <a:r>
              <a:rPr lang="it-IT" sz="1600" dirty="0" err="1">
                <a:solidFill>
                  <a:prstClr val="black"/>
                </a:solidFill>
              </a:rPr>
              <a:t>Zotero</a:t>
            </a:r>
            <a:r>
              <a:rPr lang="it-IT" sz="1600" dirty="0">
                <a:solidFill>
                  <a:prstClr val="black"/>
                </a:solidFill>
              </a:rPr>
              <a:t> Library </a:t>
            </a:r>
            <a:r>
              <a:rPr lang="it-IT" sz="1600" dirty="0" err="1">
                <a:solidFill>
                  <a:prstClr val="black"/>
                </a:solidFill>
              </a:rPr>
              <a:t>was</a:t>
            </a:r>
            <a:r>
              <a:rPr lang="it-IT" sz="1600" dirty="0">
                <a:solidFill>
                  <a:prstClr val="black"/>
                </a:solidFill>
              </a:rPr>
              <a:t> </a:t>
            </a:r>
            <a:r>
              <a:rPr lang="it-IT" sz="1600" dirty="0" err="1">
                <a:solidFill>
                  <a:prstClr val="black"/>
                </a:solidFill>
              </a:rPr>
              <a:t>created</a:t>
            </a:r>
            <a:r>
              <a:rPr lang="it-IT" sz="1600" dirty="0">
                <a:solidFill>
                  <a:prstClr val="black"/>
                </a:solidFill>
              </a:rPr>
              <a:t> by the RDA-COVID19 WG to </a:t>
            </a:r>
            <a:r>
              <a:rPr lang="it-IT" sz="1600" dirty="0" err="1">
                <a:solidFill>
                  <a:prstClr val="black"/>
                </a:solidFill>
              </a:rPr>
              <a:t>support</a:t>
            </a:r>
            <a:r>
              <a:rPr lang="it-IT" sz="1600" dirty="0">
                <a:solidFill>
                  <a:prstClr val="black"/>
                </a:solidFill>
              </a:rPr>
              <a:t> </a:t>
            </a:r>
            <a:r>
              <a:rPr lang="it-IT" sz="1600" dirty="0" err="1">
                <a:solidFill>
                  <a:prstClr val="black"/>
                </a:solidFill>
              </a:rPr>
              <a:t>development</a:t>
            </a:r>
            <a:r>
              <a:rPr lang="it-IT" sz="1600" dirty="0">
                <a:solidFill>
                  <a:prstClr val="black"/>
                </a:solidFill>
              </a:rPr>
              <a:t> of the RDA-COVID19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a:t>
            </a:r>
          </a:p>
          <a:p>
            <a:pPr marL="36000" lvl="1">
              <a:lnSpc>
                <a:spcPct val="100000"/>
              </a:lnSpc>
              <a:spcBef>
                <a:spcPts val="0"/>
              </a:spcBef>
              <a:buNone/>
            </a:pPr>
            <a:r>
              <a:rPr lang="it-IT" sz="2000" b="1" dirty="0">
                <a:solidFill>
                  <a:srgbClr val="84442E"/>
                </a:solidFill>
                <a:hlinkClick r:id="rId3">
                  <a:extLst>
                    <a:ext uri="{A12FA001-AC4F-418D-AE19-62706E023703}">
                      <ahyp:hlinkClr xmlns:ahyp="http://schemas.microsoft.com/office/drawing/2018/hyperlinkcolor" val="tx"/>
                    </a:ext>
                  </a:extLst>
                </a:hlinkClick>
              </a:rPr>
              <a:t>WDS/RDA Assessment of Data Fitness for Use WG Outputs and Recommendations</a:t>
            </a:r>
            <a:r>
              <a:rPr lang="it-IT" sz="2000" b="1" dirty="0">
                <a:solidFill>
                  <a:srgbClr val="84442E"/>
                </a:solidFill>
              </a:rPr>
              <a:t>:</a:t>
            </a:r>
            <a:r>
              <a:rPr lang="it-IT" b="1" dirty="0"/>
              <a:t> </a:t>
            </a:r>
            <a:r>
              <a:rPr lang="it-IT" sz="1600" dirty="0">
                <a:solidFill>
                  <a:prstClr val="black"/>
                </a:solidFill>
              </a:rPr>
              <a:t>A </a:t>
            </a:r>
            <a:r>
              <a:rPr lang="it-IT" sz="1600" dirty="0" err="1">
                <a:solidFill>
                  <a:prstClr val="black"/>
                </a:solidFill>
              </a:rPr>
              <a:t>practical</a:t>
            </a:r>
            <a:r>
              <a:rPr lang="it-IT" sz="1600" dirty="0">
                <a:solidFill>
                  <a:prstClr val="black"/>
                </a:solidFill>
              </a:rPr>
              <a:t> </a:t>
            </a:r>
            <a:r>
              <a:rPr lang="it-IT" sz="1600" dirty="0" err="1">
                <a:solidFill>
                  <a:prstClr val="black"/>
                </a:solidFill>
              </a:rPr>
              <a:t>process</a:t>
            </a:r>
            <a:r>
              <a:rPr lang="it-IT" sz="1600" dirty="0">
                <a:solidFill>
                  <a:prstClr val="black"/>
                </a:solidFill>
              </a:rPr>
              <a:t> by </a:t>
            </a:r>
            <a:r>
              <a:rPr lang="it-IT" sz="1600" dirty="0" err="1">
                <a:solidFill>
                  <a:prstClr val="black"/>
                </a:solidFill>
              </a:rPr>
              <a:t>which</a:t>
            </a:r>
            <a:r>
              <a:rPr lang="it-IT" sz="1600" dirty="0">
                <a:solidFill>
                  <a:prstClr val="black"/>
                </a:solidFill>
              </a:rPr>
              <a:t> </a:t>
            </a:r>
            <a:r>
              <a:rPr lang="it-IT" sz="1600" dirty="0" err="1">
                <a:solidFill>
                  <a:prstClr val="black"/>
                </a:solidFill>
              </a:rPr>
              <a:t>CoreTrustSeal</a:t>
            </a:r>
            <a:r>
              <a:rPr lang="it-IT" sz="1600" dirty="0">
                <a:solidFill>
                  <a:prstClr val="black"/>
                </a:solidFill>
              </a:rPr>
              <a:t> </a:t>
            </a:r>
            <a:r>
              <a:rPr lang="it-IT" sz="1600" dirty="0" err="1">
                <a:solidFill>
                  <a:prstClr val="black"/>
                </a:solidFill>
              </a:rPr>
              <a:t>certified</a:t>
            </a:r>
            <a:r>
              <a:rPr lang="it-IT" sz="1600" dirty="0">
                <a:solidFill>
                  <a:prstClr val="black"/>
                </a:solidFill>
              </a:rPr>
              <a:t> </a:t>
            </a:r>
            <a:r>
              <a:rPr lang="it-IT" sz="1600" dirty="0" err="1">
                <a:solidFill>
                  <a:prstClr val="black"/>
                </a:solidFill>
              </a:rPr>
              <a:t>repositories</a:t>
            </a:r>
            <a:r>
              <a:rPr lang="it-IT" sz="1600" dirty="0">
                <a:solidFill>
                  <a:prstClr val="black"/>
                </a:solidFill>
              </a:rPr>
              <a:t> can </a:t>
            </a:r>
            <a:r>
              <a:rPr lang="it-IT" sz="1600" dirty="0" err="1">
                <a:solidFill>
                  <a:prstClr val="black"/>
                </a:solidFill>
              </a:rPr>
              <a:t>evaluate</a:t>
            </a:r>
            <a:r>
              <a:rPr lang="it-IT" sz="1600" dirty="0">
                <a:solidFill>
                  <a:prstClr val="black"/>
                </a:solidFill>
              </a:rPr>
              <a:t> </a:t>
            </a:r>
            <a:r>
              <a:rPr lang="it-IT" sz="1600" dirty="0" err="1">
                <a:solidFill>
                  <a:prstClr val="black"/>
                </a:solidFill>
              </a:rPr>
              <a:t>dataset</a:t>
            </a:r>
            <a:r>
              <a:rPr lang="it-IT" sz="1600" dirty="0">
                <a:solidFill>
                  <a:prstClr val="black"/>
                </a:solidFill>
              </a:rPr>
              <a:t> holding for </a:t>
            </a:r>
            <a:r>
              <a:rPr lang="it-IT" sz="1600" dirty="0" err="1">
                <a:solidFill>
                  <a:prstClr val="black"/>
                </a:solidFill>
              </a:rPr>
              <a:t>their</a:t>
            </a:r>
            <a:r>
              <a:rPr lang="it-IT" sz="1600" dirty="0">
                <a:solidFill>
                  <a:prstClr val="black"/>
                </a:solidFill>
              </a:rPr>
              <a:t> fitness for use. </a:t>
            </a:r>
          </a:p>
          <a:p>
            <a:pPr marL="36000" lvl="1">
              <a:lnSpc>
                <a:spcPct val="100000"/>
              </a:lnSpc>
              <a:spcBef>
                <a:spcPts val="0"/>
              </a:spcBef>
              <a:buNone/>
            </a:pPr>
            <a:r>
              <a:rPr lang="it-IT" sz="2000" b="1" dirty="0">
                <a:solidFill>
                  <a:srgbClr val="84442E"/>
                </a:solidFill>
                <a:hlinkClick r:id="rId4">
                  <a:extLst>
                    <a:ext uri="{A12FA001-AC4F-418D-AE19-62706E023703}">
                      <ahyp:hlinkClr xmlns:ahyp="http://schemas.microsoft.com/office/drawing/2018/hyperlinkcolor" val="tx"/>
                    </a:ext>
                  </a:extLst>
                </a:hlinkClick>
              </a:rPr>
              <a:t>Use cases and identifier schemes for persistent software source code identification (V1.0)</a:t>
            </a:r>
            <a:r>
              <a:rPr lang="it-IT" sz="2000" b="1" dirty="0">
                <a:solidFill>
                  <a:srgbClr val="84442E"/>
                </a:solidFill>
              </a:rPr>
              <a:t>: </a:t>
            </a:r>
            <a:r>
              <a:rPr lang="it-IT" sz="1600" dirty="0">
                <a:solidFill>
                  <a:prstClr val="black"/>
                </a:solidFill>
              </a:rPr>
              <a:t>The goal of </a:t>
            </a:r>
            <a:r>
              <a:rPr lang="it-IT" sz="1600" dirty="0" err="1">
                <a:solidFill>
                  <a:prstClr val="black"/>
                </a:solidFill>
              </a:rPr>
              <a:t>this</a:t>
            </a:r>
            <a:r>
              <a:rPr lang="it-IT" sz="1600" dirty="0">
                <a:solidFill>
                  <a:prstClr val="black"/>
                </a:solidFill>
              </a:rPr>
              <a:t> output of the </a:t>
            </a:r>
            <a:r>
              <a:rPr lang="it-IT" sz="1600" dirty="0" err="1">
                <a:solidFill>
                  <a:prstClr val="black"/>
                </a:solidFill>
              </a:rPr>
              <a:t>working</a:t>
            </a:r>
            <a:r>
              <a:rPr lang="it-IT" sz="1600" dirty="0">
                <a:solidFill>
                  <a:prstClr val="black"/>
                </a:solidFill>
              </a:rPr>
              <a:t> </a:t>
            </a:r>
            <a:r>
              <a:rPr lang="it-IT" sz="1600" dirty="0" err="1">
                <a:solidFill>
                  <a:prstClr val="black"/>
                </a:solidFill>
              </a:rPr>
              <a:t>group</a:t>
            </a:r>
            <a:r>
              <a:rPr lang="it-IT" sz="1600" dirty="0">
                <a:solidFill>
                  <a:prstClr val="black"/>
                </a:solidFill>
              </a:rPr>
              <a:t> </a:t>
            </a:r>
            <a:r>
              <a:rPr lang="it-IT" sz="1600" dirty="0" err="1">
                <a:solidFill>
                  <a:prstClr val="black"/>
                </a:solidFill>
              </a:rPr>
              <a:t>is</a:t>
            </a:r>
            <a:r>
              <a:rPr lang="it-IT" sz="1600" dirty="0">
                <a:solidFill>
                  <a:prstClr val="black"/>
                </a:solidFill>
              </a:rPr>
              <a:t> to </a:t>
            </a:r>
            <a:r>
              <a:rPr lang="it-IT" sz="1600" dirty="0" err="1">
                <a:solidFill>
                  <a:prstClr val="black"/>
                </a:solidFill>
              </a:rPr>
              <a:t>survey</a:t>
            </a:r>
            <a:r>
              <a:rPr lang="it-IT" sz="1600" dirty="0">
                <a:solidFill>
                  <a:prstClr val="black"/>
                </a:solidFill>
              </a:rPr>
              <a:t> </a:t>
            </a:r>
            <a:r>
              <a:rPr lang="it-IT" sz="1600" dirty="0" err="1">
                <a:solidFill>
                  <a:prstClr val="black"/>
                </a:solidFill>
              </a:rPr>
              <a:t>different</a:t>
            </a:r>
            <a:r>
              <a:rPr lang="it-IT" sz="1600" dirty="0">
                <a:solidFill>
                  <a:prstClr val="black"/>
                </a:solidFill>
              </a:rPr>
              <a:t> </a:t>
            </a:r>
            <a:r>
              <a:rPr lang="it-IT" sz="1600" dirty="0" err="1">
                <a:solidFill>
                  <a:prstClr val="black"/>
                </a:solidFill>
              </a:rPr>
              <a:t>systems</a:t>
            </a:r>
            <a:r>
              <a:rPr lang="it-IT" sz="1600" dirty="0">
                <a:solidFill>
                  <a:prstClr val="black"/>
                </a:solidFill>
              </a:rPr>
              <a:t> of </a:t>
            </a:r>
            <a:r>
              <a:rPr lang="it-IT" sz="1600" dirty="0" err="1">
                <a:solidFill>
                  <a:prstClr val="black"/>
                </a:solidFill>
              </a:rPr>
              <a:t>identifiers</a:t>
            </a:r>
            <a:r>
              <a:rPr lang="it-IT" sz="1600" dirty="0">
                <a:solidFill>
                  <a:prstClr val="black"/>
                </a:solidFill>
              </a:rPr>
              <a:t> for software, and </a:t>
            </a:r>
            <a:r>
              <a:rPr lang="it-IT" sz="1600" dirty="0" err="1">
                <a:solidFill>
                  <a:prstClr val="black"/>
                </a:solidFill>
              </a:rPr>
              <a:t>their</a:t>
            </a:r>
            <a:r>
              <a:rPr lang="it-IT" sz="1600" dirty="0">
                <a:solidFill>
                  <a:prstClr val="black"/>
                </a:solidFill>
              </a:rPr>
              <a:t> </a:t>
            </a:r>
            <a:r>
              <a:rPr lang="it-IT" sz="1600" dirty="0" err="1">
                <a:solidFill>
                  <a:prstClr val="black"/>
                </a:solidFill>
              </a:rPr>
              <a:t>usage</a:t>
            </a:r>
            <a:r>
              <a:rPr lang="it-IT" sz="1600" dirty="0">
                <a:solidFill>
                  <a:prstClr val="black"/>
                </a:solidFill>
              </a:rPr>
              <a:t> in </a:t>
            </a:r>
            <a:r>
              <a:rPr lang="it-IT" sz="1600" dirty="0" err="1">
                <a:solidFill>
                  <a:prstClr val="black"/>
                </a:solidFill>
              </a:rPr>
              <a:t>different</a:t>
            </a:r>
            <a:r>
              <a:rPr lang="it-IT" sz="1600" dirty="0">
                <a:solidFill>
                  <a:prstClr val="black"/>
                </a:solidFill>
              </a:rPr>
              <a:t> use </a:t>
            </a:r>
            <a:r>
              <a:rPr lang="it-IT" sz="1600" dirty="0" err="1">
                <a:solidFill>
                  <a:prstClr val="black"/>
                </a:solidFill>
              </a:rPr>
              <a:t>cases</a:t>
            </a:r>
            <a:r>
              <a:rPr lang="it-IT" sz="1600" dirty="0">
                <a:solidFill>
                  <a:prstClr val="black"/>
                </a:solidFill>
              </a:rPr>
              <a:t>, in an </a:t>
            </a:r>
            <a:r>
              <a:rPr lang="it-IT" sz="1600" dirty="0" err="1">
                <a:solidFill>
                  <a:prstClr val="black"/>
                </a:solidFill>
              </a:rPr>
              <a:t>harmonized</a:t>
            </a:r>
            <a:r>
              <a:rPr lang="it-IT" sz="1600" dirty="0">
                <a:solidFill>
                  <a:prstClr val="black"/>
                </a:solidFill>
              </a:rPr>
              <a:t> way. </a:t>
            </a:r>
          </a:p>
          <a:p>
            <a:pPr marL="36000" lvl="1">
              <a:lnSpc>
                <a:spcPct val="100000"/>
              </a:lnSpc>
              <a:spcBef>
                <a:spcPts val="0"/>
              </a:spcBef>
              <a:buNone/>
            </a:pPr>
            <a:endParaRPr lang="it-IT" sz="1600" dirty="0">
              <a:solidFill>
                <a:prstClr val="black"/>
              </a:solidFill>
            </a:endParaRPr>
          </a:p>
        </p:txBody>
      </p:sp>
      <p:sp>
        <p:nvSpPr>
          <p:cNvPr id="4" name="Segnaposto data 3"/>
          <p:cNvSpPr>
            <a:spLocks noGrp="1"/>
          </p:cNvSpPr>
          <p:nvPr>
            <p:ph type="dt" sz="half" idx="2"/>
          </p:nvPr>
        </p:nvSpPr>
        <p:spPr/>
        <p:txBody>
          <a:bodyPr/>
          <a:lstStyle/>
          <a:p>
            <a:fld id="{5CFFFEC4-19C5-284D-A02A-D05B8EF8A289}"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4017657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9558" y="3247521"/>
            <a:ext cx="11002178" cy="2467479"/>
          </a:xfrm>
        </p:spPr>
        <p:txBody>
          <a:bodyPr>
            <a:no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An open, universal literature-data cross-linking service</a:t>
            </a:r>
            <a:r>
              <a:rPr lang="en-US" sz="2200" b="1" dirty="0">
                <a:solidFill>
                  <a:srgbClr val="84442E"/>
                </a:solidFill>
              </a:rPr>
              <a:t>: </a:t>
            </a:r>
            <a:r>
              <a:rPr lang="en-US" sz="2000" dirty="0"/>
              <a:t>- RDA/WDS Publishing Data Services WG Recommendations: An open, universal literature-data cross-linking service to improve data visibility, discoverability, re-use and reproducibility</a:t>
            </a:r>
          </a:p>
          <a:p>
            <a:pPr marL="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Data Description Registry Interoperability Model</a:t>
            </a:r>
            <a:r>
              <a:rPr lang="it-IT" sz="2200" b="1" dirty="0">
                <a:solidFill>
                  <a:srgbClr val="84442E"/>
                </a:solidFill>
              </a:rPr>
              <a:t>: </a:t>
            </a:r>
            <a:r>
              <a:rPr lang="it-IT" sz="2000" dirty="0" err="1"/>
              <a:t>Interoperability</a:t>
            </a:r>
            <a:r>
              <a:rPr lang="it-IT" sz="2000" dirty="0"/>
              <a:t> model </a:t>
            </a:r>
            <a:r>
              <a:rPr lang="it-IT" sz="2000" dirty="0" err="1"/>
              <a:t>addressing</a:t>
            </a:r>
            <a:r>
              <a:rPr lang="it-IT" sz="2000" dirty="0"/>
              <a:t> the </a:t>
            </a:r>
            <a:r>
              <a:rPr lang="it-IT" sz="2000" dirty="0" err="1"/>
              <a:t>problem</a:t>
            </a:r>
            <a:r>
              <a:rPr lang="it-IT" sz="2000" dirty="0"/>
              <a:t> of cross </a:t>
            </a:r>
            <a:r>
              <a:rPr lang="it-IT" sz="2000" dirty="0" err="1"/>
              <a:t>platform</a:t>
            </a:r>
            <a:r>
              <a:rPr lang="it-IT" sz="2000" dirty="0"/>
              <a:t> </a:t>
            </a:r>
            <a:r>
              <a:rPr lang="it-IT" sz="2000" dirty="0" err="1"/>
              <a:t>discovery</a:t>
            </a:r>
            <a:r>
              <a:rPr lang="it-IT" sz="2000" dirty="0"/>
              <a:t> by </a:t>
            </a:r>
            <a:r>
              <a:rPr lang="it-IT" sz="2000" dirty="0" err="1"/>
              <a:t>connecting</a:t>
            </a:r>
            <a:r>
              <a:rPr lang="it-IT" sz="2000" dirty="0"/>
              <a:t> </a:t>
            </a:r>
            <a:r>
              <a:rPr lang="it-IT" sz="2000" dirty="0" err="1"/>
              <a:t>datasets</a:t>
            </a:r>
            <a:r>
              <a:rPr lang="it-IT" sz="2000" dirty="0"/>
              <a:t> </a:t>
            </a:r>
            <a:r>
              <a:rPr lang="it-IT" sz="2000" dirty="0" err="1"/>
              <a:t>together</a:t>
            </a:r>
            <a:r>
              <a:rPr lang="it-IT" sz="2000" dirty="0"/>
              <a:t>. </a:t>
            </a:r>
            <a:r>
              <a:rPr lang="it-IT" sz="2000" b="1" dirty="0">
                <a:solidFill>
                  <a:srgbClr val="0070C0"/>
                </a:solidFill>
                <a:sym typeface="Wingdings" pitchFamily="2" charset="2"/>
              </a:rPr>
              <a:t></a:t>
            </a:r>
            <a:r>
              <a:rPr lang="it-IT" sz="2000" b="1" dirty="0">
                <a:solidFill>
                  <a:srgbClr val="0070C0"/>
                </a:solidFill>
              </a:rPr>
              <a:t>ICT Technical </a:t>
            </a:r>
            <a:r>
              <a:rPr lang="it-IT" sz="2000" b="1" dirty="0" err="1">
                <a:solidFill>
                  <a:srgbClr val="0070C0"/>
                </a:solidFill>
              </a:rPr>
              <a:t>Specification</a:t>
            </a:r>
            <a:endParaRPr lang="it-IT" sz="2000" b="1" dirty="0">
              <a:solidFill>
                <a:srgbClr val="0070C0"/>
              </a:solidFill>
            </a:endParaRPr>
          </a:p>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CODATA/RDA Summer School in Data Science and Cloud Computing in the Developing World WG Recommendations</a:t>
            </a:r>
            <a:r>
              <a:rPr lang="it-IT" sz="2200" b="1" dirty="0">
                <a:solidFill>
                  <a:srgbClr val="84442E"/>
                </a:solidFill>
              </a:rPr>
              <a:t>: </a:t>
            </a:r>
            <a:r>
              <a:rPr lang="it-IT" sz="2000" dirty="0"/>
              <a:t>A </a:t>
            </a:r>
            <a:r>
              <a:rPr lang="it-IT" sz="2000" dirty="0" err="1"/>
              <a:t>framework</a:t>
            </a:r>
            <a:r>
              <a:rPr lang="it-IT" sz="2000" dirty="0"/>
              <a:t> to </a:t>
            </a:r>
            <a:r>
              <a:rPr lang="it-IT" sz="2000" dirty="0" err="1"/>
              <a:t>run</a:t>
            </a:r>
            <a:r>
              <a:rPr lang="it-IT" sz="2000" dirty="0"/>
              <a:t> a </a:t>
            </a:r>
            <a:r>
              <a:rPr lang="it-IT" sz="2000" dirty="0" err="1"/>
              <a:t>series</a:t>
            </a:r>
            <a:r>
              <a:rPr lang="it-IT" sz="2000" dirty="0"/>
              <a:t> of </a:t>
            </a:r>
            <a:r>
              <a:rPr lang="it-IT" sz="2000" dirty="0" err="1"/>
              <a:t>Summer</a:t>
            </a:r>
            <a:r>
              <a:rPr lang="it-IT" sz="2000" dirty="0"/>
              <a:t> Schools in Data Science and data </a:t>
            </a:r>
            <a:r>
              <a:rPr lang="it-IT" sz="2000" dirty="0" err="1"/>
              <a:t>sharing</a:t>
            </a:r>
            <a:r>
              <a:rPr lang="it-IT" sz="2000" dirty="0"/>
              <a:t> in </a:t>
            </a:r>
            <a:r>
              <a:rPr lang="it-IT" sz="2000" dirty="0" err="1"/>
              <a:t>low</a:t>
            </a:r>
            <a:r>
              <a:rPr lang="it-IT" sz="2000" dirty="0"/>
              <a:t> and middle </a:t>
            </a:r>
            <a:r>
              <a:rPr lang="it-IT" sz="2000" dirty="0" err="1"/>
              <a:t>income</a:t>
            </a:r>
            <a:r>
              <a:rPr lang="it-IT" sz="2000" dirty="0"/>
              <a:t> </a:t>
            </a:r>
            <a:r>
              <a:rPr lang="it-IT" sz="2000" dirty="0" err="1"/>
              <a:t>countries</a:t>
            </a:r>
            <a:r>
              <a:rPr lang="it-IT" sz="2000" dirty="0"/>
              <a:t> (</a:t>
            </a:r>
            <a:r>
              <a:rPr lang="it-IT" sz="2000" dirty="0" err="1"/>
              <a:t>LMICs</a:t>
            </a:r>
            <a:r>
              <a:rPr lang="it-IT" sz="2000" dirty="0"/>
              <a:t>). </a:t>
            </a:r>
          </a:p>
          <a:p>
            <a:pPr marL="0">
              <a:lnSpc>
                <a:spcPct val="100000"/>
              </a:lnSpc>
              <a:spcBef>
                <a:spcPts val="0"/>
              </a:spcBef>
              <a:spcAft>
                <a:spcPts val="1200"/>
              </a:spcAft>
              <a:buNone/>
            </a:pPr>
            <a:endParaRPr lang="it-IT" sz="2000" b="1" dirty="0">
              <a:solidFill>
                <a:srgbClr val="0070C0"/>
              </a:solidFill>
            </a:endParaRPr>
          </a:p>
        </p:txBody>
      </p:sp>
      <p:sp>
        <p:nvSpPr>
          <p:cNvPr id="4" name="Segnaposto data 3"/>
          <p:cNvSpPr>
            <a:spLocks noGrp="1"/>
          </p:cNvSpPr>
          <p:nvPr>
            <p:ph type="dt" sz="half" idx="2"/>
          </p:nvPr>
        </p:nvSpPr>
        <p:spPr/>
        <p:txBody>
          <a:bodyPr/>
          <a:lstStyle/>
          <a:p>
            <a:fld id="{2D38D2C5-0902-184A-8A1B-D703F2DBB8F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5"/>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
        <p:nvSpPr>
          <p:cNvPr id="10" name="Segnaposto contenuto 2"/>
          <p:cNvSpPr txBox="1">
            <a:spLocks/>
          </p:cNvSpPr>
          <p:nvPr/>
        </p:nvSpPr>
        <p:spPr>
          <a:xfrm>
            <a:off x="6810234" y="3152271"/>
            <a:ext cx="4928923" cy="2983748"/>
          </a:xfrm>
          <a:prstGeom prst="rect">
            <a:avLst/>
          </a:prstGeom>
        </p:spPr>
        <p:txBody>
          <a:bodyPr vert="horz" lIns="91440" tIns="45720" rIns="91440" bIns="45720" rtlCol="0">
            <a:normAutofit/>
          </a:bodyPr>
          <a:lstStyle/>
          <a:p>
            <a:pPr lvl="0" indent="-228600">
              <a:lnSpc>
                <a:spcPct val="120000"/>
              </a:lnSpc>
              <a:buBlip>
                <a:blip r:embed="rId6"/>
              </a:buBlip>
            </a:pPr>
            <a:endParaRPr lang="en-US" sz="21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3247521"/>
            <a:ext cx="11256936" cy="2638929"/>
          </a:xfrm>
        </p:spPr>
        <p:txBody>
          <a:bodyPr>
            <a:noAutofit/>
          </a:bodyPr>
          <a:lstStyle/>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RDA/WDS Publishing Data Workflows WG Recommendations</a:t>
            </a:r>
            <a:r>
              <a:rPr lang="en-US" sz="2000" b="1" dirty="0">
                <a:solidFill>
                  <a:srgbClr val="84442E"/>
                </a:solidFill>
              </a:rPr>
              <a:t>:</a:t>
            </a:r>
            <a:r>
              <a:rPr lang="en-US" sz="2000" b="1" dirty="0"/>
              <a:t> </a:t>
            </a:r>
            <a:r>
              <a:rPr lang="it-IT" sz="1800" dirty="0"/>
              <a:t>A </a:t>
            </a:r>
            <a:r>
              <a:rPr lang="it-IT" sz="1800" dirty="0" err="1"/>
              <a:t>data-publishing</a:t>
            </a:r>
            <a:r>
              <a:rPr lang="it-IT" sz="1800" dirty="0"/>
              <a:t> </a:t>
            </a:r>
            <a:r>
              <a:rPr lang="it-IT" sz="1800" dirty="0" err="1"/>
              <a:t>reference</a:t>
            </a:r>
            <a:r>
              <a:rPr lang="it-IT" sz="1800" dirty="0"/>
              <a:t> </a:t>
            </a:r>
            <a:r>
              <a:rPr lang="it-IT" sz="1800" dirty="0" err="1"/>
              <a:t>model</a:t>
            </a:r>
            <a:r>
              <a:rPr lang="it-IT" sz="1800" dirty="0"/>
              <a:t> </a:t>
            </a:r>
            <a:r>
              <a:rPr lang="it-IT" sz="1800" dirty="0" err="1"/>
              <a:t>assisting</a:t>
            </a:r>
            <a:r>
              <a:rPr lang="it-IT" sz="1800" dirty="0"/>
              <a:t> </a:t>
            </a:r>
            <a:r>
              <a:rPr lang="it-IT" sz="1800" dirty="0" err="1"/>
              <a:t>research</a:t>
            </a:r>
            <a:r>
              <a:rPr lang="it-IT" sz="1800" dirty="0"/>
              <a:t> </a:t>
            </a:r>
            <a:r>
              <a:rPr lang="it-IT" sz="1800" dirty="0" err="1"/>
              <a:t>communities</a:t>
            </a:r>
            <a:r>
              <a:rPr lang="it-IT" sz="1800" dirty="0"/>
              <a:t> in </a:t>
            </a:r>
            <a:r>
              <a:rPr lang="it-IT" sz="1800" dirty="0" err="1"/>
              <a:t>understanding</a:t>
            </a:r>
            <a:r>
              <a:rPr lang="it-IT" sz="1800" dirty="0"/>
              <a:t> </a:t>
            </a:r>
            <a:r>
              <a:rPr lang="it-IT" sz="1800" dirty="0" err="1"/>
              <a:t>options</a:t>
            </a:r>
            <a:r>
              <a:rPr lang="it-IT" sz="1800" dirty="0"/>
              <a:t> </a:t>
            </a:r>
            <a:r>
              <a:rPr lang="it-IT" sz="1800" dirty="0" err="1"/>
              <a:t>for</a:t>
            </a:r>
            <a:r>
              <a:rPr lang="it-IT" sz="1800" dirty="0"/>
              <a:t> data </a:t>
            </a:r>
            <a:r>
              <a:rPr lang="it-IT" sz="1800" dirty="0" err="1"/>
              <a:t>publishing</a:t>
            </a:r>
            <a:r>
              <a:rPr lang="it-IT" sz="1800" dirty="0"/>
              <a:t> </a:t>
            </a:r>
            <a:r>
              <a:rPr lang="it-IT" sz="1800" dirty="0" err="1"/>
              <a:t>workflows</a:t>
            </a:r>
            <a:r>
              <a:rPr lang="it-IT" sz="1800" dirty="0"/>
              <a:t> and </a:t>
            </a:r>
            <a:r>
              <a:rPr lang="it-IT" sz="1800" dirty="0" err="1"/>
              <a:t>increases</a:t>
            </a:r>
            <a:r>
              <a:rPr lang="it-IT" sz="1800" dirty="0"/>
              <a:t> </a:t>
            </a:r>
            <a:r>
              <a:rPr lang="it-IT" sz="1800" dirty="0" err="1"/>
              <a:t>awareness</a:t>
            </a:r>
            <a:r>
              <a:rPr lang="it-IT" sz="1800" dirty="0"/>
              <a:t> </a:t>
            </a:r>
            <a:r>
              <a:rPr lang="it-IT" sz="1800" dirty="0" err="1"/>
              <a:t>of</a:t>
            </a:r>
            <a:r>
              <a:rPr lang="it-IT" sz="1800" dirty="0"/>
              <a:t> </a:t>
            </a:r>
            <a:r>
              <a:rPr lang="it-IT" sz="1800" dirty="0" err="1"/>
              <a:t>emerging</a:t>
            </a:r>
            <a:r>
              <a:rPr lang="it-IT" sz="1800" dirty="0"/>
              <a:t> </a:t>
            </a:r>
            <a:r>
              <a:rPr lang="it-IT" sz="1800" dirty="0" err="1"/>
              <a:t>standards</a:t>
            </a:r>
            <a:r>
              <a:rPr lang="it-IT" sz="1800" dirty="0"/>
              <a:t> and best </a:t>
            </a:r>
            <a:r>
              <a:rPr lang="it-IT" sz="1800" dirty="0" err="1"/>
              <a:t>practices</a:t>
            </a:r>
            <a:r>
              <a:rPr lang="it-IT" sz="1800" dirty="0"/>
              <a:t>. </a:t>
            </a:r>
            <a:r>
              <a:rPr lang="it-IT" sz="1800" b="1" dirty="0">
                <a:solidFill>
                  <a:srgbClr val="0070C0"/>
                </a:solidFill>
                <a:sym typeface="Wingdings" pitchFamily="2" charset="2"/>
              </a:rPr>
              <a:t></a:t>
            </a:r>
            <a:r>
              <a:rPr lang="it-IT" sz="1800" b="1" dirty="0">
                <a:solidFill>
                  <a:srgbClr val="0070C0"/>
                </a:solidFill>
              </a:rPr>
              <a:t>ICT </a:t>
            </a:r>
            <a:r>
              <a:rPr lang="it-IT" sz="1800" b="1" dirty="0" err="1">
                <a:solidFill>
                  <a:srgbClr val="0070C0"/>
                </a:solidFill>
              </a:rPr>
              <a:t>Technical</a:t>
            </a:r>
            <a:r>
              <a:rPr lang="it-IT" sz="1800" b="1" dirty="0">
                <a:solidFill>
                  <a:srgbClr val="0070C0"/>
                </a:solidFill>
              </a:rPr>
              <a:t> </a:t>
            </a:r>
            <a:r>
              <a:rPr lang="it-IT" sz="1800" b="1" dirty="0" err="1">
                <a:solidFill>
                  <a:srgbClr val="0070C0"/>
                </a:solidFill>
              </a:rPr>
              <a:t>Specification</a:t>
            </a:r>
            <a:endParaRPr lang="en-US" sz="1800" b="1" dirty="0">
              <a:solidFill>
                <a:srgbClr val="0070C0"/>
              </a:solidFill>
            </a:endParaRPr>
          </a:p>
          <a:p>
            <a:pPr marL="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2000" b="1" dirty="0">
                <a:solidFill>
                  <a:srgbClr val="84442E"/>
                </a:solidFill>
              </a:rPr>
              <a:t>: </a:t>
            </a: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36000" lvl="0">
              <a:lnSpc>
                <a:spcPct val="100000"/>
              </a:lnSpc>
              <a:spcBef>
                <a:spcPts val="0"/>
              </a:spcBef>
              <a:spcAft>
                <a:spcPts val="1200"/>
              </a:spcAft>
              <a:buNone/>
              <a:defRPr/>
            </a:pPr>
            <a:r>
              <a:rPr lang="en-US" sz="2200" b="1" dirty="0">
                <a:solidFill>
                  <a:srgbClr val="84442E"/>
                </a:solidFill>
                <a:hlinkClick r:id="rId5">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1800" dirty="0"/>
              <a:t>Guide for citation and its implementation in a registry of standards, databases and data policies</a:t>
            </a:r>
          </a:p>
        </p:txBody>
      </p:sp>
      <p:sp>
        <p:nvSpPr>
          <p:cNvPr id="4" name="Segnaposto data 3"/>
          <p:cNvSpPr>
            <a:spLocks noGrp="1"/>
          </p:cNvSpPr>
          <p:nvPr>
            <p:ph type="dt" sz="half" idx="2"/>
          </p:nvPr>
        </p:nvSpPr>
        <p:spPr/>
        <p:txBody>
          <a:bodyPr/>
          <a:lstStyle/>
          <a:p>
            <a:fld id="{D0FFFE8C-A3F0-5B48-9D94-5E9330EC82DF}"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6"/>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3247521"/>
            <a:ext cx="11256936" cy="2638929"/>
          </a:xfrm>
        </p:spPr>
        <p:txBody>
          <a:bodyPr>
            <a:noAutofit/>
          </a:bodyPr>
          <a:lstStyle/>
          <a:p>
            <a:pPr marL="0">
              <a:lnSpc>
                <a:spcPct val="120000"/>
              </a:lnSpc>
              <a:spcBef>
                <a:spcPts val="0"/>
              </a:spcBef>
              <a:spcAft>
                <a:spcPts val="1200"/>
              </a:spcAft>
              <a:buNone/>
            </a:pPr>
            <a:r>
              <a:rPr lang="it-IT" b="1" dirty="0">
                <a:solidFill>
                  <a:srgbClr val="84442E"/>
                </a:solidFill>
                <a:hlinkClick r:id="rId3">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b="1" dirty="0">
                <a:solidFill>
                  <a:srgbClr val="84442E"/>
                </a:solidFill>
              </a:rPr>
              <a:t>: </a:t>
            </a:r>
            <a:r>
              <a:rPr lang="it-IT" sz="2400" dirty="0"/>
              <a:t>The </a:t>
            </a:r>
            <a:r>
              <a:rPr lang="it-IT" sz="2400" dirty="0" err="1"/>
              <a:t>Research</a:t>
            </a:r>
            <a:r>
              <a:rPr lang="it-IT" sz="2400" dirty="0"/>
              <a:t> Data </a:t>
            </a:r>
            <a:r>
              <a:rPr lang="it-IT" sz="2400" dirty="0" err="1"/>
              <a:t>Alliance</a:t>
            </a:r>
            <a:r>
              <a:rPr lang="it-IT" sz="2400" dirty="0"/>
              <a:t> (RDA) COVID-19 </a:t>
            </a:r>
            <a:r>
              <a:rPr lang="it-IT" sz="2400" dirty="0" err="1"/>
              <a:t>Working</a:t>
            </a:r>
            <a:r>
              <a:rPr lang="it-IT" sz="2400" dirty="0"/>
              <a:t> Group </a:t>
            </a:r>
            <a:r>
              <a:rPr lang="it-IT" sz="2400" dirty="0" err="1"/>
              <a:t>members</a:t>
            </a:r>
            <a:r>
              <a:rPr lang="it-IT" sz="2400" dirty="0"/>
              <a:t> </a:t>
            </a:r>
            <a:r>
              <a:rPr lang="it-IT" sz="2400" dirty="0" err="1"/>
              <a:t>bring</a:t>
            </a:r>
            <a:r>
              <a:rPr lang="it-IT" sz="2400" dirty="0"/>
              <a:t> </a:t>
            </a:r>
            <a:r>
              <a:rPr lang="it-IT" sz="2400" dirty="0" err="1"/>
              <a:t>various</a:t>
            </a:r>
            <a:r>
              <a:rPr lang="it-IT" sz="2400" dirty="0"/>
              <a:t>, global expertise to </a:t>
            </a:r>
            <a:r>
              <a:rPr lang="it-IT" sz="2400" dirty="0" err="1"/>
              <a:t>develop</a:t>
            </a:r>
            <a:r>
              <a:rPr lang="it-IT" sz="2400" dirty="0"/>
              <a:t> a body of work </a:t>
            </a:r>
            <a:r>
              <a:rPr lang="it-IT" sz="2400" dirty="0" err="1"/>
              <a:t>that</a:t>
            </a:r>
            <a:r>
              <a:rPr lang="it-IT" sz="2400" dirty="0"/>
              <a:t> </a:t>
            </a:r>
            <a:r>
              <a:rPr lang="it-IT" sz="2400" dirty="0" err="1"/>
              <a:t>comprises</a:t>
            </a:r>
            <a:r>
              <a:rPr lang="it-IT" sz="2400" dirty="0"/>
              <a:t> </a:t>
            </a:r>
            <a:r>
              <a:rPr lang="it-IT" sz="2400" dirty="0" err="1"/>
              <a:t>how</a:t>
            </a:r>
            <a:r>
              <a:rPr lang="it-IT" sz="2400" dirty="0"/>
              <a:t> data from multiple </a:t>
            </a:r>
            <a:r>
              <a:rPr lang="it-IT" sz="2400" dirty="0" err="1"/>
              <a:t>disciplines</a:t>
            </a:r>
            <a:r>
              <a:rPr lang="it-IT" sz="2400" dirty="0"/>
              <a:t> </a:t>
            </a:r>
            <a:r>
              <a:rPr lang="it-IT" sz="2400" dirty="0" err="1"/>
              <a:t>inform</a:t>
            </a:r>
            <a:r>
              <a:rPr lang="it-IT" sz="2400" dirty="0"/>
              <a:t> </a:t>
            </a:r>
            <a:r>
              <a:rPr lang="it-IT" sz="2400" dirty="0" err="1"/>
              <a:t>response</a:t>
            </a:r>
            <a:r>
              <a:rPr lang="it-IT" sz="2400" dirty="0"/>
              <a:t> to a </a:t>
            </a:r>
            <a:r>
              <a:rPr lang="it-IT" sz="2400" dirty="0" err="1"/>
              <a:t>pandemic</a:t>
            </a:r>
            <a:r>
              <a:rPr lang="it-IT" sz="2400" dirty="0"/>
              <a:t> </a:t>
            </a:r>
            <a:r>
              <a:rPr lang="it-IT" sz="2400" dirty="0" err="1"/>
              <a:t>combined</a:t>
            </a:r>
            <a:r>
              <a:rPr lang="it-IT" sz="2400" dirty="0"/>
              <a:t> with </a:t>
            </a:r>
            <a:r>
              <a:rPr lang="it-IT" sz="2400" dirty="0" err="1"/>
              <a:t>guidelines</a:t>
            </a:r>
            <a:r>
              <a:rPr lang="it-IT" sz="2400" dirty="0"/>
              <a:t> and </a:t>
            </a:r>
            <a:r>
              <a:rPr lang="it-IT" sz="2400" dirty="0" err="1"/>
              <a:t>recommendations</a:t>
            </a:r>
            <a:r>
              <a:rPr lang="it-IT" sz="2400" dirty="0"/>
              <a:t> on data </a:t>
            </a:r>
            <a:r>
              <a:rPr lang="it-IT" sz="2400" dirty="0" err="1"/>
              <a:t>sharing</a:t>
            </a:r>
            <a:r>
              <a:rPr lang="it-IT" sz="2400" dirty="0"/>
              <a:t> under the </a:t>
            </a:r>
            <a:r>
              <a:rPr lang="it-IT" sz="2400" dirty="0" err="1"/>
              <a:t>present</a:t>
            </a:r>
            <a:r>
              <a:rPr lang="it-IT" sz="2400" dirty="0"/>
              <a:t> COVID-19 </a:t>
            </a:r>
            <a:r>
              <a:rPr lang="it-IT" sz="2400" dirty="0" err="1"/>
              <a:t>cicumstances</a:t>
            </a:r>
            <a:r>
              <a:rPr lang="it-IT" sz="2400" dirty="0"/>
              <a:t>. </a:t>
            </a:r>
            <a:endParaRPr lang="it-IT" b="1" dirty="0">
              <a:solidFill>
                <a:srgbClr val="84442E"/>
              </a:solidFill>
            </a:endParaRPr>
          </a:p>
        </p:txBody>
      </p:sp>
      <p:sp>
        <p:nvSpPr>
          <p:cNvPr id="4" name="Segnaposto data 3"/>
          <p:cNvSpPr>
            <a:spLocks noGrp="1"/>
          </p:cNvSpPr>
          <p:nvPr>
            <p:ph type="dt" sz="half" idx="2"/>
          </p:nvPr>
        </p:nvSpPr>
        <p:spPr/>
        <p:txBody>
          <a:bodyPr/>
          <a:lstStyle/>
          <a:p>
            <a:fld id="{DB7FD0E8-3018-F24A-9596-A53E37F0AC4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4"/>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975239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D005E534-8BA8-6F49-A4EC-72EED33965AB}"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
        <p:nvSpPr>
          <p:cNvPr id="11" name="Segnaposto contenuto 10"/>
          <p:cNvSpPr>
            <a:spLocks noGrp="1"/>
          </p:cNvSpPr>
          <p:nvPr>
            <p:ph idx="1"/>
          </p:nvPr>
        </p:nvSpPr>
        <p:spPr>
          <a:xfrm>
            <a:off x="762000" y="3452883"/>
            <a:ext cx="10980000" cy="2724079"/>
          </a:xfrm>
        </p:spPr>
        <p:txBody>
          <a:bodyPr>
            <a:normAutofit fontScale="92500" lnSpcReduction="20000"/>
          </a:bodyPr>
          <a:lstStyle/>
          <a:p>
            <a:pPr marL="3600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Scholix Metadata Schema for Exchange of Scholarly Communication Links</a:t>
            </a:r>
            <a:r>
              <a:rPr lang="en-US" sz="2000" b="1" dirty="0">
                <a:solidFill>
                  <a:srgbClr val="84442E"/>
                </a:solidFill>
              </a:rPr>
              <a:t>:</a:t>
            </a:r>
            <a:r>
              <a:rPr lang="en-US" sz="1900" b="1" dirty="0">
                <a:solidFill>
                  <a:srgbClr val="84442E"/>
                </a:solidFill>
              </a:rPr>
              <a:t> </a:t>
            </a:r>
            <a:r>
              <a:rPr lang="it-IT" sz="1800" dirty="0">
                <a:solidFill>
                  <a:prstClr val="black"/>
                </a:solidFill>
              </a:rPr>
              <a:t>The goal of the </a:t>
            </a:r>
            <a:r>
              <a:rPr lang="it-IT" sz="1800" dirty="0" err="1">
                <a:solidFill>
                  <a:prstClr val="black"/>
                </a:solidFill>
              </a:rPr>
              <a:t>Scholix</a:t>
            </a:r>
            <a:r>
              <a:rPr lang="it-IT" sz="1800" dirty="0">
                <a:solidFill>
                  <a:prstClr val="black"/>
                </a:solidFill>
              </a:rPr>
              <a:t> </a:t>
            </a:r>
            <a:r>
              <a:rPr lang="it-IT" sz="1800" dirty="0" err="1">
                <a:solidFill>
                  <a:prstClr val="black"/>
                </a:solidFill>
              </a:rPr>
              <a:t>initiative</a:t>
            </a:r>
            <a:r>
              <a:rPr lang="it-IT" sz="1800" dirty="0">
                <a:solidFill>
                  <a:prstClr val="black"/>
                </a:solidFill>
              </a:rPr>
              <a:t> </a:t>
            </a:r>
            <a:r>
              <a:rPr lang="it-IT" sz="1800" dirty="0" err="1">
                <a:solidFill>
                  <a:prstClr val="black"/>
                </a:solidFill>
              </a:rPr>
              <a:t>is</a:t>
            </a:r>
            <a:r>
              <a:rPr lang="it-IT" sz="1800" dirty="0">
                <a:solidFill>
                  <a:prstClr val="black"/>
                </a:solidFill>
              </a:rPr>
              <a:t> to </a:t>
            </a:r>
            <a:r>
              <a:rPr lang="it-IT" sz="1800" dirty="0" err="1">
                <a:solidFill>
                  <a:prstClr val="black"/>
                </a:solidFill>
              </a:rPr>
              <a:t>establish</a:t>
            </a:r>
            <a:r>
              <a:rPr lang="it-IT" sz="1800" dirty="0">
                <a:solidFill>
                  <a:prstClr val="black"/>
                </a:solidFill>
              </a:rPr>
              <a:t> a high </a:t>
            </a:r>
            <a:r>
              <a:rPr lang="it-IT" sz="1800" dirty="0" err="1">
                <a:solidFill>
                  <a:prstClr val="black"/>
                </a:solidFill>
              </a:rPr>
              <a:t>level</a:t>
            </a:r>
            <a:r>
              <a:rPr lang="it-IT" sz="1800" dirty="0">
                <a:solidFill>
                  <a:prstClr val="black"/>
                </a:solidFill>
              </a:rPr>
              <a:t> </a:t>
            </a:r>
            <a:r>
              <a:rPr lang="it-IT" sz="1800" dirty="0" err="1">
                <a:solidFill>
                  <a:prstClr val="black"/>
                </a:solidFill>
              </a:rPr>
              <a:t>interoperability</a:t>
            </a:r>
            <a:r>
              <a:rPr lang="it-IT" sz="1800" dirty="0">
                <a:solidFill>
                  <a:prstClr val="black"/>
                </a:solidFill>
              </a:rPr>
              <a:t> </a:t>
            </a:r>
            <a:r>
              <a:rPr lang="it-IT" sz="1800" dirty="0" err="1">
                <a:solidFill>
                  <a:prstClr val="black"/>
                </a:solidFill>
              </a:rPr>
              <a:t>framework</a:t>
            </a:r>
            <a:r>
              <a:rPr lang="it-IT" sz="1800" dirty="0">
                <a:solidFill>
                  <a:prstClr val="black"/>
                </a:solidFill>
              </a:rPr>
              <a:t> for </a:t>
            </a:r>
            <a:r>
              <a:rPr lang="it-IT" sz="1800" dirty="0" err="1">
                <a:solidFill>
                  <a:prstClr val="black"/>
                </a:solidFill>
              </a:rPr>
              <a:t>exchanging</a:t>
            </a:r>
            <a:r>
              <a:rPr lang="it-IT" sz="1800" dirty="0">
                <a:solidFill>
                  <a:prstClr val="black"/>
                </a:solidFill>
              </a:rPr>
              <a:t> information </a:t>
            </a:r>
            <a:r>
              <a:rPr lang="it-IT" sz="1800" dirty="0" err="1">
                <a:solidFill>
                  <a:prstClr val="black"/>
                </a:solidFill>
              </a:rPr>
              <a:t>about</a:t>
            </a:r>
            <a:r>
              <a:rPr lang="it-IT" sz="1800" dirty="0">
                <a:solidFill>
                  <a:prstClr val="black"/>
                </a:solidFill>
              </a:rPr>
              <a:t> the </a:t>
            </a:r>
            <a:r>
              <a:rPr lang="it-IT" sz="1800" dirty="0" err="1">
                <a:solidFill>
                  <a:prstClr val="black"/>
                </a:solidFill>
              </a:rPr>
              <a:t>links</a:t>
            </a:r>
            <a:r>
              <a:rPr lang="it-IT" sz="1800" dirty="0">
                <a:solidFill>
                  <a:prstClr val="black"/>
                </a:solidFill>
              </a:rPr>
              <a:t> </a:t>
            </a:r>
            <a:r>
              <a:rPr lang="it-IT" sz="1800" dirty="0" err="1">
                <a:solidFill>
                  <a:prstClr val="black"/>
                </a:solidFill>
              </a:rPr>
              <a:t>between</a:t>
            </a:r>
            <a:r>
              <a:rPr lang="it-IT" sz="1800" dirty="0">
                <a:solidFill>
                  <a:prstClr val="black"/>
                </a:solidFill>
              </a:rPr>
              <a:t> </a:t>
            </a:r>
            <a:r>
              <a:rPr lang="it-IT" sz="1800" dirty="0" err="1">
                <a:solidFill>
                  <a:prstClr val="black"/>
                </a:solidFill>
              </a:rPr>
              <a:t>scholarly</a:t>
            </a:r>
            <a:r>
              <a:rPr lang="it-IT" sz="1800" dirty="0">
                <a:solidFill>
                  <a:prstClr val="black"/>
                </a:solidFill>
              </a:rPr>
              <a:t> </a:t>
            </a:r>
            <a:r>
              <a:rPr lang="it-IT" sz="1800" dirty="0" err="1">
                <a:solidFill>
                  <a:prstClr val="black"/>
                </a:solidFill>
              </a:rPr>
              <a:t>literature</a:t>
            </a:r>
            <a:r>
              <a:rPr lang="it-IT" sz="1800" dirty="0">
                <a:solidFill>
                  <a:prstClr val="black"/>
                </a:solidFill>
              </a:rPr>
              <a:t> and data. </a:t>
            </a:r>
            <a:r>
              <a:rPr lang="it-IT" sz="1800" dirty="0" err="1">
                <a:solidFill>
                  <a:prstClr val="black"/>
                </a:solidFill>
              </a:rPr>
              <a:t>It</a:t>
            </a:r>
            <a:r>
              <a:rPr lang="it-IT" sz="1800" dirty="0">
                <a:solidFill>
                  <a:prstClr val="black"/>
                </a:solidFill>
              </a:rPr>
              <a:t> </a:t>
            </a:r>
            <a:r>
              <a:rPr lang="it-IT" sz="1800" dirty="0" err="1">
                <a:solidFill>
                  <a:prstClr val="black"/>
                </a:solidFill>
              </a:rPr>
              <a:t>aims</a:t>
            </a:r>
            <a:r>
              <a:rPr lang="it-IT" sz="1800" dirty="0">
                <a:solidFill>
                  <a:prstClr val="black"/>
                </a:solidFill>
              </a:rPr>
              <a:t> to </a:t>
            </a:r>
            <a:r>
              <a:rPr lang="it-IT" sz="1800" dirty="0" err="1">
                <a:solidFill>
                  <a:prstClr val="black"/>
                </a:solidFill>
              </a:rPr>
              <a:t>enable</a:t>
            </a:r>
            <a:r>
              <a:rPr lang="it-IT" sz="1800" dirty="0">
                <a:solidFill>
                  <a:prstClr val="black"/>
                </a:solidFill>
              </a:rPr>
              <a:t> an open information </a:t>
            </a:r>
            <a:r>
              <a:rPr lang="it-IT" sz="1800" dirty="0" err="1">
                <a:solidFill>
                  <a:prstClr val="black"/>
                </a:solidFill>
              </a:rPr>
              <a:t>ecosystem</a:t>
            </a:r>
            <a:r>
              <a:rPr lang="it-IT" sz="1800" dirty="0">
                <a:solidFill>
                  <a:prstClr val="black"/>
                </a:solidFill>
              </a:rPr>
              <a:t> to </a:t>
            </a:r>
            <a:r>
              <a:rPr lang="it-IT" sz="1800" dirty="0" err="1">
                <a:solidFill>
                  <a:prstClr val="black"/>
                </a:solidFill>
              </a:rPr>
              <a:t>understand</a:t>
            </a:r>
            <a:r>
              <a:rPr lang="it-IT" sz="1800" dirty="0">
                <a:solidFill>
                  <a:prstClr val="black"/>
                </a:solidFill>
              </a:rPr>
              <a:t> </a:t>
            </a:r>
            <a:r>
              <a:rPr lang="it-IT" sz="1800" dirty="0" err="1">
                <a:solidFill>
                  <a:prstClr val="black"/>
                </a:solidFill>
              </a:rPr>
              <a:t>systematically</a:t>
            </a:r>
            <a:r>
              <a:rPr lang="it-IT" sz="1800" dirty="0">
                <a:solidFill>
                  <a:prstClr val="black"/>
                </a:solidFill>
              </a:rPr>
              <a:t> </a:t>
            </a:r>
            <a:r>
              <a:rPr lang="it-IT" sz="1800" dirty="0" err="1">
                <a:solidFill>
                  <a:prstClr val="black"/>
                </a:solidFill>
              </a:rPr>
              <a:t>what</a:t>
            </a:r>
            <a:r>
              <a:rPr lang="it-IT" sz="1800" dirty="0">
                <a:solidFill>
                  <a:prstClr val="black"/>
                </a:solidFill>
              </a:rPr>
              <a:t> data </a:t>
            </a:r>
            <a:r>
              <a:rPr lang="it-IT" sz="1800" dirty="0" err="1">
                <a:solidFill>
                  <a:prstClr val="black"/>
                </a:solidFill>
              </a:rPr>
              <a:t>underpins</a:t>
            </a:r>
            <a:r>
              <a:rPr lang="it-IT" sz="1800" dirty="0">
                <a:solidFill>
                  <a:prstClr val="black"/>
                </a:solidFill>
              </a:rPr>
              <a:t> </a:t>
            </a:r>
            <a:r>
              <a:rPr lang="it-IT" sz="1800" dirty="0" err="1">
                <a:solidFill>
                  <a:prstClr val="black"/>
                </a:solidFill>
              </a:rPr>
              <a:t>literature</a:t>
            </a:r>
            <a:r>
              <a:rPr lang="it-IT" sz="1800" dirty="0">
                <a:solidFill>
                  <a:prstClr val="black"/>
                </a:solidFill>
              </a:rPr>
              <a:t> and </a:t>
            </a:r>
            <a:r>
              <a:rPr lang="it-IT" sz="1800" dirty="0" err="1">
                <a:solidFill>
                  <a:prstClr val="black"/>
                </a:solidFill>
              </a:rPr>
              <a:t>what</a:t>
            </a:r>
            <a:r>
              <a:rPr lang="it-IT" sz="1800" dirty="0">
                <a:solidFill>
                  <a:prstClr val="black"/>
                </a:solidFill>
              </a:rPr>
              <a:t> </a:t>
            </a:r>
            <a:r>
              <a:rPr lang="it-IT" sz="1800" dirty="0" err="1">
                <a:solidFill>
                  <a:prstClr val="black"/>
                </a:solidFill>
              </a:rPr>
              <a:t>literature</a:t>
            </a:r>
            <a:r>
              <a:rPr lang="it-IT" sz="1800" dirty="0">
                <a:solidFill>
                  <a:prstClr val="black"/>
                </a:solidFill>
              </a:rPr>
              <a:t> </a:t>
            </a:r>
            <a:r>
              <a:rPr lang="it-IT" sz="1800" dirty="0" err="1">
                <a:solidFill>
                  <a:prstClr val="black"/>
                </a:solidFill>
              </a:rPr>
              <a:t>references</a:t>
            </a:r>
            <a:r>
              <a:rPr lang="it-IT" sz="1800" dirty="0">
                <a:solidFill>
                  <a:prstClr val="black"/>
                </a:solidFill>
              </a:rPr>
              <a:t> data. </a:t>
            </a:r>
          </a:p>
          <a:p>
            <a:pPr marL="0" lv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FAIR Data Maturity Model: specification and guidelines</a:t>
            </a:r>
            <a:r>
              <a:rPr lang="it-IT" sz="2000" b="1" dirty="0">
                <a:solidFill>
                  <a:srgbClr val="84442E"/>
                </a:solidFill>
              </a:rPr>
              <a:t>: </a:t>
            </a:r>
            <a:r>
              <a:rPr lang="it-IT" sz="1700" dirty="0" err="1">
                <a:solidFill>
                  <a:prstClr val="black"/>
                </a:solidFill>
              </a:rPr>
              <a:t>This</a:t>
            </a:r>
            <a:r>
              <a:rPr lang="it-IT" sz="1700" dirty="0">
                <a:solidFill>
                  <a:prstClr val="black"/>
                </a:solidFill>
              </a:rPr>
              <a:t> </a:t>
            </a:r>
            <a:r>
              <a:rPr lang="it-IT" sz="1700" dirty="0" err="1">
                <a:solidFill>
                  <a:prstClr val="black"/>
                </a:solidFill>
              </a:rPr>
              <a:t>document</a:t>
            </a:r>
            <a:r>
              <a:rPr lang="it-IT" sz="1700" dirty="0">
                <a:solidFill>
                  <a:prstClr val="black"/>
                </a:solidFill>
              </a:rPr>
              <a:t> </a:t>
            </a:r>
            <a:r>
              <a:rPr lang="it-IT" sz="1700" dirty="0" err="1">
                <a:solidFill>
                  <a:prstClr val="black"/>
                </a:solidFill>
              </a:rPr>
              <a:t>describes</a:t>
            </a:r>
            <a:r>
              <a:rPr lang="it-IT" sz="1700" dirty="0">
                <a:solidFill>
                  <a:prstClr val="black"/>
                </a:solidFill>
              </a:rPr>
              <a:t> a </a:t>
            </a:r>
            <a:r>
              <a:rPr lang="it-IT" sz="1700" dirty="0" err="1">
                <a:solidFill>
                  <a:prstClr val="black"/>
                </a:solidFill>
              </a:rPr>
              <a:t>maturity</a:t>
            </a:r>
            <a:r>
              <a:rPr lang="it-IT" sz="1700" dirty="0">
                <a:solidFill>
                  <a:prstClr val="black"/>
                </a:solidFill>
              </a:rPr>
              <a:t> model for FAIR </a:t>
            </a:r>
            <a:r>
              <a:rPr lang="it-IT" sz="1700" dirty="0" err="1">
                <a:solidFill>
                  <a:prstClr val="black"/>
                </a:solidFill>
              </a:rPr>
              <a:t>assessment</a:t>
            </a:r>
            <a:r>
              <a:rPr lang="it-IT" sz="1700" dirty="0">
                <a:solidFill>
                  <a:prstClr val="black"/>
                </a:solidFill>
              </a:rPr>
              <a:t> with </a:t>
            </a:r>
            <a:r>
              <a:rPr lang="it-IT" sz="1700" dirty="0" err="1">
                <a:solidFill>
                  <a:prstClr val="black"/>
                </a:solidFill>
              </a:rPr>
              <a:t>assessment</a:t>
            </a:r>
            <a:r>
              <a:rPr lang="it-IT" sz="1700" dirty="0">
                <a:solidFill>
                  <a:prstClr val="black"/>
                </a:solidFill>
              </a:rPr>
              <a:t> </a:t>
            </a:r>
            <a:r>
              <a:rPr lang="it-IT" sz="1700" dirty="0" err="1">
                <a:solidFill>
                  <a:prstClr val="black"/>
                </a:solidFill>
              </a:rPr>
              <a:t>indicators</a:t>
            </a:r>
            <a:r>
              <a:rPr lang="it-IT" sz="1700" dirty="0">
                <a:solidFill>
                  <a:prstClr val="black"/>
                </a:solidFill>
              </a:rPr>
              <a:t>, </a:t>
            </a:r>
            <a:r>
              <a:rPr lang="it-IT" sz="1700" dirty="0" err="1">
                <a:solidFill>
                  <a:prstClr val="black"/>
                </a:solidFill>
              </a:rPr>
              <a:t>priorities</a:t>
            </a:r>
            <a:r>
              <a:rPr lang="it-IT" sz="1700" dirty="0">
                <a:solidFill>
                  <a:prstClr val="black"/>
                </a:solidFill>
              </a:rPr>
              <a:t> and </a:t>
            </a:r>
            <a:r>
              <a:rPr lang="it-IT" sz="1700" dirty="0" err="1">
                <a:solidFill>
                  <a:prstClr val="black"/>
                </a:solidFill>
              </a:rPr>
              <a:t>evaluation</a:t>
            </a:r>
            <a:r>
              <a:rPr lang="it-IT" sz="1700" dirty="0">
                <a:solidFill>
                  <a:prstClr val="black"/>
                </a:solidFill>
              </a:rPr>
              <a:t> </a:t>
            </a:r>
            <a:r>
              <a:rPr lang="it-IT" sz="1700" dirty="0" err="1">
                <a:solidFill>
                  <a:prstClr val="black"/>
                </a:solidFill>
              </a:rPr>
              <a:t>methods</a:t>
            </a:r>
            <a:r>
              <a:rPr lang="it-IT" sz="1700" dirty="0">
                <a:solidFill>
                  <a:prstClr val="black"/>
                </a:solidFill>
              </a:rPr>
              <a:t>. </a:t>
            </a:r>
            <a:r>
              <a:rPr lang="it-IT" sz="1700" dirty="0" err="1">
                <a:solidFill>
                  <a:prstClr val="black"/>
                </a:solidFill>
              </a:rPr>
              <a:t>This</a:t>
            </a:r>
            <a:r>
              <a:rPr lang="it-IT" sz="1700" dirty="0">
                <a:solidFill>
                  <a:prstClr val="black"/>
                </a:solidFill>
              </a:rPr>
              <a:t> </a:t>
            </a:r>
            <a:r>
              <a:rPr lang="it-IT" sz="1700" dirty="0" err="1">
                <a:solidFill>
                  <a:prstClr val="black"/>
                </a:solidFill>
              </a:rPr>
              <a:t>is</a:t>
            </a:r>
            <a:r>
              <a:rPr lang="it-IT" sz="1700" dirty="0">
                <a:solidFill>
                  <a:prstClr val="black"/>
                </a:solidFill>
              </a:rPr>
              <a:t> </a:t>
            </a:r>
            <a:r>
              <a:rPr lang="it-IT" sz="1700" dirty="0" err="1">
                <a:solidFill>
                  <a:prstClr val="black"/>
                </a:solidFill>
              </a:rPr>
              <a:t>useful</a:t>
            </a:r>
            <a:r>
              <a:rPr lang="it-IT" sz="1700" dirty="0">
                <a:solidFill>
                  <a:prstClr val="black"/>
                </a:solidFill>
              </a:rPr>
              <a:t> for the </a:t>
            </a:r>
            <a:r>
              <a:rPr lang="it-IT" sz="1700" dirty="0" err="1">
                <a:solidFill>
                  <a:prstClr val="black"/>
                </a:solidFill>
              </a:rPr>
              <a:t>normalisation</a:t>
            </a:r>
            <a:r>
              <a:rPr lang="it-IT" sz="1700" dirty="0">
                <a:solidFill>
                  <a:prstClr val="black"/>
                </a:solidFill>
              </a:rPr>
              <a:t> of </a:t>
            </a:r>
            <a:r>
              <a:rPr lang="it-IT" sz="1700" dirty="0" err="1">
                <a:solidFill>
                  <a:prstClr val="black"/>
                </a:solidFill>
              </a:rPr>
              <a:t>assessment</a:t>
            </a:r>
            <a:r>
              <a:rPr lang="it-IT" sz="1700" dirty="0">
                <a:solidFill>
                  <a:prstClr val="black"/>
                </a:solidFill>
              </a:rPr>
              <a:t> </a:t>
            </a:r>
            <a:r>
              <a:rPr lang="it-IT" sz="1700" dirty="0" err="1">
                <a:solidFill>
                  <a:prstClr val="black"/>
                </a:solidFill>
              </a:rPr>
              <a:t>approaches</a:t>
            </a:r>
            <a:r>
              <a:rPr lang="it-IT" sz="1700" dirty="0">
                <a:solidFill>
                  <a:prstClr val="black"/>
                </a:solidFill>
              </a:rPr>
              <a:t> to </a:t>
            </a:r>
            <a:r>
              <a:rPr lang="it-IT" sz="1700" dirty="0" err="1">
                <a:solidFill>
                  <a:prstClr val="black"/>
                </a:solidFill>
              </a:rPr>
              <a:t>enable</a:t>
            </a:r>
            <a:r>
              <a:rPr lang="it-IT" sz="1700" dirty="0">
                <a:solidFill>
                  <a:prstClr val="black"/>
                </a:solidFill>
              </a:rPr>
              <a:t> </a:t>
            </a:r>
            <a:r>
              <a:rPr lang="it-IT" sz="1700" dirty="0" err="1">
                <a:solidFill>
                  <a:prstClr val="black"/>
                </a:solidFill>
              </a:rPr>
              <a:t>comparison</a:t>
            </a:r>
            <a:r>
              <a:rPr lang="it-IT" sz="1700" dirty="0">
                <a:solidFill>
                  <a:prstClr val="black"/>
                </a:solidFill>
              </a:rPr>
              <a:t> of </a:t>
            </a:r>
            <a:r>
              <a:rPr lang="it-IT" sz="1700" dirty="0" err="1">
                <a:solidFill>
                  <a:prstClr val="black"/>
                </a:solidFill>
              </a:rPr>
              <a:t>their</a:t>
            </a:r>
            <a:r>
              <a:rPr lang="it-IT" sz="1700" dirty="0">
                <a:solidFill>
                  <a:prstClr val="black"/>
                </a:solidFill>
              </a:rPr>
              <a:t> </a:t>
            </a:r>
            <a:r>
              <a:rPr lang="it-IT" sz="1700" dirty="0" err="1">
                <a:solidFill>
                  <a:prstClr val="black"/>
                </a:solidFill>
              </a:rPr>
              <a:t>results</a:t>
            </a:r>
            <a:r>
              <a:rPr lang="it-IT" sz="1700" dirty="0">
                <a:solidFill>
                  <a:prstClr val="black"/>
                </a:solidFill>
              </a:rPr>
              <a:t>.</a:t>
            </a:r>
          </a:p>
          <a:p>
            <a:pPr marL="0" lvl="0">
              <a:lnSpc>
                <a:spcPct val="100000"/>
              </a:lnSpc>
              <a:spcBef>
                <a:spcPts val="0"/>
              </a:spcBef>
              <a:spcAft>
                <a:spcPts val="1200"/>
              </a:spcAft>
              <a:buNone/>
            </a:pPr>
            <a:r>
              <a:rPr lang="en-GB" sz="2000" b="1" dirty="0">
                <a:solidFill>
                  <a:srgbClr val="84442E"/>
                </a:solidFill>
                <a:hlinkClick r:id="rId5">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0" lvl="0">
              <a:lnSpc>
                <a:spcPct val="100000"/>
              </a:lnSpc>
              <a:spcBef>
                <a:spcPts val="0"/>
              </a:spcBef>
              <a:spcAft>
                <a:spcPts val="1200"/>
              </a:spcAft>
              <a:buNone/>
            </a:pPr>
            <a:endParaRPr lang="en-US" sz="2000" b="1" dirty="0">
              <a:solidFill>
                <a:srgbClr val="84442E"/>
              </a:solidFill>
            </a:endParaRPr>
          </a:p>
          <a:p>
            <a:pPr marL="36000">
              <a:lnSpc>
                <a:spcPct val="100000"/>
              </a:lnSpc>
              <a:spcBef>
                <a:spcPts val="0"/>
              </a:spcBef>
              <a:spcAft>
                <a:spcPts val="1200"/>
              </a:spcAft>
              <a:buNone/>
            </a:pPr>
            <a:endParaRPr lang="it-IT"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p:txBody>
          <a:bodyPr/>
          <a:lstStyle/>
          <a:p>
            <a:r>
              <a:rPr lang="en-GB" dirty="0"/>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528185"/>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Balance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rgbClr val="00B050"/>
                </a:solidFill>
              </a:rPr>
              <a:t>Individual Membership is free at https://</a:t>
            </a:r>
            <a:r>
              <a:rPr lang="en-GB" b="1" dirty="0" err="1">
                <a:solidFill>
                  <a:srgbClr val="00B050"/>
                </a:solidFill>
              </a:rPr>
              <a:t>www.rd-alliance.org</a:t>
            </a:r>
            <a:r>
              <a:rPr lang="en-GB" b="1" dirty="0">
                <a:solidFill>
                  <a:srgbClr val="00B050"/>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Date Placeholder 3">
            <a:extLst>
              <a:ext uri="{FF2B5EF4-FFF2-40B4-BE49-F238E27FC236}">
                <a16:creationId xmlns:a16="http://schemas.microsoft.com/office/drawing/2014/main" id="{AF61C74B-3CD8-C646-9A48-D4EDAE54643C}"/>
              </a:ext>
            </a:extLst>
          </p:cNvPr>
          <p:cNvSpPr>
            <a:spLocks noGrp="1"/>
          </p:cNvSpPr>
          <p:nvPr>
            <p:ph type="dt" sz="half" idx="2"/>
          </p:nvPr>
        </p:nvSpPr>
        <p:spPr>
          <a:xfrm>
            <a:off x="838200" y="6425625"/>
            <a:ext cx="1426029" cy="365125"/>
          </a:xfrm>
        </p:spPr>
        <p:txBody>
          <a:bodyPr/>
          <a:lstStyle/>
          <a:p>
            <a:fld id="{911C4445-1EF0-B645-AEA4-2D2517EF4CF5}" type="datetime5">
              <a:rPr lang="en-US" smtClean="0"/>
              <a:t>4-Dec-20</a:t>
            </a:fld>
            <a:endParaRPr lang="en-GB" dirty="0"/>
          </a:p>
        </p:txBody>
      </p:sp>
    </p:spTree>
    <p:extLst>
      <p:ext uri="{BB962C8B-B14F-4D97-AF65-F5344CB8AC3E}">
        <p14:creationId xmlns:p14="http://schemas.microsoft.com/office/powerpoint/2010/main" val="402440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7ABB73AE-218F-534F-B8C8-A8EC95E4F675}"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
        <p:nvSpPr>
          <p:cNvPr id="11" name="Segnaposto contenuto 10"/>
          <p:cNvSpPr>
            <a:spLocks noGrp="1"/>
          </p:cNvSpPr>
          <p:nvPr>
            <p:ph idx="1"/>
          </p:nvPr>
        </p:nvSpPr>
        <p:spPr>
          <a:xfrm>
            <a:off x="762000" y="3452883"/>
            <a:ext cx="10980000" cy="2857301"/>
          </a:xfrm>
        </p:spPr>
        <p:txBody>
          <a:bodyPr>
            <a:normAutofit/>
          </a:bodyPr>
          <a:lstStyle/>
          <a:p>
            <a:pPr marL="36000">
              <a:lnSpc>
                <a:spcPct val="100000"/>
              </a:lnSpc>
              <a:spcBef>
                <a:spcPts val="0"/>
              </a:spcBef>
              <a:spcAft>
                <a:spcPts val="1200"/>
              </a:spcAft>
              <a:buNone/>
            </a:pPr>
            <a:r>
              <a:rPr lang="en-US" sz="2400" b="1" dirty="0">
                <a:solidFill>
                  <a:srgbClr val="84442E"/>
                </a:solidFill>
                <a:hlinkClick r:id="rId3">
                  <a:extLst>
                    <a:ext uri="{A12FA001-AC4F-418D-AE19-62706E023703}">
                      <ahyp:hlinkClr xmlns:ahyp="http://schemas.microsoft.com/office/drawing/2018/hyperlinkcolor" val="tx"/>
                    </a:ext>
                  </a:extLst>
                </a:hlinkClick>
              </a:rPr>
              <a:t>Sustainable Business Models for Brokering Middleware to support Research Interoperability</a:t>
            </a:r>
            <a:r>
              <a:rPr lang="en-US" sz="2400" b="1" dirty="0">
                <a:solidFill>
                  <a:srgbClr val="84442E"/>
                </a:solidFill>
              </a:rPr>
              <a:t>:</a:t>
            </a:r>
            <a:r>
              <a:rPr lang="en-US" sz="2200" b="1" dirty="0">
                <a:solidFill>
                  <a:srgbClr val="84442E"/>
                </a:solidFill>
              </a:rPr>
              <a:t> </a:t>
            </a:r>
            <a:r>
              <a:rPr lang="en-US" sz="2100" dirty="0"/>
              <a:t>Discusses the strengths and weakness of five classes of business models in the context of long-term sustainment of brokering middleware</a:t>
            </a:r>
          </a:p>
        </p:txBody>
      </p:sp>
    </p:spTree>
    <p:extLst>
      <p:ext uri="{BB962C8B-B14F-4D97-AF65-F5344CB8AC3E}">
        <p14:creationId xmlns:p14="http://schemas.microsoft.com/office/powerpoint/2010/main" val="866499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3720A277-3A36-854F-80F4-B0BBFF65736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0" name="Segnaposto contenuto 9"/>
          <p:cNvSpPr>
            <a:spLocks noGrp="1"/>
          </p:cNvSpPr>
          <p:nvPr>
            <p:ph idx="1"/>
          </p:nvPr>
        </p:nvSpPr>
        <p:spPr>
          <a:xfrm>
            <a:off x="647700" y="3311713"/>
            <a:ext cx="10980000" cy="2865250"/>
          </a:xfrm>
        </p:spPr>
        <p:txBody>
          <a:bodyPr>
            <a:normAutofit lnSpcReduction="10000"/>
          </a:bodyPr>
          <a:lstStyle/>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A survey of current practices in data search services</a:t>
            </a:r>
            <a:r>
              <a:rPr lang="en-US" sz="2000" b="1" dirty="0">
                <a:solidFill>
                  <a:srgbClr val="84442E"/>
                </a:solidFill>
              </a:rPr>
              <a:t>:</a:t>
            </a:r>
            <a:r>
              <a:rPr lang="en-US" sz="2000" b="1" dirty="0"/>
              <a:t> </a:t>
            </a:r>
            <a:r>
              <a:rPr lang="en-IE" sz="2000" dirty="0"/>
              <a:t>Survey results based on an examination of practices that data repositories employ in helping users search as well as common data discovery issues, such as relevancy.</a:t>
            </a:r>
            <a:endParaRPr lang="en-US" sz="2000" b="1"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Data Discovery Paradigms: User Requirements and Recommendations for Data Repositories</a:t>
            </a:r>
            <a:r>
              <a:rPr lang="en-US" sz="2200" b="1" dirty="0">
                <a:solidFill>
                  <a:srgbClr val="84442E"/>
                </a:solidFill>
              </a:rPr>
              <a:t>: </a:t>
            </a:r>
            <a:r>
              <a:rPr lang="en-US" sz="2000" dirty="0"/>
              <a:t>Output helps data repositories improve search and discovery of data.</a:t>
            </a:r>
          </a:p>
          <a:p>
            <a:pPr marL="0">
              <a:lnSpc>
                <a:spcPct val="100000"/>
              </a:lnSpc>
              <a:spcBef>
                <a:spcPts val="0"/>
              </a:spcBef>
              <a:spcAft>
                <a:spcPts val="1200"/>
              </a:spcAft>
              <a:buNone/>
            </a:pPr>
            <a:r>
              <a:rPr lang="en-US" sz="2400" b="1" dirty="0">
                <a:solidFill>
                  <a:srgbClr val="84442E"/>
                </a:solidFill>
                <a:hlinkClick r:id="rId5">
                  <a:extLst>
                    <a:ext uri="{A12FA001-AC4F-418D-AE19-62706E023703}">
                      <ahyp:hlinkClr xmlns:ahyp="http://schemas.microsoft.com/office/drawing/2018/hyperlinkcolor" val="tx"/>
                    </a:ext>
                  </a:extLst>
                </a:hlinkClick>
              </a:rPr>
              <a:t>Tromsø recommendations for citation of research data in linguistics</a:t>
            </a:r>
            <a:r>
              <a:rPr lang="en-US" sz="2400" b="1" dirty="0">
                <a:solidFill>
                  <a:srgbClr val="84442E"/>
                </a:solidFill>
              </a:rPr>
              <a:t>: </a:t>
            </a:r>
            <a:r>
              <a:rPr lang="it-IT" sz="2000" dirty="0"/>
              <a:t>For the use of </a:t>
            </a:r>
            <a:r>
              <a:rPr lang="it-IT" sz="2000" dirty="0" err="1"/>
              <a:t>researchers</a:t>
            </a:r>
            <a:r>
              <a:rPr lang="it-IT" sz="2000" dirty="0"/>
              <a:t> and </a:t>
            </a:r>
            <a:r>
              <a:rPr lang="it-IT" sz="2000" dirty="0" err="1"/>
              <a:t>scholars</a:t>
            </a:r>
            <a:r>
              <a:rPr lang="it-IT" sz="2000" dirty="0"/>
              <a:t> in the </a:t>
            </a:r>
            <a:r>
              <a:rPr lang="it-IT" sz="2000" dirty="0" err="1"/>
              <a:t>field</a:t>
            </a:r>
            <a:r>
              <a:rPr lang="it-IT" sz="2000" dirty="0"/>
              <a:t> </a:t>
            </a:r>
            <a:r>
              <a:rPr lang="it-IT" sz="2000" dirty="0" err="1"/>
              <a:t>working</a:t>
            </a:r>
            <a:r>
              <a:rPr lang="it-IT" sz="2000" dirty="0"/>
              <a:t> with </a:t>
            </a:r>
            <a:r>
              <a:rPr lang="it-IT" sz="2000" dirty="0" err="1"/>
              <a:t>datasets</a:t>
            </a:r>
            <a:r>
              <a:rPr lang="it-IT" sz="2000" dirty="0"/>
              <a:t>, </a:t>
            </a:r>
            <a:r>
              <a:rPr lang="it-IT" sz="2000" dirty="0" err="1"/>
              <a:t>we</a:t>
            </a:r>
            <a:r>
              <a:rPr lang="it-IT" sz="2000" dirty="0"/>
              <a:t> propose </a:t>
            </a:r>
            <a:r>
              <a:rPr lang="it-IT" sz="2000" dirty="0" err="1"/>
              <a:t>components</a:t>
            </a:r>
            <a:r>
              <a:rPr lang="it-IT" sz="2000" dirty="0"/>
              <a:t> of data </a:t>
            </a:r>
            <a:r>
              <a:rPr lang="it-IT" sz="2000" dirty="0" err="1"/>
              <a:t>citation</a:t>
            </a:r>
            <a:r>
              <a:rPr lang="it-IT" sz="2000" dirty="0"/>
              <a:t> for </a:t>
            </a:r>
            <a:r>
              <a:rPr lang="it-IT" sz="2000" dirty="0" err="1"/>
              <a:t>referencing</a:t>
            </a:r>
            <a:r>
              <a:rPr lang="it-IT" sz="2000" dirty="0"/>
              <a:t> </a:t>
            </a:r>
            <a:r>
              <a:rPr lang="it-IT" sz="2000" dirty="0" err="1"/>
              <a:t>language</a:t>
            </a:r>
            <a:r>
              <a:rPr lang="it-IT" sz="2000" dirty="0"/>
              <a:t> data, </a:t>
            </a:r>
            <a:r>
              <a:rPr lang="it-IT" sz="2000" dirty="0" err="1"/>
              <a:t>both</a:t>
            </a:r>
            <a:r>
              <a:rPr lang="it-IT" sz="2000" dirty="0"/>
              <a:t> in the </a:t>
            </a:r>
            <a:r>
              <a:rPr lang="it-IT" sz="2000" dirty="0" err="1"/>
              <a:t>bibliography</a:t>
            </a:r>
            <a:r>
              <a:rPr lang="it-IT" sz="2000" dirty="0"/>
              <a:t> and in the text of </a:t>
            </a:r>
            <a:r>
              <a:rPr lang="it-IT" sz="2000" dirty="0" err="1"/>
              <a:t>linguistics</a:t>
            </a:r>
            <a:r>
              <a:rPr lang="it-IT" sz="2000" dirty="0"/>
              <a:t> </a:t>
            </a:r>
            <a:r>
              <a:rPr lang="it-IT" sz="2000" dirty="0" err="1"/>
              <a:t>publications</a:t>
            </a:r>
            <a:r>
              <a:rPr lang="it-IT" sz="2000" dirty="0"/>
              <a:t>.</a:t>
            </a:r>
            <a:endParaRPr lang="en-US" sz="2000" dirty="0"/>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D3DE9985-C493-0D4E-A83E-6F32E70B19EB}"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Segnaposto contenuto 10"/>
          <p:cNvSpPr>
            <a:spLocks noGrp="1"/>
          </p:cNvSpPr>
          <p:nvPr>
            <p:ph idx="1"/>
          </p:nvPr>
        </p:nvSpPr>
        <p:spPr>
          <a:xfrm>
            <a:off x="742950" y="3105150"/>
            <a:ext cx="10980000" cy="2767013"/>
          </a:xfrm>
        </p:spPr>
        <p:txBody>
          <a:bodyPr>
            <a:noAutofit/>
          </a:bodyPr>
          <a:lstStyle/>
          <a:p>
            <a:pPr marL="0" fontAlgn="base">
              <a:lnSpc>
                <a:spcPct val="100000"/>
              </a:lnSpc>
              <a:spcBef>
                <a:spcPts val="0"/>
              </a:spcBef>
              <a:spcAft>
                <a:spcPts val="1200"/>
              </a:spcAft>
              <a:buNone/>
            </a:pPr>
            <a:r>
              <a:rPr lang="it-IT" sz="2200" b="1" dirty="0" err="1">
                <a:solidFill>
                  <a:srgbClr val="84442E"/>
                </a:solidFill>
                <a:hlinkClick r:id="rId3">
                  <a:extLst>
                    <a:ext uri="{A12FA001-AC4F-418D-AE19-62706E023703}">
                      <ahyp:hlinkClr xmlns:ahyp="http://schemas.microsoft.com/office/drawing/2018/hyperlinkcolor" val="tx"/>
                    </a:ext>
                  </a:extLst>
                </a:hlinkClick>
              </a:rPr>
              <a:t>Eleven</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Quick</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Tips</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for</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Finding</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Research</a:t>
            </a:r>
            <a:r>
              <a:rPr lang="it-IT" sz="2200" b="1" dirty="0">
                <a:solidFill>
                  <a:srgbClr val="84442E"/>
                </a:solidFill>
                <a:hlinkClick r:id="rId3">
                  <a:extLst>
                    <a:ext uri="{A12FA001-AC4F-418D-AE19-62706E023703}">
                      <ahyp:hlinkClr xmlns:ahyp="http://schemas.microsoft.com/office/drawing/2018/hyperlinkcolor" val="tx"/>
                    </a:ext>
                  </a:extLst>
                </a:hlinkClick>
              </a:rPr>
              <a:t> Data</a:t>
            </a:r>
            <a:r>
              <a:rPr lang="it-IT" sz="2200" b="1" dirty="0">
                <a:solidFill>
                  <a:srgbClr val="84442E"/>
                </a:solidFill>
              </a:rPr>
              <a:t>:  </a:t>
            </a:r>
            <a:r>
              <a:rPr lang="en-IE" sz="2000" dirty="0"/>
              <a:t>Educates and trains research students and early career researchers, and helps researchers more effectively and precisely discover data that meets specific needs.</a:t>
            </a:r>
            <a:r>
              <a:rPr lang="en-IE" sz="2000" b="1" dirty="0"/>
              <a:t> </a:t>
            </a:r>
            <a:endParaRPr lang="it-IT" sz="2000"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200" b="1" dirty="0">
                <a:solidFill>
                  <a:srgbClr val="84442E"/>
                </a:solidFill>
              </a:rPr>
              <a:t>: </a:t>
            </a:r>
            <a:r>
              <a:rPr lang="en-US" sz="2000" dirty="0">
                <a:ea typeface="Calibri"/>
                <a:cs typeface="Times New Roman"/>
              </a:rPr>
              <a:t>Based on use cases, matrix describes forty-four functional requirements identified for research data repository platforms and provides a score identifying relative importance. </a:t>
            </a:r>
          </a:p>
          <a:p>
            <a:pPr marL="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Research Data Repository Interoperability Primer</a:t>
            </a:r>
            <a:r>
              <a:rPr lang="en-US" sz="2000" b="1" dirty="0">
                <a:solidFill>
                  <a:srgbClr val="84442E"/>
                </a:solidFill>
              </a:rPr>
              <a:t>:</a:t>
            </a:r>
            <a:r>
              <a:rPr lang="en-US" sz="2000" b="1" dirty="0"/>
              <a:t> </a:t>
            </a:r>
            <a:r>
              <a:rPr lang="en-US" sz="2000" dirty="0"/>
              <a:t>Set of use cases and an overview of standards, technologies and tools that could be components of an adoptable approach to facilitating interoperability between different research data repository platforms. </a:t>
            </a:r>
            <a:endParaRPr lang="it-IT" sz="2000" dirty="0"/>
          </a:p>
          <a:p>
            <a:pPr marL="0" lvl="2" fontAlgn="base">
              <a:lnSpc>
                <a:spcPct val="100000"/>
              </a:lnSpc>
              <a:spcBef>
                <a:spcPts val="0"/>
              </a:spcBef>
              <a:spcAft>
                <a:spcPts val="1200"/>
              </a:spcAft>
              <a:buNone/>
            </a:pPr>
            <a:endParaRPr lang="it-IT" dirty="0"/>
          </a:p>
          <a:p>
            <a:pPr marL="0">
              <a:lnSpc>
                <a:spcPct val="100000"/>
              </a:lnSpc>
              <a:spcBef>
                <a:spcPts val="0"/>
              </a:spcBef>
              <a:spcAft>
                <a:spcPts val="1200"/>
              </a:spcAft>
              <a:buNone/>
            </a:pPr>
            <a:endParaRPr lang="it-IT"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636B494A-B114-9B4B-8B2F-98D84F851472}"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0" name="Segnaposto contenuto 9"/>
          <p:cNvSpPr>
            <a:spLocks noGrp="1"/>
          </p:cNvSpPr>
          <p:nvPr>
            <p:ph idx="1"/>
          </p:nvPr>
        </p:nvSpPr>
        <p:spPr>
          <a:xfrm>
            <a:off x="647700" y="3311713"/>
            <a:ext cx="10980000" cy="2865250"/>
          </a:xfrm>
        </p:spPr>
        <p:txBody>
          <a:bodyPr>
            <a:normAutofit fontScale="92500" lnSpcReduction="20000"/>
          </a:bodyPr>
          <a:lstStyle/>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a:t>
            </a:r>
            <a:r>
              <a:rPr lang="it-IT" sz="1800" b="1" dirty="0">
                <a:solidFill>
                  <a:srgbClr val="84442E"/>
                </a:solidFill>
              </a:rPr>
              <a:t> </a:t>
            </a:r>
            <a:r>
              <a:rPr lang="it-IT" sz="1800" dirty="0">
                <a:solidFill>
                  <a:prstClr val="black"/>
                </a:solidFill>
              </a:rPr>
              <a:t>The RDA-COVID19 WG </a:t>
            </a:r>
            <a:r>
              <a:rPr lang="it-IT" sz="1800" dirty="0" err="1">
                <a:solidFill>
                  <a:prstClr val="black"/>
                </a:solidFill>
              </a:rPr>
              <a:t>Zotero</a:t>
            </a:r>
            <a:r>
              <a:rPr lang="it-IT" sz="1800" dirty="0">
                <a:solidFill>
                  <a:prstClr val="black"/>
                </a:solidFill>
              </a:rPr>
              <a:t> Library </a:t>
            </a:r>
            <a:r>
              <a:rPr lang="it-IT" sz="1800" dirty="0" err="1">
                <a:solidFill>
                  <a:prstClr val="black"/>
                </a:solidFill>
              </a:rPr>
              <a:t>was</a:t>
            </a:r>
            <a:r>
              <a:rPr lang="it-IT" sz="1800" dirty="0">
                <a:solidFill>
                  <a:prstClr val="black"/>
                </a:solidFill>
              </a:rPr>
              <a:t> </a:t>
            </a:r>
            <a:r>
              <a:rPr lang="it-IT" sz="1800" dirty="0" err="1">
                <a:solidFill>
                  <a:prstClr val="black"/>
                </a:solidFill>
              </a:rPr>
              <a:t>created</a:t>
            </a:r>
            <a:r>
              <a:rPr lang="it-IT" sz="1800" dirty="0">
                <a:solidFill>
                  <a:prstClr val="black"/>
                </a:solidFill>
              </a:rPr>
              <a:t> by the RDA-COVID19 WG to </a:t>
            </a:r>
            <a:r>
              <a:rPr lang="it-IT" sz="1800" dirty="0" err="1">
                <a:solidFill>
                  <a:prstClr val="black"/>
                </a:solidFill>
              </a:rPr>
              <a:t>support</a:t>
            </a:r>
            <a:r>
              <a:rPr lang="it-IT" sz="1800" dirty="0">
                <a:solidFill>
                  <a:prstClr val="black"/>
                </a:solidFill>
              </a:rPr>
              <a:t> </a:t>
            </a:r>
            <a:r>
              <a:rPr lang="it-IT" sz="1800" dirty="0" err="1">
                <a:solidFill>
                  <a:prstClr val="black"/>
                </a:solidFill>
              </a:rPr>
              <a:t>development</a:t>
            </a:r>
            <a:r>
              <a:rPr lang="it-IT" sz="1800" dirty="0">
                <a:solidFill>
                  <a:prstClr val="black"/>
                </a:solidFill>
              </a:rPr>
              <a:t> of the RDA-COVID19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a:t>
            </a:r>
          </a:p>
          <a:p>
            <a:pPr mar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t> </a:t>
            </a:r>
            <a:r>
              <a:rPr lang="it-IT" sz="1800" dirty="0" err="1"/>
              <a:t>There</a:t>
            </a:r>
            <a:r>
              <a:rPr lang="it-IT" sz="1800" dirty="0"/>
              <a:t> </a:t>
            </a:r>
            <a:r>
              <a:rPr lang="it-IT" sz="1800" dirty="0" err="1"/>
              <a:t>is</a:t>
            </a:r>
            <a:r>
              <a:rPr lang="it-IT" sz="1800" dirty="0"/>
              <a:t> a pressing </a:t>
            </a:r>
            <a:r>
              <a:rPr lang="it-IT" sz="1800" dirty="0" err="1"/>
              <a:t>need</a:t>
            </a:r>
            <a:r>
              <a:rPr lang="it-IT" sz="1800" dirty="0"/>
              <a:t> for a </a:t>
            </a:r>
            <a:r>
              <a:rPr lang="it-IT" sz="1800" dirty="0" err="1"/>
              <a:t>coordinated</a:t>
            </a:r>
            <a:r>
              <a:rPr lang="it-IT" sz="1800" dirty="0"/>
              <a:t> global </a:t>
            </a:r>
            <a:r>
              <a:rPr lang="it-IT" sz="1800" dirty="0" err="1"/>
              <a:t>system</a:t>
            </a:r>
            <a:r>
              <a:rPr lang="it-IT" sz="1800" dirty="0"/>
              <a:t> </a:t>
            </a:r>
            <a:r>
              <a:rPr lang="it-IT" sz="1800" dirty="0" err="1"/>
              <a:t>encompassing</a:t>
            </a:r>
            <a:r>
              <a:rPr lang="it-IT" sz="1800" dirty="0"/>
              <a:t> </a:t>
            </a:r>
            <a:r>
              <a:rPr lang="it-IT" sz="1800" dirty="0" err="1"/>
              <a:t>preparedness</a:t>
            </a:r>
            <a:r>
              <a:rPr lang="it-IT" sz="1800" dirty="0"/>
              <a:t>, early </a:t>
            </a:r>
            <a:r>
              <a:rPr lang="it-IT" sz="1800" dirty="0" err="1"/>
              <a:t>detection</a:t>
            </a:r>
            <a:r>
              <a:rPr lang="it-IT" sz="1800" dirty="0"/>
              <a:t>, and </a:t>
            </a:r>
            <a:r>
              <a:rPr lang="it-IT" sz="1800" dirty="0" err="1"/>
              <a:t>rapid</a:t>
            </a:r>
            <a:r>
              <a:rPr lang="it-IT" sz="1800" dirty="0"/>
              <a:t> </a:t>
            </a:r>
            <a:r>
              <a:rPr lang="it-IT" sz="1800" dirty="0" err="1"/>
              <a:t>response</a:t>
            </a:r>
            <a:r>
              <a:rPr lang="it-IT" sz="1800" dirty="0"/>
              <a:t> to </a:t>
            </a:r>
            <a:r>
              <a:rPr lang="it-IT" sz="1800" dirty="0" err="1"/>
              <a:t>newly</a:t>
            </a:r>
            <a:r>
              <a:rPr lang="it-IT" sz="1800" dirty="0"/>
              <a:t> </a:t>
            </a:r>
            <a:r>
              <a:rPr lang="it-IT" sz="1800" dirty="0" err="1"/>
              <a:t>emergent</a:t>
            </a:r>
            <a:r>
              <a:rPr lang="it-IT" sz="1800" dirty="0"/>
              <a:t> </a:t>
            </a:r>
            <a:r>
              <a:rPr lang="it-IT" sz="1800" dirty="0" err="1"/>
              <a:t>threats</a:t>
            </a:r>
            <a:r>
              <a:rPr lang="it-IT" sz="1800" dirty="0"/>
              <a:t> </a:t>
            </a:r>
            <a:r>
              <a:rPr lang="it-IT" sz="1800" dirty="0" err="1"/>
              <a:t>such</a:t>
            </a:r>
            <a:r>
              <a:rPr lang="it-IT" sz="1800" dirty="0"/>
              <a:t> </a:t>
            </a:r>
            <a:r>
              <a:rPr lang="it-IT" sz="1800" dirty="0" err="1"/>
              <a:t>as</a:t>
            </a:r>
            <a:r>
              <a:rPr lang="it-IT" sz="1800" dirty="0"/>
              <a:t> SARS-CoV-2 virus and the COVID- 19 </a:t>
            </a:r>
            <a:r>
              <a:rPr lang="it-IT" sz="1800" dirty="0" err="1"/>
              <a:t>disease</a:t>
            </a:r>
            <a:r>
              <a:rPr lang="it-IT" sz="1800" dirty="0"/>
              <a:t> </a:t>
            </a:r>
            <a:r>
              <a:rPr lang="it-IT" sz="1800" dirty="0" err="1"/>
              <a:t>that</a:t>
            </a:r>
            <a:r>
              <a:rPr lang="it-IT" sz="1800" dirty="0"/>
              <a:t> </a:t>
            </a:r>
            <a:r>
              <a:rPr lang="it-IT" sz="1800" dirty="0" err="1"/>
              <a:t>it</a:t>
            </a:r>
            <a:r>
              <a:rPr lang="it-IT" sz="1800" dirty="0"/>
              <a:t> </a:t>
            </a:r>
            <a:r>
              <a:rPr lang="it-IT" sz="1800" dirty="0" err="1"/>
              <a:t>causes</a:t>
            </a:r>
            <a:r>
              <a:rPr lang="it-IT" sz="1800" dirty="0"/>
              <a:t>.</a:t>
            </a:r>
            <a:br>
              <a:rPr lang="it-IT" sz="1800" dirty="0"/>
            </a:br>
            <a:r>
              <a:rPr lang="it-IT" sz="1800" dirty="0"/>
              <a:t>The </a:t>
            </a:r>
            <a:r>
              <a:rPr lang="it-IT" sz="1800" dirty="0" err="1"/>
              <a:t>intended</a:t>
            </a:r>
            <a:r>
              <a:rPr lang="it-IT" sz="1800" dirty="0"/>
              <a:t> audience for the </a:t>
            </a:r>
            <a:r>
              <a:rPr lang="it-IT" sz="1800" dirty="0" err="1"/>
              <a:t>epidemiology</a:t>
            </a:r>
            <a:r>
              <a:rPr lang="it-IT" sz="1800" dirty="0"/>
              <a:t> </a:t>
            </a:r>
            <a:r>
              <a:rPr lang="it-IT" sz="1800" dirty="0" err="1"/>
              <a:t>recommendations</a:t>
            </a:r>
            <a:r>
              <a:rPr lang="it-IT" sz="1800" dirty="0"/>
              <a:t> and </a:t>
            </a:r>
            <a:r>
              <a:rPr lang="it-IT" sz="1800" dirty="0" err="1"/>
              <a:t>guidelines</a:t>
            </a:r>
            <a:r>
              <a:rPr lang="it-IT" sz="1800" dirty="0"/>
              <a:t> are </a:t>
            </a:r>
            <a:r>
              <a:rPr lang="it-IT" sz="1800" dirty="0" err="1"/>
              <a:t>government</a:t>
            </a:r>
            <a:r>
              <a:rPr lang="it-IT" sz="1800" dirty="0"/>
              <a:t> and </a:t>
            </a:r>
            <a:r>
              <a:rPr lang="it-IT" sz="1800" dirty="0" err="1"/>
              <a:t>international</a:t>
            </a:r>
            <a:r>
              <a:rPr lang="it-IT" sz="1800" dirty="0"/>
              <a:t> </a:t>
            </a:r>
            <a:r>
              <a:rPr lang="it-IT" sz="1800" dirty="0" err="1"/>
              <a:t>agencies</a:t>
            </a:r>
            <a:r>
              <a:rPr lang="it-IT" sz="1800" dirty="0"/>
              <a:t>, policy and </a:t>
            </a:r>
            <a:r>
              <a:rPr lang="it-IT" sz="1800" dirty="0" err="1"/>
              <a:t>decision</a:t>
            </a:r>
            <a:r>
              <a:rPr lang="it-IT" sz="1800" dirty="0"/>
              <a:t> </a:t>
            </a:r>
            <a:r>
              <a:rPr lang="it-IT" sz="1800" dirty="0" err="1"/>
              <a:t>makers</a:t>
            </a:r>
            <a:r>
              <a:rPr lang="it-IT" sz="1800" dirty="0"/>
              <a:t>, </a:t>
            </a:r>
            <a:r>
              <a:rPr lang="it-IT" sz="1800" dirty="0" err="1"/>
              <a:t>epidemiologists</a:t>
            </a:r>
            <a:r>
              <a:rPr lang="it-IT" sz="1800" dirty="0"/>
              <a:t> and public </a:t>
            </a:r>
            <a:r>
              <a:rPr lang="it-IT" sz="1800" dirty="0" err="1"/>
              <a:t>health</a:t>
            </a:r>
            <a:r>
              <a:rPr lang="it-IT" sz="1800" dirty="0"/>
              <a:t> </a:t>
            </a:r>
            <a:r>
              <a:rPr lang="it-IT" sz="1800" dirty="0" err="1"/>
              <a:t>experts</a:t>
            </a:r>
            <a:r>
              <a:rPr lang="it-IT" sz="1800" dirty="0"/>
              <a:t>, </a:t>
            </a:r>
            <a:r>
              <a:rPr lang="it-IT" sz="1800" dirty="0" err="1"/>
              <a:t>disaster</a:t>
            </a:r>
            <a:r>
              <a:rPr lang="it-IT" sz="1800" dirty="0"/>
              <a:t> </a:t>
            </a:r>
            <a:r>
              <a:rPr lang="it-IT" sz="1800" dirty="0" err="1"/>
              <a:t>preparedness</a:t>
            </a:r>
            <a:r>
              <a:rPr lang="it-IT" sz="1800" dirty="0"/>
              <a:t> and </a:t>
            </a:r>
            <a:r>
              <a:rPr lang="it-IT" sz="1800" dirty="0" err="1"/>
              <a:t>response</a:t>
            </a:r>
            <a:r>
              <a:rPr lang="it-IT" sz="1800" dirty="0"/>
              <a:t> </a:t>
            </a:r>
            <a:r>
              <a:rPr lang="it-IT" sz="1800" dirty="0" err="1"/>
              <a:t>experts</a:t>
            </a:r>
            <a:r>
              <a:rPr lang="it-IT" sz="1800" dirty="0"/>
              <a:t>, </a:t>
            </a:r>
            <a:r>
              <a:rPr lang="it-IT" sz="1800" dirty="0" err="1"/>
              <a:t>funders</a:t>
            </a:r>
            <a:r>
              <a:rPr lang="it-IT" sz="1800" dirty="0"/>
              <a:t>, data providers, </a:t>
            </a:r>
            <a:r>
              <a:rPr lang="it-IT" sz="1800" dirty="0" err="1"/>
              <a:t>teachers</a:t>
            </a:r>
            <a:r>
              <a:rPr lang="it-IT" sz="1800" dirty="0"/>
              <a:t>, </a:t>
            </a:r>
            <a:r>
              <a:rPr lang="it-IT" sz="1800" dirty="0" err="1"/>
              <a:t>researchers</a:t>
            </a:r>
            <a:r>
              <a:rPr lang="it-IT" sz="1800" dirty="0"/>
              <a:t>, </a:t>
            </a:r>
            <a:r>
              <a:rPr lang="it-IT" sz="1800" dirty="0" err="1"/>
              <a:t>clinicians</a:t>
            </a:r>
            <a:r>
              <a:rPr lang="it-IT" sz="1800" dirty="0"/>
              <a:t>, and </a:t>
            </a:r>
            <a:r>
              <a:rPr lang="it-IT" sz="1800" dirty="0" err="1"/>
              <a:t>other</a:t>
            </a:r>
            <a:r>
              <a:rPr lang="it-IT" sz="1800" dirty="0"/>
              <a:t> </a:t>
            </a:r>
            <a:r>
              <a:rPr lang="it-IT" sz="1800" dirty="0" err="1"/>
              <a:t>potential</a:t>
            </a:r>
            <a:r>
              <a:rPr lang="it-IT" sz="1800" dirty="0"/>
              <a:t> </a:t>
            </a:r>
            <a:r>
              <a:rPr lang="it-IT" sz="1800" dirty="0" err="1"/>
              <a:t>users</a:t>
            </a:r>
            <a:r>
              <a:rPr lang="it-IT" sz="1800" dirty="0"/>
              <a:t>.</a:t>
            </a:r>
          </a:p>
          <a:p>
            <a:pPr marL="0" lvl="0">
              <a:lnSpc>
                <a:spcPct val="100000"/>
              </a:lnSpc>
              <a:spcBef>
                <a:spcPts val="0"/>
              </a:spcBef>
              <a:spcAft>
                <a:spcPts val="1200"/>
              </a:spcAft>
              <a:buNone/>
            </a:pPr>
            <a:r>
              <a:rPr lang="it-IT" sz="2000" b="1" dirty="0">
                <a:solidFill>
                  <a:srgbClr val="84442E"/>
                </a:solidFill>
                <a:hlinkClick r:id="rId5">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solidFill>
                  <a:prstClr val="black"/>
                </a:solidFill>
              </a:rPr>
              <a:t>The </a:t>
            </a:r>
            <a:r>
              <a:rPr lang="it-IT" sz="1800" dirty="0" err="1">
                <a:solidFill>
                  <a:prstClr val="black"/>
                </a:solidFill>
              </a:rPr>
              <a:t>demand</a:t>
            </a:r>
            <a:r>
              <a:rPr lang="it-IT" sz="1800" dirty="0">
                <a:solidFill>
                  <a:prstClr val="black"/>
                </a:solidFill>
              </a:rPr>
              <a:t> for </a:t>
            </a:r>
            <a:r>
              <a:rPr lang="it-IT" sz="1800" dirty="0" err="1">
                <a:solidFill>
                  <a:prstClr val="black"/>
                </a:solidFill>
              </a:rPr>
              <a:t>better</a:t>
            </a:r>
            <a:r>
              <a:rPr lang="it-IT" sz="1800" dirty="0">
                <a:solidFill>
                  <a:prstClr val="black"/>
                </a:solidFill>
              </a:rPr>
              <a:t> </a:t>
            </a:r>
            <a:r>
              <a:rPr lang="it-IT" sz="1800" dirty="0" err="1">
                <a:solidFill>
                  <a:prstClr val="black"/>
                </a:solidFill>
              </a:rPr>
              <a:t>reproducibility</a:t>
            </a:r>
            <a:r>
              <a:rPr lang="it-IT" sz="1800" dirty="0">
                <a:solidFill>
                  <a:prstClr val="black"/>
                </a:solidFill>
              </a:rPr>
              <a:t> of </a:t>
            </a:r>
            <a:r>
              <a:rPr lang="it-IT" sz="1800" dirty="0" err="1">
                <a:solidFill>
                  <a:prstClr val="black"/>
                </a:solidFill>
              </a:rPr>
              <a:t>research</a:t>
            </a:r>
            <a:r>
              <a:rPr lang="it-IT" sz="1800" dirty="0">
                <a:solidFill>
                  <a:prstClr val="black"/>
                </a:solidFill>
              </a:rPr>
              <a:t> </a:t>
            </a:r>
            <a:r>
              <a:rPr lang="it-IT" sz="1800" dirty="0" err="1">
                <a:solidFill>
                  <a:prstClr val="black"/>
                </a:solidFill>
              </a:rPr>
              <a:t>results</a:t>
            </a:r>
            <a:r>
              <a:rPr lang="it-IT" sz="1800" dirty="0">
                <a:solidFill>
                  <a:prstClr val="black"/>
                </a:solidFill>
              </a:rPr>
              <a:t> </a:t>
            </a:r>
            <a:r>
              <a:rPr lang="it-IT" sz="1800" dirty="0" err="1">
                <a:solidFill>
                  <a:prstClr val="black"/>
                </a:solidFill>
              </a:rPr>
              <a:t>is</a:t>
            </a:r>
            <a:r>
              <a:rPr lang="it-IT" sz="1800" dirty="0">
                <a:solidFill>
                  <a:prstClr val="black"/>
                </a:solidFill>
              </a:rPr>
              <a:t> </a:t>
            </a:r>
            <a:r>
              <a:rPr lang="it-IT" sz="1800" dirty="0" err="1">
                <a:solidFill>
                  <a:prstClr val="black"/>
                </a:solidFill>
              </a:rPr>
              <a:t>growing</a:t>
            </a:r>
            <a:r>
              <a:rPr lang="it-IT" sz="1800" dirty="0">
                <a:solidFill>
                  <a:prstClr val="black"/>
                </a:solidFill>
              </a:rPr>
              <a:t>. More and more data </a:t>
            </a:r>
            <a:r>
              <a:rPr lang="it-IT" sz="1800" dirty="0" err="1">
                <a:solidFill>
                  <a:prstClr val="black"/>
                </a:solidFill>
              </a:rPr>
              <a:t>is</a:t>
            </a:r>
            <a:r>
              <a:rPr lang="it-IT" sz="1800" dirty="0">
                <a:solidFill>
                  <a:prstClr val="black"/>
                </a:solidFill>
              </a:rPr>
              <a:t> </a:t>
            </a:r>
            <a:r>
              <a:rPr lang="it-IT" sz="1800" dirty="0" err="1">
                <a:solidFill>
                  <a:prstClr val="black"/>
                </a:solidFill>
              </a:rPr>
              <a:t>becoming</a:t>
            </a:r>
            <a:r>
              <a:rPr lang="it-IT" sz="1800" dirty="0">
                <a:solidFill>
                  <a:prstClr val="black"/>
                </a:solidFill>
              </a:rPr>
              <a:t> </a:t>
            </a:r>
            <a:r>
              <a:rPr lang="it-IT" sz="1800" dirty="0" err="1">
                <a:solidFill>
                  <a:prstClr val="black"/>
                </a:solidFill>
              </a:rPr>
              <a:t>available</a:t>
            </a:r>
            <a:r>
              <a:rPr lang="it-IT" sz="1800" dirty="0">
                <a:solidFill>
                  <a:prstClr val="black"/>
                </a:solidFill>
              </a:rPr>
              <a:t> online. In some </a:t>
            </a:r>
            <a:r>
              <a:rPr lang="it-IT" sz="1800" dirty="0" err="1">
                <a:solidFill>
                  <a:prstClr val="black"/>
                </a:solidFill>
              </a:rPr>
              <a:t>cases</a:t>
            </a:r>
            <a:r>
              <a:rPr lang="it-IT" sz="1800" dirty="0">
                <a:solidFill>
                  <a:prstClr val="black"/>
                </a:solidFill>
              </a:rPr>
              <a:t>, the </a:t>
            </a:r>
            <a:r>
              <a:rPr lang="it-IT" sz="1800" dirty="0" err="1">
                <a:solidFill>
                  <a:prstClr val="black"/>
                </a:solidFill>
              </a:rPr>
              <a:t>datasets</a:t>
            </a:r>
            <a:r>
              <a:rPr lang="it-IT" sz="1800" dirty="0">
                <a:solidFill>
                  <a:prstClr val="black"/>
                </a:solidFill>
              </a:rPr>
              <a:t> </a:t>
            </a:r>
            <a:r>
              <a:rPr lang="it-IT" sz="1800" dirty="0" err="1">
                <a:solidFill>
                  <a:prstClr val="black"/>
                </a:solidFill>
              </a:rPr>
              <a:t>have</a:t>
            </a:r>
            <a:r>
              <a:rPr lang="it-IT" sz="1800" dirty="0">
                <a:solidFill>
                  <a:prstClr val="black"/>
                </a:solidFill>
              </a:rPr>
              <a:t> </a:t>
            </a:r>
            <a:r>
              <a:rPr lang="it-IT" sz="1800" dirty="0" err="1">
                <a:solidFill>
                  <a:prstClr val="black"/>
                </a:solidFill>
              </a:rPr>
              <a:t>become</a:t>
            </a:r>
            <a:r>
              <a:rPr lang="it-IT" sz="1800" dirty="0">
                <a:solidFill>
                  <a:prstClr val="black"/>
                </a:solidFill>
              </a:rPr>
              <a:t> so large </a:t>
            </a:r>
            <a:r>
              <a:rPr lang="it-IT" sz="1800" dirty="0" err="1">
                <a:solidFill>
                  <a:prstClr val="black"/>
                </a:solidFill>
              </a:rPr>
              <a:t>that</a:t>
            </a:r>
            <a:r>
              <a:rPr lang="it-IT" sz="1800" dirty="0">
                <a:solidFill>
                  <a:prstClr val="black"/>
                </a:solidFill>
              </a:rPr>
              <a:t> downloading the data </a:t>
            </a:r>
            <a:r>
              <a:rPr lang="it-IT" sz="1800" dirty="0" err="1">
                <a:solidFill>
                  <a:prstClr val="black"/>
                </a:solidFill>
              </a:rPr>
              <a:t>is</a:t>
            </a:r>
            <a:r>
              <a:rPr lang="it-IT" sz="1800" dirty="0">
                <a:solidFill>
                  <a:prstClr val="black"/>
                </a:solidFill>
              </a:rPr>
              <a:t> no </a:t>
            </a:r>
            <a:r>
              <a:rPr lang="it-IT" sz="1800" dirty="0" err="1">
                <a:solidFill>
                  <a:prstClr val="black"/>
                </a:solidFill>
              </a:rPr>
              <a:t>longer</a:t>
            </a:r>
            <a:r>
              <a:rPr lang="it-IT" sz="1800" dirty="0">
                <a:solidFill>
                  <a:prstClr val="black"/>
                </a:solidFill>
              </a:rPr>
              <a:t> </a:t>
            </a:r>
            <a:r>
              <a:rPr lang="it-IT" sz="1800" dirty="0" err="1">
                <a:solidFill>
                  <a:prstClr val="black"/>
                </a:solidFill>
              </a:rPr>
              <a:t>feasible</a:t>
            </a:r>
            <a:r>
              <a:rPr lang="it-IT" sz="1800" dirty="0">
                <a:solidFill>
                  <a:prstClr val="black"/>
                </a:solidFill>
              </a:rPr>
              <a:t>.</a:t>
            </a:r>
            <a:endParaRPr lang="it-IT" sz="2000" dirty="0"/>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973784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r>
              <a:rPr lang="en-US" sz="1800" b="1" dirty="0">
                <a:solidFill>
                  <a:srgbClr val="84442E"/>
                </a:solidFill>
              </a:rPr>
              <a:t>:</a:t>
            </a:r>
            <a:r>
              <a:rPr lang="en-US" sz="1800" b="1" dirty="0"/>
              <a:t> </a:t>
            </a:r>
            <a:r>
              <a:rPr lang="en-US" sz="1800" dirty="0"/>
              <a:t>This recommendation describes the curriculum and example materials to give Early Career Researchers (ECR’s) the foundational skills in Data Science to work with their data</a:t>
            </a:r>
            <a:endParaRPr lang="en-US" sz="1800" b="1" dirty="0"/>
          </a:p>
          <a:p>
            <a:pPr marL="36000" lvl="0">
              <a:lnSpc>
                <a:spcPct val="100000"/>
              </a:lnSpc>
              <a:spcBef>
                <a:spcPts val="0"/>
              </a:spcBef>
              <a:spcAft>
                <a:spcPts val="1200"/>
              </a:spcAft>
              <a:buNone/>
              <a:defRPr/>
            </a:pPr>
            <a:r>
              <a:rPr lang="en-US" sz="2200" b="1" dirty="0">
                <a:solidFill>
                  <a:srgbClr val="84442E"/>
                </a:solidFill>
                <a:hlinkClick r:id="rId3">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2000" dirty="0">
                <a:solidFill>
                  <a:prstClr val="black"/>
                </a:solidFill>
              </a:rPr>
              <a:t>Guide for citation and its implementation in a registry of standards, databases and data policies</a:t>
            </a:r>
            <a:endParaRPr lang="fr-FR" sz="2000" dirty="0">
              <a:solidFill>
                <a:prstClr val="black"/>
              </a:solidFill>
            </a:endParaRPr>
          </a:p>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1800" b="1" dirty="0">
                <a:solidFill>
                  <a:srgbClr val="84442E"/>
                </a:solidFill>
              </a:rPr>
              <a:t>: </a:t>
            </a: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0">
              <a:lnSpc>
                <a:spcPct val="100000"/>
              </a:lnSpc>
              <a:spcBef>
                <a:spcPts val="0"/>
              </a:spcBef>
              <a:spcAft>
                <a:spcPts val="1200"/>
              </a:spcAft>
              <a:buNone/>
            </a:pPr>
            <a:endParaRPr lang="it-IT" sz="1800" dirty="0"/>
          </a:p>
        </p:txBody>
      </p:sp>
      <p:sp>
        <p:nvSpPr>
          <p:cNvPr id="4" name="Segnaposto data 3"/>
          <p:cNvSpPr>
            <a:spLocks noGrp="1"/>
          </p:cNvSpPr>
          <p:nvPr>
            <p:ph type="dt" sz="half" idx="2"/>
          </p:nvPr>
        </p:nvSpPr>
        <p:spPr/>
        <p:txBody>
          <a:bodyPr/>
          <a:lstStyle/>
          <a:p>
            <a:fld id="{98453973-7E97-9A4B-954A-C26D7D5F3B8C}"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88066" name="Picture 2"/>
          <p:cNvPicPr>
            <a:picLocks noChangeAspect="1" noChangeArrowheads="1"/>
          </p:cNvPicPr>
          <p:nvPr/>
        </p:nvPicPr>
        <p:blipFill>
          <a:blip r:embed="rId5"/>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a:lnSpc>
                <a:spcPct val="100000"/>
              </a:lnSpc>
              <a:spcBef>
                <a:spcPts val="0"/>
              </a:spcBef>
              <a:spcAft>
                <a:spcPts val="1200"/>
              </a:spcAft>
              <a:buNone/>
            </a:pPr>
            <a:r>
              <a:rPr lang="it-IT" sz="1800" b="1" dirty="0">
                <a:solidFill>
                  <a:srgbClr val="84442E"/>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1800" b="1" dirty="0">
                <a:solidFill>
                  <a:srgbClr val="84442E"/>
                </a:solidFill>
              </a:rPr>
              <a:t>: </a:t>
            </a:r>
            <a:r>
              <a:rPr lang="it-IT" sz="1800" dirty="0"/>
              <a:t>The </a:t>
            </a:r>
            <a:r>
              <a:rPr lang="it-IT" sz="1800" dirty="0" err="1"/>
              <a:t>Research</a:t>
            </a:r>
            <a:r>
              <a:rPr lang="it-IT" sz="1800" dirty="0"/>
              <a:t> Data </a:t>
            </a:r>
            <a:r>
              <a:rPr lang="it-IT" sz="1800" dirty="0" err="1"/>
              <a:t>Alliance</a:t>
            </a:r>
            <a:r>
              <a:rPr lang="it-IT" sz="1800" dirty="0"/>
              <a:t> (RDA) COVID-19 </a:t>
            </a:r>
            <a:r>
              <a:rPr lang="it-IT" sz="1800" dirty="0" err="1"/>
              <a:t>Working</a:t>
            </a:r>
            <a:r>
              <a:rPr lang="it-IT" sz="1800" dirty="0"/>
              <a:t> Group </a:t>
            </a:r>
            <a:r>
              <a:rPr lang="it-IT" sz="1800" dirty="0" err="1"/>
              <a:t>members</a:t>
            </a:r>
            <a:r>
              <a:rPr lang="it-IT" sz="1800" dirty="0"/>
              <a:t> </a:t>
            </a:r>
            <a:r>
              <a:rPr lang="it-IT" sz="1800" dirty="0" err="1"/>
              <a:t>bring</a:t>
            </a:r>
            <a:r>
              <a:rPr lang="it-IT" sz="1800" dirty="0"/>
              <a:t> </a:t>
            </a:r>
            <a:r>
              <a:rPr lang="it-IT" sz="1800" dirty="0" err="1"/>
              <a:t>various</a:t>
            </a:r>
            <a:r>
              <a:rPr lang="it-IT" sz="1800" dirty="0"/>
              <a:t>, global expertise to </a:t>
            </a:r>
            <a:r>
              <a:rPr lang="it-IT" sz="1800" dirty="0" err="1"/>
              <a:t>develop</a:t>
            </a:r>
            <a:r>
              <a:rPr lang="it-IT" sz="1800" dirty="0"/>
              <a:t> a body of work </a:t>
            </a:r>
            <a:r>
              <a:rPr lang="it-IT" sz="1800" dirty="0" err="1"/>
              <a:t>that</a:t>
            </a:r>
            <a:r>
              <a:rPr lang="it-IT" sz="1800" dirty="0"/>
              <a:t> </a:t>
            </a:r>
            <a:r>
              <a:rPr lang="it-IT" sz="1800" dirty="0" err="1"/>
              <a:t>comprises</a:t>
            </a:r>
            <a:r>
              <a:rPr lang="it-IT" sz="1800" dirty="0"/>
              <a:t> </a:t>
            </a:r>
            <a:r>
              <a:rPr lang="it-IT" sz="1800" dirty="0" err="1"/>
              <a:t>how</a:t>
            </a:r>
            <a:r>
              <a:rPr lang="it-IT" sz="1800" dirty="0"/>
              <a:t> data from multiple </a:t>
            </a:r>
            <a:r>
              <a:rPr lang="it-IT" sz="1800" dirty="0" err="1"/>
              <a:t>disciplines</a:t>
            </a:r>
            <a:r>
              <a:rPr lang="it-IT" sz="1800" dirty="0"/>
              <a:t> </a:t>
            </a:r>
            <a:r>
              <a:rPr lang="it-IT" sz="1800" dirty="0" err="1"/>
              <a:t>inform</a:t>
            </a:r>
            <a:r>
              <a:rPr lang="it-IT" sz="1800" dirty="0"/>
              <a:t> </a:t>
            </a:r>
            <a:r>
              <a:rPr lang="it-IT" sz="1800" dirty="0" err="1"/>
              <a:t>response</a:t>
            </a:r>
            <a:r>
              <a:rPr lang="it-IT" sz="1800" dirty="0"/>
              <a:t> to a </a:t>
            </a:r>
            <a:r>
              <a:rPr lang="it-IT" sz="1800" dirty="0" err="1"/>
              <a:t>pandemic</a:t>
            </a:r>
            <a:r>
              <a:rPr lang="it-IT" sz="1800" dirty="0"/>
              <a:t> </a:t>
            </a:r>
            <a:r>
              <a:rPr lang="it-IT" sz="1800" dirty="0" err="1"/>
              <a:t>combined</a:t>
            </a:r>
            <a:r>
              <a:rPr lang="it-IT" sz="1800" dirty="0"/>
              <a:t> with </a:t>
            </a:r>
            <a:r>
              <a:rPr lang="it-IT" sz="1800" dirty="0" err="1"/>
              <a:t>guidelines</a:t>
            </a:r>
            <a:r>
              <a:rPr lang="it-IT" sz="1800" dirty="0"/>
              <a:t> and </a:t>
            </a:r>
            <a:r>
              <a:rPr lang="it-IT" sz="1800" dirty="0" err="1"/>
              <a:t>recommendations</a:t>
            </a:r>
            <a:r>
              <a:rPr lang="it-IT" sz="1800" dirty="0"/>
              <a:t> on data </a:t>
            </a:r>
            <a:r>
              <a:rPr lang="it-IT" sz="1800" dirty="0" err="1"/>
              <a:t>sharing</a:t>
            </a:r>
            <a:r>
              <a:rPr lang="it-IT" sz="1800" dirty="0"/>
              <a:t> under the </a:t>
            </a:r>
            <a:r>
              <a:rPr lang="it-IT" sz="1800" dirty="0" err="1"/>
              <a:t>present</a:t>
            </a:r>
            <a:r>
              <a:rPr lang="it-IT" sz="1800" dirty="0"/>
              <a:t> COVID-19 </a:t>
            </a:r>
            <a:r>
              <a:rPr lang="it-IT" sz="1800" dirty="0" err="1"/>
              <a:t>cicumstances</a:t>
            </a:r>
            <a:r>
              <a:rPr lang="it-IT" sz="1800" dirty="0"/>
              <a:t>.</a:t>
            </a:r>
          </a:p>
          <a:p>
            <a:pPr marL="0">
              <a:lnSpc>
                <a:spcPct val="100000"/>
              </a:lnSpc>
              <a:spcBef>
                <a:spcPts val="0"/>
              </a:spcBef>
              <a:spcAft>
                <a:spcPts val="1200"/>
              </a:spcAft>
              <a:buNone/>
            </a:pPr>
            <a:endParaRPr lang="it-IT" sz="1800" b="1" dirty="0">
              <a:solidFill>
                <a:srgbClr val="84442E"/>
              </a:solidFill>
            </a:endParaRPr>
          </a:p>
        </p:txBody>
      </p:sp>
      <p:sp>
        <p:nvSpPr>
          <p:cNvPr id="4" name="Segnaposto data 3"/>
          <p:cNvSpPr>
            <a:spLocks noGrp="1"/>
          </p:cNvSpPr>
          <p:nvPr>
            <p:ph type="dt" sz="half" idx="2"/>
          </p:nvPr>
        </p:nvSpPr>
        <p:spPr/>
        <p:txBody>
          <a:bodyPr/>
          <a:lstStyle/>
          <a:p>
            <a:fld id="{760CE226-9002-704D-BBC8-9C6507555CB4}"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88066" name="Picture 2"/>
          <p:cNvPicPr>
            <a:picLocks noChangeAspect="1" noChangeArrowheads="1"/>
          </p:cNvPicPr>
          <p:nvPr/>
        </p:nvPicPr>
        <p:blipFill>
          <a:blip r:embed="rId3"/>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635244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lvl="0">
              <a:lnSpc>
                <a:spcPct val="100000"/>
              </a:lnSpc>
              <a:spcBef>
                <a:spcPts val="0"/>
              </a:spcBef>
              <a:spcAft>
                <a:spcPts val="1200"/>
              </a:spcAft>
              <a:buNone/>
            </a:pPr>
            <a:r>
              <a:rPr lang="en-GB" sz="2400" b="1" dirty="0">
                <a:solidFill>
                  <a:srgbClr val="84442E"/>
                </a:solidFill>
                <a:hlinkClick r:id="rId2">
                  <a:extLst>
                    <a:ext uri="{A12FA001-AC4F-418D-AE19-62706E023703}">
                      <ahyp:hlinkClr xmlns:ahyp="http://schemas.microsoft.com/office/drawing/2018/hyperlinkcolor" val="tx"/>
                    </a:ext>
                  </a:extLst>
                </a:hlinkClick>
              </a:rPr>
              <a:t>Recommendations and Capacity Development Resource Kit:</a:t>
            </a:r>
            <a:r>
              <a:rPr lang="en-GB" sz="2400" b="1" dirty="0">
                <a:solidFill>
                  <a:srgbClr val="84442E"/>
                </a:solidFill>
              </a:rPr>
              <a:t> </a:t>
            </a:r>
            <a:r>
              <a:rPr lang="en-GB" sz="18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800" b="1" dirty="0">
              <a:solidFill>
                <a:prstClr val="black"/>
              </a:solidFill>
            </a:endParaRPr>
          </a:p>
        </p:txBody>
      </p:sp>
      <p:sp>
        <p:nvSpPr>
          <p:cNvPr id="4" name="Segnaposto data 3"/>
          <p:cNvSpPr>
            <a:spLocks noGrp="1"/>
          </p:cNvSpPr>
          <p:nvPr>
            <p:ph type="dt" sz="half" idx="2"/>
          </p:nvPr>
        </p:nvSpPr>
        <p:spPr/>
        <p:txBody>
          <a:bodyPr/>
          <a:lstStyle/>
          <a:p>
            <a:fld id="{2BA30EB2-4DCC-A24B-B396-0D9E2BA6F36D}"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88066" name="Picture 2"/>
          <p:cNvPicPr>
            <a:picLocks noChangeAspect="1" noChangeArrowheads="1"/>
          </p:cNvPicPr>
          <p:nvPr/>
        </p:nvPicPr>
        <p:blipFill>
          <a:blip r:embed="rId3"/>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RDA ENDORSEMENT IN PROCESS</a:t>
            </a:r>
          </a:p>
        </p:txBody>
      </p:sp>
    </p:spTree>
    <p:extLst>
      <p:ext uri="{BB962C8B-B14F-4D97-AF65-F5344CB8AC3E}">
        <p14:creationId xmlns:p14="http://schemas.microsoft.com/office/powerpoint/2010/main" val="328420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38200" y="3514979"/>
            <a:ext cx="10723536" cy="2762253"/>
          </a:xfrm>
        </p:spPr>
        <p:txBody>
          <a:bodyPr>
            <a:normAutofit fontScale="92500" lnSpcReduction="20000"/>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 </a:t>
            </a:r>
            <a:r>
              <a:rPr lang="en-US" sz="2000" dirty="0">
                <a:ea typeface="Calibri"/>
                <a:cs typeface="Times New Roman"/>
              </a:rPr>
              <a:t>Based on use cases, matrix describes forty-four functional requirements identified for research data repository platforms and provides a score identifying relative importance. </a:t>
            </a:r>
          </a:p>
          <a:p>
            <a:pPr marL="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Income Streams for Data Repositories</a:t>
            </a:r>
            <a:r>
              <a:rPr lang="it-IT" sz="2200" b="1" dirty="0">
                <a:solidFill>
                  <a:srgbClr val="84442E"/>
                </a:solidFill>
              </a:rPr>
              <a:t>:</a:t>
            </a:r>
            <a:br>
              <a:rPr lang="it-IT" sz="2200" b="1" dirty="0">
                <a:solidFill>
                  <a:srgbClr val="84442E"/>
                </a:solidFill>
              </a:rPr>
            </a:br>
            <a:r>
              <a:rPr lang="it-IT" sz="2000" dirty="0">
                <a:cs typeface="Times New Roman"/>
              </a:rPr>
              <a:t>The RDA/WDS </a:t>
            </a:r>
            <a:r>
              <a:rPr lang="it-IT" sz="2000" dirty="0" err="1">
                <a:cs typeface="Times New Roman"/>
              </a:rPr>
              <a:t>Interest</a:t>
            </a:r>
            <a:r>
              <a:rPr lang="it-IT" sz="2000" dirty="0">
                <a:cs typeface="Times New Roman"/>
              </a:rPr>
              <a:t> Group Publishing Data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for Data Centres </a:t>
            </a:r>
            <a:r>
              <a:rPr lang="it-IT" sz="2000" dirty="0" err="1">
                <a:cs typeface="Times New Roman"/>
              </a:rPr>
              <a:t>aims</a:t>
            </a:r>
            <a:r>
              <a:rPr lang="it-IT" sz="2000" dirty="0">
                <a:cs typeface="Times New Roman"/>
              </a:rPr>
              <a:t> to </a:t>
            </a:r>
            <a:r>
              <a:rPr lang="it-IT" sz="2000" dirty="0" err="1">
                <a:cs typeface="Times New Roman"/>
              </a:rPr>
              <a:t>contribute</a:t>
            </a:r>
            <a:r>
              <a:rPr lang="it-IT" sz="2000" dirty="0">
                <a:cs typeface="Times New Roman"/>
              </a:rPr>
              <a:t> to </a:t>
            </a:r>
            <a:r>
              <a:rPr lang="it-IT" sz="2000" dirty="0" err="1">
                <a:cs typeface="Times New Roman"/>
              </a:rPr>
              <a:t>strategic</a:t>
            </a:r>
            <a:r>
              <a:rPr lang="it-IT" sz="2000" dirty="0">
                <a:cs typeface="Times New Roman"/>
              </a:rPr>
              <a:t> </a:t>
            </a:r>
            <a:r>
              <a:rPr lang="it-IT" sz="2000" dirty="0" err="1">
                <a:cs typeface="Times New Roman"/>
              </a:rPr>
              <a:t>thinking</a:t>
            </a:r>
            <a:r>
              <a:rPr lang="it-IT" sz="2000" dirty="0">
                <a:cs typeface="Times New Roman"/>
              </a:rPr>
              <a:t> on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by </a:t>
            </a:r>
            <a:r>
              <a:rPr lang="it-IT" sz="2000" dirty="0" err="1">
                <a:cs typeface="Times New Roman"/>
              </a:rPr>
              <a:t>conducting</a:t>
            </a:r>
            <a:r>
              <a:rPr lang="it-IT" sz="2000" dirty="0">
                <a:cs typeface="Times New Roman"/>
              </a:rPr>
              <a:t> </a:t>
            </a:r>
            <a:r>
              <a:rPr lang="it-IT" sz="2000" dirty="0" err="1">
                <a:cs typeface="Times New Roman"/>
              </a:rPr>
              <a:t>research</a:t>
            </a:r>
            <a:r>
              <a:rPr lang="it-IT" sz="2000" dirty="0">
                <a:cs typeface="Times New Roman"/>
              </a:rPr>
              <a:t> to </a:t>
            </a:r>
            <a:r>
              <a:rPr lang="it-IT" sz="2000" dirty="0" err="1">
                <a:cs typeface="Times New Roman"/>
              </a:rPr>
              <a:t>understand</a:t>
            </a:r>
            <a:r>
              <a:rPr lang="it-IT" sz="2000" dirty="0">
                <a:cs typeface="Times New Roman"/>
              </a:rPr>
              <a:t> </a:t>
            </a:r>
            <a:r>
              <a:rPr lang="it-IT" sz="2000" dirty="0" err="1">
                <a:cs typeface="Times New Roman"/>
              </a:rPr>
              <a:t>current</a:t>
            </a:r>
            <a:r>
              <a:rPr lang="it-IT" sz="2000" dirty="0">
                <a:cs typeface="Times New Roman"/>
              </a:rPr>
              <a:t> and </a:t>
            </a:r>
            <a:r>
              <a:rPr lang="it-IT" sz="2000" dirty="0" err="1">
                <a:cs typeface="Times New Roman"/>
              </a:rPr>
              <a:t>possible</a:t>
            </a:r>
            <a:r>
              <a:rPr lang="it-IT" sz="2000" dirty="0">
                <a:cs typeface="Times New Roman"/>
              </a:rPr>
              <a:t>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a:t>
            </a:r>
            <a:r>
              <a:rPr lang="it-IT" sz="2000" dirty="0" err="1">
                <a:cs typeface="Times New Roman"/>
              </a:rPr>
              <a:t>strategies</a:t>
            </a:r>
            <a:r>
              <a:rPr lang="it-IT" sz="2000" dirty="0">
                <a:cs typeface="Times New Roman"/>
              </a:rPr>
              <a:t> for data centres.</a:t>
            </a:r>
          </a:p>
          <a:p>
            <a:pPr marL="0">
              <a:lnSpc>
                <a:spcPct val="100000"/>
              </a:lnSpc>
              <a:spcBef>
                <a:spcPts val="0"/>
              </a:spcBef>
              <a:spcAft>
                <a:spcPts val="1200"/>
              </a:spcAft>
              <a:buNone/>
            </a:pPr>
            <a:r>
              <a:rPr lang="it-IT" sz="24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2400" b="1" dirty="0">
                <a:solidFill>
                  <a:srgbClr val="84442E"/>
                </a:solidFill>
              </a:rPr>
              <a:t>:</a:t>
            </a:r>
            <a:r>
              <a:rPr lang="it-IT" sz="2000" b="1" dirty="0">
                <a:solidFill>
                  <a:srgbClr val="84442E"/>
                </a:solidFill>
              </a:rPr>
              <a:t> </a:t>
            </a:r>
            <a:r>
              <a:rPr lang="it-IT" sz="2000" dirty="0"/>
              <a:t>The RDA-COVID19 WG </a:t>
            </a:r>
            <a:r>
              <a:rPr lang="it-IT" sz="2000" dirty="0" err="1"/>
              <a:t>Zotero</a:t>
            </a:r>
            <a:r>
              <a:rPr lang="it-IT" sz="2000" dirty="0"/>
              <a:t> Library </a:t>
            </a:r>
            <a:r>
              <a:rPr lang="it-IT" sz="2000" dirty="0" err="1"/>
              <a:t>was</a:t>
            </a:r>
            <a:r>
              <a:rPr lang="it-IT" sz="2000" dirty="0"/>
              <a:t> </a:t>
            </a:r>
            <a:r>
              <a:rPr lang="it-IT" sz="2000" dirty="0" err="1"/>
              <a:t>created</a:t>
            </a:r>
            <a:r>
              <a:rPr lang="it-IT" sz="2000" dirty="0"/>
              <a:t> by the RDA-COVID19 WG to </a:t>
            </a:r>
            <a:r>
              <a:rPr lang="it-IT" sz="2000" dirty="0" err="1"/>
              <a:t>support</a:t>
            </a:r>
            <a:r>
              <a:rPr lang="it-IT" sz="2000" dirty="0"/>
              <a:t> </a:t>
            </a:r>
            <a:r>
              <a:rPr lang="it-IT" sz="2000" dirty="0" err="1"/>
              <a:t>development</a:t>
            </a:r>
            <a:r>
              <a:rPr lang="it-IT" sz="2000" dirty="0"/>
              <a:t> of the RDA-COVID19 </a:t>
            </a:r>
            <a:r>
              <a:rPr lang="it-IT" sz="2000" dirty="0" err="1"/>
              <a:t>Recommendations</a:t>
            </a:r>
            <a:r>
              <a:rPr lang="it-IT" sz="2000" dirty="0"/>
              <a:t> and </a:t>
            </a:r>
            <a:r>
              <a:rPr lang="it-IT" sz="2000" dirty="0" err="1"/>
              <a:t>Guidelines</a:t>
            </a:r>
            <a:r>
              <a:rPr lang="it-IT" sz="2000" dirty="0"/>
              <a:t>.</a:t>
            </a:r>
          </a:p>
        </p:txBody>
      </p:sp>
      <p:sp>
        <p:nvSpPr>
          <p:cNvPr id="4" name="Segnaposto data 3"/>
          <p:cNvSpPr>
            <a:spLocks noGrp="1"/>
          </p:cNvSpPr>
          <p:nvPr>
            <p:ph type="dt" sz="half" idx="2"/>
          </p:nvPr>
        </p:nvSpPr>
        <p:spPr/>
        <p:txBody>
          <a:bodyPr/>
          <a:lstStyle/>
          <a:p>
            <a:fld id="{47CAFD7B-E56F-D745-A476-E8832E2F89C7}"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88066" name="Picture 2"/>
          <p:cNvPicPr>
            <a:picLocks noChangeAspect="1" noChangeArrowheads="1"/>
          </p:cNvPicPr>
          <p:nvPr/>
        </p:nvPicPr>
        <p:blipFill>
          <a:blip r:embed="rId5"/>
          <a:srcRect/>
          <a:stretch>
            <a:fillRect/>
          </a:stretch>
        </p:blipFill>
        <p:spPr bwMode="auto">
          <a:xfrm>
            <a:off x="1" y="1"/>
            <a:ext cx="6496334" cy="3028646"/>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1795439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1316" y="3150455"/>
            <a:ext cx="11001563" cy="3028646"/>
          </a:xfrm>
        </p:spPr>
        <p:txBody>
          <a:bodyPr>
            <a:normAutofit fontScale="85000" lnSpcReduction="10000"/>
          </a:bodyPr>
          <a:lstStyle/>
          <a:p>
            <a:pPr marL="0" lv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800" dirty="0" err="1">
                <a:solidFill>
                  <a:prstClr val="black"/>
                </a:solidFill>
              </a:rPr>
              <a:t>There</a:t>
            </a:r>
            <a:r>
              <a:rPr lang="it-IT" sz="1800" dirty="0">
                <a:solidFill>
                  <a:prstClr val="black"/>
                </a:solidFill>
              </a:rPr>
              <a:t> </a:t>
            </a:r>
            <a:r>
              <a:rPr lang="it-IT" sz="1800" dirty="0" err="1">
                <a:solidFill>
                  <a:prstClr val="black"/>
                </a:solidFill>
              </a:rPr>
              <a:t>is</a:t>
            </a:r>
            <a:r>
              <a:rPr lang="it-IT" sz="1800" dirty="0">
                <a:solidFill>
                  <a:prstClr val="black"/>
                </a:solidFill>
              </a:rPr>
              <a:t> a pressing </a:t>
            </a:r>
            <a:r>
              <a:rPr lang="it-IT" sz="1800" dirty="0" err="1">
                <a:solidFill>
                  <a:prstClr val="black"/>
                </a:solidFill>
              </a:rPr>
              <a:t>need</a:t>
            </a:r>
            <a:r>
              <a:rPr lang="it-IT" sz="1800" dirty="0">
                <a:solidFill>
                  <a:prstClr val="black"/>
                </a:solidFill>
              </a:rPr>
              <a:t> for a </a:t>
            </a:r>
            <a:r>
              <a:rPr lang="it-IT" sz="1800" dirty="0" err="1">
                <a:solidFill>
                  <a:prstClr val="black"/>
                </a:solidFill>
              </a:rPr>
              <a:t>coordinated</a:t>
            </a:r>
            <a:r>
              <a:rPr lang="it-IT" sz="1800" dirty="0">
                <a:solidFill>
                  <a:prstClr val="black"/>
                </a:solidFill>
              </a:rPr>
              <a:t> global </a:t>
            </a:r>
            <a:r>
              <a:rPr lang="it-IT" sz="1800" dirty="0" err="1">
                <a:solidFill>
                  <a:prstClr val="black"/>
                </a:solidFill>
              </a:rPr>
              <a:t>system</a:t>
            </a:r>
            <a:r>
              <a:rPr lang="it-IT" sz="1800" dirty="0">
                <a:solidFill>
                  <a:prstClr val="black"/>
                </a:solidFill>
              </a:rPr>
              <a:t> </a:t>
            </a:r>
            <a:r>
              <a:rPr lang="it-IT" sz="1800" dirty="0" err="1">
                <a:solidFill>
                  <a:prstClr val="black"/>
                </a:solidFill>
              </a:rPr>
              <a:t>encompassing</a:t>
            </a:r>
            <a:r>
              <a:rPr lang="it-IT" sz="1800" dirty="0">
                <a:solidFill>
                  <a:prstClr val="black"/>
                </a:solidFill>
              </a:rPr>
              <a:t> </a:t>
            </a:r>
            <a:r>
              <a:rPr lang="it-IT" sz="1800" dirty="0" err="1">
                <a:solidFill>
                  <a:prstClr val="black"/>
                </a:solidFill>
              </a:rPr>
              <a:t>preparedness</a:t>
            </a:r>
            <a:r>
              <a:rPr lang="it-IT" sz="1800" dirty="0">
                <a:solidFill>
                  <a:prstClr val="black"/>
                </a:solidFill>
              </a:rPr>
              <a:t>, early </a:t>
            </a:r>
            <a:r>
              <a:rPr lang="it-IT" sz="1800" dirty="0" err="1">
                <a:solidFill>
                  <a:prstClr val="black"/>
                </a:solidFill>
              </a:rPr>
              <a:t>detection</a:t>
            </a:r>
            <a:r>
              <a:rPr lang="it-IT" sz="1800" dirty="0">
                <a:solidFill>
                  <a:prstClr val="black"/>
                </a:solidFill>
              </a:rPr>
              <a:t>, and </a:t>
            </a:r>
            <a:r>
              <a:rPr lang="it-IT" sz="1800" dirty="0" err="1">
                <a:solidFill>
                  <a:prstClr val="black"/>
                </a:solidFill>
              </a:rPr>
              <a:t>rapid</a:t>
            </a:r>
            <a:r>
              <a:rPr lang="it-IT" sz="1800" dirty="0">
                <a:solidFill>
                  <a:prstClr val="black"/>
                </a:solidFill>
              </a:rPr>
              <a:t> </a:t>
            </a:r>
            <a:r>
              <a:rPr lang="it-IT" sz="1800" dirty="0" err="1">
                <a:solidFill>
                  <a:prstClr val="black"/>
                </a:solidFill>
              </a:rPr>
              <a:t>response</a:t>
            </a:r>
            <a:r>
              <a:rPr lang="it-IT" sz="1800" dirty="0">
                <a:solidFill>
                  <a:prstClr val="black"/>
                </a:solidFill>
              </a:rPr>
              <a:t> to </a:t>
            </a:r>
            <a:r>
              <a:rPr lang="it-IT" sz="1800" dirty="0" err="1">
                <a:solidFill>
                  <a:prstClr val="black"/>
                </a:solidFill>
              </a:rPr>
              <a:t>newly</a:t>
            </a:r>
            <a:r>
              <a:rPr lang="it-IT" sz="1800" dirty="0">
                <a:solidFill>
                  <a:prstClr val="black"/>
                </a:solidFill>
              </a:rPr>
              <a:t> </a:t>
            </a:r>
            <a:r>
              <a:rPr lang="it-IT" sz="1800" dirty="0" err="1">
                <a:solidFill>
                  <a:prstClr val="black"/>
                </a:solidFill>
              </a:rPr>
              <a:t>emergent</a:t>
            </a:r>
            <a:r>
              <a:rPr lang="it-IT" sz="1800" dirty="0">
                <a:solidFill>
                  <a:prstClr val="black"/>
                </a:solidFill>
              </a:rPr>
              <a:t> </a:t>
            </a:r>
            <a:r>
              <a:rPr lang="it-IT" sz="1800" dirty="0" err="1">
                <a:solidFill>
                  <a:prstClr val="black"/>
                </a:solidFill>
              </a:rPr>
              <a:t>threats</a:t>
            </a:r>
            <a:r>
              <a:rPr lang="it-IT" sz="1800" dirty="0">
                <a:solidFill>
                  <a:prstClr val="black"/>
                </a:solidFill>
              </a:rPr>
              <a:t> </a:t>
            </a:r>
            <a:r>
              <a:rPr lang="it-IT" sz="1800" dirty="0" err="1">
                <a:solidFill>
                  <a:prstClr val="black"/>
                </a:solidFill>
              </a:rPr>
              <a:t>such</a:t>
            </a:r>
            <a:r>
              <a:rPr lang="it-IT" sz="1800" dirty="0">
                <a:solidFill>
                  <a:prstClr val="black"/>
                </a:solidFill>
              </a:rPr>
              <a:t> </a:t>
            </a:r>
            <a:r>
              <a:rPr lang="it-IT" sz="1800" dirty="0" err="1">
                <a:solidFill>
                  <a:prstClr val="black"/>
                </a:solidFill>
              </a:rPr>
              <a:t>as</a:t>
            </a:r>
            <a:r>
              <a:rPr lang="it-IT" sz="1800" dirty="0">
                <a:solidFill>
                  <a:prstClr val="black"/>
                </a:solidFill>
              </a:rPr>
              <a:t> SARS-CoV-2 virus and the COVID- 19 </a:t>
            </a:r>
            <a:r>
              <a:rPr lang="it-IT" sz="1800" dirty="0" err="1">
                <a:solidFill>
                  <a:prstClr val="black"/>
                </a:solidFill>
              </a:rPr>
              <a:t>disease</a:t>
            </a:r>
            <a:r>
              <a:rPr lang="it-IT" sz="1800" dirty="0">
                <a:solidFill>
                  <a:prstClr val="black"/>
                </a:solidFill>
              </a:rPr>
              <a:t> </a:t>
            </a:r>
            <a:r>
              <a:rPr lang="it-IT" sz="1800" dirty="0" err="1">
                <a:solidFill>
                  <a:prstClr val="black"/>
                </a:solidFill>
              </a:rPr>
              <a:t>that</a:t>
            </a:r>
            <a:r>
              <a:rPr lang="it-IT" sz="1800" dirty="0">
                <a:solidFill>
                  <a:prstClr val="black"/>
                </a:solidFill>
              </a:rPr>
              <a:t> </a:t>
            </a:r>
            <a:r>
              <a:rPr lang="it-IT" sz="1800" dirty="0" err="1">
                <a:solidFill>
                  <a:prstClr val="black"/>
                </a:solidFill>
              </a:rPr>
              <a:t>it</a:t>
            </a:r>
            <a:r>
              <a:rPr lang="it-IT" sz="1800" dirty="0">
                <a:solidFill>
                  <a:prstClr val="black"/>
                </a:solidFill>
              </a:rPr>
              <a:t> </a:t>
            </a:r>
            <a:r>
              <a:rPr lang="it-IT" sz="1800" dirty="0" err="1">
                <a:solidFill>
                  <a:prstClr val="black"/>
                </a:solidFill>
              </a:rPr>
              <a:t>causes</a:t>
            </a:r>
            <a:r>
              <a:rPr lang="it-IT" sz="1800" dirty="0">
                <a:solidFill>
                  <a:prstClr val="black"/>
                </a:solidFill>
              </a:rPr>
              <a:t>. The </a:t>
            </a:r>
            <a:r>
              <a:rPr lang="it-IT" sz="1800" dirty="0" err="1">
                <a:solidFill>
                  <a:prstClr val="black"/>
                </a:solidFill>
              </a:rPr>
              <a:t>intended</a:t>
            </a:r>
            <a:r>
              <a:rPr lang="it-IT" sz="1800" dirty="0">
                <a:solidFill>
                  <a:prstClr val="black"/>
                </a:solidFill>
              </a:rPr>
              <a:t> audience for the </a:t>
            </a:r>
            <a:r>
              <a:rPr lang="it-IT" sz="1800" dirty="0" err="1">
                <a:solidFill>
                  <a:prstClr val="black"/>
                </a:solidFill>
              </a:rPr>
              <a:t>epidemiology</a:t>
            </a:r>
            <a:r>
              <a:rPr lang="it-IT" sz="1800" dirty="0">
                <a:solidFill>
                  <a:prstClr val="black"/>
                </a:solidFill>
              </a:rPr>
              <a:t>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 are </a:t>
            </a:r>
            <a:r>
              <a:rPr lang="it-IT" sz="1800" dirty="0" err="1">
                <a:solidFill>
                  <a:prstClr val="black"/>
                </a:solidFill>
              </a:rPr>
              <a:t>government</a:t>
            </a:r>
            <a:r>
              <a:rPr lang="it-IT" sz="1800" dirty="0">
                <a:solidFill>
                  <a:prstClr val="black"/>
                </a:solidFill>
              </a:rPr>
              <a:t> and </a:t>
            </a:r>
            <a:r>
              <a:rPr lang="it-IT" sz="1800" dirty="0" err="1">
                <a:solidFill>
                  <a:prstClr val="black"/>
                </a:solidFill>
              </a:rPr>
              <a:t>international</a:t>
            </a:r>
            <a:r>
              <a:rPr lang="it-IT" sz="1800" dirty="0">
                <a:solidFill>
                  <a:prstClr val="black"/>
                </a:solidFill>
              </a:rPr>
              <a:t> </a:t>
            </a:r>
            <a:r>
              <a:rPr lang="it-IT" sz="1800" dirty="0" err="1">
                <a:solidFill>
                  <a:prstClr val="black"/>
                </a:solidFill>
              </a:rPr>
              <a:t>agencies</a:t>
            </a:r>
            <a:r>
              <a:rPr lang="it-IT" sz="1800" dirty="0">
                <a:solidFill>
                  <a:prstClr val="black"/>
                </a:solidFill>
              </a:rPr>
              <a:t>, policy and </a:t>
            </a:r>
            <a:r>
              <a:rPr lang="it-IT" sz="1800" dirty="0" err="1">
                <a:solidFill>
                  <a:prstClr val="black"/>
                </a:solidFill>
              </a:rPr>
              <a:t>decision</a:t>
            </a:r>
            <a:r>
              <a:rPr lang="it-IT" sz="1800" dirty="0">
                <a:solidFill>
                  <a:prstClr val="black"/>
                </a:solidFill>
              </a:rPr>
              <a:t> </a:t>
            </a:r>
            <a:r>
              <a:rPr lang="it-IT" sz="1800" dirty="0" err="1">
                <a:solidFill>
                  <a:prstClr val="black"/>
                </a:solidFill>
              </a:rPr>
              <a:t>makers</a:t>
            </a:r>
            <a:r>
              <a:rPr lang="it-IT" sz="1800" dirty="0">
                <a:solidFill>
                  <a:prstClr val="black"/>
                </a:solidFill>
              </a:rPr>
              <a:t>, </a:t>
            </a:r>
            <a:r>
              <a:rPr lang="it-IT" sz="1800" dirty="0" err="1">
                <a:solidFill>
                  <a:prstClr val="black"/>
                </a:solidFill>
              </a:rPr>
              <a:t>epidemiologists</a:t>
            </a:r>
            <a:r>
              <a:rPr lang="it-IT" sz="1800" dirty="0">
                <a:solidFill>
                  <a:prstClr val="black"/>
                </a:solidFill>
              </a:rPr>
              <a:t> and public </a:t>
            </a:r>
            <a:r>
              <a:rPr lang="it-IT" sz="1800" dirty="0" err="1">
                <a:solidFill>
                  <a:prstClr val="black"/>
                </a:solidFill>
              </a:rPr>
              <a:t>health</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disaster</a:t>
            </a:r>
            <a:r>
              <a:rPr lang="it-IT" sz="1800" dirty="0">
                <a:solidFill>
                  <a:prstClr val="black"/>
                </a:solidFill>
              </a:rPr>
              <a:t> </a:t>
            </a:r>
            <a:r>
              <a:rPr lang="it-IT" sz="1800" dirty="0" err="1">
                <a:solidFill>
                  <a:prstClr val="black"/>
                </a:solidFill>
              </a:rPr>
              <a:t>preparedness</a:t>
            </a:r>
            <a:r>
              <a:rPr lang="it-IT" sz="1800" dirty="0">
                <a:solidFill>
                  <a:prstClr val="black"/>
                </a:solidFill>
              </a:rPr>
              <a:t> and </a:t>
            </a:r>
            <a:r>
              <a:rPr lang="it-IT" sz="1800" dirty="0" err="1">
                <a:solidFill>
                  <a:prstClr val="black"/>
                </a:solidFill>
              </a:rPr>
              <a:t>response</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funders</a:t>
            </a:r>
            <a:r>
              <a:rPr lang="it-IT" sz="1800" dirty="0">
                <a:solidFill>
                  <a:prstClr val="black"/>
                </a:solidFill>
              </a:rPr>
              <a:t>, data providers, </a:t>
            </a:r>
            <a:r>
              <a:rPr lang="it-IT" sz="1800" dirty="0" err="1">
                <a:solidFill>
                  <a:prstClr val="black"/>
                </a:solidFill>
              </a:rPr>
              <a:t>teachers</a:t>
            </a:r>
            <a:r>
              <a:rPr lang="it-IT" sz="1800" dirty="0">
                <a:solidFill>
                  <a:prstClr val="black"/>
                </a:solidFill>
              </a:rPr>
              <a:t>, </a:t>
            </a:r>
            <a:r>
              <a:rPr lang="it-IT" sz="1800" dirty="0" err="1">
                <a:solidFill>
                  <a:prstClr val="black"/>
                </a:solidFill>
              </a:rPr>
              <a:t>researchers</a:t>
            </a:r>
            <a:r>
              <a:rPr lang="it-IT" sz="1800" dirty="0">
                <a:solidFill>
                  <a:prstClr val="black"/>
                </a:solidFill>
              </a:rPr>
              <a:t>, </a:t>
            </a:r>
            <a:r>
              <a:rPr lang="it-IT" sz="1800" dirty="0" err="1">
                <a:solidFill>
                  <a:prstClr val="black"/>
                </a:solidFill>
              </a:rPr>
              <a:t>clinicians</a:t>
            </a:r>
            <a:r>
              <a:rPr lang="it-IT" sz="1800" dirty="0">
                <a:solidFill>
                  <a:prstClr val="black"/>
                </a:solidFill>
              </a:rPr>
              <a:t>, and </a:t>
            </a:r>
            <a:r>
              <a:rPr lang="it-IT" sz="1800" dirty="0" err="1">
                <a:solidFill>
                  <a:prstClr val="black"/>
                </a:solidFill>
              </a:rPr>
              <a:t>other</a:t>
            </a:r>
            <a:r>
              <a:rPr lang="it-IT" sz="1800" dirty="0">
                <a:solidFill>
                  <a:prstClr val="black"/>
                </a:solidFill>
              </a:rPr>
              <a:t> </a:t>
            </a:r>
            <a:r>
              <a:rPr lang="it-IT" sz="1800" dirty="0" err="1">
                <a:solidFill>
                  <a:prstClr val="black"/>
                </a:solidFill>
              </a:rPr>
              <a:t>potential</a:t>
            </a:r>
            <a:r>
              <a:rPr lang="it-IT" sz="1800" dirty="0">
                <a:solidFill>
                  <a:prstClr val="black"/>
                </a:solidFill>
              </a:rPr>
              <a:t> </a:t>
            </a:r>
            <a:r>
              <a:rPr lang="it-IT" sz="1800" dirty="0" err="1">
                <a:solidFill>
                  <a:prstClr val="black"/>
                </a:solidFill>
              </a:rPr>
              <a:t>users</a:t>
            </a:r>
            <a:r>
              <a:rPr lang="it-IT" sz="1800" dirty="0">
                <a:solidFill>
                  <a:prstClr val="black"/>
                </a:solidFill>
              </a:rPr>
              <a:t>.</a:t>
            </a:r>
          </a:p>
          <a:p>
            <a:pPr marL="0">
              <a:lnSpc>
                <a:spcPct val="100000"/>
              </a:lnSpc>
              <a:spcBef>
                <a:spcPts val="0"/>
              </a:spcBef>
              <a:spcAft>
                <a:spcPts val="1200"/>
              </a:spcAft>
              <a:buNone/>
            </a:pPr>
            <a:r>
              <a:rPr lang="it-IT" sz="2100" b="1" dirty="0">
                <a:solidFill>
                  <a:srgbClr val="84442E"/>
                </a:solidFill>
                <a:hlinkClick r:id="rId3">
                  <a:extLst>
                    <a:ext uri="{A12FA001-AC4F-418D-AE19-62706E023703}">
                      <ahyp:hlinkClr xmlns:ahyp="http://schemas.microsoft.com/office/drawing/2018/hyperlinkcolor" val="tx"/>
                    </a:ext>
                  </a:extLst>
                </a:hlinkClick>
              </a:rPr>
              <a:t>RDA &amp; CODATA Legal Interoperability Of Research Data: Principles And Implementation Guidelines</a:t>
            </a:r>
            <a:r>
              <a:rPr lang="it-IT" sz="2100" b="1" dirty="0">
                <a:solidFill>
                  <a:srgbClr val="84442E"/>
                </a:solidFill>
              </a:rPr>
              <a:t>: </a:t>
            </a:r>
            <a:r>
              <a:rPr lang="it-IT" sz="1800" dirty="0">
                <a:solidFill>
                  <a:prstClr val="black"/>
                </a:solidFill>
              </a:rPr>
              <a:t>The </a:t>
            </a:r>
            <a:r>
              <a:rPr lang="it-IT" sz="1800" dirty="0" err="1">
                <a:solidFill>
                  <a:prstClr val="black"/>
                </a:solidFill>
              </a:rPr>
              <a:t>possibility</a:t>
            </a:r>
            <a:r>
              <a:rPr lang="it-IT" sz="1800" dirty="0">
                <a:solidFill>
                  <a:prstClr val="black"/>
                </a:solidFill>
              </a:rPr>
              <a:t> to </a:t>
            </a:r>
            <a:r>
              <a:rPr lang="it-IT" sz="1800" dirty="0" err="1">
                <a:solidFill>
                  <a:prstClr val="black"/>
                </a:solidFill>
              </a:rPr>
              <a:t>discover</a:t>
            </a:r>
            <a:r>
              <a:rPr lang="it-IT" sz="1800" dirty="0">
                <a:solidFill>
                  <a:prstClr val="black"/>
                </a:solidFill>
              </a:rPr>
              <a:t>, </a:t>
            </a:r>
            <a:r>
              <a:rPr lang="it-IT" sz="1800" dirty="0" err="1">
                <a:solidFill>
                  <a:prstClr val="black"/>
                </a:solidFill>
              </a:rPr>
              <a:t>access</a:t>
            </a:r>
            <a:r>
              <a:rPr lang="it-IT" sz="1800" dirty="0">
                <a:solidFill>
                  <a:prstClr val="black"/>
                </a:solidFill>
              </a:rPr>
              <a:t>, and use </a:t>
            </a:r>
            <a:r>
              <a:rPr lang="it-IT" sz="1800" dirty="0" err="1">
                <a:solidFill>
                  <a:prstClr val="black"/>
                </a:solidFill>
              </a:rPr>
              <a:t>heterogeneous</a:t>
            </a:r>
            <a:r>
              <a:rPr lang="it-IT" sz="1800" dirty="0">
                <a:solidFill>
                  <a:prstClr val="black"/>
                </a:solidFill>
              </a:rPr>
              <a:t> data </a:t>
            </a:r>
            <a:r>
              <a:rPr lang="it-IT" sz="1800" dirty="0" err="1">
                <a:solidFill>
                  <a:prstClr val="black"/>
                </a:solidFill>
              </a:rPr>
              <a:t>seamlessly</a:t>
            </a:r>
            <a:r>
              <a:rPr lang="it-IT" sz="1800" dirty="0">
                <a:solidFill>
                  <a:prstClr val="black"/>
                </a:solidFill>
              </a:rPr>
              <a:t> from </a:t>
            </a:r>
            <a:r>
              <a:rPr lang="it-IT" sz="1800" dirty="0" err="1">
                <a:solidFill>
                  <a:prstClr val="black"/>
                </a:solidFill>
              </a:rPr>
              <a:t>different</a:t>
            </a:r>
            <a:r>
              <a:rPr lang="it-IT" sz="1800" dirty="0">
                <a:solidFill>
                  <a:prstClr val="black"/>
                </a:solidFill>
              </a:rPr>
              <a:t> </a:t>
            </a:r>
            <a:r>
              <a:rPr lang="it-IT" sz="1800" dirty="0" err="1">
                <a:solidFill>
                  <a:prstClr val="black"/>
                </a:solidFill>
              </a:rPr>
              <a:t>sources</a:t>
            </a:r>
            <a:r>
              <a:rPr lang="it-IT" sz="1800" dirty="0">
                <a:solidFill>
                  <a:prstClr val="black"/>
                </a:solidFill>
              </a:rPr>
              <a:t> and </a:t>
            </a:r>
            <a:r>
              <a:rPr lang="it-IT" sz="1800" dirty="0" err="1">
                <a:solidFill>
                  <a:prstClr val="black"/>
                </a:solidFill>
              </a:rPr>
              <a:t>across</a:t>
            </a:r>
            <a:r>
              <a:rPr lang="it-IT" sz="1800" dirty="0">
                <a:solidFill>
                  <a:prstClr val="black"/>
                </a:solidFill>
              </a:rPr>
              <a:t> </a:t>
            </a:r>
            <a:r>
              <a:rPr lang="it-IT" sz="1800" dirty="0" err="1">
                <a:solidFill>
                  <a:prstClr val="black"/>
                </a:solidFill>
              </a:rPr>
              <a:t>domains</a:t>
            </a:r>
            <a:r>
              <a:rPr lang="it-IT" sz="1800" dirty="0">
                <a:solidFill>
                  <a:prstClr val="black"/>
                </a:solidFill>
              </a:rPr>
              <a:t> and </a:t>
            </a:r>
            <a:r>
              <a:rPr lang="it-IT" sz="1800" dirty="0" err="1">
                <a:solidFill>
                  <a:prstClr val="black"/>
                </a:solidFill>
              </a:rPr>
              <a:t>geographical</a:t>
            </a:r>
            <a:r>
              <a:rPr lang="it-IT" sz="1800" dirty="0">
                <a:solidFill>
                  <a:prstClr val="black"/>
                </a:solidFill>
              </a:rPr>
              <a:t> </a:t>
            </a:r>
            <a:r>
              <a:rPr lang="it-IT" sz="1800" dirty="0" err="1">
                <a:solidFill>
                  <a:prstClr val="black"/>
                </a:solidFill>
              </a:rPr>
              <a:t>boundaries</a:t>
            </a:r>
            <a:r>
              <a:rPr lang="it-IT" sz="1800" dirty="0">
                <a:solidFill>
                  <a:prstClr val="black"/>
                </a:solidFill>
              </a:rPr>
              <a:t> </a:t>
            </a:r>
            <a:r>
              <a:rPr lang="it-IT" sz="1800" dirty="0" err="1">
                <a:solidFill>
                  <a:prstClr val="black"/>
                </a:solidFill>
              </a:rPr>
              <a:t>is</a:t>
            </a:r>
            <a:r>
              <a:rPr lang="it-IT" sz="1800" dirty="0">
                <a:solidFill>
                  <a:prstClr val="black"/>
                </a:solidFill>
              </a:rPr>
              <a:t> of </a:t>
            </a:r>
            <a:r>
              <a:rPr lang="it-IT" sz="1800" dirty="0" err="1">
                <a:solidFill>
                  <a:prstClr val="black"/>
                </a:solidFill>
              </a:rPr>
              <a:t>crucial</a:t>
            </a:r>
            <a:r>
              <a:rPr lang="it-IT" sz="1800" dirty="0">
                <a:solidFill>
                  <a:prstClr val="black"/>
                </a:solidFill>
              </a:rPr>
              <a:t> </a:t>
            </a:r>
            <a:r>
              <a:rPr lang="it-IT" sz="1800" dirty="0" err="1">
                <a:solidFill>
                  <a:prstClr val="black"/>
                </a:solidFill>
              </a:rPr>
              <a:t>importance</a:t>
            </a:r>
            <a:r>
              <a:rPr lang="it-IT" sz="1800" dirty="0">
                <a:solidFill>
                  <a:prstClr val="black"/>
                </a:solidFill>
              </a:rPr>
              <a:t> to accelerate progress in </a:t>
            </a:r>
            <a:r>
              <a:rPr lang="it-IT" sz="1800" dirty="0" err="1">
                <a:solidFill>
                  <a:prstClr val="black"/>
                </a:solidFill>
              </a:rPr>
              <a:t>all</a:t>
            </a:r>
            <a:r>
              <a:rPr lang="it-IT" sz="1800" dirty="0">
                <a:solidFill>
                  <a:prstClr val="black"/>
                </a:solidFill>
              </a:rPr>
              <a:t> </a:t>
            </a:r>
            <a:r>
              <a:rPr lang="it-IT" sz="1800" dirty="0" err="1">
                <a:solidFill>
                  <a:prstClr val="black"/>
                </a:solidFill>
              </a:rPr>
              <a:t>research</a:t>
            </a:r>
            <a:r>
              <a:rPr lang="it-IT" sz="1800" dirty="0">
                <a:solidFill>
                  <a:prstClr val="black"/>
                </a:solidFill>
              </a:rPr>
              <a:t> </a:t>
            </a:r>
            <a:r>
              <a:rPr lang="it-IT" sz="1800" dirty="0" err="1">
                <a:solidFill>
                  <a:prstClr val="black"/>
                </a:solidFill>
              </a:rPr>
              <a:t>areas</a:t>
            </a:r>
            <a:r>
              <a:rPr lang="it-IT" sz="1800" dirty="0">
                <a:solidFill>
                  <a:prstClr val="black"/>
                </a:solidFill>
              </a:rPr>
              <a:t>.</a:t>
            </a:r>
          </a:p>
          <a:p>
            <a:pPr marL="0">
              <a:lnSpc>
                <a:spcPct val="100000"/>
              </a:lnSpc>
              <a:spcBef>
                <a:spcPts val="0"/>
              </a:spcBef>
              <a:spcAft>
                <a:spcPts val="1200"/>
              </a:spcAft>
              <a:buNone/>
            </a:pPr>
            <a:r>
              <a:rPr lang="en-US" sz="1800" b="1" dirty="0">
                <a:solidFill>
                  <a:srgbClr val="84442E"/>
                </a:solidFill>
                <a:hlinkClick r:id="rId4">
                  <a:extLst>
                    <a:ext uri="{A12FA001-AC4F-418D-AE19-62706E023703}">
                      <ahyp:hlinkClr xmlns:ahyp="http://schemas.microsoft.com/office/drawing/2018/hyperlinkcolor" val="tx"/>
                    </a:ext>
                  </a:extLst>
                </a:hlinkClick>
              </a:rPr>
              <a:t>Developing a Research Data Policy Framework for All Journals and Publishers</a:t>
            </a:r>
            <a:r>
              <a:rPr lang="en-US" sz="1800" b="1" dirty="0">
                <a:solidFill>
                  <a:srgbClr val="84442E"/>
                </a:solidFill>
              </a:rPr>
              <a:t>: </a:t>
            </a:r>
            <a:r>
              <a:rPr lang="en-US" sz="1800"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endParaRPr lang="en-US" sz="1800" b="1" dirty="0">
              <a:solidFill>
                <a:srgbClr val="84442E"/>
              </a:solidFill>
            </a:endParaRPr>
          </a:p>
          <a:p>
            <a:pPr marL="0">
              <a:lnSpc>
                <a:spcPct val="100000"/>
              </a:lnSpc>
              <a:spcBef>
                <a:spcPts val="0"/>
              </a:spcBef>
              <a:spcAft>
                <a:spcPts val="1200"/>
              </a:spcAft>
              <a:buNone/>
            </a:pPr>
            <a:endParaRPr lang="it-IT" sz="1800" b="1" dirty="0">
              <a:solidFill>
                <a:srgbClr val="84442E"/>
              </a:solidFill>
            </a:endParaRPr>
          </a:p>
          <a:p>
            <a:pPr marL="0">
              <a:lnSpc>
                <a:spcPct val="100000"/>
              </a:lnSpc>
              <a:spcBef>
                <a:spcPts val="0"/>
              </a:spcBef>
              <a:spcAft>
                <a:spcPts val="1200"/>
              </a:spcAft>
              <a:buNone/>
            </a:pPr>
            <a:endParaRPr lang="it-IT" sz="1800" dirty="0">
              <a:solidFill>
                <a:prstClr val="black"/>
              </a:solidFill>
            </a:endParaRPr>
          </a:p>
        </p:txBody>
      </p:sp>
      <p:sp>
        <p:nvSpPr>
          <p:cNvPr id="4" name="Segnaposto data 3"/>
          <p:cNvSpPr>
            <a:spLocks noGrp="1"/>
          </p:cNvSpPr>
          <p:nvPr>
            <p:ph type="dt" sz="half" idx="2"/>
          </p:nvPr>
        </p:nvSpPr>
        <p:spPr/>
        <p:txBody>
          <a:bodyPr/>
          <a:lstStyle/>
          <a:p>
            <a:fld id="{0A1025AA-EBA7-8F4A-B469-CD316B4579D8}"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pic>
        <p:nvPicPr>
          <p:cNvPr id="88066" name="Picture 2"/>
          <p:cNvPicPr>
            <a:picLocks noChangeAspect="1" noChangeArrowheads="1"/>
          </p:cNvPicPr>
          <p:nvPr/>
        </p:nvPicPr>
        <p:blipFill>
          <a:blip r:embed="rId5"/>
          <a:srcRect/>
          <a:stretch>
            <a:fillRect/>
          </a:stretch>
        </p:blipFill>
        <p:spPr bwMode="auto">
          <a:xfrm>
            <a:off x="1" y="1"/>
            <a:ext cx="6496334" cy="3028646"/>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2279013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ICT </a:t>
            </a:r>
            <a:r>
              <a:rPr lang="it-IT" dirty="0" err="1"/>
              <a:t>Technical</a:t>
            </a:r>
            <a:r>
              <a:rPr lang="it-IT" dirty="0"/>
              <a:t> </a:t>
            </a:r>
            <a:r>
              <a:rPr lang="it-IT" dirty="0" err="1"/>
              <a:t>Specifications</a:t>
            </a:r>
            <a:endParaRPr lang="it-IT" dirty="0"/>
          </a:p>
        </p:txBody>
      </p:sp>
      <p:sp>
        <p:nvSpPr>
          <p:cNvPr id="3" name="Segnaposto contenuto 2"/>
          <p:cNvSpPr>
            <a:spLocks noGrp="1"/>
          </p:cNvSpPr>
          <p:nvPr>
            <p:ph idx="1"/>
          </p:nvPr>
        </p:nvSpPr>
        <p:spPr/>
        <p:txBody>
          <a:bodyPr>
            <a:noAutofit/>
          </a:bodyPr>
          <a:lstStyle/>
          <a:p>
            <a:pPr lvl="0">
              <a:lnSpc>
                <a:spcPct val="110000"/>
              </a:lnSpc>
              <a:spcBef>
                <a:spcPts val="0"/>
              </a:spcBef>
              <a:spcAft>
                <a:spcPts val="1200"/>
              </a:spcAft>
            </a:pPr>
            <a:r>
              <a:rPr lang="it-IT" altLang="en-US" sz="2200" dirty="0">
                <a:solidFill>
                  <a:sysClr val="windowText" lastClr="000000">
                    <a:lumMod val="75000"/>
                    <a:lumOff val="25000"/>
                  </a:sysClr>
                </a:solidFill>
              </a:rPr>
              <a:t>TS1 Data Foundation &amp; </a:t>
            </a:r>
            <a:r>
              <a:rPr lang="it-IT" altLang="en-US" sz="2200" dirty="0" err="1">
                <a:solidFill>
                  <a:sysClr val="windowText" lastClr="000000">
                    <a:lumMod val="75000"/>
                    <a:lumOff val="25000"/>
                  </a:sysClr>
                </a:solidFill>
              </a:rPr>
              <a:t>Terminology</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TS2 PID Information </a:t>
            </a:r>
            <a:r>
              <a:rPr lang="it-IT" altLang="en-US" sz="2200" dirty="0" err="1">
                <a:solidFill>
                  <a:sysClr val="windowText" lastClr="000000">
                    <a:lumMod val="75000"/>
                    <a:lumOff val="25000"/>
                  </a:sysClr>
                </a:solidFill>
              </a:rPr>
              <a:t>Types</a:t>
            </a:r>
            <a:r>
              <a:rPr lang="it-IT" altLang="en-US" sz="2200" dirty="0">
                <a:solidFill>
                  <a:sysClr val="windowText" lastClr="000000">
                    <a:lumMod val="75000"/>
                    <a:lumOff val="25000"/>
                  </a:sysClr>
                </a:solidFill>
              </a:rPr>
              <a:t> API- </a:t>
            </a:r>
            <a:r>
              <a:rPr lang="it-IT" altLang="en-US" sz="2200" dirty="0" err="1">
                <a:solidFill>
                  <a:sysClr val="windowText" lastClr="000000">
                    <a:lumMod val="75000"/>
                    <a:lumOff val="25000"/>
                  </a:sysClr>
                </a:solidFill>
              </a:rPr>
              <a:t>Persistent</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Identifier</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Type</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Registry</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TS3 Data </a:t>
            </a:r>
            <a:r>
              <a:rPr lang="it-IT" altLang="en-US" sz="2200" dirty="0" err="1">
                <a:solidFill>
                  <a:sysClr val="windowText" lastClr="000000">
                    <a:lumMod val="75000"/>
                    <a:lumOff val="25000"/>
                  </a:sysClr>
                </a:solidFill>
              </a:rPr>
              <a:t>Type</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Registries</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TS4 </a:t>
            </a:r>
            <a:r>
              <a:rPr lang="it-IT" altLang="en-US" sz="2200" dirty="0" err="1">
                <a:solidFill>
                  <a:sysClr val="windowText" lastClr="000000">
                    <a:lumMod val="75000"/>
                    <a:lumOff val="25000"/>
                  </a:sysClr>
                </a:solidFill>
              </a:rPr>
              <a:t>Practical</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Policies</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recommendations</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TS5 RDA Data </a:t>
            </a:r>
            <a:r>
              <a:rPr lang="it-IT" altLang="en-US" sz="2200" dirty="0" err="1">
                <a:solidFill>
                  <a:sysClr val="windowText" lastClr="000000">
                    <a:lumMod val="75000"/>
                    <a:lumOff val="25000"/>
                  </a:sysClr>
                </a:solidFill>
              </a:rPr>
              <a:t>Citation</a:t>
            </a:r>
            <a:r>
              <a:rPr lang="it-IT" altLang="en-US" sz="2200" dirty="0">
                <a:solidFill>
                  <a:sysClr val="windowText" lastClr="000000">
                    <a:lumMod val="75000"/>
                    <a:lumOff val="25000"/>
                  </a:sysClr>
                </a:solidFill>
              </a:rPr>
              <a:t> of </a:t>
            </a:r>
            <a:r>
              <a:rPr lang="it-IT" altLang="en-US" sz="2200" dirty="0" err="1">
                <a:solidFill>
                  <a:sysClr val="windowText" lastClr="000000">
                    <a:lumMod val="75000"/>
                    <a:lumOff val="25000"/>
                  </a:sysClr>
                </a:solidFill>
              </a:rPr>
              <a:t>Evolving</a:t>
            </a:r>
            <a:r>
              <a:rPr lang="it-IT" altLang="en-US" sz="2200" dirty="0">
                <a:solidFill>
                  <a:sysClr val="windowText" lastClr="000000">
                    <a:lumMod val="75000"/>
                    <a:lumOff val="25000"/>
                  </a:sysClr>
                </a:solidFill>
              </a:rPr>
              <a:t> Data</a:t>
            </a:r>
          </a:p>
          <a:p>
            <a:pPr lvl="0">
              <a:lnSpc>
                <a:spcPct val="110000"/>
              </a:lnSpc>
              <a:spcBef>
                <a:spcPts val="0"/>
              </a:spcBef>
              <a:spcAft>
                <a:spcPts val="1200"/>
              </a:spcAft>
            </a:pPr>
            <a:r>
              <a:rPr lang="it-IT" altLang="en-US" sz="2200" dirty="0">
                <a:solidFill>
                  <a:sysClr val="windowText" lastClr="000000">
                    <a:lumMod val="75000"/>
                    <a:lumOff val="25000"/>
                  </a:sysClr>
                </a:solidFill>
              </a:rPr>
              <a:t>TS6 RDA Data </a:t>
            </a:r>
            <a:r>
              <a:rPr lang="it-IT" altLang="en-US" sz="2200" dirty="0" err="1">
                <a:solidFill>
                  <a:sysClr val="windowText" lastClr="000000">
                    <a:lumMod val="75000"/>
                    <a:lumOff val="25000"/>
                  </a:sysClr>
                </a:solidFill>
              </a:rPr>
              <a:t>Description</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Registry</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Interoperability</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TS7 RDA </a:t>
            </a:r>
            <a:r>
              <a:rPr lang="it-IT" altLang="en-US" sz="2200" dirty="0" err="1">
                <a:solidFill>
                  <a:sysClr val="windowText" lastClr="000000">
                    <a:lumMod val="75000"/>
                    <a:lumOff val="25000"/>
                  </a:sysClr>
                </a:solidFill>
              </a:rPr>
              <a:t>CoreTrustSeal</a:t>
            </a:r>
            <a:r>
              <a:rPr lang="it-IT" altLang="en-US" sz="2200" dirty="0">
                <a:solidFill>
                  <a:sysClr val="windowText" lastClr="000000">
                    <a:lumMod val="75000"/>
                    <a:lumOff val="25000"/>
                  </a:sysClr>
                </a:solidFill>
              </a:rPr>
              <a:t> Data </a:t>
            </a:r>
            <a:r>
              <a:rPr lang="it-IT" altLang="en-US" sz="2200" dirty="0" err="1">
                <a:solidFill>
                  <a:sysClr val="windowText" lastClr="000000">
                    <a:lumMod val="75000"/>
                    <a:lumOff val="25000"/>
                  </a:sysClr>
                </a:solidFill>
              </a:rPr>
              <a:t>Repository</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Requirements</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TS8 RDA RDA/WDS </a:t>
            </a:r>
            <a:r>
              <a:rPr lang="it-IT" altLang="en-US" sz="2200" dirty="0" err="1">
                <a:solidFill>
                  <a:sysClr val="windowText" lastClr="000000">
                    <a:lumMod val="75000"/>
                    <a:lumOff val="25000"/>
                  </a:sysClr>
                </a:solidFill>
              </a:rPr>
              <a:t>Workflows</a:t>
            </a:r>
            <a:r>
              <a:rPr lang="it-IT" altLang="en-US" sz="2200" dirty="0">
                <a:solidFill>
                  <a:sysClr val="windowText" lastClr="000000">
                    <a:lumMod val="75000"/>
                    <a:lumOff val="25000"/>
                  </a:sysClr>
                </a:solidFill>
              </a:rPr>
              <a:t> for </a:t>
            </a:r>
            <a:r>
              <a:rPr lang="it-IT" altLang="en-US" sz="2200" dirty="0" err="1">
                <a:solidFill>
                  <a:sysClr val="windowText" lastClr="000000">
                    <a:lumMod val="75000"/>
                    <a:lumOff val="25000"/>
                  </a:sysClr>
                </a:solidFill>
              </a:rPr>
              <a:t>Research</a:t>
            </a:r>
            <a:r>
              <a:rPr lang="it-IT" altLang="en-US" sz="2200" dirty="0">
                <a:solidFill>
                  <a:sysClr val="windowText" lastClr="000000">
                    <a:lumMod val="75000"/>
                    <a:lumOff val="25000"/>
                  </a:sysClr>
                </a:solidFill>
              </a:rPr>
              <a:t> Data Publishing Model</a:t>
            </a:r>
          </a:p>
        </p:txBody>
      </p:sp>
      <p:sp>
        <p:nvSpPr>
          <p:cNvPr id="4" name="Segnaposto data 3"/>
          <p:cNvSpPr>
            <a:spLocks noGrp="1"/>
          </p:cNvSpPr>
          <p:nvPr>
            <p:ph type="dt" sz="half" idx="2"/>
          </p:nvPr>
        </p:nvSpPr>
        <p:spPr/>
        <p:txBody>
          <a:bodyPr/>
          <a:lstStyle/>
          <a:p>
            <a:fld id="{6F449267-6ED0-274F-BA91-DC336744D443}" type="datetime5">
              <a:rPr lang="en-US" smtClean="0"/>
              <a:t>4-Dec-20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7" name="TextBox 7">
            <a:extLst>
              <a:ext uri="{FF2B5EF4-FFF2-40B4-BE49-F238E27FC236}">
                <a16:creationId xmlns:a16="http://schemas.microsoft.com/office/drawing/2014/main" id="{AF3F1EAF-F197-1C42-996C-D4EDD8D5B47D}"/>
              </a:ext>
            </a:extLst>
          </p:cNvPr>
          <p:cNvSpPr txBox="1"/>
          <p:nvPr/>
        </p:nvSpPr>
        <p:spPr>
          <a:xfrm>
            <a:off x="1647315" y="5962740"/>
            <a:ext cx="8279725"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p:txBody>
          <a:bodyPr/>
          <a:lstStyle/>
          <a:p>
            <a:r>
              <a:rPr lang="en-GB" dirty="0"/>
              <a:t>Why Join RDA as an Individual Member?</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sz="half"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i="1" dirty="0"/>
              <a:t>Contribute</a:t>
            </a:r>
            <a:r>
              <a:rPr lang="en-US" sz="2400" i="1" dirty="0"/>
              <a:t> </a:t>
            </a:r>
            <a:r>
              <a:rPr lang="en-US" sz="2400" dirty="0"/>
              <a:t>to acceleration of data infrastructure development</a:t>
            </a:r>
          </a:p>
          <a:p>
            <a:pPr lvl="2">
              <a:tabLst>
                <a:tab pos="342900" algn="l"/>
              </a:tabLst>
            </a:pPr>
            <a:r>
              <a:rPr lang="en-US" sz="2400" dirty="0"/>
              <a:t>Work and </a:t>
            </a:r>
            <a:r>
              <a:rPr lang="en-US" sz="2400" b="1" i="1" dirty="0"/>
              <a:t>share experiences </a:t>
            </a:r>
            <a:r>
              <a:rPr lang="en-US" sz="2400" dirty="0"/>
              <a:t>with collaborators throughout the world</a:t>
            </a:r>
          </a:p>
          <a:p>
            <a:pPr lvl="2">
              <a:tabLst>
                <a:tab pos="342900" algn="l"/>
              </a:tabLst>
            </a:pPr>
            <a:r>
              <a:rPr lang="en-US" sz="2400" b="1" i="1" dirty="0"/>
              <a:t>Access</a:t>
            </a:r>
            <a:r>
              <a:rPr lang="en-US" sz="2400" i="1" dirty="0"/>
              <a:t> </a:t>
            </a:r>
            <a:r>
              <a:rPr lang="en-US" sz="2400" dirty="0"/>
              <a:t>to extraordinary network of colleagues with various levels of experience, perspectives and practices</a:t>
            </a:r>
          </a:p>
          <a:p>
            <a:pPr lvl="2">
              <a:tabLst>
                <a:tab pos="342900" algn="l"/>
              </a:tabLst>
            </a:pPr>
            <a:r>
              <a:rPr lang="en-US" sz="2400" dirty="0"/>
              <a:t>Gain greater</a:t>
            </a:r>
            <a:r>
              <a:rPr lang="en-US" sz="2400" i="1" dirty="0"/>
              <a:t> </a:t>
            </a:r>
            <a:r>
              <a:rPr lang="en-US" sz="2400" b="1" i="1" dirty="0"/>
              <a:t>expertise</a:t>
            </a:r>
            <a:r>
              <a:rPr lang="en-US" sz="2400" i="1" dirty="0"/>
              <a:t> </a:t>
            </a:r>
            <a:r>
              <a:rPr lang="en-US" sz="2400" dirty="0"/>
              <a:t>in data science regardless of whether one is a student, early or seasoned career professional</a:t>
            </a:r>
          </a:p>
          <a:p>
            <a:pPr lvl="2">
              <a:tabLst>
                <a:tab pos="342900" algn="l"/>
              </a:tabLst>
            </a:pPr>
            <a:r>
              <a:rPr lang="en-US" sz="2400" b="1" i="1" dirty="0"/>
              <a:t>Enhance</a:t>
            </a:r>
            <a:r>
              <a:rPr lang="en-US" sz="2400" i="1" dirty="0"/>
              <a:t> </a:t>
            </a:r>
            <a:r>
              <a:rPr lang="en-US" sz="2400" dirty="0"/>
              <a:t>the quality and effectiveness of personal work and activities</a:t>
            </a:r>
          </a:p>
          <a:p>
            <a:pPr lvl="2">
              <a:tabLst>
                <a:tab pos="342900" algn="l"/>
              </a:tabLst>
            </a:pPr>
            <a:r>
              <a:rPr lang="en-US" sz="2400" b="1" i="1" dirty="0"/>
              <a:t>Improve</a:t>
            </a:r>
            <a:r>
              <a:rPr lang="en-US" sz="2400" i="1" dirty="0"/>
              <a:t> </a:t>
            </a:r>
            <a:r>
              <a:rPr lang="en-US" sz="2400" dirty="0"/>
              <a:t>one’s competitive advantage professionally and positioning oneself for leadership within the broader research community</a:t>
            </a:r>
          </a:p>
        </p:txBody>
      </p:sp>
      <p:sp>
        <p:nvSpPr>
          <p:cNvPr id="9" name="TextBox 8">
            <a:extLst>
              <a:ext uri="{FF2B5EF4-FFF2-40B4-BE49-F238E27FC236}">
                <a16:creationId xmlns:a16="http://schemas.microsoft.com/office/drawing/2014/main" id="{CA8D10B2-3A85-CF4D-9449-586A6DED34FE}"/>
              </a:ext>
            </a:extLst>
          </p:cNvPr>
          <p:cNvSpPr txBox="1"/>
          <p:nvPr/>
        </p:nvSpPr>
        <p:spPr>
          <a:xfrm>
            <a:off x="8421325" y="5834730"/>
            <a:ext cx="3265638" cy="369332"/>
          </a:xfrm>
          <a:prstGeom prst="rect">
            <a:avLst/>
          </a:prstGeom>
          <a:solidFill>
            <a:srgbClr val="99CB38">
              <a:lumMod val="60000"/>
              <a:lumOff val="40000"/>
            </a:srgbClr>
          </a:solidFill>
        </p:spPr>
        <p:txBody>
          <a:bodyPr wrap="none" rtlCol="0">
            <a:spAutoFit/>
          </a:bodyPr>
          <a:lstStyle/>
          <a:p>
            <a:pPr lvl="0">
              <a:defRPr/>
            </a:pPr>
            <a:r>
              <a:rPr kumimoji="0" lang="it-IT" sz="1800" b="1" i="0" u="none" strike="noStrike" kern="0" cap="none" spc="0" normalizeH="0" baseline="0" noProof="0" dirty="0">
                <a:ln>
                  <a:noFill/>
                </a:ln>
                <a:solidFill>
                  <a:prstClr val="black"/>
                </a:solidFill>
                <a:effectLst/>
                <a:uLnTx/>
                <a:uFillTx/>
              </a:rPr>
              <a:t>Individual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a:t>
            </a:r>
            <a:r>
              <a:rPr lang="en-US" b="1" dirty="0"/>
              <a:t>11,356</a:t>
            </a:r>
            <a:endParaRPr kumimoji="0" lang="it-IT" sz="1800" b="1" i="0" u="none" strike="noStrike" kern="0" cap="none" spc="0" normalizeH="0" baseline="0" noProof="0" dirty="0">
              <a:ln>
                <a:noFill/>
              </a:ln>
              <a:solidFill>
                <a:prstClr val="black"/>
              </a:solidFill>
              <a:effectLst/>
              <a:uLnTx/>
              <a:uFillTx/>
            </a:endParaRPr>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Date Placeholder 3">
            <a:extLst>
              <a:ext uri="{FF2B5EF4-FFF2-40B4-BE49-F238E27FC236}">
                <a16:creationId xmlns:a16="http://schemas.microsoft.com/office/drawing/2014/main" id="{950A6F35-5BB6-474D-B073-D739E37F425C}"/>
              </a:ext>
            </a:extLst>
          </p:cNvPr>
          <p:cNvSpPr>
            <a:spLocks noGrp="1"/>
          </p:cNvSpPr>
          <p:nvPr>
            <p:ph type="dt" sz="half" idx="2"/>
          </p:nvPr>
        </p:nvSpPr>
        <p:spPr>
          <a:xfrm>
            <a:off x="838200" y="6425625"/>
            <a:ext cx="1426029" cy="365125"/>
          </a:xfrm>
        </p:spPr>
        <p:txBody>
          <a:bodyPr/>
          <a:lstStyle/>
          <a:p>
            <a:fld id="{CCE3377C-75D5-4643-900C-D0329B975274}" type="datetime5">
              <a:rPr lang="en-US" smtClean="0"/>
              <a:t>4-Dec-20</a:t>
            </a:fld>
            <a:endParaRPr lang="en-GB" dirty="0"/>
          </a:p>
        </p:txBody>
      </p:sp>
    </p:spTree>
    <p:extLst>
      <p:ext uri="{BB962C8B-B14F-4D97-AF65-F5344CB8AC3E}">
        <p14:creationId xmlns:p14="http://schemas.microsoft.com/office/powerpoint/2010/main" val="4174798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0269-1194-E441-A416-342B8339DFFA}"/>
              </a:ext>
            </a:extLst>
          </p:cNvPr>
          <p:cNvSpPr>
            <a:spLocks noGrp="1"/>
          </p:cNvSpPr>
          <p:nvPr>
            <p:ph type="title"/>
          </p:nvPr>
        </p:nvSpPr>
        <p:spPr>
          <a:xfrm>
            <a:off x="2264229" y="298247"/>
            <a:ext cx="6337159" cy="1319660"/>
          </a:xfrm>
        </p:spPr>
        <p:txBody>
          <a:bodyPr anchor="t" anchorCtr="0">
            <a:noAutofit/>
          </a:bodyPr>
          <a:lstStyle/>
          <a:p>
            <a:pPr algn="ctr"/>
            <a:r>
              <a:rPr lang="en-US" sz="2300" dirty="0"/>
              <a:t>The Story of The Food and Agriculture </a:t>
            </a:r>
            <a:r>
              <a:rPr lang="en-US" sz="2300" dirty="0" err="1"/>
              <a:t>Organisation</a:t>
            </a:r>
            <a:r>
              <a:rPr lang="en-US" sz="2300" dirty="0"/>
              <a:t> of the United Nations (FAO) adoption of “39 Hints to Facilitate the Use of Semantics for Data on Agriculture the Nutrition”</a:t>
            </a:r>
            <a:br>
              <a:rPr lang="en-US" sz="1800" dirty="0"/>
            </a:br>
            <a:br>
              <a:rPr lang="en-GB" sz="1800" dirty="0"/>
            </a:br>
            <a:br>
              <a:rPr lang="en-GB" sz="3600" dirty="0"/>
            </a:br>
            <a:endParaRPr lang="en-GB" sz="3600" dirty="0"/>
          </a:p>
        </p:txBody>
      </p:sp>
      <p:sp>
        <p:nvSpPr>
          <p:cNvPr id="4" name="Date Placeholder 3">
            <a:extLst>
              <a:ext uri="{FF2B5EF4-FFF2-40B4-BE49-F238E27FC236}">
                <a16:creationId xmlns:a16="http://schemas.microsoft.com/office/drawing/2014/main" id="{3D88CB09-686D-B844-B5FF-2F2B800C2CE4}"/>
              </a:ext>
            </a:extLst>
          </p:cNvPr>
          <p:cNvSpPr>
            <a:spLocks noGrp="1"/>
          </p:cNvSpPr>
          <p:nvPr>
            <p:ph type="dt" sz="half" idx="2"/>
          </p:nvPr>
        </p:nvSpPr>
        <p:spPr/>
        <p:txBody>
          <a:bodyPr/>
          <a:lstStyle/>
          <a:p>
            <a:fld id="{6B623D82-F3F8-304F-BC7C-C903E26DF04E}" type="datetime5">
              <a:rPr lang="en-US" smtClean="0"/>
              <a:t>4-Dec-20</a:t>
            </a:fld>
            <a:endParaRPr lang="en-GB" dirty="0"/>
          </a:p>
        </p:txBody>
      </p:sp>
      <p:sp>
        <p:nvSpPr>
          <p:cNvPr id="6" name="Slide Number Placeholder 5">
            <a:extLst>
              <a:ext uri="{FF2B5EF4-FFF2-40B4-BE49-F238E27FC236}">
                <a16:creationId xmlns:a16="http://schemas.microsoft.com/office/drawing/2014/main" id="{44A8C59B-4A01-1A40-8E11-5F6D0F63413F}"/>
              </a:ext>
            </a:extLst>
          </p:cNvPr>
          <p:cNvSpPr>
            <a:spLocks noGrp="1"/>
          </p:cNvSpPr>
          <p:nvPr>
            <p:ph type="sldNum" sz="quarter" idx="4"/>
          </p:nvPr>
        </p:nvSpPr>
        <p:spPr/>
        <p:txBody>
          <a:bodyPr/>
          <a:lstStyle/>
          <a:p>
            <a:fld id="{D4FA74F0-3561-6E4B-9323-54D0640DAE41}" type="slidenum">
              <a:rPr lang="en-GB" smtClean="0"/>
              <a:pPr/>
              <a:t>60</a:t>
            </a:fld>
            <a:endParaRPr lang="en-GB" dirty="0"/>
          </a:p>
        </p:txBody>
      </p:sp>
      <p:graphicFrame>
        <p:nvGraphicFramePr>
          <p:cNvPr id="16" name="Object 15">
            <a:extLst>
              <a:ext uri="{FF2B5EF4-FFF2-40B4-BE49-F238E27FC236}">
                <a16:creationId xmlns:a16="http://schemas.microsoft.com/office/drawing/2014/main" id="{2931970E-0B12-7149-A60E-56740956C600}"/>
              </a:ext>
            </a:extLst>
          </p:cNvPr>
          <p:cNvGraphicFramePr>
            <a:graphicFrameLocks noChangeAspect="1"/>
          </p:cNvGraphicFramePr>
          <p:nvPr>
            <p:extLst>
              <p:ext uri="{D42A27DB-BD31-4B8C-83A1-F6EECF244321}">
                <p14:modId xmlns:p14="http://schemas.microsoft.com/office/powerpoint/2010/main" val="2802031843"/>
              </p:ext>
            </p:extLst>
          </p:nvPr>
        </p:nvGraphicFramePr>
        <p:xfrm>
          <a:off x="311150" y="2913063"/>
          <a:ext cx="11588750" cy="280987"/>
        </p:xfrm>
        <a:graphic>
          <a:graphicData uri="http://schemas.openxmlformats.org/presentationml/2006/ole">
            <mc:AlternateContent xmlns:mc="http://schemas.openxmlformats.org/markup-compatibility/2006">
              <mc:Choice xmlns:v="urn:schemas-microsoft-com:vml" Requires="v">
                <p:oleObj spid="_x0000_s1234" name="Documento" r:id="rId3" imgW="7556500" imgH="177800" progId="Word.Document.12">
                  <p:embed/>
                </p:oleObj>
              </mc:Choice>
              <mc:Fallback>
                <p:oleObj name="Documento" r:id="rId3" imgW="7556500" imgH="177800" progId="Word.Document.12">
                  <p:embed/>
                  <p:pic>
                    <p:nvPicPr>
                      <p:cNvPr id="0" name="Picture 77"/>
                      <p:cNvPicPr>
                        <a:picLocks noChangeAspect="1" noChangeArrowheads="1"/>
                      </p:cNvPicPr>
                      <p:nvPr/>
                    </p:nvPicPr>
                    <p:blipFill>
                      <a:blip r:embed="rId4"/>
                      <a:srcRect/>
                      <a:stretch>
                        <a:fillRect/>
                      </a:stretch>
                    </p:blipFill>
                    <p:spPr bwMode="auto">
                      <a:xfrm>
                        <a:off x="311150" y="2913063"/>
                        <a:ext cx="11588750" cy="280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id="{416BC2E4-80D3-634E-803D-06AD6B6BEBA6}"/>
              </a:ext>
            </a:extLst>
          </p:cNvPr>
          <p:cNvSpPr txBox="1"/>
          <p:nvPr/>
        </p:nvSpPr>
        <p:spPr>
          <a:xfrm>
            <a:off x="-36289" y="3917442"/>
            <a:ext cx="11654367" cy="584775"/>
          </a:xfrm>
          <a:prstGeom prst="rect">
            <a:avLst/>
          </a:prstGeom>
          <a:noFill/>
        </p:spPr>
        <p:txBody>
          <a:bodyPr wrap="square" rtlCol="0">
            <a:spAutoFit/>
          </a:bodyPr>
          <a:lstStyle/>
          <a:p>
            <a:pPr algn="r">
              <a:defRPr/>
            </a:pPr>
            <a:endParaRPr lang="en-US" sz="1600" dirty="0"/>
          </a:p>
          <a:p>
            <a:pPr lvl="0" algn="r">
              <a:defRPr/>
            </a:pPr>
            <a:endParaRPr kumimoji="0" lang="en-GB" sz="1600" b="0" i="0" u="none" strike="noStrike" kern="0" cap="none" spc="0" normalizeH="0" baseline="0" noProof="0" dirty="0">
              <a:ln>
                <a:noFill/>
              </a:ln>
              <a:solidFill>
                <a:prstClr val="black"/>
              </a:solidFill>
              <a:effectLst/>
              <a:uLnTx/>
              <a:uFillTx/>
            </a:endParaRPr>
          </a:p>
        </p:txBody>
      </p:sp>
      <p:cxnSp>
        <p:nvCxnSpPr>
          <p:cNvPr id="19" name="Straight Connector 18">
            <a:extLst>
              <a:ext uri="{FF2B5EF4-FFF2-40B4-BE49-F238E27FC236}">
                <a16:creationId xmlns:a16="http://schemas.microsoft.com/office/drawing/2014/main" id="{056D5D83-3F77-394E-99F5-5C5E6840404F}"/>
              </a:ext>
            </a:extLst>
          </p:cNvPr>
          <p:cNvCxnSpPr>
            <a:cxnSpLocks/>
          </p:cNvCxnSpPr>
          <p:nvPr/>
        </p:nvCxnSpPr>
        <p:spPr>
          <a:xfrm flipV="1">
            <a:off x="1782852" y="4268297"/>
            <a:ext cx="8488490" cy="6533"/>
          </a:xfrm>
          <a:prstGeom prst="line">
            <a:avLst/>
          </a:prstGeom>
          <a:noFill/>
          <a:ln w="12700" cap="flat" cmpd="sng" algn="ctr">
            <a:solidFill>
              <a:srgbClr val="99CB38"/>
            </a:solidFill>
            <a:prstDash val="solid"/>
          </a:ln>
          <a:effectLst/>
        </p:spPr>
      </p:cxnSp>
      <p:sp>
        <p:nvSpPr>
          <p:cNvPr id="13" name="Footer Placeholder 4">
            <a:extLst>
              <a:ext uri="{FF2B5EF4-FFF2-40B4-BE49-F238E27FC236}">
                <a16:creationId xmlns:a16="http://schemas.microsoft.com/office/drawing/2014/main" id="{E94E68F6-9645-8044-9049-FE5A46D9C9E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3" name="Rettangolo 2">
            <a:extLst>
              <a:ext uri="{FF2B5EF4-FFF2-40B4-BE49-F238E27FC236}">
                <a16:creationId xmlns:a16="http://schemas.microsoft.com/office/drawing/2014/main" id="{E7D4DA56-5A9D-504B-8A05-A932289E3F73}"/>
              </a:ext>
            </a:extLst>
          </p:cNvPr>
          <p:cNvSpPr/>
          <p:nvPr/>
        </p:nvSpPr>
        <p:spPr>
          <a:xfrm>
            <a:off x="307975" y="5250300"/>
            <a:ext cx="11738060" cy="584775"/>
          </a:xfrm>
          <a:prstGeom prst="rect">
            <a:avLst/>
          </a:prstGeom>
        </p:spPr>
        <p:txBody>
          <a:bodyPr wrap="square">
            <a:spAutoFit/>
          </a:bodyPr>
          <a:lstStyle/>
          <a:p>
            <a:r>
              <a:rPr lang="en-GB" sz="1600" b="1" dirty="0">
                <a:latin typeface="+mj-lt"/>
                <a:ea typeface="+mj-ea"/>
                <a:cs typeface="+mj-cs"/>
              </a:rPr>
              <a:t>Read the full story: </a:t>
            </a:r>
            <a:r>
              <a:rPr lang="en-GB" sz="1600" dirty="0">
                <a:hlinkClick r:id="rId5"/>
              </a:rPr>
              <a:t>https://www.rd-alliance.org/39-hints-facilitate-use-semantics-data-agriculture-nutrition</a:t>
            </a:r>
            <a:endParaRPr lang="en-GB" sz="1600" dirty="0"/>
          </a:p>
          <a:p>
            <a:endParaRPr lang="en-GB" sz="1600" b="1" dirty="0">
              <a:latin typeface="+mj-lt"/>
              <a:ea typeface="+mj-ea"/>
              <a:cs typeface="+mj-cs"/>
            </a:endParaRPr>
          </a:p>
        </p:txBody>
      </p:sp>
      <p:sp>
        <p:nvSpPr>
          <p:cNvPr id="8" name="Rettangolo 7">
            <a:extLst>
              <a:ext uri="{FF2B5EF4-FFF2-40B4-BE49-F238E27FC236}">
                <a16:creationId xmlns:a16="http://schemas.microsoft.com/office/drawing/2014/main" id="{61AAEEE9-E39C-6940-B8DB-FA5D2586E5A8}"/>
              </a:ext>
            </a:extLst>
          </p:cNvPr>
          <p:cNvSpPr/>
          <p:nvPr/>
        </p:nvSpPr>
        <p:spPr>
          <a:xfrm>
            <a:off x="4273064" y="2208457"/>
            <a:ext cx="7689278" cy="2554545"/>
          </a:xfrm>
          <a:prstGeom prst="rect">
            <a:avLst/>
          </a:prstGeom>
        </p:spPr>
        <p:txBody>
          <a:bodyPr wrap="square">
            <a:spAutoFit/>
          </a:bodyPr>
          <a:lstStyle/>
          <a:p>
            <a:pPr fontAlgn="base"/>
            <a:r>
              <a:rPr lang="en-US" sz="1600" dirty="0"/>
              <a:t>The Food and Agriculture </a:t>
            </a:r>
            <a:r>
              <a:rPr lang="en-US" sz="1600" dirty="0" err="1"/>
              <a:t>Organisation</a:t>
            </a:r>
            <a:r>
              <a:rPr lang="en-US" sz="1600" dirty="0"/>
              <a:t> of the United Nations (FAO) adopted the </a:t>
            </a:r>
            <a:r>
              <a:rPr lang="en-US" sz="1600" dirty="0">
                <a:hlinkClick r:id="rId6"/>
              </a:rPr>
              <a:t>39 Hints to Facilitate the Use of Semantics for Data on Agriculture and Nutrition</a:t>
            </a:r>
            <a:r>
              <a:rPr lang="en-US" sz="1600" dirty="0"/>
              <a:t>. To promote the use of semantics for agricultural data for the purpose of enhancing data interoperability in agriculture. During the RDA Global </a:t>
            </a:r>
            <a:r>
              <a:rPr lang="en-US" sz="1600" dirty="0" err="1"/>
              <a:t>adotion</a:t>
            </a:r>
            <a:r>
              <a:rPr lang="en-US" sz="1600" dirty="0"/>
              <a:t> week R</a:t>
            </a:r>
            <a:r>
              <a:rPr lang="en-US" sz="1600" dirty="0">
                <a:hlinkClick r:id="rId7"/>
              </a:rPr>
              <a:t>DA Europe 4.0 ambassador for agricultural sciences Caterina Carracciolo</a:t>
            </a:r>
            <a:r>
              <a:rPr lang="en-US" sz="1600" dirty="0"/>
              <a:t> presented the FAO adoption story.</a:t>
            </a:r>
          </a:p>
          <a:p>
            <a:pPr fontAlgn="base"/>
            <a:endParaRPr lang="en-US" sz="1600" dirty="0"/>
          </a:p>
          <a:p>
            <a:pPr fontAlgn="base"/>
            <a:endParaRPr lang="en-US" sz="1600" dirty="0"/>
          </a:p>
          <a:p>
            <a:pPr algn="r"/>
            <a:endParaRPr lang="it-IT" sz="1600" i="1" dirty="0">
              <a:solidFill>
                <a:srgbClr val="222222"/>
              </a:solidFill>
              <a:latin typeface="Open Sans"/>
              <a:cs typeface="Times New Roman" panose="02020603050405020304" pitchFamily="18" charset="0"/>
            </a:endParaRPr>
          </a:p>
          <a:p>
            <a:pPr algn="r" fontAlgn="base"/>
            <a:br>
              <a:rPr lang="it-IT" sz="1600" b="1" dirty="0"/>
            </a:br>
            <a:endParaRPr lang="it-IT" sz="1600" dirty="0"/>
          </a:p>
        </p:txBody>
      </p:sp>
      <p:cxnSp>
        <p:nvCxnSpPr>
          <p:cNvPr id="18" name="Straight Connector 18">
            <a:extLst>
              <a:ext uri="{FF2B5EF4-FFF2-40B4-BE49-F238E27FC236}">
                <a16:creationId xmlns:a16="http://schemas.microsoft.com/office/drawing/2014/main" id="{8F2356D0-6A4E-C64F-9B44-54A032942632}"/>
              </a:ext>
            </a:extLst>
          </p:cNvPr>
          <p:cNvCxnSpPr>
            <a:cxnSpLocks/>
          </p:cNvCxnSpPr>
          <p:nvPr/>
        </p:nvCxnSpPr>
        <p:spPr>
          <a:xfrm flipV="1">
            <a:off x="1812157" y="5686786"/>
            <a:ext cx="8488490" cy="6533"/>
          </a:xfrm>
          <a:prstGeom prst="line">
            <a:avLst/>
          </a:prstGeom>
          <a:noFill/>
          <a:ln w="12700" cap="flat" cmpd="sng" algn="ctr">
            <a:solidFill>
              <a:srgbClr val="99CB38"/>
            </a:solidFill>
            <a:prstDash val="solid"/>
          </a:ln>
          <a:effectLst/>
        </p:spPr>
      </p:cxnSp>
      <p:pic>
        <p:nvPicPr>
          <p:cNvPr id="1217" name="Picture 193">
            <a:extLst>
              <a:ext uri="{FF2B5EF4-FFF2-40B4-BE49-F238E27FC236}">
                <a16:creationId xmlns:a16="http://schemas.microsoft.com/office/drawing/2014/main" id="{D4ED15C2-E3E9-8D44-92BF-D138050AC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4893" y="159974"/>
            <a:ext cx="1731507" cy="1758785"/>
          </a:xfrm>
          <a:prstGeom prst="rect">
            <a:avLst/>
          </a:prstGeom>
          <a:noFill/>
          <a:extLst>
            <a:ext uri="{909E8E84-426E-40DD-AFC4-6F175D3DCCD1}">
              <a14:hiddenFill xmlns:a14="http://schemas.microsoft.com/office/drawing/2010/main">
                <a:solidFill>
                  <a:srgbClr val="FFFFFF"/>
                </a:solidFill>
              </a14:hiddenFill>
            </a:ext>
          </a:extLst>
        </p:spPr>
      </p:pic>
      <p:pic>
        <p:nvPicPr>
          <p:cNvPr id="1219" name="Picture 195">
            <a:extLst>
              <a:ext uri="{FF2B5EF4-FFF2-40B4-BE49-F238E27FC236}">
                <a16:creationId xmlns:a16="http://schemas.microsoft.com/office/drawing/2014/main" id="{448DE81A-E8DD-7B43-9610-70BB919A1D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75" y="1821324"/>
            <a:ext cx="3881737" cy="218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47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82E1-A6FE-4D45-B0FB-808329DD3907}"/>
              </a:ext>
            </a:extLst>
          </p:cNvPr>
          <p:cNvSpPr>
            <a:spLocks noGrp="1"/>
          </p:cNvSpPr>
          <p:nvPr>
            <p:ph type="title"/>
          </p:nvPr>
        </p:nvSpPr>
        <p:spPr/>
        <p:txBody>
          <a:bodyPr>
            <a:normAutofit fontScale="90000"/>
          </a:bodyPr>
          <a:lstStyle/>
          <a:p>
            <a:r>
              <a:rPr lang="en-GB" dirty="0"/>
              <a:t>Call for Supporting and Other RDA Outputs</a:t>
            </a:r>
          </a:p>
        </p:txBody>
      </p:sp>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fld id="{0DA0492F-03BF-1D47-AC58-F12A0F110937}" type="datetime5">
              <a:rPr lang="en-US" smtClean="0"/>
              <a:t>4-Dec-20</a:t>
            </a:fld>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61</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46956" y="1845735"/>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Recommendations and Outputs take the form of technical specifications, code, policies or practices, harmonized standards or reference models. In the widest sense these aim for:  </a:t>
            </a: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Greater data sharing, exchange, interoperability, usability and re-usability;</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Greater discoverability of research data sets;</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Better management, stewardship, and preservation of research data;</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New data standards or harmonization of existing standards.</a:t>
            </a: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CasellaDiTesto 6">
            <a:extLst>
              <a:ext uri="{FF2B5EF4-FFF2-40B4-BE49-F238E27FC236}">
                <a16:creationId xmlns:a16="http://schemas.microsoft.com/office/drawing/2014/main" id="{3800D73E-9675-6649-9C6C-5FA7F0AD08F3}"/>
              </a:ext>
            </a:extLst>
          </p:cNvPr>
          <p:cNvSpPr txBox="1"/>
          <p:nvPr/>
        </p:nvSpPr>
        <p:spPr>
          <a:xfrm>
            <a:off x="146956" y="4073874"/>
            <a:ext cx="8311888"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Become one of the next RDA adopters!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rPr>
              <a:t>If you are interested in any of the RDA’s recommendations or would like to share your group's results with our international community, please fill the contact form at </a:t>
            </a:r>
            <a:r>
              <a:rPr kumimoji="0" lang="en-US" sz="2000" b="0" i="1" u="none" strike="noStrike" kern="0" cap="none" spc="0" normalizeH="0" baseline="0" noProof="0" dirty="0">
                <a:ln>
                  <a:noFill/>
                </a:ln>
                <a:solidFill>
                  <a:srgbClr val="79B94E"/>
                </a:solidFill>
                <a:effectLst/>
                <a:uLnTx/>
                <a:uFillTx/>
                <a:hlinkClick r:id="rId3">
                  <a:extLst>
                    <a:ext uri="{A12FA001-AC4F-418D-AE19-62706E023703}">
                      <ahyp:hlinkClr xmlns:ahyp="http://schemas.microsoft.com/office/drawing/2018/hyperlinkcolor" val="tx"/>
                    </a:ext>
                  </a:extLst>
                </a:hlinkClick>
              </a:rPr>
              <a:t>https://www.rd-alliance.org/interest-rda-recommendations</a:t>
            </a:r>
            <a:r>
              <a:rPr kumimoji="0" lang="en-US" sz="2000" b="0" i="1" u="none" strike="noStrike" kern="0" cap="none" spc="0" normalizeH="0" baseline="0" noProof="0" dirty="0">
                <a:ln>
                  <a:noFill/>
                </a:ln>
                <a:solidFill>
                  <a:prstClr val="black"/>
                </a:solidFill>
                <a:effectLst/>
                <a:uLnTx/>
                <a:uFillTx/>
              </a:rPr>
              <a:t> or write to </a:t>
            </a:r>
            <a:r>
              <a:rPr kumimoji="0" lang="en-US" sz="2000" b="0" i="1" u="none" strike="noStrike" kern="0" cap="none" spc="0" normalizeH="0" baseline="0" noProof="0" dirty="0">
                <a:ln>
                  <a:noFill/>
                </a:ln>
                <a:solidFill>
                  <a:srgbClr val="79B94E"/>
                </a:solidFill>
                <a:effectLst/>
                <a:uLnTx/>
                <a:uFillTx/>
                <a:hlinkClick r:id="rId4">
                  <a:extLst>
                    <a:ext uri="{A12FA001-AC4F-418D-AE19-62706E023703}">
                      <ahyp:hlinkClr xmlns:ahyp="http://schemas.microsoft.com/office/drawing/2018/hyperlinkcolor" val="tx"/>
                    </a:ext>
                  </a:extLst>
                </a:hlinkClick>
              </a:rPr>
              <a:t>enquiries@rd-alliance.org</a:t>
            </a:r>
            <a:r>
              <a:rPr kumimoji="0" lang="en-US" sz="2000" b="0" i="1" u="none" strike="noStrike" kern="0" cap="none" spc="0" normalizeH="0" baseline="0" noProof="0" dirty="0">
                <a:ln>
                  <a:noFill/>
                </a:ln>
                <a:solidFill>
                  <a:prstClr val="black"/>
                </a:solidFill>
                <a:effectLst/>
                <a:uLnTx/>
                <a:uFillTx/>
              </a:rPr>
              <a:t>.</a:t>
            </a:r>
            <a:endParaRPr kumimoji="0" lang="it-IT" sz="2000" b="0" i="0" u="none" strike="noStrike" kern="0" cap="none" spc="0" normalizeH="0" baseline="0" noProof="0" dirty="0">
              <a:ln>
                <a:noFill/>
              </a:ln>
              <a:solidFill>
                <a:prstClr val="black"/>
              </a:solidFill>
              <a:effectLst/>
              <a:uLnTx/>
              <a:uFillTx/>
            </a:endParaRPr>
          </a:p>
        </p:txBody>
      </p:sp>
      <p:pic>
        <p:nvPicPr>
          <p:cNvPr id="12" name="Picture 11">
            <a:extLst>
              <a:ext uri="{FF2B5EF4-FFF2-40B4-BE49-F238E27FC236}">
                <a16:creationId xmlns:a16="http://schemas.microsoft.com/office/drawing/2014/main" id="{1E70B067-F7CA-3344-A544-65278769E9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73976" y="2697547"/>
            <a:ext cx="3256493" cy="2605194"/>
          </a:xfrm>
          <a:prstGeom prst="rect">
            <a:avLst/>
          </a:prstGeom>
        </p:spPr>
      </p:pic>
      <p:sp>
        <p:nvSpPr>
          <p:cNvPr id="14" name="TextBox 13">
            <a:extLst>
              <a:ext uri="{FF2B5EF4-FFF2-40B4-BE49-F238E27FC236}">
                <a16:creationId xmlns:a16="http://schemas.microsoft.com/office/drawing/2014/main" id="{91880C7A-7A4B-1F42-B9FA-3171484B2FEF}"/>
              </a:ext>
            </a:extLst>
          </p:cNvPr>
          <p:cNvSpPr txBox="1"/>
          <p:nvPr/>
        </p:nvSpPr>
        <p:spPr>
          <a:xfrm>
            <a:off x="8597704" y="5277415"/>
            <a:ext cx="3209038" cy="584775"/>
          </a:xfrm>
          <a:prstGeom prst="rect">
            <a:avLst/>
          </a:prstGeom>
          <a:solidFill>
            <a:srgbClr val="79B94E"/>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prstClr val="black"/>
                </a:solidFill>
                <a:effectLst/>
                <a:uLnTx/>
                <a:uFillTx/>
                <a:latin typeface="Calibri"/>
                <a:ea typeface="+mn-ea"/>
                <a:cs typeface="+mn-cs"/>
              </a:rPr>
              <a:t>RDA Adoption &amp; Implementation Stories - Tell us yours!</a:t>
            </a: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737941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p:txBody>
          <a:bodyPr/>
          <a:lstStyle/>
          <a:p>
            <a:r>
              <a:rPr lang="en-GB" dirty="0"/>
              <a:t>What are Plenary Meetings?</a:t>
            </a:r>
          </a:p>
        </p:txBody>
      </p:sp>
      <p:sp>
        <p:nvSpPr>
          <p:cNvPr id="4" name="Date Placeholder 3">
            <a:extLst>
              <a:ext uri="{FF2B5EF4-FFF2-40B4-BE49-F238E27FC236}">
                <a16:creationId xmlns:a16="http://schemas.microsoft.com/office/drawing/2014/main" id="{EB723E76-F4BA-5944-A06D-0B8FCA9207E7}"/>
              </a:ext>
            </a:extLst>
          </p:cNvPr>
          <p:cNvSpPr>
            <a:spLocks noGrp="1"/>
          </p:cNvSpPr>
          <p:nvPr>
            <p:ph type="dt" sz="half" idx="2"/>
          </p:nvPr>
        </p:nvSpPr>
        <p:spPr/>
        <p:txBody>
          <a:bodyPr/>
          <a:lstStyle/>
          <a:p>
            <a:fld id="{0E222866-D135-DB41-AF54-4469470C5910}" type="datetime5">
              <a:rPr lang="en-US" smtClean="0"/>
              <a:t>4-Dec-20</a:t>
            </a:fld>
            <a:endParaRPr lang="en-GB" dirty="0"/>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62</a:t>
            </a:fld>
            <a:endParaRPr lang="en-GB" dirty="0"/>
          </a:p>
        </p:txBody>
      </p:sp>
      <p:sp>
        <p:nvSpPr>
          <p:cNvPr id="10" name="Content Placeholder 2">
            <a:extLst>
              <a:ext uri="{FF2B5EF4-FFF2-40B4-BE49-F238E27FC236}">
                <a16:creationId xmlns:a16="http://schemas.microsoft.com/office/drawing/2014/main" id="{A5C9B65C-6627-0947-BD52-8F48725320F0}"/>
              </a:ext>
            </a:extLst>
          </p:cNvPr>
          <p:cNvSpPr txBox="1">
            <a:spLocks/>
          </p:cNvSpPr>
          <p:nvPr/>
        </p:nvSpPr>
        <p:spPr>
          <a:xfrm>
            <a:off x="445099" y="1735944"/>
            <a:ext cx="11301798" cy="40156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lang="en-GB" altLang="en-US" sz="2800" dirty="0">
                <a:solidFill>
                  <a:sysClr val="windowText" lastClr="000000">
                    <a:lumMod val="75000"/>
                    <a:lumOff val="25000"/>
                  </a:sysClr>
                </a:solidFill>
                <a:latin typeface="Calibri"/>
              </a:rPr>
              <a:t>o</a:t>
            </a:r>
            <a:r>
              <a:rPr kumimoji="0" lang="en-GB" altLang="en-US" sz="2800" b="0" i="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rganised</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around the world every 6 months;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exciting &amp; productive events bringing together a unique community of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data science professionals, from multiple disciplines and domains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help move the community forward in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creating tangible deliverables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that improve data sharing across disciplines, technologies, and countries;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heart of the plenaries are working meetings of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Working &amp; Interest groups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and new potential groups through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Birds of a Feather</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meetings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presentation of new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Outputs and Adoption </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cases.</a:t>
            </a:r>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3" name="TextBox 2">
            <a:extLst>
              <a:ext uri="{FF2B5EF4-FFF2-40B4-BE49-F238E27FC236}">
                <a16:creationId xmlns:a16="http://schemas.microsoft.com/office/drawing/2014/main" id="{CF869FA4-4072-4755-98C0-6FE434DE626A}"/>
              </a:ext>
            </a:extLst>
          </p:cNvPr>
          <p:cNvSpPr txBox="1"/>
          <p:nvPr/>
        </p:nvSpPr>
        <p:spPr>
          <a:xfrm>
            <a:off x="1481625" y="5751595"/>
            <a:ext cx="9228745" cy="369332"/>
          </a:xfrm>
          <a:prstGeom prst="rect">
            <a:avLst/>
          </a:prstGeom>
          <a:solidFill>
            <a:schemeClr val="accent6"/>
          </a:solidFill>
        </p:spPr>
        <p:txBody>
          <a:bodyPr wrap="none" rtlCol="0">
            <a:spAutoFit/>
          </a:bodyPr>
          <a:lstStyle/>
          <a:p>
            <a:r>
              <a:rPr lang="en-US" b="1" dirty="0"/>
              <a:t>See 14</a:t>
            </a:r>
            <a:r>
              <a:rPr lang="en-US" b="1" baseline="30000" dirty="0"/>
              <a:t>th</a:t>
            </a:r>
            <a:r>
              <a:rPr lang="en-US" b="1" dirty="0"/>
              <a:t> Plenary Meeting Highlights video - https://www.youtube.com/watch?v=Xplae800pLM</a:t>
            </a:r>
            <a:endParaRPr lang="x-none" b="1" dirty="0"/>
          </a:p>
        </p:txBody>
      </p:sp>
    </p:spTree>
    <p:extLst>
      <p:ext uri="{BB962C8B-B14F-4D97-AF65-F5344CB8AC3E}">
        <p14:creationId xmlns:p14="http://schemas.microsoft.com/office/powerpoint/2010/main" val="3777197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p:txBody>
          <a:bodyPr>
            <a:normAutofit/>
          </a:bodyPr>
          <a:lstStyle/>
          <a:p>
            <a:r>
              <a:rPr lang="en-GB" dirty="0"/>
              <a:t>Plenary Meetings: Benefits of Attending</a:t>
            </a:r>
          </a:p>
        </p:txBody>
      </p:sp>
      <p:sp>
        <p:nvSpPr>
          <p:cNvPr id="4" name="Date Placeholder 3">
            <a:extLst>
              <a:ext uri="{FF2B5EF4-FFF2-40B4-BE49-F238E27FC236}">
                <a16:creationId xmlns:a16="http://schemas.microsoft.com/office/drawing/2014/main" id="{1AFCFBE9-269F-7445-AD06-A0911A2BCF61}"/>
              </a:ext>
            </a:extLst>
          </p:cNvPr>
          <p:cNvSpPr>
            <a:spLocks noGrp="1"/>
          </p:cNvSpPr>
          <p:nvPr>
            <p:ph type="dt" sz="half" idx="2"/>
          </p:nvPr>
        </p:nvSpPr>
        <p:spPr/>
        <p:txBody>
          <a:bodyPr/>
          <a:lstStyle/>
          <a:p>
            <a:fld id="{7B121C05-0C60-184A-A457-131BD653533F}" type="datetime5">
              <a:rPr lang="en-US" smtClean="0"/>
              <a:t>4-Dec-20</a:t>
            </a:fld>
            <a:endParaRPr lang="en-GB" dirty="0"/>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63</a:t>
            </a:fld>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9" y="3637639"/>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5806" y="5064862"/>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889628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p:nvPr/>
        </p:nvSpPr>
        <p:spPr>
          <a:xfrm>
            <a:off x="0" y="-404596"/>
            <a:ext cx="12192000" cy="7273482"/>
          </a:xfrm>
          <a:prstGeom prst="rect">
            <a:avLst/>
          </a:prstGeom>
          <a:gradFill>
            <a:gsLst>
              <a:gs pos="0">
                <a:srgbClr val="FFF6DB"/>
              </a:gs>
              <a:gs pos="100000">
                <a:srgbClr val="FAD25C"/>
              </a:gs>
            </a:gsLst>
            <a:lin ang="5400012" scaled="0"/>
          </a:gradFill>
          <a:ln>
            <a:noFill/>
          </a:ln>
        </p:spPr>
        <p:txBody>
          <a:bodyPr spcFirstLastPara="1" wrap="square" lIns="121900" tIns="121900" rIns="121900" bIns="121900" anchor="ctr" anchorCtr="0">
            <a:noAutofit/>
          </a:bodyPr>
          <a:lstStyle/>
          <a:p>
            <a:endParaRPr sz="2400"/>
          </a:p>
        </p:txBody>
      </p:sp>
      <p:sp>
        <p:nvSpPr>
          <p:cNvPr id="74" name="Google Shape;74;p16"/>
          <p:cNvSpPr txBox="1"/>
          <p:nvPr/>
        </p:nvSpPr>
        <p:spPr>
          <a:xfrm>
            <a:off x="8236167" y="4948083"/>
            <a:ext cx="2970000" cy="488400"/>
          </a:xfrm>
          <a:prstGeom prst="rect">
            <a:avLst/>
          </a:prstGeom>
          <a:noFill/>
          <a:ln>
            <a:noFill/>
          </a:ln>
        </p:spPr>
        <p:txBody>
          <a:bodyPr spcFirstLastPara="1" wrap="square" lIns="121900" tIns="121900" rIns="121900" bIns="121900" anchor="t" anchorCtr="0">
            <a:noAutofit/>
          </a:bodyPr>
          <a:lstStyle/>
          <a:p>
            <a:r>
              <a:rPr lang="en" sz="1333">
                <a:solidFill>
                  <a:srgbClr val="D9D9D9"/>
                </a:solidFill>
                <a:latin typeface="Montserrat"/>
                <a:ea typeface="Montserrat"/>
                <a:cs typeface="Montserrat"/>
                <a:sym typeface="Montserrat"/>
              </a:rPr>
              <a:t>and RDC</a:t>
            </a:r>
            <a:endParaRPr sz="1333">
              <a:solidFill>
                <a:srgbClr val="D9D9D9"/>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BF0E5317-1945-4130-9C4B-5FF241636489}"/>
              </a:ext>
            </a:extLst>
          </p:cNvPr>
          <p:cNvSpPr txBox="1"/>
          <p:nvPr/>
        </p:nvSpPr>
        <p:spPr>
          <a:xfrm>
            <a:off x="2115177" y="5593243"/>
            <a:ext cx="7961435" cy="369332"/>
          </a:xfrm>
          <a:prstGeom prst="rect">
            <a:avLst/>
          </a:prstGeom>
          <a:noFill/>
        </p:spPr>
        <p:txBody>
          <a:bodyPr wrap="square" rtlCol="0">
            <a:spAutoFit/>
          </a:bodyPr>
          <a:lstStyle/>
          <a:p>
            <a:pPr algn="ctr"/>
            <a:r>
              <a:rPr lang="en-GB" b="1" dirty="0">
                <a:solidFill>
                  <a:srgbClr val="84442E"/>
                </a:solidFill>
                <a:hlinkClick r:id="rId3">
                  <a:extLst>
                    <a:ext uri="{A12FA001-AC4F-418D-AE19-62706E023703}">
                      <ahyp:hlinkClr xmlns:ahyp="http://schemas.microsoft.com/office/drawing/2018/hyperlinkcolor" val="tx"/>
                    </a:ext>
                  </a:extLst>
                </a:hlinkClick>
              </a:rPr>
              <a:t>https://www.rd-alliance.org/plenaries/rda-16th-plenary-meeting-costa-rica</a:t>
            </a:r>
            <a:endParaRPr lang="x-none" b="1">
              <a:solidFill>
                <a:srgbClr val="84442E"/>
              </a:solidFill>
            </a:endParaRPr>
          </a:p>
        </p:txBody>
      </p:sp>
      <p:pic>
        <p:nvPicPr>
          <p:cNvPr id="3" name="Picture 2">
            <a:extLst>
              <a:ext uri="{FF2B5EF4-FFF2-40B4-BE49-F238E27FC236}">
                <a16:creationId xmlns:a16="http://schemas.microsoft.com/office/drawing/2014/main" id="{CBD5E87D-2C63-5A49-A57B-A7E3576C93FB}"/>
              </a:ext>
            </a:extLst>
          </p:cNvPr>
          <p:cNvPicPr>
            <a:picLocks noChangeAspect="1"/>
          </p:cNvPicPr>
          <p:nvPr/>
        </p:nvPicPr>
        <p:blipFill>
          <a:blip r:embed="rId4"/>
          <a:stretch>
            <a:fillRect/>
          </a:stretch>
        </p:blipFill>
        <p:spPr>
          <a:xfrm>
            <a:off x="-105" y="154578"/>
            <a:ext cx="12192000" cy="5038725"/>
          </a:xfrm>
          <a:prstGeom prst="rect">
            <a:avLst/>
          </a:prstGeom>
        </p:spPr>
      </p:pic>
      <p:sp>
        <p:nvSpPr>
          <p:cNvPr id="4" name="Date Placeholder 3">
            <a:extLst>
              <a:ext uri="{FF2B5EF4-FFF2-40B4-BE49-F238E27FC236}">
                <a16:creationId xmlns:a16="http://schemas.microsoft.com/office/drawing/2014/main" id="{5E7BD8D5-8E91-AE43-9ED7-29F54223189B}"/>
              </a:ext>
            </a:extLst>
          </p:cNvPr>
          <p:cNvSpPr>
            <a:spLocks noGrp="1"/>
          </p:cNvSpPr>
          <p:nvPr>
            <p:ph type="dt" sz="half" idx="2"/>
          </p:nvPr>
        </p:nvSpPr>
        <p:spPr/>
        <p:txBody>
          <a:bodyPr/>
          <a:lstStyle/>
          <a:p>
            <a:fld id="{91957351-3E37-E140-8ED0-BC8E7D6B3D12}" type="datetime5">
              <a:rPr lang="en-US" smtClean="0"/>
              <a:t>4-Dec-20</a:t>
            </a:fld>
            <a:endParaRPr lang="en-GB" dirty="0"/>
          </a:p>
        </p:txBody>
      </p:sp>
      <p:sp>
        <p:nvSpPr>
          <p:cNvPr id="5" name="Footer Placeholder 4">
            <a:extLst>
              <a:ext uri="{FF2B5EF4-FFF2-40B4-BE49-F238E27FC236}">
                <a16:creationId xmlns:a16="http://schemas.microsoft.com/office/drawing/2014/main" id="{A1F0CA35-D2B6-0C40-AAC2-1907130A98E6}"/>
              </a:ext>
            </a:extLst>
          </p:cNvPr>
          <p:cNvSpPr>
            <a:spLocks noGrp="1"/>
          </p:cNvSpPr>
          <p:nvPr>
            <p:ph type="ftr" sz="quarter" idx="3"/>
          </p:nvPr>
        </p:nvSpPr>
        <p:spPr/>
        <p:txBody>
          <a:bodyPr/>
          <a:lstStyle/>
          <a:p>
            <a:r>
              <a:rPr lang="en-GB"/>
              <a:t>rd-alliance.org                                 @resdatall | @rda_europe | @rda_us</a:t>
            </a:r>
            <a:endParaRPr lang="en-GB" dirty="0"/>
          </a:p>
        </p:txBody>
      </p:sp>
      <p:sp>
        <p:nvSpPr>
          <p:cNvPr id="7" name="Slide Number Placeholder 6">
            <a:extLst>
              <a:ext uri="{FF2B5EF4-FFF2-40B4-BE49-F238E27FC236}">
                <a16:creationId xmlns:a16="http://schemas.microsoft.com/office/drawing/2014/main" id="{36575B45-3F01-A045-A79C-CE940B011C1E}"/>
              </a:ext>
            </a:extLst>
          </p:cNvPr>
          <p:cNvSpPr>
            <a:spLocks noGrp="1"/>
          </p:cNvSpPr>
          <p:nvPr>
            <p:ph type="sldNum" sz="quarter" idx="4"/>
          </p:nvPr>
        </p:nvSpPr>
        <p:spPr/>
        <p:txBody>
          <a:bodyPr/>
          <a:lstStyle/>
          <a:p>
            <a:fld id="{D4FA74F0-3561-6E4B-9323-54D0640DAE41}" type="slidenum">
              <a:rPr lang="en-GB" smtClean="0"/>
              <a:pPr/>
              <a:t>64</a:t>
            </a:fld>
            <a:endParaRPr lang="en-GB" dirty="0"/>
          </a:p>
        </p:txBody>
      </p:sp>
    </p:spTree>
    <p:extLst>
      <p:ext uri="{BB962C8B-B14F-4D97-AF65-F5344CB8AC3E}">
        <p14:creationId xmlns:p14="http://schemas.microsoft.com/office/powerpoint/2010/main" val="2373583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503985" y="253555"/>
            <a:ext cx="9351936" cy="1094450"/>
          </a:xfrm>
        </p:spPr>
        <p:txBody>
          <a:bodyPr>
            <a:normAutofit/>
          </a:bodyPr>
          <a:lstStyle/>
          <a:p>
            <a:r>
              <a:rPr lang="en-US" dirty="0"/>
              <a:t>Virtual Plenary 16 – Costa Rica Numbers:</a:t>
            </a:r>
            <a:endParaRPr lang="en-150" dirty="0"/>
          </a:p>
        </p:txBody>
      </p:sp>
      <p:sp>
        <p:nvSpPr>
          <p:cNvPr id="4" name="Date Placeholder 3">
            <a:extLst>
              <a:ext uri="{FF2B5EF4-FFF2-40B4-BE49-F238E27FC236}">
                <a16:creationId xmlns:a16="http://schemas.microsoft.com/office/drawing/2014/main" id="{D21431B1-3184-4473-9B7B-CA40851C5AD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1CEFD-6539-6547-992B-4A5B20F565D8}" type="datetime5">
              <a:rPr kumimoji="0" lang="en-US" sz="1800" b="0" i="0" u="none" strike="noStrike" kern="1200" cap="none" spc="0" normalizeH="0" baseline="0" noProof="0" smtClean="0">
                <a:ln>
                  <a:noFill/>
                </a:ln>
                <a:solidFill>
                  <a:prstClr val="white"/>
                </a:solidFill>
                <a:effectLst/>
                <a:uLnTx/>
                <a:uFillTx/>
                <a:latin typeface="Calibri"/>
                <a:ea typeface="+mn-ea"/>
                <a:cs typeface="+mn-cs"/>
              </a:rPr>
              <a:t>4-Dec-20</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2E8E33A-B1A5-3C49-BC1C-465E4FE4DD28}"/>
              </a:ext>
            </a:extLst>
          </p:cNvPr>
          <p:cNvPicPr>
            <a:picLocks noChangeAspect="1"/>
          </p:cNvPicPr>
          <p:nvPr/>
        </p:nvPicPr>
        <p:blipFill>
          <a:blip r:embed="rId2"/>
          <a:stretch>
            <a:fillRect/>
          </a:stretch>
        </p:blipFill>
        <p:spPr>
          <a:xfrm>
            <a:off x="414081" y="3866138"/>
            <a:ext cx="4501321" cy="2147539"/>
          </a:xfrm>
          <a:prstGeom prst="rect">
            <a:avLst/>
          </a:prstGeom>
        </p:spPr>
      </p:pic>
      <p:sp>
        <p:nvSpPr>
          <p:cNvPr id="13" name="TextBox 12">
            <a:extLst>
              <a:ext uri="{FF2B5EF4-FFF2-40B4-BE49-F238E27FC236}">
                <a16:creationId xmlns:a16="http://schemas.microsoft.com/office/drawing/2014/main" id="{2BF66DC1-3FB2-FA41-B9A1-642F47DE72ED}"/>
              </a:ext>
            </a:extLst>
          </p:cNvPr>
          <p:cNvSpPr txBox="1"/>
          <p:nvPr/>
        </p:nvSpPr>
        <p:spPr>
          <a:xfrm>
            <a:off x="5079910" y="2575152"/>
            <a:ext cx="2994538" cy="400110"/>
          </a:xfrm>
          <a:prstGeom prst="rect">
            <a:avLst/>
          </a:prstGeom>
          <a:noFill/>
        </p:spPr>
        <p:txBody>
          <a:bodyPr wrap="none" rtlCol="0">
            <a:spAutoFit/>
          </a:bodyPr>
          <a:lstStyle/>
          <a:p>
            <a:pPr marL="285750" indent="-285750">
              <a:buFont typeface="Wingdings" pitchFamily="2" charset="2"/>
              <a:buChar char="v"/>
            </a:pPr>
            <a:r>
              <a:rPr lang="en-US" sz="2000" dirty="0"/>
              <a:t>Over 71 Group Sessions </a:t>
            </a:r>
          </a:p>
        </p:txBody>
      </p:sp>
      <p:sp>
        <p:nvSpPr>
          <p:cNvPr id="15" name="TextBox 14">
            <a:extLst>
              <a:ext uri="{FF2B5EF4-FFF2-40B4-BE49-F238E27FC236}">
                <a16:creationId xmlns:a16="http://schemas.microsoft.com/office/drawing/2014/main" id="{B4E73748-EEF4-B343-8572-884CEB5D4021}"/>
              </a:ext>
            </a:extLst>
          </p:cNvPr>
          <p:cNvSpPr txBox="1"/>
          <p:nvPr/>
        </p:nvSpPr>
        <p:spPr>
          <a:xfrm>
            <a:off x="414081" y="3429000"/>
            <a:ext cx="4486293" cy="369332"/>
          </a:xfrm>
          <a:prstGeom prst="rect">
            <a:avLst/>
          </a:prstGeom>
          <a:noFill/>
        </p:spPr>
        <p:txBody>
          <a:bodyPr wrap="none" rtlCol="0">
            <a:spAutoFit/>
          </a:bodyPr>
          <a:lstStyle/>
          <a:p>
            <a:r>
              <a:rPr lang="en-US" dirty="0"/>
              <a:t>Member Engagement Through the Social Wall</a:t>
            </a:r>
          </a:p>
        </p:txBody>
      </p:sp>
      <p:sp>
        <p:nvSpPr>
          <p:cNvPr id="18" name="Rectangle 17">
            <a:extLst>
              <a:ext uri="{FF2B5EF4-FFF2-40B4-BE49-F238E27FC236}">
                <a16:creationId xmlns:a16="http://schemas.microsoft.com/office/drawing/2014/main" id="{E6B3EE27-2F54-534F-9EE8-B9124027D3FD}"/>
              </a:ext>
            </a:extLst>
          </p:cNvPr>
          <p:cNvSpPr/>
          <p:nvPr/>
        </p:nvSpPr>
        <p:spPr>
          <a:xfrm>
            <a:off x="629072" y="1752678"/>
            <a:ext cx="12333514" cy="553998"/>
          </a:xfrm>
          <a:prstGeom prst="rect">
            <a:avLst/>
          </a:prstGeom>
        </p:spPr>
        <p:txBody>
          <a:bodyPr wrap="square">
            <a:spAutoFit/>
          </a:bodyPr>
          <a:lstStyle/>
          <a:p>
            <a:r>
              <a:rPr lang="en-US" sz="2900" b="1" dirty="0">
                <a:latin typeface="+mj-lt"/>
                <a:ea typeface="+mj-ea"/>
                <a:cs typeface="+mj-cs"/>
              </a:rPr>
              <a:t>Over </a:t>
            </a:r>
            <a:r>
              <a:rPr lang="en-US" sz="2900" b="1" i="1" dirty="0">
                <a:solidFill>
                  <a:srgbClr val="79B94E"/>
                </a:solidFill>
                <a:latin typeface="+mj-lt"/>
                <a:ea typeface="+mj-ea"/>
                <a:cs typeface="+mj-cs"/>
              </a:rPr>
              <a:t>650 Attendees </a:t>
            </a:r>
            <a:r>
              <a:rPr lang="en-US" sz="2900" b="1" dirty="0">
                <a:latin typeface="+mj-lt"/>
                <a:ea typeface="+mj-ea"/>
                <a:cs typeface="+mj-cs"/>
              </a:rPr>
              <a:t>joined us at the RDA Virtual Plenary 16 in Costa Rica</a:t>
            </a:r>
          </a:p>
        </p:txBody>
      </p:sp>
      <p:sp>
        <p:nvSpPr>
          <p:cNvPr id="19" name="TextBox 18">
            <a:extLst>
              <a:ext uri="{FF2B5EF4-FFF2-40B4-BE49-F238E27FC236}">
                <a16:creationId xmlns:a16="http://schemas.microsoft.com/office/drawing/2014/main" id="{4BAC0D99-7C39-6C4B-8A39-4957C49829BB}"/>
              </a:ext>
            </a:extLst>
          </p:cNvPr>
          <p:cNvSpPr txBox="1"/>
          <p:nvPr/>
        </p:nvSpPr>
        <p:spPr>
          <a:xfrm>
            <a:off x="612986" y="2580599"/>
            <a:ext cx="3781997" cy="400110"/>
          </a:xfrm>
          <a:prstGeom prst="rect">
            <a:avLst/>
          </a:prstGeom>
          <a:noFill/>
        </p:spPr>
        <p:txBody>
          <a:bodyPr wrap="none" rtlCol="0">
            <a:spAutoFit/>
          </a:bodyPr>
          <a:lstStyle/>
          <a:p>
            <a:pPr marL="285750" indent="-285750">
              <a:buFont typeface="Wingdings" pitchFamily="2" charset="2"/>
              <a:buChar char="v"/>
            </a:pPr>
            <a:r>
              <a:rPr lang="en-US" sz="2000" dirty="0"/>
              <a:t>More than 50 Poster Presenters</a:t>
            </a:r>
          </a:p>
        </p:txBody>
      </p:sp>
      <p:sp>
        <p:nvSpPr>
          <p:cNvPr id="20" name="TextBox 19">
            <a:extLst>
              <a:ext uri="{FF2B5EF4-FFF2-40B4-BE49-F238E27FC236}">
                <a16:creationId xmlns:a16="http://schemas.microsoft.com/office/drawing/2014/main" id="{270DCF30-BC75-9F4B-8818-A6A64B544C05}"/>
              </a:ext>
            </a:extLst>
          </p:cNvPr>
          <p:cNvSpPr txBox="1"/>
          <p:nvPr/>
        </p:nvSpPr>
        <p:spPr>
          <a:xfrm>
            <a:off x="8759376" y="2575152"/>
            <a:ext cx="2540760" cy="400110"/>
          </a:xfrm>
          <a:prstGeom prst="rect">
            <a:avLst/>
          </a:prstGeom>
          <a:noFill/>
        </p:spPr>
        <p:txBody>
          <a:bodyPr wrap="none" rtlCol="0">
            <a:spAutoFit/>
          </a:bodyPr>
          <a:lstStyle/>
          <a:p>
            <a:pPr marL="285750" indent="-285750">
              <a:buFont typeface="Wingdings" pitchFamily="2" charset="2"/>
              <a:buChar char="v"/>
            </a:pPr>
            <a:r>
              <a:rPr lang="en-US" sz="2000" dirty="0"/>
              <a:t>Six Plenary Sessions</a:t>
            </a:r>
          </a:p>
        </p:txBody>
      </p:sp>
      <p:pic>
        <p:nvPicPr>
          <p:cNvPr id="21" name="Picture 20">
            <a:extLst>
              <a:ext uri="{FF2B5EF4-FFF2-40B4-BE49-F238E27FC236}">
                <a16:creationId xmlns:a16="http://schemas.microsoft.com/office/drawing/2014/main" id="{90262499-4F83-E94A-A249-70FE1698478F}"/>
              </a:ext>
            </a:extLst>
          </p:cNvPr>
          <p:cNvPicPr>
            <a:picLocks noChangeAspect="1"/>
          </p:cNvPicPr>
          <p:nvPr/>
        </p:nvPicPr>
        <p:blipFill rotWithShape="1">
          <a:blip r:embed="rId3"/>
          <a:srcRect t="13489" b="891"/>
          <a:stretch/>
        </p:blipFill>
        <p:spPr>
          <a:xfrm>
            <a:off x="5279436" y="3904010"/>
            <a:ext cx="3340100" cy="2147539"/>
          </a:xfrm>
          <a:prstGeom prst="rect">
            <a:avLst/>
          </a:prstGeom>
        </p:spPr>
      </p:pic>
      <p:pic>
        <p:nvPicPr>
          <p:cNvPr id="22" name="Picture 21">
            <a:extLst>
              <a:ext uri="{FF2B5EF4-FFF2-40B4-BE49-F238E27FC236}">
                <a16:creationId xmlns:a16="http://schemas.microsoft.com/office/drawing/2014/main" id="{2AAD4275-0BEE-DC4C-AB65-3EFFDE38A0CE}"/>
              </a:ext>
            </a:extLst>
          </p:cNvPr>
          <p:cNvPicPr>
            <a:picLocks noChangeAspect="1"/>
          </p:cNvPicPr>
          <p:nvPr/>
        </p:nvPicPr>
        <p:blipFill>
          <a:blip r:embed="rId4"/>
          <a:stretch>
            <a:fillRect/>
          </a:stretch>
        </p:blipFill>
        <p:spPr>
          <a:xfrm>
            <a:off x="8619536" y="3906649"/>
            <a:ext cx="3340100" cy="2144901"/>
          </a:xfrm>
          <a:prstGeom prst="rect">
            <a:avLst/>
          </a:prstGeom>
        </p:spPr>
      </p:pic>
      <p:sp>
        <p:nvSpPr>
          <p:cNvPr id="23" name="TextBox 22">
            <a:extLst>
              <a:ext uri="{FF2B5EF4-FFF2-40B4-BE49-F238E27FC236}">
                <a16:creationId xmlns:a16="http://schemas.microsoft.com/office/drawing/2014/main" id="{874CF38E-9B31-6446-A342-E7CD70C3F402}"/>
              </a:ext>
            </a:extLst>
          </p:cNvPr>
          <p:cNvSpPr txBox="1"/>
          <p:nvPr/>
        </p:nvSpPr>
        <p:spPr>
          <a:xfrm>
            <a:off x="7391501" y="3429000"/>
            <a:ext cx="3298595" cy="369332"/>
          </a:xfrm>
          <a:prstGeom prst="rect">
            <a:avLst/>
          </a:prstGeom>
          <a:noFill/>
        </p:spPr>
        <p:txBody>
          <a:bodyPr wrap="none" rtlCol="0">
            <a:spAutoFit/>
          </a:bodyPr>
          <a:lstStyle/>
          <a:p>
            <a:r>
              <a:rPr lang="en-US" dirty="0"/>
              <a:t>Our Wonderful Plenary Speakers: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14081" y="31623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451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TextBox 9">
            <a:extLst>
              <a:ext uri="{FF2B5EF4-FFF2-40B4-BE49-F238E27FC236}">
                <a16:creationId xmlns:a16="http://schemas.microsoft.com/office/drawing/2014/main" id="{3DF86A25-9D6B-4FE6-9068-439EE7B064FB}"/>
              </a:ext>
            </a:extLst>
          </p:cNvPr>
          <p:cNvSpPr txBox="1"/>
          <p:nvPr/>
        </p:nvSpPr>
        <p:spPr>
          <a:xfrm>
            <a:off x="4084162" y="5591865"/>
            <a:ext cx="7961435" cy="369332"/>
          </a:xfrm>
          <a:prstGeom prst="rect">
            <a:avLst/>
          </a:prstGeom>
          <a:noFill/>
        </p:spPr>
        <p:txBody>
          <a:bodyPr wrap="square" rtlCol="0">
            <a:spAutoFit/>
          </a:bodyPr>
          <a:lstStyle/>
          <a:p>
            <a:pPr algn="ctr"/>
            <a:r>
              <a:rPr lang="en-GB" b="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lang="x-none" b="1" dirty="0">
              <a:solidFill>
                <a:schemeClr val="bg1"/>
              </a:solidFill>
            </a:endParaRPr>
          </a:p>
        </p:txBody>
      </p:sp>
      <p:sp>
        <p:nvSpPr>
          <p:cNvPr id="3" name="Text Placeholder 2">
            <a:extLst>
              <a:ext uri="{FF2B5EF4-FFF2-40B4-BE49-F238E27FC236}">
                <a16:creationId xmlns:a16="http://schemas.microsoft.com/office/drawing/2014/main" id="{BF6A3386-47B3-7C46-AA8B-2960315D64AC}"/>
              </a:ext>
            </a:extLst>
          </p:cNvPr>
          <p:cNvSpPr>
            <a:spLocks noGrp="1"/>
          </p:cNvSpPr>
          <p:nvPr>
            <p:ph type="body" idx="1"/>
          </p:nvPr>
        </p:nvSpPr>
        <p:spPr/>
        <p:txBody>
          <a:bodyPr/>
          <a:lstStyle/>
          <a:p>
            <a:endParaRPr lang="it-IT"/>
          </a:p>
        </p:txBody>
      </p:sp>
      <p:pic>
        <p:nvPicPr>
          <p:cNvPr id="4" name="Picture 3">
            <a:extLst>
              <a:ext uri="{FF2B5EF4-FFF2-40B4-BE49-F238E27FC236}">
                <a16:creationId xmlns:a16="http://schemas.microsoft.com/office/drawing/2014/main" id="{F8F6A8DB-6493-C449-A17D-44C70DF511A5}"/>
              </a:ext>
            </a:extLst>
          </p:cNvPr>
          <p:cNvPicPr>
            <a:picLocks noChangeAspect="1"/>
          </p:cNvPicPr>
          <p:nvPr/>
        </p:nvPicPr>
        <p:blipFill>
          <a:blip r:embed="rId4"/>
          <a:stretch>
            <a:fillRect/>
          </a:stretch>
        </p:blipFill>
        <p:spPr>
          <a:xfrm>
            <a:off x="0" y="-36832"/>
            <a:ext cx="12192000" cy="6065520"/>
          </a:xfrm>
          <a:prstGeom prst="rect">
            <a:avLst/>
          </a:prstGeom>
        </p:spPr>
      </p:pic>
      <p:sp>
        <p:nvSpPr>
          <p:cNvPr id="5" name="TextBox 4">
            <a:extLst>
              <a:ext uri="{FF2B5EF4-FFF2-40B4-BE49-F238E27FC236}">
                <a16:creationId xmlns:a16="http://schemas.microsoft.com/office/drawing/2014/main" id="{EDA60319-9111-8D46-9C52-5DE0DADA748D}"/>
              </a:ext>
            </a:extLst>
          </p:cNvPr>
          <p:cNvSpPr txBox="1"/>
          <p:nvPr/>
        </p:nvSpPr>
        <p:spPr>
          <a:xfrm>
            <a:off x="0" y="5894685"/>
            <a:ext cx="12192000" cy="461665"/>
          </a:xfrm>
          <a:prstGeom prst="rect">
            <a:avLst/>
          </a:prstGeom>
          <a:solidFill>
            <a:schemeClr val="accent6"/>
          </a:solidFill>
        </p:spPr>
        <p:txBody>
          <a:bodyPr wrap="square" lIns="72000" rtlCol="0">
            <a:spAutoFit/>
          </a:bodyPr>
          <a:lstStyle/>
          <a:p>
            <a:pPr lvl="0" algn="ctr">
              <a:defRPr/>
            </a:pPr>
            <a:r>
              <a:rPr lang="en-GB" sz="2400" b="1" i="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kumimoji="0" lang="it-IT" sz="2400" b="1" i="1" u="none" strike="noStrike" kern="0" cap="none" spc="0" normalizeH="0" baseline="0" noProof="0" dirty="0">
              <a:ln>
                <a:noFill/>
              </a:ln>
              <a:solidFill>
                <a:schemeClr val="bg1"/>
              </a:solidFill>
              <a:effectLst/>
              <a:uLnTx/>
              <a:uFillTx/>
            </a:endParaRPr>
          </a:p>
        </p:txBody>
      </p:sp>
      <p:sp>
        <p:nvSpPr>
          <p:cNvPr id="2" name="Date Placeholder 1">
            <a:extLst>
              <a:ext uri="{FF2B5EF4-FFF2-40B4-BE49-F238E27FC236}">
                <a16:creationId xmlns:a16="http://schemas.microsoft.com/office/drawing/2014/main" id="{1DCB1E20-7431-B540-B28D-F07FE6818BDD}"/>
              </a:ext>
            </a:extLst>
          </p:cNvPr>
          <p:cNvSpPr>
            <a:spLocks noGrp="1"/>
          </p:cNvSpPr>
          <p:nvPr>
            <p:ph type="dt" idx="10"/>
          </p:nvPr>
        </p:nvSpPr>
        <p:spPr>
          <a:xfrm>
            <a:off x="838200" y="6431765"/>
            <a:ext cx="2743200" cy="365125"/>
          </a:xfrm>
        </p:spPr>
        <p:txBody>
          <a:bodyPr/>
          <a:lstStyle/>
          <a:p>
            <a:fld id="{CE769713-A37E-FD46-A1C9-92533620F295}" type="datetime5">
              <a:rPr lang="en-US" smtClean="0">
                <a:solidFill>
                  <a:schemeClr val="bg1"/>
                </a:solidFill>
              </a:rPr>
              <a:t>4-Dec-20</a:t>
            </a:fld>
            <a:endParaRPr lang="en-US" dirty="0">
              <a:solidFill>
                <a:schemeClr val="bg1"/>
              </a:solidFill>
            </a:endParaRPr>
          </a:p>
        </p:txBody>
      </p:sp>
      <p:sp>
        <p:nvSpPr>
          <p:cNvPr id="6" name="Footer Placeholder 5">
            <a:extLst>
              <a:ext uri="{FF2B5EF4-FFF2-40B4-BE49-F238E27FC236}">
                <a16:creationId xmlns:a16="http://schemas.microsoft.com/office/drawing/2014/main" id="{B03250F1-0578-AC42-BC70-F0D16B748E1E}"/>
              </a:ext>
            </a:extLst>
          </p:cNvPr>
          <p:cNvSpPr>
            <a:spLocks noGrp="1"/>
          </p:cNvSpPr>
          <p:nvPr>
            <p:ph type="ftr" idx="11"/>
          </p:nvPr>
        </p:nvSpPr>
        <p:spPr>
          <a:xfrm>
            <a:off x="3352801" y="6403599"/>
            <a:ext cx="7238622" cy="365125"/>
          </a:xfrm>
        </p:spPr>
        <p:txBody>
          <a:bodyPr/>
          <a:lstStyle/>
          <a:p>
            <a:r>
              <a:rPr lang="en-US" dirty="0" err="1">
                <a:solidFill>
                  <a:schemeClr val="bg1"/>
                </a:solidFill>
              </a:rPr>
              <a:t>rd-alliance.org</a:t>
            </a:r>
            <a:r>
              <a:rPr lang="en-US" dirty="0">
                <a:solidFill>
                  <a:schemeClr val="bg1"/>
                </a:solidFill>
              </a:rPr>
              <a:t>                                 @</a:t>
            </a:r>
            <a:r>
              <a:rPr lang="en-US" dirty="0" err="1">
                <a:solidFill>
                  <a:schemeClr val="bg1"/>
                </a:solidFill>
              </a:rPr>
              <a:t>resdatall</a:t>
            </a:r>
            <a:r>
              <a:rPr lang="en-US" dirty="0">
                <a:solidFill>
                  <a:schemeClr val="bg1"/>
                </a:solidFill>
              </a:rPr>
              <a:t> | @</a:t>
            </a:r>
            <a:r>
              <a:rPr lang="en-US" dirty="0" err="1">
                <a:solidFill>
                  <a:schemeClr val="bg1"/>
                </a:solidFill>
              </a:rPr>
              <a:t>rda_europe</a:t>
            </a:r>
            <a:r>
              <a:rPr lang="en-US" dirty="0">
                <a:solidFill>
                  <a:schemeClr val="bg1"/>
                </a:solidFill>
              </a:rPr>
              <a:t> | @</a:t>
            </a:r>
            <a:r>
              <a:rPr lang="en-US" dirty="0" err="1">
                <a:solidFill>
                  <a:schemeClr val="bg1"/>
                </a:solidFill>
              </a:rPr>
              <a:t>rda_us</a:t>
            </a:r>
            <a:endParaRPr lang="en-US" dirty="0">
              <a:solidFill>
                <a:schemeClr val="bg1"/>
              </a:solidFill>
            </a:endParaRPr>
          </a:p>
        </p:txBody>
      </p:sp>
      <p:sp>
        <p:nvSpPr>
          <p:cNvPr id="7" name="Slide Number Placeholder 6">
            <a:extLst>
              <a:ext uri="{FF2B5EF4-FFF2-40B4-BE49-F238E27FC236}">
                <a16:creationId xmlns:a16="http://schemas.microsoft.com/office/drawing/2014/main" id="{92410F4A-F0BF-2F49-B11C-C0DEC81ACD4D}"/>
              </a:ext>
            </a:extLst>
          </p:cNvPr>
          <p:cNvSpPr>
            <a:spLocks noGrp="1"/>
          </p:cNvSpPr>
          <p:nvPr>
            <p:ph type="sldNum" idx="12"/>
          </p:nvPr>
        </p:nvSpPr>
        <p:spPr>
          <a:xfrm>
            <a:off x="8839200" y="6403600"/>
            <a:ext cx="2743200" cy="365125"/>
          </a:xfrm>
        </p:spPr>
        <p:txBody>
          <a:bodyPr/>
          <a:lstStyle/>
          <a:p>
            <a:pPr marL="0" lvl="0" indent="0" algn="r" rtl="0">
              <a:spcBef>
                <a:spcPts val="0"/>
              </a:spcBef>
              <a:spcAft>
                <a:spcPts val="0"/>
              </a:spcAft>
              <a:buNone/>
            </a:pPr>
            <a:fld id="{00000000-1234-1234-1234-123412341234}" type="slidenum">
              <a:rPr lang="fi-FI" smtClean="0">
                <a:solidFill>
                  <a:schemeClr val="bg1"/>
                </a:solidFill>
              </a:rPr>
              <a:pPr marL="0" lvl="0" indent="0" algn="r" rtl="0">
                <a:spcBef>
                  <a:spcPts val="0"/>
                </a:spcBef>
                <a:spcAft>
                  <a:spcPts val="0"/>
                </a:spcAft>
                <a:buNone/>
              </a:pPr>
              <a:t>66</a:t>
            </a:fld>
            <a:endParaRPr lang="fi-FI" dirty="0">
              <a:solidFill>
                <a:schemeClr val="bg1"/>
              </a:solidFill>
            </a:endParaRPr>
          </a:p>
        </p:txBody>
      </p:sp>
    </p:spTree>
    <p:extLst>
      <p:ext uri="{BB962C8B-B14F-4D97-AF65-F5344CB8AC3E}">
        <p14:creationId xmlns:p14="http://schemas.microsoft.com/office/powerpoint/2010/main" val="2664274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6" name="Rectangle 5">
            <a:extLst>
              <a:ext uri="{FF2B5EF4-FFF2-40B4-BE49-F238E27FC236}">
                <a16:creationId xmlns:a16="http://schemas.microsoft.com/office/drawing/2014/main" id="{30BD1FEC-E209-EB4B-9AAE-796FDE86AB17}"/>
              </a:ext>
            </a:extLst>
          </p:cNvPr>
          <p:cNvSpPr/>
          <p:nvPr/>
        </p:nvSpPr>
        <p:spPr>
          <a:xfrm>
            <a:off x="0" y="-1"/>
            <a:ext cx="12192000" cy="727337"/>
          </a:xfrm>
          <a:prstGeom prst="rect">
            <a:avLst/>
          </a:prstGeom>
          <a:solidFill>
            <a:srgbClr val="5F6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074" name="Picture 2">
            <a:extLst>
              <a:ext uri="{FF2B5EF4-FFF2-40B4-BE49-F238E27FC236}">
                <a16:creationId xmlns:a16="http://schemas.microsoft.com/office/drawing/2014/main" id="{A7EFEBB5-DE6F-7A42-B546-77E472DAB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1" r="789"/>
          <a:stretch/>
        </p:blipFill>
        <p:spPr bwMode="auto">
          <a:xfrm>
            <a:off x="1" y="513567"/>
            <a:ext cx="12192000" cy="6344433"/>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4">
            <a:alphaModFix/>
          </a:blip>
          <a:srcRect/>
          <a:stretch/>
        </p:blipFill>
        <p:spPr>
          <a:xfrm>
            <a:off x="389559" y="157371"/>
            <a:ext cx="1289889" cy="727338"/>
          </a:xfrm>
          <a:prstGeom prst="rect">
            <a:avLst/>
          </a:prstGeom>
          <a:noFill/>
          <a:ln>
            <a:noFill/>
          </a:ln>
        </p:spPr>
      </p:pic>
      <p:sp>
        <p:nvSpPr>
          <p:cNvPr id="7" name="TextBox 6">
            <a:extLst>
              <a:ext uri="{FF2B5EF4-FFF2-40B4-BE49-F238E27FC236}">
                <a16:creationId xmlns:a16="http://schemas.microsoft.com/office/drawing/2014/main" id="{2FC28684-B26A-A64F-AE17-B168D86AC6F1}"/>
              </a:ext>
            </a:extLst>
          </p:cNvPr>
          <p:cNvSpPr txBox="1"/>
          <p:nvPr/>
        </p:nvSpPr>
        <p:spPr>
          <a:xfrm>
            <a:off x="3256766" y="5059825"/>
            <a:ext cx="8935233" cy="707886"/>
          </a:xfrm>
          <a:prstGeom prst="rect">
            <a:avLst/>
          </a:prstGeom>
          <a:solidFill>
            <a:schemeClr val="accent6"/>
          </a:solidFill>
        </p:spPr>
        <p:txBody>
          <a:bodyPr wrap="square" lIns="72000" rtlCol="0">
            <a:spAutoFit/>
          </a:bodyPr>
          <a:lstStyle/>
          <a:p>
            <a:pPr lvl="0" algn="ctr">
              <a:defRPr/>
            </a:pPr>
            <a:r>
              <a:rPr lang="en-GB" sz="2000" b="1" i="1" dirty="0">
                <a:solidFill>
                  <a:schemeClr val="bg1"/>
                </a:solidFill>
                <a:hlinkClick r:id="rId5">
                  <a:extLst>
                    <a:ext uri="{A12FA001-AC4F-418D-AE19-62706E023703}">
                      <ahyp:hlinkClr xmlns:ahyp="http://schemas.microsoft.com/office/drawing/2018/hyperlinkcolor" val="tx"/>
                    </a:ext>
                  </a:extLst>
                </a:hlinkClick>
              </a:rPr>
              <a:t>https://</a:t>
            </a:r>
            <a:r>
              <a:rPr lang="en-GB" sz="2000" b="1" i="1" dirty="0" err="1">
                <a:solidFill>
                  <a:schemeClr val="bg1"/>
                </a:solidFill>
                <a:hlinkClick r:id="rId5">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5">
                  <a:extLst>
                    <a:ext uri="{A12FA001-AC4F-418D-AE19-62706E023703}">
                      <ahyp:hlinkClr xmlns:ahyp="http://schemas.microsoft.com/office/drawing/2018/hyperlinkcolor" val="tx"/>
                    </a:ext>
                  </a:extLst>
                </a:hlinkClick>
              </a:rPr>
              <a:t>/plenaries/rda-18th-plenary-meeting-part-international-data-week-2021-8%E2%80%9311-november-2021-seoul-south</a:t>
            </a:r>
            <a:endParaRPr kumimoji="0" lang="it-IT" sz="2000" b="1" i="1" u="none" strike="noStrike" kern="0" cap="none" spc="0" normalizeH="0" baseline="0" noProof="0" dirty="0">
              <a:ln>
                <a:noFill/>
              </a:ln>
              <a:solidFill>
                <a:schemeClr val="bg1"/>
              </a:solidFill>
              <a:effectLst/>
              <a:uLnTx/>
              <a:uFillTx/>
            </a:endParaRPr>
          </a:p>
        </p:txBody>
      </p:sp>
      <p:sp>
        <p:nvSpPr>
          <p:cNvPr id="2" name="Date Placeholder 1">
            <a:extLst>
              <a:ext uri="{FF2B5EF4-FFF2-40B4-BE49-F238E27FC236}">
                <a16:creationId xmlns:a16="http://schemas.microsoft.com/office/drawing/2014/main" id="{DFA00D08-1565-6D4D-83CE-F5E8AE8CA128}"/>
              </a:ext>
            </a:extLst>
          </p:cNvPr>
          <p:cNvSpPr>
            <a:spLocks noGrp="1"/>
          </p:cNvSpPr>
          <p:nvPr>
            <p:ph type="dt" idx="10"/>
          </p:nvPr>
        </p:nvSpPr>
        <p:spPr/>
        <p:txBody>
          <a:bodyPr/>
          <a:lstStyle/>
          <a:p>
            <a:fld id="{7D2A4F5A-BDB1-C74B-AB95-E7615DBB4526}" type="datetime5">
              <a:rPr lang="en-US" smtClean="0"/>
              <a:t>4-Dec-20</a:t>
            </a:fld>
            <a:endParaRPr lang="en-US"/>
          </a:p>
        </p:txBody>
      </p:sp>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67</a:t>
            </a:fld>
            <a:endParaRPr lang="fi-FI"/>
          </a:p>
        </p:txBody>
      </p:sp>
    </p:spTree>
    <p:extLst>
      <p:ext uri="{BB962C8B-B14F-4D97-AF65-F5344CB8AC3E}">
        <p14:creationId xmlns:p14="http://schemas.microsoft.com/office/powerpoint/2010/main" val="174510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58F225E-AF6B-4735-BDEF-98F15BBB743D}"/>
              </a:ext>
            </a:extLst>
          </p:cNvPr>
          <p:cNvSpPr>
            <a:spLocks noGrp="1"/>
          </p:cNvSpPr>
          <p:nvPr>
            <p:ph type="dt" sz="half" idx="2"/>
          </p:nvPr>
        </p:nvSpPr>
        <p:spPr/>
        <p:txBody>
          <a:bodyPr/>
          <a:lstStyle/>
          <a:p>
            <a:fld id="{621A224E-A096-4044-BA6F-0A49F773D27A}" type="datetime5">
              <a:rPr lang="en-US" smtClean="0"/>
              <a:t>4-Dec-20</a:t>
            </a:fld>
            <a:endParaRPr lang="en-GB" dirty="0"/>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68</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6" name="Title 5">
            <a:extLst>
              <a:ext uri="{FF2B5EF4-FFF2-40B4-BE49-F238E27FC236}">
                <a16:creationId xmlns:a16="http://schemas.microsoft.com/office/drawing/2014/main" id="{EB82EB53-B5B9-294E-A3A9-A3E090F1042C}"/>
              </a:ext>
            </a:extLst>
          </p:cNvPr>
          <p:cNvSpPr>
            <a:spLocks noGrp="1"/>
          </p:cNvSpPr>
          <p:nvPr>
            <p:ph type="title"/>
          </p:nvPr>
        </p:nvSpPr>
        <p:spPr/>
        <p:txBody>
          <a:bodyPr/>
          <a:lstStyle/>
          <a:p>
            <a:endParaRPr lang="en-GB"/>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3" y="0"/>
            <a:ext cx="6057900" cy="39717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33A74F-EF03-FA4D-A4B6-47D90361B1E3}"/>
              </a:ext>
            </a:extLst>
          </p:cNvPr>
          <p:cNvSpPr txBox="1"/>
          <p:nvPr/>
        </p:nvSpPr>
        <p:spPr>
          <a:xfrm>
            <a:off x="6084613" y="0"/>
            <a:ext cx="6107386" cy="3971790"/>
          </a:xfrm>
          <a:prstGeom prst="rect">
            <a:avLst/>
          </a:prstGeom>
          <a:solidFill>
            <a:srgbClr val="00B0F0"/>
          </a:solidFill>
        </p:spPr>
        <p:txBody>
          <a:bodyPr wrap="square" anchor="ctr" anchorCtr="0">
            <a:normAutofit/>
          </a:bodyPr>
          <a:lstStyle/>
          <a:p>
            <a:pPr algn="ctr"/>
            <a:r>
              <a:rPr lang="en-US" sz="3200" b="1" i="0" u="none" strike="noStrike" dirty="0">
                <a:solidFill>
                  <a:schemeClr val="bg1"/>
                </a:solidFill>
                <a:effectLst/>
                <a:latin typeface="Arial" panose="020B0604020202020204" pitchFamily="34" charset="0"/>
              </a:rPr>
              <a:t>SAVE THE DATE</a:t>
            </a:r>
          </a:p>
          <a:p>
            <a:pPr algn="ctr"/>
            <a:endParaRPr lang="en-US" sz="3200" b="1" i="0" u="none" strike="noStrike" dirty="0">
              <a:solidFill>
                <a:schemeClr val="bg1"/>
              </a:solidFill>
              <a:effectLst/>
              <a:latin typeface="Arial" panose="020B0604020202020204" pitchFamily="34" charset="0"/>
            </a:endParaRPr>
          </a:p>
          <a:p>
            <a:pPr algn="ctr"/>
            <a:r>
              <a:rPr lang="en-US" sz="3200" b="1" i="0" u="none" strike="noStrike" dirty="0">
                <a:solidFill>
                  <a:schemeClr val="bg1"/>
                </a:solidFill>
                <a:effectLst/>
                <a:latin typeface="Arial" panose="020B0604020202020204" pitchFamily="34" charset="0"/>
              </a:rPr>
              <a:t>International Data Week 2023</a:t>
            </a:r>
          </a:p>
          <a:p>
            <a:pPr algn="ctr"/>
            <a:r>
              <a:rPr lang="en-US" sz="3200" b="1" i="0" u="none" strike="noStrike" dirty="0">
                <a:solidFill>
                  <a:schemeClr val="bg1"/>
                </a:solidFill>
                <a:effectLst/>
                <a:latin typeface="Arial" panose="020B0604020202020204" pitchFamily="34" charset="0"/>
              </a:rPr>
              <a:t>A Festival of Data </a:t>
            </a:r>
          </a:p>
          <a:p>
            <a:pPr algn="ctr"/>
            <a:endParaRPr lang="en-US" sz="3200" b="1" i="0" u="none" strike="noStrike" dirty="0">
              <a:solidFill>
                <a:schemeClr val="bg1"/>
              </a:solidFill>
              <a:effectLst/>
              <a:latin typeface="Arial" panose="020B0604020202020204" pitchFamily="34" charset="0"/>
            </a:endParaRPr>
          </a:p>
          <a:p>
            <a:pPr algn="ctr"/>
            <a:r>
              <a:rPr lang="en-US" sz="3200" b="1" i="0" u="none" strike="noStrike" dirty="0">
                <a:solidFill>
                  <a:schemeClr val="bg1"/>
                </a:solidFill>
                <a:effectLst/>
                <a:latin typeface="Arial" panose="020B0604020202020204" pitchFamily="34" charset="0"/>
              </a:rPr>
              <a:t>23–26 October 2023 </a:t>
            </a:r>
          </a:p>
          <a:p>
            <a:pPr algn="ctr"/>
            <a:r>
              <a:rPr lang="en-US" sz="3200" b="1" i="0" u="none" strike="noStrike" dirty="0">
                <a:solidFill>
                  <a:schemeClr val="bg1"/>
                </a:solidFill>
                <a:effectLst/>
                <a:latin typeface="Arial" panose="020B0604020202020204" pitchFamily="34" charset="0"/>
              </a:rPr>
              <a:t>Salzburg, Austria</a:t>
            </a:r>
            <a:endParaRPr lang="en-GB" sz="3200" b="1" dirty="0">
              <a:solidFill>
                <a:schemeClr val="bg1"/>
              </a:solidFill>
            </a:endParaRPr>
          </a:p>
        </p:txBody>
      </p:sp>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0" y="5302697"/>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505" y="5247770"/>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26713" y="4596436"/>
            <a:ext cx="12138574" cy="584775"/>
            <a:chOff x="26713" y="4170552"/>
            <a:chExt cx="12138574" cy="584775"/>
          </a:xfrm>
        </p:grpSpPr>
        <p:sp>
          <p:nvSpPr>
            <p:cNvPr id="13" name="TextBox 12">
              <a:extLst>
                <a:ext uri="{FF2B5EF4-FFF2-40B4-BE49-F238E27FC236}">
                  <a16:creationId xmlns:a16="http://schemas.microsoft.com/office/drawing/2014/main" id="{D74DBCA2-0DEC-D049-81D7-EF4F93704DE2}"/>
                </a:ext>
              </a:extLst>
            </p:cNvPr>
            <p:cNvSpPr txBox="1"/>
            <p:nvPr/>
          </p:nvSpPr>
          <p:spPr>
            <a:xfrm>
              <a:off x="26713" y="4170552"/>
              <a:ext cx="6069287" cy="584775"/>
            </a:xfrm>
            <a:prstGeom prst="rect">
              <a:avLst/>
            </a:prstGeom>
            <a:noFill/>
          </p:spPr>
          <p:txBody>
            <a:bodyPr wrap="square">
              <a:spAutoFit/>
            </a:bodyPr>
            <a:lstStyle/>
            <a:p>
              <a:pPr algn="ctr"/>
              <a:r>
                <a:rPr lang="en-GB" sz="3200" b="1" dirty="0">
                  <a:solidFill>
                    <a:srgbClr val="00B0F0"/>
                  </a:solidFill>
                  <a:latin typeface="Arial" panose="020B0604020202020204" pitchFamily="34" charset="0"/>
                </a:rPr>
                <a:t>O</a:t>
              </a:r>
              <a:r>
                <a:rPr lang="en-GB" sz="3200" b="1" i="0" u="none" strike="noStrike" dirty="0">
                  <a:solidFill>
                    <a:srgbClr val="00B0F0"/>
                  </a:solidFill>
                  <a:effectLst/>
                  <a:latin typeface="Arial" panose="020B0604020202020204" pitchFamily="34" charset="0"/>
                </a:rPr>
                <a:t>rganised</a:t>
              </a:r>
              <a:r>
                <a:rPr lang="en-US" sz="3200" b="1" i="0" u="none" strike="noStrike" dirty="0">
                  <a:solidFill>
                    <a:srgbClr val="00B0F0"/>
                  </a:solidFill>
                  <a:effectLst/>
                  <a:latin typeface="Arial" panose="020B0604020202020204" pitchFamily="34" charset="0"/>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260200" y="4170552"/>
              <a:ext cx="5905087" cy="584775"/>
            </a:xfrm>
            <a:prstGeom prst="rect">
              <a:avLst/>
            </a:prstGeom>
            <a:solidFill>
              <a:schemeClr val="bg1"/>
            </a:solidFill>
          </p:spPr>
          <p:txBody>
            <a:bodyPr wrap="square">
              <a:spAutoFit/>
            </a:bodyPr>
            <a:lstStyle/>
            <a:p>
              <a:pPr algn="ctr"/>
              <a:r>
                <a:rPr lang="en-US" sz="3200" b="1" dirty="0">
                  <a:solidFill>
                    <a:srgbClr val="00B0F0"/>
                  </a:solidFill>
                  <a:latin typeface="Arial" panose="020B0604020202020204" pitchFamily="34" charset="0"/>
                </a:rPr>
                <a:t>Hosted </a:t>
              </a:r>
              <a:r>
                <a:rPr lang="en-US" sz="3200" b="1" i="0" u="none" strike="noStrike" dirty="0">
                  <a:solidFill>
                    <a:srgbClr val="00B0F0"/>
                  </a:solidFill>
                  <a:effectLst/>
                  <a:latin typeface="Arial" panose="020B0604020202020204" pitchFamily="34" charset="0"/>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589" y="530813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260201" y="5296982"/>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3278" y="522208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577830" y="5394137"/>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chemeClr val="accent6"/>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790776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3DDB-EA45-6048-86D3-29ABD6BD430B}"/>
              </a:ext>
            </a:extLst>
          </p:cNvPr>
          <p:cNvSpPr>
            <a:spLocks noGrp="1"/>
          </p:cNvSpPr>
          <p:nvPr>
            <p:ph type="dt" sz="half" idx="2"/>
          </p:nvPr>
        </p:nvSpPr>
        <p:spPr/>
        <p:txBody>
          <a:bodyPr/>
          <a:lstStyle/>
          <a:p>
            <a:fld id="{7B8F6965-0B88-0B4C-98FF-5CC000069684}" type="datetime5">
              <a:rPr lang="en-US" smtClean="0"/>
              <a:t>4-Dec-20</a:t>
            </a:fld>
            <a:endParaRPr lang="en-GB" dirty="0"/>
          </a:p>
        </p:txBody>
      </p:sp>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69</a:t>
            </a:fld>
            <a:endParaRPr lang="en-GB"/>
          </a:p>
        </p:txBody>
      </p:sp>
      <p:sp>
        <p:nvSpPr>
          <p:cNvPr id="81" name="Subtitle 2">
            <a:extLst>
              <a:ext uri="{FF2B5EF4-FFF2-40B4-BE49-F238E27FC236}">
                <a16:creationId xmlns:a16="http://schemas.microsoft.com/office/drawing/2014/main" id="{F103BAD0-BE1E-054B-BCE6-9DA036704A45}"/>
              </a:ext>
            </a:extLst>
          </p:cNvPr>
          <p:cNvSpPr txBox="1">
            <a:spLocks/>
          </p:cNvSpPr>
          <p:nvPr/>
        </p:nvSpPr>
        <p:spPr>
          <a:xfrm>
            <a:off x="423134" y="1553279"/>
            <a:ext cx="3656498" cy="2001546"/>
          </a:xfrm>
          <a:prstGeom prst="rect">
            <a:avLst/>
          </a:prstGeom>
        </p:spPr>
        <p:txBody>
          <a:bodyPr anchor="ctr" anchorCtr="0">
            <a:normAutofit fontScale="92500" lnSpcReduction="20000"/>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pPr>
              <a:lnSpc>
                <a:spcPct val="100000"/>
              </a:lnSpc>
              <a:spcBef>
                <a:spcPts val="0"/>
              </a:spcBef>
              <a:defRPr/>
            </a:pPr>
            <a:r>
              <a:rPr lang="it-IT" sz="3200" dirty="0"/>
              <a:t>RDA in a </a:t>
            </a:r>
            <a:r>
              <a:rPr lang="it-IT" sz="3200" dirty="0" err="1"/>
              <a:t>Nutshell</a:t>
            </a:r>
            <a:endParaRPr lang="it-IT" sz="3200" dirty="0"/>
          </a:p>
          <a:p>
            <a:pPr>
              <a:lnSpc>
                <a:spcPct val="100000"/>
              </a:lnSpc>
              <a:spcBef>
                <a:spcPts val="0"/>
              </a:spcBef>
              <a:defRPr/>
            </a:pPr>
            <a:r>
              <a:rPr lang="it-IT" sz="3200" dirty="0" err="1"/>
              <a:t>November</a:t>
            </a:r>
            <a:r>
              <a:rPr lang="it-IT" sz="3200" dirty="0"/>
              <a:t> 2020</a:t>
            </a:r>
            <a:br>
              <a:rPr lang="it-IT" sz="3200" dirty="0"/>
            </a:br>
            <a:br>
              <a:rPr lang="it-IT" sz="3200" dirty="0"/>
            </a:br>
            <a:r>
              <a:rPr lang="en-GB" sz="1800" cap="all" dirty="0" err="1">
                <a:latin typeface="Calibri"/>
                <a:ea typeface="+mn-ea"/>
                <a:cs typeface="+mn-cs"/>
              </a:rPr>
              <a:t>www.rd-alliance.org</a:t>
            </a:r>
            <a:r>
              <a:rPr lang="en-GB" sz="1800" cap="all" dirty="0">
                <a:latin typeface="Calibri"/>
                <a:ea typeface="+mn-ea"/>
                <a:cs typeface="+mn-cs"/>
              </a:rPr>
              <a:t>/</a:t>
            </a:r>
            <a:br>
              <a:rPr lang="en-GB" sz="1800" cap="all" dirty="0">
                <a:latin typeface="Calibri"/>
                <a:ea typeface="+mn-ea"/>
                <a:cs typeface="+mn-cs"/>
              </a:rPr>
            </a:br>
            <a:r>
              <a:rPr lang="en-GB" sz="1800" cap="all" dirty="0">
                <a:latin typeface="Calibri"/>
                <a:ea typeface="+mn-ea"/>
                <a:cs typeface="+mn-cs"/>
              </a:rPr>
              <a:t>@</a:t>
            </a:r>
            <a:r>
              <a:rPr lang="en-GB" sz="1800" cap="all" dirty="0" err="1">
                <a:latin typeface="Calibri"/>
                <a:ea typeface="+mn-ea"/>
                <a:cs typeface="+mn-cs"/>
              </a:rPr>
              <a:t>resdatall</a:t>
            </a:r>
            <a:br>
              <a:rPr lang="en-GB" sz="1800" cap="all" dirty="0">
                <a:latin typeface="Calibri"/>
                <a:ea typeface="+mn-ea"/>
                <a:cs typeface="+mn-cs"/>
              </a:rPr>
            </a:br>
            <a:endParaRPr lang="it-IT" sz="3200" dirty="0"/>
          </a:p>
        </p:txBody>
      </p:sp>
      <p:pic>
        <p:nvPicPr>
          <p:cNvPr id="82" name="Picture 2" descr="http://copywebsiteservice.info/wp-content/uploads/2012/09/3D-Women-Question-01.png">
            <a:extLst>
              <a:ext uri="{FF2B5EF4-FFF2-40B4-BE49-F238E27FC236}">
                <a16:creationId xmlns:a16="http://schemas.microsoft.com/office/drawing/2014/main" id="{0C5707A1-016F-8E4F-9A69-80409482B5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21023" y="3500754"/>
            <a:ext cx="1926919" cy="19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6" descr="http://www.icone-png.com/png/54/53883.png">
            <a:extLst>
              <a:ext uri="{FF2B5EF4-FFF2-40B4-BE49-F238E27FC236}">
                <a16:creationId xmlns:a16="http://schemas.microsoft.com/office/drawing/2014/main" id="{40C7D0B4-08C1-0948-ACA5-F997290093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133" y="4026766"/>
            <a:ext cx="1400906" cy="1400907"/>
          </a:xfrm>
          <a:prstGeom prst="rect">
            <a:avLst/>
          </a:prstGeom>
          <a:noFill/>
          <a:extLst>
            <a:ext uri="{909E8E84-426E-40DD-AFC4-6F175D3DCCD1}">
              <a14:hiddenFill xmlns:a14="http://schemas.microsoft.com/office/drawing/2010/main">
                <a:solidFill>
                  <a:srgbClr val="FFFFFF"/>
                </a:solidFill>
              </a14:hiddenFill>
            </a:ext>
          </a:extLst>
        </p:spPr>
      </p:pic>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431322" y="704222"/>
            <a:ext cx="7212205" cy="2461009"/>
          </a:xfrm>
          <a:prstGeom prst="rect">
            <a:avLst/>
          </a:prstGeom>
          <a:noFill/>
          <a:ln w="15875">
            <a:solidFill>
              <a:srgbClr val="79B94E"/>
            </a:solidFill>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Global</a:t>
            </a:r>
          </a:p>
          <a:p>
            <a:pPr marL="0" indent="0">
              <a:buNone/>
            </a:pPr>
            <a:endParaRPr lang="fr-FR" sz="1800" b="1" dirty="0">
              <a:solidFill>
                <a:schemeClr val="accent6">
                  <a:lumMod val="75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Email - </a:t>
            </a:r>
            <a:r>
              <a:rPr lang="fr-FR" sz="1800" b="1" dirty="0">
                <a:solidFill>
                  <a:schemeClr val="accent6">
                    <a:lumMod val="50000"/>
                  </a:schemeClr>
                </a:solidFill>
                <a:latin typeface="Gisha" panose="020B0502040204020203" pitchFamily="34" charset="-79"/>
                <a:cs typeface="Gisha" panose="020B0502040204020203" pitchFamily="34" charset="-79"/>
              </a:rPr>
              <a:t>enquiries@rd-alliance.org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Web - </a:t>
            </a:r>
            <a:r>
              <a:rPr lang="fr-FR" sz="1800" b="1" dirty="0">
                <a:solidFill>
                  <a:schemeClr val="accent6">
                    <a:lumMod val="50000"/>
                  </a:schemeClr>
                </a:solidFill>
                <a:latin typeface="Gisha" panose="020B0502040204020203" pitchFamily="34" charset="-79"/>
                <a:cs typeface="Gisha" panose="020B0502040204020203" pitchFamily="34" charset="-79"/>
              </a:rPr>
              <a:t>www.rd-alliance.org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Twitter - </a:t>
            </a:r>
            <a:r>
              <a:rPr lang="fr-FR" sz="1800" b="1" dirty="0">
                <a:solidFill>
                  <a:schemeClr val="accent6">
                    <a:lumMod val="50000"/>
                  </a:schemeClr>
                </a:solidFill>
                <a:latin typeface="Gisha" panose="020B0502040204020203" pitchFamily="34" charset="-79"/>
                <a:cs typeface="Gisha" panose="020B0502040204020203" pitchFamily="34" charset="-79"/>
              </a:rPr>
              <a:t>@</a:t>
            </a:r>
            <a:r>
              <a:rPr lang="fr-FR" sz="1800" b="1" dirty="0" err="1">
                <a:solidFill>
                  <a:schemeClr val="accent6">
                    <a:lumMod val="50000"/>
                  </a:schemeClr>
                </a:solidFill>
                <a:latin typeface="Gisha" panose="020B0502040204020203" pitchFamily="34" charset="-79"/>
                <a:cs typeface="Gisha" panose="020B0502040204020203" pitchFamily="34" charset="-79"/>
              </a:rPr>
              <a:t>resdatall</a:t>
            </a:r>
            <a:endParaRPr lang="fr-FR" sz="1800" b="1" dirty="0">
              <a:solidFill>
                <a:schemeClr val="accent6">
                  <a:lumMod val="50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LinkedIn - </a:t>
            </a:r>
            <a:r>
              <a:rPr lang="fr-FR" sz="1800" b="1" dirty="0">
                <a:solidFill>
                  <a:schemeClr val="accent6">
                    <a:lumMod val="50000"/>
                  </a:schemeClr>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chemeClr val="accent6">
                    <a:lumMod val="75000"/>
                  </a:schemeClr>
                </a:solidFill>
                <a:latin typeface="Gisha" panose="020B0502040204020203" pitchFamily="34" charset="-79"/>
                <a:cs typeface="Gisha" panose="020B0502040204020203" pitchFamily="34" charset="-79"/>
              </a:rPr>
              <a:t>Slideshare</a:t>
            </a:r>
            <a:r>
              <a:rPr lang="fr-FR" sz="1800" b="1" dirty="0">
                <a:solidFill>
                  <a:schemeClr val="accent6">
                    <a:lumMod val="75000"/>
                  </a:schemeClr>
                </a:solidFill>
                <a:latin typeface="Gisha" panose="020B0502040204020203" pitchFamily="34" charset="-79"/>
                <a:cs typeface="Gisha" panose="020B0502040204020203" pitchFamily="34" charset="-79"/>
              </a:rPr>
              <a:t> - </a:t>
            </a:r>
            <a:r>
              <a:rPr lang="fr-FR" sz="1800" b="1" dirty="0">
                <a:solidFill>
                  <a:schemeClr val="accent6">
                    <a:lumMod val="50000"/>
                  </a:schemeClr>
                </a:solidFill>
                <a:latin typeface="Gisha" panose="020B0502040204020203" pitchFamily="34" charset="-79"/>
                <a:cs typeface="Gisha" panose="020B0502040204020203" pitchFamily="34" charset="-79"/>
              </a:rPr>
              <a:t>http://www.slideshare.net/ResearchDataAlliance</a:t>
            </a:r>
            <a:endParaRPr lang="en-GB" sz="1800" dirty="0">
              <a:solidFill>
                <a:schemeClr val="accent6">
                  <a:lumMod val="50000"/>
                </a:schemeClr>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4432779" y="3392697"/>
            <a:ext cx="7210747" cy="1212193"/>
          </a:xfrm>
          <a:prstGeom prst="rect">
            <a:avLst/>
          </a:prstGeom>
          <a:noFill/>
          <a:ln w="15875">
            <a:solidFill>
              <a:srgbClr val="79B94E"/>
            </a:solid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Europe</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Email</a:t>
            </a:r>
            <a:r>
              <a:rPr lang="en-GB" sz="1800" b="1" dirty="0">
                <a:latin typeface="Gisha" panose="020B0502040204020203" pitchFamily="34" charset="-79"/>
                <a:cs typeface="Gisha" panose="020B0502040204020203" pitchFamily="34" charset="-79"/>
              </a:rPr>
              <a:t>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info@europe.rd-alliance.org</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a:t>
            </a:r>
            <a:r>
              <a:rPr lang="en-GB" sz="1800" b="1" dirty="0" err="1">
                <a:solidFill>
                  <a:schemeClr val="accent6">
                    <a:lumMod val="50000"/>
                  </a:schemeClr>
                </a:solidFill>
                <a:latin typeface="Gisha" panose="020B0502040204020203" pitchFamily="34" charset="-79"/>
                <a:cs typeface="Gisha" panose="020B0502040204020203" pitchFamily="34" charset="-79"/>
              </a:rPr>
              <a:t>RDA_Europe</a:t>
            </a:r>
            <a:endParaRPr lang="en-GB" sz="1800" b="1" dirty="0">
              <a:solidFill>
                <a:schemeClr val="accent6">
                  <a:lumMod val="50000"/>
                </a:schemeClr>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4431322" y="4832356"/>
            <a:ext cx="7212204" cy="1086799"/>
          </a:xfrm>
          <a:prstGeom prst="rect">
            <a:avLst/>
          </a:prstGeom>
          <a:noFill/>
          <a:ln w="15875">
            <a:solidFill>
              <a:srgbClr val="79B94E"/>
            </a:solid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US</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Email – </a:t>
            </a:r>
            <a:r>
              <a:rPr lang="en-GB" sz="1800" b="1" dirty="0" err="1">
                <a:solidFill>
                  <a:schemeClr val="accent6">
                    <a:lumMod val="50000"/>
                  </a:schemeClr>
                </a:solidFill>
                <a:latin typeface="Gisha" panose="020B0502040204020203" pitchFamily="34" charset="-79"/>
                <a:cs typeface="Gisha" panose="020B0502040204020203" pitchFamily="34" charset="-79"/>
              </a:rPr>
              <a:t>rdaus@rda-foundation.org</a:t>
            </a:r>
            <a:endParaRPr lang="en-GB" sz="1800" b="1" dirty="0">
              <a:solidFill>
                <a:schemeClr val="accent6">
                  <a:lumMod val="50000"/>
                </a:schemeClr>
              </a:solidFill>
              <a:latin typeface="Gisha" panose="020B0502040204020203" pitchFamily="34" charset="-79"/>
              <a:cs typeface="Gisha" panose="020B0502040204020203" pitchFamily="34" charset="-79"/>
            </a:endParaRP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@RDA_US</a:t>
            </a:r>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94651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p:txBody>
          <a:bodyPr/>
          <a:lstStyle/>
          <a:p>
            <a:r>
              <a:rPr lang="en-GB" dirty="0"/>
              <a:t>Who is RDA – Worldwide Growth</a:t>
            </a:r>
          </a:p>
        </p:txBody>
      </p:sp>
      <p:sp>
        <p:nvSpPr>
          <p:cNvPr id="6" name="Slide Number Placeholder 5">
            <a:extLst>
              <a:ext uri="{FF2B5EF4-FFF2-40B4-BE49-F238E27FC236}">
                <a16:creationId xmlns:a16="http://schemas.microsoft.com/office/drawing/2014/main" id="{B39F2831-C814-6145-AADF-3DDE3CA40321}"/>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7" name="Footer Placeholder 4">
            <a:extLst>
              <a:ext uri="{FF2B5EF4-FFF2-40B4-BE49-F238E27FC236}">
                <a16:creationId xmlns:a16="http://schemas.microsoft.com/office/drawing/2014/main" id="{B2C781B9-64D3-1745-8E81-D9B0680F591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Date Placeholder 3">
            <a:extLst>
              <a:ext uri="{FF2B5EF4-FFF2-40B4-BE49-F238E27FC236}">
                <a16:creationId xmlns:a16="http://schemas.microsoft.com/office/drawing/2014/main" id="{5DA188E0-9774-1844-AA4C-6369FDB71A12}"/>
              </a:ext>
            </a:extLst>
          </p:cNvPr>
          <p:cNvSpPr>
            <a:spLocks noGrp="1"/>
          </p:cNvSpPr>
          <p:nvPr>
            <p:ph type="dt" sz="half" idx="2"/>
          </p:nvPr>
        </p:nvSpPr>
        <p:spPr>
          <a:xfrm>
            <a:off x="838200" y="6425625"/>
            <a:ext cx="1426029" cy="365125"/>
          </a:xfrm>
        </p:spPr>
        <p:txBody>
          <a:bodyPr/>
          <a:lstStyle/>
          <a:p>
            <a:fld id="{9D0ACA8C-4AAD-DB45-BFF9-4CBA64FEFED3}" type="datetime5">
              <a:rPr lang="en-US" smtClean="0"/>
              <a:t>4-Dec-20</a:t>
            </a:fld>
            <a:endParaRPr lang="en-GB" dirty="0"/>
          </a:p>
        </p:txBody>
      </p:sp>
      <p:pic>
        <p:nvPicPr>
          <p:cNvPr id="3" name="Picture 2">
            <a:extLst>
              <a:ext uri="{FF2B5EF4-FFF2-40B4-BE49-F238E27FC236}">
                <a16:creationId xmlns:a16="http://schemas.microsoft.com/office/drawing/2014/main" id="{A6D2D997-C9E0-0341-951D-10C64A088D18}"/>
              </a:ext>
            </a:extLst>
          </p:cNvPr>
          <p:cNvPicPr>
            <a:picLocks noChangeAspect="1"/>
          </p:cNvPicPr>
          <p:nvPr/>
        </p:nvPicPr>
        <p:blipFill>
          <a:blip r:embed="rId3"/>
          <a:stretch>
            <a:fillRect/>
          </a:stretch>
        </p:blipFill>
        <p:spPr>
          <a:xfrm>
            <a:off x="0" y="1477302"/>
            <a:ext cx="12192000" cy="4499429"/>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p:txBody>
          <a:bodyPr/>
          <a:lstStyle/>
          <a:p>
            <a:r>
              <a:rPr lang="en-GB" dirty="0"/>
              <a:t>Who is RDA – Organisation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8" name="Footer Placeholder 4">
            <a:extLst>
              <a:ext uri="{FF2B5EF4-FFF2-40B4-BE49-F238E27FC236}">
                <a16:creationId xmlns:a16="http://schemas.microsoft.com/office/drawing/2014/main" id="{1F2F22A6-F570-FB4F-A1BF-A76FFBBA92CB}"/>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Date Placeholder 3">
            <a:extLst>
              <a:ext uri="{FF2B5EF4-FFF2-40B4-BE49-F238E27FC236}">
                <a16:creationId xmlns:a16="http://schemas.microsoft.com/office/drawing/2014/main" id="{8B091BE9-39FF-5549-B4D9-B7713F089EC6}"/>
              </a:ext>
            </a:extLst>
          </p:cNvPr>
          <p:cNvSpPr>
            <a:spLocks noGrp="1"/>
          </p:cNvSpPr>
          <p:nvPr>
            <p:ph type="dt" sz="half" idx="2"/>
          </p:nvPr>
        </p:nvSpPr>
        <p:spPr>
          <a:xfrm>
            <a:off x="838200" y="6425625"/>
            <a:ext cx="1426029" cy="365125"/>
          </a:xfrm>
        </p:spPr>
        <p:txBody>
          <a:bodyPr/>
          <a:lstStyle/>
          <a:p>
            <a:fld id="{EC38313B-A365-8C42-8141-7F8EE80F9EF4}" type="datetime5">
              <a:rPr lang="en-US" smtClean="0"/>
              <a:t>4-Dec-20</a:t>
            </a:fld>
            <a:endParaRPr lang="en-GB" dirty="0"/>
          </a:p>
        </p:txBody>
      </p:sp>
      <p:pic>
        <p:nvPicPr>
          <p:cNvPr id="3" name="Picture 2">
            <a:extLst>
              <a:ext uri="{FF2B5EF4-FFF2-40B4-BE49-F238E27FC236}">
                <a16:creationId xmlns:a16="http://schemas.microsoft.com/office/drawing/2014/main" id="{E0A6E6A0-04E0-4C40-982B-050512C8E2A9}"/>
              </a:ext>
            </a:extLst>
          </p:cNvPr>
          <p:cNvPicPr>
            <a:picLocks noChangeAspect="1"/>
          </p:cNvPicPr>
          <p:nvPr/>
        </p:nvPicPr>
        <p:blipFill>
          <a:blip r:embed="rId3"/>
          <a:stretch>
            <a:fillRect/>
          </a:stretch>
        </p:blipFill>
        <p:spPr>
          <a:xfrm>
            <a:off x="97065" y="1379330"/>
            <a:ext cx="7552553" cy="4461328"/>
          </a:xfrm>
          <a:prstGeom prst="rect">
            <a:avLst/>
          </a:prstGeom>
        </p:spPr>
      </p:pic>
      <p:pic>
        <p:nvPicPr>
          <p:cNvPr id="4" name="Picture 3">
            <a:extLst>
              <a:ext uri="{FF2B5EF4-FFF2-40B4-BE49-F238E27FC236}">
                <a16:creationId xmlns:a16="http://schemas.microsoft.com/office/drawing/2014/main" id="{5EF31204-D562-464C-BAF7-DCBB47399B53}"/>
              </a:ext>
            </a:extLst>
          </p:cNvPr>
          <p:cNvPicPr>
            <a:picLocks noChangeAspect="1"/>
          </p:cNvPicPr>
          <p:nvPr/>
        </p:nvPicPr>
        <p:blipFill>
          <a:blip r:embed="rId4"/>
          <a:stretch>
            <a:fillRect/>
          </a:stretch>
        </p:blipFill>
        <p:spPr>
          <a:xfrm>
            <a:off x="7685903" y="1379330"/>
            <a:ext cx="4152900" cy="3848100"/>
          </a:xfrm>
          <a:prstGeom prst="rect">
            <a:avLst/>
          </a:prstGeom>
        </p:spPr>
      </p:pic>
    </p:spTree>
    <p:extLst>
      <p:ext uri="{BB962C8B-B14F-4D97-AF65-F5344CB8AC3E}">
        <p14:creationId xmlns:p14="http://schemas.microsoft.com/office/powerpoint/2010/main" val="288578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p:txBody>
          <a:bodyPr/>
          <a:lstStyle/>
          <a:p>
            <a:r>
              <a:rPr lang="en-GB" dirty="0"/>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Date Placeholder 3">
            <a:extLst>
              <a:ext uri="{FF2B5EF4-FFF2-40B4-BE49-F238E27FC236}">
                <a16:creationId xmlns:a16="http://schemas.microsoft.com/office/drawing/2014/main" id="{E89E10BC-2E4E-424E-8C96-5518F8FFFA22}"/>
              </a:ext>
            </a:extLst>
          </p:cNvPr>
          <p:cNvSpPr>
            <a:spLocks noGrp="1"/>
          </p:cNvSpPr>
          <p:nvPr>
            <p:ph type="dt" sz="half" idx="2"/>
          </p:nvPr>
        </p:nvSpPr>
        <p:spPr>
          <a:xfrm>
            <a:off x="838200" y="6425625"/>
            <a:ext cx="1426029" cy="365125"/>
          </a:xfrm>
        </p:spPr>
        <p:txBody>
          <a:bodyPr/>
          <a:lstStyle/>
          <a:p>
            <a:fld id="{D521D53D-4A3A-9D4C-B8D0-F55C7E4F32EB}" type="datetime5">
              <a:rPr lang="en-US" smtClean="0"/>
              <a:t>4-Dec-20</a:t>
            </a:fld>
            <a:endParaRPr lang="en-GB" dirty="0"/>
          </a:p>
        </p:txBody>
      </p:sp>
      <p:pic>
        <p:nvPicPr>
          <p:cNvPr id="3" name="Picture 2">
            <a:extLst>
              <a:ext uri="{FF2B5EF4-FFF2-40B4-BE49-F238E27FC236}">
                <a16:creationId xmlns:a16="http://schemas.microsoft.com/office/drawing/2014/main" id="{A5E35C0D-6538-BC44-8FF6-A2F2FFAEE4A0}"/>
              </a:ext>
            </a:extLst>
          </p:cNvPr>
          <p:cNvPicPr>
            <a:picLocks noChangeAspect="1"/>
          </p:cNvPicPr>
          <p:nvPr/>
        </p:nvPicPr>
        <p:blipFill>
          <a:blip r:embed="rId2"/>
          <a:stretch>
            <a:fillRect/>
          </a:stretch>
        </p:blipFill>
        <p:spPr>
          <a:xfrm>
            <a:off x="2361219" y="1152397"/>
            <a:ext cx="6643988" cy="5015268"/>
          </a:xfrm>
          <a:prstGeom prst="rect">
            <a:avLst/>
          </a:prstGeom>
        </p:spPr>
      </p:pic>
    </p:spTree>
    <p:extLst>
      <p:ext uri="{BB962C8B-B14F-4D97-AF65-F5344CB8AC3E}">
        <p14:creationId xmlns:p14="http://schemas.microsoft.com/office/powerpoint/2010/main" val="3309449232"/>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19865</TotalTime>
  <Words>8910</Words>
  <Application>Microsoft Macintosh PowerPoint</Application>
  <PresentationFormat>Widescreen</PresentationFormat>
  <Paragraphs>838</Paragraphs>
  <Slides>69</Slides>
  <Notes>12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1" baseType="lpstr">
      <vt:lpstr>Arial</vt:lpstr>
      <vt:lpstr>Calibri</vt:lpstr>
      <vt:lpstr>Calibri Light</vt:lpstr>
      <vt:lpstr>Courier New</vt:lpstr>
      <vt:lpstr>Gisha</vt:lpstr>
      <vt:lpstr>Montserrat</vt:lpstr>
      <vt:lpstr>Open Sans</vt:lpstr>
      <vt:lpstr>Wingdings</vt:lpstr>
      <vt:lpstr>Wingdings 2</vt:lpstr>
      <vt:lpstr>with background</vt:lpstr>
      <vt:lpstr>without background</vt:lpstr>
      <vt:lpstr>Documento</vt:lpstr>
      <vt:lpstr>The Research Data Alliance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active Interest Groups (IG) &amp; Working Groups (WG): Discipline-focused and Partnerships</vt:lpstr>
      <vt:lpstr>RDA active Interest Groups (IG) &amp; Working Groups (WG): Focus on Reference/Sharing and Community Needs</vt:lpstr>
      <vt:lpstr>RDA active Interest Groups (IG) &amp; Working Groups (WG): Focus on Data Stewardship and Infrastructures</vt:lpstr>
      <vt:lpstr>Retired Working and Interest Groups  (Groups that have completed their work within RDA)</vt:lpstr>
      <vt:lpstr>RDA Recommendations that Make Data Work</vt:lpstr>
      <vt:lpstr>RDA Recommendations &amp; Outputs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The Story of The Food and Agriculture Organisation of the United Nations (FAO) adoption of “39 Hints to Facilitate the Use of Semantics for Data on Agriculture the Nutrition”   </vt:lpstr>
      <vt:lpstr>Call for Supporting and Other RDA Outputs</vt:lpstr>
      <vt:lpstr>What are Plenary Meetings?</vt:lpstr>
      <vt:lpstr>Plenary Meetings: Benefits of Attending</vt:lpstr>
      <vt:lpstr>PowerPoint Presentation</vt:lpstr>
      <vt:lpstr>Virtual Plenary 16 – Costa Rica Numbers: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Utente di Microsoft Office</dc:creator>
  <cp:lastModifiedBy>Meghan Underwood</cp:lastModifiedBy>
  <cp:revision>332</cp:revision>
  <dcterms:created xsi:type="dcterms:W3CDTF">2019-07-17T17:48:04Z</dcterms:created>
  <dcterms:modified xsi:type="dcterms:W3CDTF">2020-12-04T19:08:39Z</dcterms:modified>
</cp:coreProperties>
</file>