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0"/>
  </p:notesMasterIdLst>
  <p:handoutMasterIdLst>
    <p:handoutMasterId r:id="rId31"/>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290" r:id="rId24"/>
    <p:sldId id="291" r:id="rId25"/>
    <p:sldId id="470" r:id="rId26"/>
    <p:sldId id="425" r:id="rId27"/>
    <p:sldId id="580" r:id="rId28"/>
    <p:sldId id="259"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68"/>
    <p:restoredTop sz="96327"/>
  </p:normalViewPr>
  <p:slideViewPr>
    <p:cSldViewPr snapToGrid="0" snapToObjects="1">
      <p:cViewPr varScale="1">
        <p:scale>
          <a:sx n="109" d="100"/>
          <a:sy n="109" d="100"/>
        </p:scale>
        <p:origin x="216"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24/08/2022</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24/08/2022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30 Aug 2021</a:t>
            </a:r>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5.xml"/><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hyperlink" Target="https://www.rd-alliance.org/plenaries/rda-20th-plenary-meeting-gothenburg-hybrid" TargetMode="External"/><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1.tiff"/><Relationship Id="rId4" Type="http://schemas.openxmlformats.org/officeDocument/2006/relationships/image" Target="../media/image36.jpeg"/><Relationship Id="rId9" Type="http://schemas.openxmlformats.org/officeDocument/2006/relationships/hyperlink" Target="https://www.rd-alliance.org/plenaries/international-data-week-2023-salzbu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873563" y="355637"/>
            <a:ext cx="3749090" cy="1028233"/>
          </a:xfrm>
        </p:spPr>
        <p:txBody>
          <a:bodyPr>
            <a:noAutofit/>
          </a:bodyPr>
          <a:lstStyle/>
          <a:p>
            <a:pPr algn="r"/>
            <a:r>
              <a:rPr lang="en-GB" sz="3600" b="1" dirty="0">
                <a:solidFill>
                  <a:schemeClr val="bg1"/>
                </a:solidFill>
              </a:rPr>
              <a:t>July 2022</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5" name="Picture 4">
            <a:extLst>
              <a:ext uri="{FF2B5EF4-FFF2-40B4-BE49-F238E27FC236}">
                <a16:creationId xmlns:a16="http://schemas.microsoft.com/office/drawing/2014/main" id="{38E876B9-E550-7D43-8778-2A0253481A75}"/>
              </a:ext>
            </a:extLst>
          </p:cNvPr>
          <p:cNvPicPr>
            <a:picLocks noChangeAspect="1"/>
          </p:cNvPicPr>
          <p:nvPr/>
        </p:nvPicPr>
        <p:blipFill>
          <a:blip r:embed="rId2"/>
          <a:stretch>
            <a:fillRect/>
          </a:stretch>
        </p:blipFill>
        <p:spPr>
          <a:xfrm>
            <a:off x="2827215" y="1199462"/>
            <a:ext cx="6537569" cy="4991788"/>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b="1" dirty="0"/>
              <a:t>12,784</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148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5" name="Picture 4">
            <a:extLst>
              <a:ext uri="{FF2B5EF4-FFF2-40B4-BE49-F238E27FC236}">
                <a16:creationId xmlns:a16="http://schemas.microsoft.com/office/drawing/2014/main" id="{A77CBF3A-B9B4-2145-9ED5-1635DF8F02C9}"/>
              </a:ext>
            </a:extLst>
          </p:cNvPr>
          <p:cNvPicPr>
            <a:picLocks noChangeAspect="1"/>
          </p:cNvPicPr>
          <p:nvPr/>
        </p:nvPicPr>
        <p:blipFill>
          <a:blip r:embed="rId2"/>
          <a:stretch>
            <a:fillRect/>
          </a:stretch>
        </p:blipFill>
        <p:spPr>
          <a:xfrm>
            <a:off x="430324" y="1406153"/>
            <a:ext cx="11543612" cy="3865125"/>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rPr>
              <a:t>58</a:t>
            </a:r>
            <a:r>
              <a:rPr kumimoji="0" lang="it-IT" sz="2000" b="1" i="0" u="none" strike="noStrike" kern="0" cap="none" spc="0" normalizeH="0" baseline="0" noProof="0" dirty="0">
                <a:ln>
                  <a:noFill/>
                </a:ln>
                <a:solidFill>
                  <a:schemeClr val="bg1"/>
                </a:solidFill>
                <a:effectLst/>
                <a:uLnTx/>
                <a:uFillTx/>
              </a:rPr>
              <a:t>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215496"/>
            <a:ext cx="11844997" cy="4646199"/>
          </a:xfrm>
        </p:spPr>
        <p:txBody>
          <a:bodyPr lIns="90000" numCol="3" spcCol="108000">
            <a:normAutofit/>
          </a:bodyPr>
          <a:lstStyle/>
          <a:p>
            <a:pPr marL="180975" indent="-168275" fontAlgn="b">
              <a:lnSpc>
                <a:spcPts val="1500"/>
              </a:lnSpc>
              <a:spcBef>
                <a:spcPts val="0"/>
              </a:spcBef>
            </a:pPr>
            <a:r>
              <a:rPr lang="it-IT" sz="1200" dirty="0" err="1"/>
              <a:t>AARNet</a:t>
            </a:r>
            <a:r>
              <a:rPr lang="it-IT" sz="1200" dirty="0"/>
              <a:t> </a:t>
            </a:r>
            <a:r>
              <a:rPr lang="it-IT" sz="1200" dirty="0" err="1"/>
              <a:t>Pty</a:t>
            </a:r>
            <a:r>
              <a:rPr lang="it-IT" sz="1200" dirty="0"/>
              <a:t> Ltd (APL), Australia</a:t>
            </a:r>
          </a:p>
          <a:p>
            <a:pPr marL="180975" indent="-168275" fontAlgn="b">
              <a:lnSpc>
                <a:spcPts val="1500"/>
              </a:lnSpc>
              <a:spcBef>
                <a:spcPts val="0"/>
              </a:spcBef>
            </a:pPr>
            <a:r>
              <a:rPr lang="en-US" sz="1200" dirty="0"/>
              <a:t>American Chemical Society Publications (ACS)</a:t>
            </a:r>
            <a:endParaRPr lang="it-IT" sz="1200" dirty="0"/>
          </a:p>
          <a:p>
            <a:pPr marL="180975" indent="-168275" fontAlgn="b">
              <a:lnSpc>
                <a:spcPts val="1500"/>
              </a:lnSpc>
              <a:spcBef>
                <a:spcPts val="0"/>
              </a:spcBef>
            </a:pPr>
            <a:r>
              <a:rPr lang="it-IT" sz="1200" dirty="0"/>
              <a:t>American </a:t>
            </a:r>
            <a:r>
              <a:rPr lang="it-IT" sz="1200" dirty="0" err="1"/>
              <a:t>Geophysical</a:t>
            </a:r>
            <a:r>
              <a:rPr lang="it-IT" sz="1200" dirty="0"/>
              <a:t> Union (AGU), USA</a:t>
            </a:r>
          </a:p>
          <a:p>
            <a:pPr marL="180975" indent="-168275" fontAlgn="b">
              <a:lnSpc>
                <a:spcPts val="1500"/>
              </a:lnSpc>
              <a:spcBef>
                <a:spcPts val="0"/>
              </a:spcBef>
            </a:pPr>
            <a:r>
              <a:rPr lang="it-IT" sz="1200" dirty="0" err="1"/>
              <a:t>Australian</a:t>
            </a:r>
            <a:r>
              <a:rPr lang="it-IT" sz="1200" dirty="0"/>
              <a:t> </a:t>
            </a:r>
            <a:r>
              <a:rPr lang="it-IT" sz="1200" dirty="0" err="1"/>
              <a:t>Research</a:t>
            </a:r>
            <a:r>
              <a:rPr lang="it-IT" sz="1200" dirty="0"/>
              <a:t> Data Commons (ARDC), Australia</a:t>
            </a:r>
          </a:p>
          <a:p>
            <a:pPr marL="180975" indent="-168275" fontAlgn="b">
              <a:lnSpc>
                <a:spcPts val="1500"/>
              </a:lnSpc>
              <a:spcBef>
                <a:spcPts val="0"/>
              </a:spcBef>
            </a:pPr>
            <a:r>
              <a:rPr lang="it-IT" sz="1200" dirty="0" err="1"/>
              <a:t>Battelle</a:t>
            </a:r>
            <a:r>
              <a:rPr lang="it-IT" sz="1200" dirty="0"/>
              <a:t> - National </a:t>
            </a:r>
            <a:r>
              <a:rPr lang="it-IT" sz="1200" dirty="0" err="1"/>
              <a:t>Ecological</a:t>
            </a:r>
            <a:r>
              <a:rPr lang="it-IT" sz="1200" dirty="0"/>
              <a:t> </a:t>
            </a:r>
            <a:r>
              <a:rPr lang="it-IT" sz="1200" dirty="0" err="1"/>
              <a:t>Observatory</a:t>
            </a:r>
            <a:r>
              <a:rPr lang="it-IT" sz="1200" dirty="0"/>
              <a:t> Network (NEON), USA</a:t>
            </a:r>
          </a:p>
          <a:p>
            <a:pPr marL="180975" indent="-168275" fontAlgn="b">
              <a:lnSpc>
                <a:spcPts val="1500"/>
              </a:lnSpc>
              <a:spcBef>
                <a:spcPts val="0"/>
              </a:spcBef>
            </a:pPr>
            <a:r>
              <a:rPr lang="it-IT" sz="1200" dirty="0" err="1"/>
              <a:t>Blackfynn</a:t>
            </a:r>
            <a:r>
              <a:rPr lang="it-IT" sz="1200" dirty="0"/>
              <a:t> </a:t>
            </a:r>
            <a:r>
              <a:rPr lang="it-IT" sz="1200" dirty="0" err="1"/>
              <a:t>Inc</a:t>
            </a:r>
            <a:r>
              <a:rPr lang="it-IT" sz="1200" dirty="0"/>
              <a:t>., USA</a:t>
            </a:r>
          </a:p>
          <a:p>
            <a:pPr marL="180975" indent="-168275" fontAlgn="b">
              <a:lnSpc>
                <a:spcPts val="1500"/>
              </a:lnSpc>
              <a:spcBef>
                <a:spcPts val="0"/>
              </a:spcBef>
            </a:pPr>
            <a:r>
              <a:rPr lang="it-IT" sz="1200" dirty="0"/>
              <a:t>California </a:t>
            </a:r>
            <a:r>
              <a:rPr lang="it-IT" sz="1200" dirty="0" err="1"/>
              <a:t>Institute</a:t>
            </a:r>
            <a:r>
              <a:rPr lang="it-IT" sz="1200" dirty="0"/>
              <a:t> of Technology, USA</a:t>
            </a:r>
          </a:p>
          <a:p>
            <a:pPr marL="180975" indent="-168275" fontAlgn="b">
              <a:lnSpc>
                <a:spcPts val="1500"/>
              </a:lnSpc>
              <a:spcBef>
                <a:spcPts val="0"/>
              </a:spcBef>
            </a:pPr>
            <a:r>
              <a:rPr lang="it-IT" sz="1200" dirty="0"/>
              <a:t>CANARIE, Canada</a:t>
            </a:r>
          </a:p>
          <a:p>
            <a:pPr marL="180975" indent="-168275" fontAlgn="b">
              <a:lnSpc>
                <a:spcPts val="1500"/>
              </a:lnSpc>
              <a:spcBef>
                <a:spcPts val="0"/>
              </a:spcBef>
            </a:pPr>
            <a:r>
              <a:rPr lang="en-US" sz="1200" dirty="0"/>
              <a:t>CNRS, France</a:t>
            </a:r>
            <a:endParaRPr lang="it-IT" sz="1200" dirty="0"/>
          </a:p>
          <a:p>
            <a:pPr marL="180975" indent="-168275" fontAlgn="b">
              <a:lnSpc>
                <a:spcPts val="1500"/>
              </a:lnSpc>
              <a:spcBef>
                <a:spcPts val="0"/>
              </a:spcBef>
            </a:pPr>
            <a:r>
              <a:rPr lang="it-IT" sz="1200" dirty="0"/>
              <a:t>Columbia </a:t>
            </a:r>
            <a:r>
              <a:rPr lang="it-IT" sz="1200" dirty="0" err="1"/>
              <a:t>University</a:t>
            </a:r>
            <a:r>
              <a:rPr lang="it-IT" sz="1200" dirty="0"/>
              <a:t> Libraries/Information Services, USA</a:t>
            </a:r>
          </a:p>
          <a:p>
            <a:pPr marL="180975" indent="-168275" fontAlgn="b">
              <a:lnSpc>
                <a:spcPts val="1500"/>
              </a:lnSpc>
              <a:spcBef>
                <a:spcPts val="0"/>
              </a:spcBef>
            </a:pPr>
            <a:r>
              <a:rPr lang="it-IT" sz="1200" dirty="0" err="1"/>
              <a:t>Consortium</a:t>
            </a:r>
            <a:r>
              <a:rPr lang="it-IT" sz="1200" dirty="0"/>
              <a:t> of </a:t>
            </a:r>
            <a:r>
              <a:rPr lang="it-IT" sz="1200" dirty="0" err="1"/>
              <a:t>European</a:t>
            </a:r>
            <a:r>
              <a:rPr lang="it-IT" sz="1200" dirty="0"/>
              <a:t> Social Science Data Archives (CESSDA), </a:t>
            </a:r>
            <a:r>
              <a:rPr lang="it-IT" sz="1200" dirty="0" err="1"/>
              <a:t>Norway</a:t>
            </a:r>
            <a:endParaRPr lang="it-IT" sz="1200" dirty="0"/>
          </a:p>
          <a:p>
            <a:pPr marL="180975" indent="-168275" fontAlgn="b">
              <a:lnSpc>
                <a:spcPts val="1500"/>
              </a:lnSpc>
              <a:spcBef>
                <a:spcPts val="0"/>
              </a:spcBef>
            </a:pPr>
            <a:r>
              <a:rPr lang="it-IT" sz="1200" dirty="0"/>
              <a:t>Corporation for National </a:t>
            </a:r>
            <a:r>
              <a:rPr lang="it-IT" sz="1200" dirty="0" err="1"/>
              <a:t>Research</a:t>
            </a:r>
            <a:r>
              <a:rPr lang="it-IT" sz="1200" dirty="0"/>
              <a:t> </a:t>
            </a:r>
            <a:r>
              <a:rPr lang="it-IT" sz="1200" dirty="0" err="1"/>
              <a:t>Initiatives</a:t>
            </a:r>
            <a:r>
              <a:rPr lang="it-IT" sz="1200" dirty="0"/>
              <a:t> (CNRI), USA</a:t>
            </a:r>
          </a:p>
          <a:p>
            <a:pPr marL="180975" indent="-168275" fontAlgn="b">
              <a:lnSpc>
                <a:spcPts val="1500"/>
              </a:lnSpc>
              <a:spcBef>
                <a:spcPts val="0"/>
              </a:spcBef>
            </a:pPr>
            <a:r>
              <a:rPr lang="en-US" sz="1200" dirty="0"/>
              <a:t>CSC - IT Center for Science, Finland</a:t>
            </a:r>
            <a:endParaRPr lang="it-IT" sz="1200" dirty="0"/>
          </a:p>
          <a:p>
            <a:pPr marL="180975" indent="-168275" fontAlgn="b">
              <a:lnSpc>
                <a:spcPts val="1500"/>
              </a:lnSpc>
              <a:spcBef>
                <a:spcPts val="0"/>
              </a:spcBef>
            </a:pPr>
            <a:r>
              <a:rPr lang="it-IT" sz="1200" dirty="0" err="1"/>
              <a:t>Danish</a:t>
            </a:r>
            <a:r>
              <a:rPr lang="it-IT" sz="1200" dirty="0"/>
              <a:t> e-</a:t>
            </a:r>
            <a:r>
              <a:rPr lang="it-IT" sz="1200" dirty="0" err="1"/>
              <a:t>Infrastructure</a:t>
            </a:r>
            <a:r>
              <a:rPr lang="it-IT" sz="1200" dirty="0"/>
              <a:t> </a:t>
            </a:r>
            <a:r>
              <a:rPr lang="it-IT" sz="1200" dirty="0" err="1"/>
              <a:t>Cooperation</a:t>
            </a:r>
            <a:r>
              <a:rPr lang="it-IT" sz="1200" dirty="0"/>
              <a:t>, </a:t>
            </a:r>
            <a:r>
              <a:rPr lang="it-IT" sz="1200" dirty="0" err="1"/>
              <a:t>Denmark</a:t>
            </a:r>
            <a:endParaRPr lang="it-IT" sz="1200" dirty="0"/>
          </a:p>
          <a:p>
            <a:pPr marL="180975" indent="-168275" fontAlgn="b">
              <a:lnSpc>
                <a:spcPts val="1500"/>
              </a:lnSpc>
              <a:spcBef>
                <a:spcPts val="0"/>
              </a:spcBef>
            </a:pPr>
            <a:r>
              <a:rPr lang="it-IT" sz="1200" dirty="0"/>
              <a:t>DANS - Data </a:t>
            </a:r>
            <a:r>
              <a:rPr lang="it-IT" sz="1200" dirty="0" err="1"/>
              <a:t>Archiving</a:t>
            </a:r>
            <a:r>
              <a:rPr lang="it-IT" sz="1200" dirty="0"/>
              <a:t> and </a:t>
            </a:r>
            <a:r>
              <a:rPr lang="it-IT" sz="1200" dirty="0" err="1"/>
              <a:t>Networked</a:t>
            </a:r>
            <a:r>
              <a:rPr lang="it-IT" sz="1200" dirty="0"/>
              <a:t> Services, Netherlands</a:t>
            </a:r>
          </a:p>
          <a:p>
            <a:pPr marL="180975" indent="-168275" fontAlgn="b">
              <a:lnSpc>
                <a:spcPts val="1500"/>
              </a:lnSpc>
              <a:spcBef>
                <a:spcPts val="0"/>
              </a:spcBef>
            </a:pPr>
            <a:r>
              <a:rPr lang="en-US" sz="1200" dirty="0"/>
              <a:t>Data Observation Network for Earth (DataONE), USA</a:t>
            </a:r>
            <a:endParaRPr lang="it-IT" sz="1200" dirty="0"/>
          </a:p>
          <a:p>
            <a:pPr marL="180975" indent="-168275" fontAlgn="b">
              <a:lnSpc>
                <a:spcPts val="1500"/>
              </a:lnSpc>
              <a:spcBef>
                <a:spcPts val="0"/>
              </a:spcBef>
            </a:pPr>
            <a:r>
              <a:rPr lang="it-IT" sz="1200" dirty="0"/>
              <a:t>Digital </a:t>
            </a:r>
            <a:r>
              <a:rPr lang="it-IT" sz="1200" dirty="0" err="1"/>
              <a:t>Curation</a:t>
            </a:r>
            <a:r>
              <a:rPr lang="it-IT" sz="1200" dirty="0"/>
              <a:t> Centre (DCC), UK</a:t>
            </a:r>
          </a:p>
          <a:p>
            <a:pPr marL="180975" indent="-168275" fontAlgn="b">
              <a:lnSpc>
                <a:spcPts val="1500"/>
              </a:lnSpc>
              <a:spcBef>
                <a:spcPts val="0"/>
              </a:spcBef>
            </a:pPr>
            <a:r>
              <a:rPr lang="it-IT" sz="1200" dirty="0"/>
              <a:t>Digital Repository of </a:t>
            </a:r>
            <a:r>
              <a:rPr lang="it-IT" sz="1200" dirty="0" err="1"/>
              <a:t>Ireland</a:t>
            </a:r>
            <a:r>
              <a:rPr lang="it-IT" sz="1200" dirty="0"/>
              <a:t> (DRI), </a:t>
            </a:r>
            <a:r>
              <a:rPr lang="it-IT" sz="1200" dirty="0" err="1"/>
              <a:t>Ireland</a:t>
            </a:r>
            <a:endParaRPr lang="it-IT" sz="1200" dirty="0"/>
          </a:p>
          <a:p>
            <a:pPr marL="180975" indent="-168275" fontAlgn="b">
              <a:lnSpc>
                <a:spcPts val="1500"/>
              </a:lnSpc>
              <a:spcBef>
                <a:spcPts val="0"/>
              </a:spcBef>
            </a:pPr>
            <a:r>
              <a:rPr lang="en-US" sz="1200" dirty="0"/>
              <a:t>Earth Science Information Partners (ESIP), USA</a:t>
            </a:r>
            <a:endParaRPr lang="it-IT" sz="1200" dirty="0"/>
          </a:p>
          <a:p>
            <a:pPr marL="180975" indent="-168275" fontAlgn="b">
              <a:lnSpc>
                <a:spcPts val="1500"/>
              </a:lnSpc>
              <a:spcBef>
                <a:spcPts val="0"/>
              </a:spcBef>
            </a:pPr>
            <a:r>
              <a:rPr lang="it-IT" sz="1200" dirty="0"/>
              <a:t>EGI Foundation, Netherlands</a:t>
            </a:r>
          </a:p>
          <a:p>
            <a:pPr marL="180975" indent="-168275" fontAlgn="b">
              <a:lnSpc>
                <a:spcPts val="1500"/>
              </a:lnSpc>
              <a:spcBef>
                <a:spcPts val="0"/>
              </a:spcBef>
            </a:pPr>
            <a:r>
              <a:rPr lang="it-IT" sz="1200" dirty="0"/>
              <a:t>ELSEVIER, Netherlands</a:t>
            </a:r>
          </a:p>
          <a:p>
            <a:pPr marL="180975" indent="-168275" fontAlgn="b">
              <a:lnSpc>
                <a:spcPts val="1500"/>
              </a:lnSpc>
              <a:spcBef>
                <a:spcPts val="0"/>
              </a:spcBef>
            </a:pPr>
            <a:r>
              <a:rPr lang="it-IT" sz="1200" dirty="0" err="1"/>
              <a:t>European</a:t>
            </a:r>
            <a:r>
              <a:rPr lang="it-IT" sz="1200" dirty="0"/>
              <a:t> Data </a:t>
            </a:r>
            <a:r>
              <a:rPr lang="it-IT" sz="1200" dirty="0" err="1"/>
              <a:t>Infrastructure</a:t>
            </a:r>
            <a:r>
              <a:rPr lang="it-IT" sz="1200" dirty="0"/>
              <a:t> (EUDAT </a:t>
            </a:r>
            <a:r>
              <a:rPr lang="it-IT" sz="1200" dirty="0" err="1"/>
              <a:t>project</a:t>
            </a:r>
            <a:r>
              <a:rPr lang="it-IT" sz="1200" dirty="0"/>
              <a:t>), </a:t>
            </a:r>
            <a:r>
              <a:rPr lang="it-IT" sz="1200" dirty="0" err="1"/>
              <a:t>Finland</a:t>
            </a:r>
            <a:endParaRPr lang="it-IT" sz="1200" dirty="0"/>
          </a:p>
          <a:p>
            <a:pPr marL="180975" indent="-168275" fontAlgn="b">
              <a:lnSpc>
                <a:spcPts val="1500"/>
              </a:lnSpc>
              <a:spcBef>
                <a:spcPts val="0"/>
              </a:spcBef>
            </a:pPr>
            <a:r>
              <a:rPr lang="it-IT" sz="1200" dirty="0" err="1"/>
              <a:t>European</a:t>
            </a:r>
            <a:r>
              <a:rPr lang="it-IT" sz="1200" dirty="0"/>
              <a:t> </a:t>
            </a:r>
            <a:r>
              <a:rPr lang="it-IT" sz="1200" dirty="0" err="1"/>
              <a:t>Parliamentary</a:t>
            </a:r>
            <a:r>
              <a:rPr lang="it-IT" sz="1200" dirty="0"/>
              <a:t> </a:t>
            </a:r>
            <a:r>
              <a:rPr lang="it-IT" sz="1200" dirty="0" err="1"/>
              <a:t>Research</a:t>
            </a:r>
            <a:r>
              <a:rPr lang="it-IT" sz="1200" dirty="0"/>
              <a:t> Service (EPRS), </a:t>
            </a:r>
            <a:r>
              <a:rPr lang="it-IT" sz="1200" dirty="0" err="1"/>
              <a:t>Belgium</a:t>
            </a:r>
            <a:endParaRPr lang="it-IT" sz="1200" dirty="0"/>
          </a:p>
          <a:p>
            <a:pPr marL="180975" indent="-168275" fontAlgn="b">
              <a:lnSpc>
                <a:spcPts val="1500"/>
              </a:lnSpc>
              <a:spcBef>
                <a:spcPts val="0"/>
              </a:spcBef>
            </a:pPr>
            <a:r>
              <a:rPr lang="en-US" sz="1200" dirty="0"/>
              <a:t>GÉANT, Netherlands</a:t>
            </a:r>
          </a:p>
          <a:p>
            <a:pPr marL="180975" indent="-168275" fontAlgn="b">
              <a:lnSpc>
                <a:spcPts val="1500"/>
              </a:lnSpc>
              <a:spcBef>
                <a:spcPts val="0"/>
              </a:spcBef>
            </a:pPr>
            <a:r>
              <a:rPr lang="en-US" sz="1200" dirty="0"/>
              <a:t>Georgia Institute of Technology Library, USA</a:t>
            </a:r>
            <a:endParaRPr lang="it-IT" sz="1200" dirty="0"/>
          </a:p>
          <a:p>
            <a:pPr marL="180975" indent="-168275" fontAlgn="b">
              <a:lnSpc>
                <a:spcPts val="1500"/>
              </a:lnSpc>
              <a:spcBef>
                <a:spcPts val="0"/>
              </a:spcBef>
            </a:pPr>
            <a:r>
              <a:rPr lang="it-IT" sz="1200" dirty="0" err="1"/>
              <a:t>German</a:t>
            </a:r>
            <a:r>
              <a:rPr lang="it-IT" sz="1200" dirty="0"/>
              <a:t> Data Forum, Germany</a:t>
            </a:r>
          </a:p>
          <a:p>
            <a:pPr marL="180975" indent="-168275" fontAlgn="b">
              <a:lnSpc>
                <a:spcPts val="1500"/>
              </a:lnSpc>
              <a:spcBef>
                <a:spcPts val="0"/>
              </a:spcBef>
            </a:pPr>
            <a:r>
              <a:rPr lang="en-US" sz="1200" dirty="0"/>
              <a:t>Grenoble Alpes University, France</a:t>
            </a:r>
            <a:endParaRPr lang="it-IT" sz="1200" dirty="0"/>
          </a:p>
          <a:p>
            <a:pPr marL="180975" indent="-168275" fontAlgn="b">
              <a:lnSpc>
                <a:spcPts val="1500"/>
              </a:lnSpc>
              <a:spcBef>
                <a:spcPts val="0"/>
              </a:spcBef>
            </a:pPr>
            <a:r>
              <a:rPr lang="it-IT" sz="1200" dirty="0" err="1"/>
              <a:t>Helmholtz</a:t>
            </a:r>
            <a:r>
              <a:rPr lang="it-IT" sz="1200" dirty="0"/>
              <a:t> </a:t>
            </a:r>
            <a:r>
              <a:rPr lang="it-IT" sz="1200" dirty="0" err="1"/>
              <a:t>Association</a:t>
            </a:r>
            <a:r>
              <a:rPr lang="it-IT" sz="1200" dirty="0"/>
              <a:t>, Germany</a:t>
            </a:r>
          </a:p>
          <a:p>
            <a:pPr marL="180975" indent="-168275" fontAlgn="b">
              <a:lnSpc>
                <a:spcPts val="1500"/>
              </a:lnSpc>
              <a:spcBef>
                <a:spcPts val="0"/>
              </a:spcBef>
            </a:pPr>
            <a:r>
              <a:rPr lang="it-IT" sz="1200" dirty="0"/>
              <a:t>Information Technology </a:t>
            </a:r>
            <a:r>
              <a:rPr lang="it-IT" sz="1200" dirty="0" err="1"/>
              <a:t>Research</a:t>
            </a:r>
            <a:r>
              <a:rPr lang="it-IT" sz="1200" dirty="0"/>
              <a:t> </a:t>
            </a:r>
            <a:r>
              <a:rPr lang="it-IT" sz="1200" dirty="0" err="1"/>
              <a:t>Insititute</a:t>
            </a:r>
            <a:r>
              <a:rPr lang="it-IT" sz="1200" dirty="0"/>
              <a:t> (ITRI)- National </a:t>
            </a:r>
            <a:r>
              <a:rPr lang="it-IT" sz="1200" dirty="0" err="1"/>
              <a:t>Institute</a:t>
            </a:r>
            <a:r>
              <a:rPr lang="it-IT" sz="1200" dirty="0"/>
              <a:t> of Advanced Industrial Science and Technology (AIST), Japan</a:t>
            </a:r>
          </a:p>
          <a:p>
            <a:pPr marL="180975" indent="-168275" fontAlgn="b">
              <a:lnSpc>
                <a:spcPts val="1500"/>
              </a:lnSpc>
              <a:spcBef>
                <a:spcPts val="0"/>
              </a:spcBef>
            </a:pPr>
            <a:r>
              <a:rPr lang="it-IT" sz="1200" dirty="0" err="1"/>
              <a:t>Integrated</a:t>
            </a:r>
            <a:r>
              <a:rPr lang="it-IT" sz="1200" dirty="0"/>
              <a:t> </a:t>
            </a:r>
            <a:r>
              <a:rPr lang="it-IT" sz="1200" dirty="0" err="1"/>
              <a:t>Digitized</a:t>
            </a:r>
            <a:r>
              <a:rPr lang="it-IT" sz="1200" dirty="0"/>
              <a:t> </a:t>
            </a:r>
            <a:r>
              <a:rPr lang="it-IT" sz="1200" dirty="0" err="1"/>
              <a:t>Biocollections</a:t>
            </a:r>
            <a:r>
              <a:rPr lang="it-IT" sz="1200" dirty="0"/>
              <a:t> (</a:t>
            </a:r>
            <a:r>
              <a:rPr lang="it-IT" sz="1200" dirty="0" err="1"/>
              <a:t>iDigBio</a:t>
            </a:r>
            <a:r>
              <a:rPr lang="it-IT" sz="1200" dirty="0"/>
              <a:t>), USA</a:t>
            </a:r>
          </a:p>
          <a:p>
            <a:pPr marL="180975" indent="-168275" fontAlgn="b">
              <a:lnSpc>
                <a:spcPts val="1500"/>
              </a:lnSpc>
              <a:spcBef>
                <a:spcPts val="0"/>
              </a:spcBef>
            </a:pPr>
            <a:r>
              <a:rPr lang="it-IT" sz="1200" dirty="0"/>
              <a:t>IASSIST - International </a:t>
            </a:r>
            <a:r>
              <a:rPr lang="it-IT" sz="1200" dirty="0" err="1"/>
              <a:t>Association</a:t>
            </a:r>
            <a:r>
              <a:rPr lang="it-IT" sz="1200" dirty="0"/>
              <a:t> for Social Science Information Services and Technology, USA</a:t>
            </a:r>
          </a:p>
          <a:p>
            <a:pPr marL="180975" indent="-168275" fontAlgn="b">
              <a:lnSpc>
                <a:spcPts val="1500"/>
              </a:lnSpc>
              <a:spcBef>
                <a:spcPts val="0"/>
              </a:spcBef>
            </a:pPr>
            <a:r>
              <a:rPr lang="it-IT" sz="1200" dirty="0"/>
              <a:t>International </a:t>
            </a:r>
            <a:r>
              <a:rPr lang="it-IT" sz="1200" dirty="0" err="1"/>
              <a:t>Association</a:t>
            </a:r>
            <a:r>
              <a:rPr lang="it-IT" sz="1200" dirty="0"/>
              <a:t> of STM </a:t>
            </a:r>
            <a:r>
              <a:rPr lang="it-IT" sz="1200" dirty="0" err="1"/>
              <a:t>Publishers</a:t>
            </a:r>
            <a:r>
              <a:rPr lang="it-IT" sz="1200" dirty="0"/>
              <a:t>, Netherlands</a:t>
            </a:r>
          </a:p>
          <a:p>
            <a:pPr marL="180975" indent="-168275" fontAlgn="b">
              <a:lnSpc>
                <a:spcPts val="1500"/>
              </a:lnSpc>
              <a:spcBef>
                <a:spcPts val="0"/>
              </a:spcBef>
            </a:pPr>
            <a:r>
              <a:rPr lang="it-IT" sz="1200" dirty="0"/>
              <a:t>International </a:t>
            </a:r>
            <a:r>
              <a:rPr lang="it-IT" sz="1200" dirty="0" err="1"/>
              <a:t>Federation</a:t>
            </a:r>
            <a:r>
              <a:rPr lang="it-IT" sz="1200" dirty="0"/>
              <a:t> of Data </a:t>
            </a:r>
            <a:r>
              <a:rPr lang="it-IT" sz="1200" dirty="0" err="1"/>
              <a:t>Organizations</a:t>
            </a:r>
            <a:r>
              <a:rPr lang="it-IT" sz="1200" dirty="0"/>
              <a:t> for Social </a:t>
            </a:r>
            <a:r>
              <a:rPr lang="it-IT" sz="1200" dirty="0" err="1"/>
              <a:t>Sciences</a:t>
            </a:r>
            <a:r>
              <a:rPr lang="it-IT" sz="1200" dirty="0"/>
              <a:t>, USA</a:t>
            </a:r>
          </a:p>
          <a:p>
            <a:pPr marL="180975" indent="-168275" fontAlgn="b">
              <a:lnSpc>
                <a:spcPts val="1500"/>
              </a:lnSpc>
              <a:spcBef>
                <a:spcPts val="0"/>
              </a:spcBef>
            </a:pPr>
            <a:r>
              <a:rPr lang="it-IT" sz="1200" dirty="0"/>
              <a:t>John </a:t>
            </a:r>
            <a:r>
              <a:rPr lang="it-IT" sz="1200" dirty="0" err="1"/>
              <a:t>Wiley</a:t>
            </a:r>
            <a:r>
              <a:rPr lang="it-IT" sz="1200" dirty="0"/>
              <a:t> &amp; </a:t>
            </a:r>
            <a:r>
              <a:rPr lang="it-IT" sz="1200" dirty="0" err="1"/>
              <a:t>Sons</a:t>
            </a:r>
            <a:r>
              <a:rPr lang="it-IT" sz="1200" dirty="0"/>
              <a:t> Ltd., UK</a:t>
            </a:r>
          </a:p>
          <a:p>
            <a:pPr marL="180975" indent="-168275" fontAlgn="b">
              <a:lnSpc>
                <a:spcPts val="1500"/>
              </a:lnSpc>
              <a:spcBef>
                <a:spcPts val="0"/>
              </a:spcBef>
            </a:pPr>
            <a:r>
              <a:rPr lang="it-IT" sz="1200" dirty="0"/>
              <a:t>KAUST - King Abdullah University of Science and Technology, </a:t>
            </a:r>
            <a:r>
              <a:rPr lang="it-IT" sz="1200" dirty="0" err="1"/>
              <a:t>Saudia</a:t>
            </a:r>
            <a:r>
              <a:rPr lang="it-IT" sz="1200" dirty="0"/>
              <a:t> Arabia</a:t>
            </a:r>
          </a:p>
          <a:p>
            <a:pPr marL="180975" indent="-168275" fontAlgn="b">
              <a:lnSpc>
                <a:spcPts val="1500"/>
              </a:lnSpc>
              <a:spcBef>
                <a:spcPts val="0"/>
              </a:spcBef>
            </a:pPr>
            <a:r>
              <a:rPr lang="it-IT" sz="1200" dirty="0"/>
              <a:t>LIBER - </a:t>
            </a:r>
            <a:r>
              <a:rPr lang="it-IT" sz="1200" dirty="0" err="1"/>
              <a:t>Association</a:t>
            </a:r>
            <a:r>
              <a:rPr lang="it-IT" sz="1200" dirty="0"/>
              <a:t> of </a:t>
            </a:r>
            <a:r>
              <a:rPr lang="it-IT" sz="1200" dirty="0" err="1"/>
              <a:t>European</a:t>
            </a:r>
            <a:r>
              <a:rPr lang="it-IT" sz="1200" dirty="0"/>
              <a:t> </a:t>
            </a:r>
            <a:r>
              <a:rPr lang="it-IT" sz="1200" dirty="0" err="1"/>
              <a:t>Research</a:t>
            </a:r>
            <a:r>
              <a:rPr lang="it-IT" sz="1200" dirty="0"/>
              <a:t> Libraries, Germany</a:t>
            </a:r>
          </a:p>
          <a:p>
            <a:pPr marL="180975" indent="-168275" fontAlgn="b">
              <a:lnSpc>
                <a:spcPts val="1500"/>
              </a:lnSpc>
              <a:spcBef>
                <a:spcPts val="0"/>
              </a:spcBef>
            </a:pPr>
            <a:r>
              <a:rPr lang="it-IT" sz="1200" dirty="0"/>
              <a:t>Massachusetts </a:t>
            </a:r>
            <a:r>
              <a:rPr lang="it-IT" sz="1200" dirty="0" err="1"/>
              <a:t>Institute</a:t>
            </a:r>
            <a:r>
              <a:rPr lang="it-IT" sz="1200" dirty="0"/>
              <a:t> of Technology Libraries (MIT Libraries), USA</a:t>
            </a:r>
          </a:p>
          <a:p>
            <a:pPr marL="180975" indent="-168275" fontAlgn="b">
              <a:lnSpc>
                <a:spcPts val="1500"/>
              </a:lnSpc>
              <a:spcBef>
                <a:spcPts val="0"/>
              </a:spcBef>
            </a:pPr>
            <a:r>
              <a:rPr lang="it-IT" sz="1200" dirty="0"/>
              <a:t>Max </a:t>
            </a:r>
            <a:r>
              <a:rPr lang="it-IT" sz="1200" dirty="0" err="1"/>
              <a:t>Planck</a:t>
            </a:r>
            <a:r>
              <a:rPr lang="it-IT" sz="1200" dirty="0"/>
              <a:t> Computing and Data </a:t>
            </a:r>
            <a:r>
              <a:rPr lang="it-IT" sz="1200" dirty="0" err="1"/>
              <a:t>Facility</a:t>
            </a:r>
            <a:r>
              <a:rPr lang="it-IT" sz="1200" dirty="0"/>
              <a:t> (MPCDF), Germany</a:t>
            </a:r>
          </a:p>
          <a:p>
            <a:pPr marL="180975" indent="-168275" fontAlgn="b">
              <a:lnSpc>
                <a:spcPts val="1500"/>
              </a:lnSpc>
              <a:spcBef>
                <a:spcPts val="0"/>
              </a:spcBef>
            </a:pPr>
            <a:r>
              <a:rPr lang="en-US" sz="1200" dirty="0"/>
              <a:t>National Center for Supercomputing Applications, USA</a:t>
            </a:r>
          </a:p>
          <a:p>
            <a:pPr marL="180975" indent="-168275" fontAlgn="b">
              <a:lnSpc>
                <a:spcPts val="1500"/>
              </a:lnSpc>
              <a:spcBef>
                <a:spcPts val="0"/>
              </a:spcBef>
            </a:pPr>
            <a:r>
              <a:rPr lang="en-US" sz="1200" dirty="0"/>
              <a:t>National Institutes of Health (NIH), USA</a:t>
            </a:r>
            <a:endParaRPr lang="it-IT" sz="1200" dirty="0"/>
          </a:p>
          <a:p>
            <a:pPr marL="180975" indent="-168275" fontAlgn="b">
              <a:lnSpc>
                <a:spcPts val="1500"/>
              </a:lnSpc>
              <a:spcBef>
                <a:spcPts val="0"/>
              </a:spcBef>
            </a:pPr>
            <a:r>
              <a:rPr lang="it-IT" sz="1200" dirty="0"/>
              <a:t>National Library of </a:t>
            </a:r>
            <a:r>
              <a:rPr lang="it-IT" sz="1200" dirty="0" err="1"/>
              <a:t>Ireland</a:t>
            </a:r>
            <a:r>
              <a:rPr lang="it-IT" sz="1200" dirty="0"/>
              <a:t>, </a:t>
            </a:r>
            <a:r>
              <a:rPr lang="it-IT" sz="1200" dirty="0" err="1"/>
              <a:t>Ireland</a:t>
            </a:r>
            <a:endParaRPr lang="it-IT" sz="1200" dirty="0"/>
          </a:p>
          <a:p>
            <a:pPr marL="180975" indent="-168275" fontAlgn="b">
              <a:lnSpc>
                <a:spcPts val="1500"/>
              </a:lnSpc>
              <a:spcBef>
                <a:spcPts val="0"/>
              </a:spcBef>
            </a:pPr>
            <a:r>
              <a:rPr lang="it-IT" sz="1200" dirty="0"/>
              <a:t>Netherlands e-Science Center, Netherlands</a:t>
            </a:r>
          </a:p>
          <a:p>
            <a:pPr marL="180975" indent="-168275" fontAlgn="b">
              <a:lnSpc>
                <a:spcPts val="1500"/>
              </a:lnSpc>
              <a:spcBef>
                <a:spcPts val="0"/>
              </a:spcBef>
            </a:pPr>
            <a:r>
              <a:rPr lang="it-IT" sz="1200" dirty="0"/>
              <a:t>New Zealand </a:t>
            </a:r>
            <a:r>
              <a:rPr lang="it-IT" sz="1200" dirty="0" err="1"/>
              <a:t>eScience</a:t>
            </a:r>
            <a:r>
              <a:rPr lang="it-IT" sz="1200" dirty="0"/>
              <a:t> </a:t>
            </a:r>
            <a:r>
              <a:rPr lang="it-IT" sz="1200" dirty="0" err="1"/>
              <a:t>Infrastructure</a:t>
            </a:r>
            <a:r>
              <a:rPr lang="it-IT" sz="1200" dirty="0"/>
              <a:t> (</a:t>
            </a:r>
            <a:r>
              <a:rPr lang="it-IT" sz="1200" dirty="0" err="1"/>
              <a:t>NeSI</a:t>
            </a:r>
            <a:r>
              <a:rPr lang="it-IT" sz="1200" dirty="0"/>
              <a:t>), New Zealand</a:t>
            </a:r>
          </a:p>
          <a:p>
            <a:pPr marL="180975" indent="-168275" fontAlgn="b">
              <a:lnSpc>
                <a:spcPts val="1500"/>
              </a:lnSpc>
              <a:spcBef>
                <a:spcPts val="0"/>
              </a:spcBef>
            </a:pPr>
            <a:r>
              <a:rPr lang="it-IT" sz="1200" dirty="0"/>
              <a:t>NSD - </a:t>
            </a:r>
            <a:r>
              <a:rPr lang="it-IT" sz="1200" dirty="0" err="1"/>
              <a:t>Norwegian</a:t>
            </a:r>
            <a:r>
              <a:rPr lang="it-IT" sz="1200" dirty="0"/>
              <a:t> Centre for </a:t>
            </a:r>
            <a:r>
              <a:rPr lang="it-IT" sz="1200" dirty="0" err="1"/>
              <a:t>Research</a:t>
            </a:r>
            <a:r>
              <a:rPr lang="it-IT" sz="1200" dirty="0"/>
              <a:t> Data, </a:t>
            </a:r>
            <a:r>
              <a:rPr lang="it-IT" sz="1200" dirty="0" err="1"/>
              <a:t>Norway</a:t>
            </a:r>
            <a:endParaRPr lang="it-IT" sz="1200" dirty="0"/>
          </a:p>
          <a:p>
            <a:pPr marL="180975" indent="-168275" fontAlgn="b">
              <a:lnSpc>
                <a:spcPts val="1500"/>
              </a:lnSpc>
              <a:spcBef>
                <a:spcPts val="0"/>
              </a:spcBef>
            </a:pPr>
            <a:r>
              <a:rPr lang="it-IT" sz="1200" dirty="0" err="1"/>
              <a:t>Purdue</a:t>
            </a:r>
            <a:r>
              <a:rPr lang="it-IT" sz="1200" dirty="0"/>
              <a:t> </a:t>
            </a:r>
            <a:r>
              <a:rPr lang="it-IT" sz="1200" dirty="0" err="1"/>
              <a:t>University</a:t>
            </a:r>
            <a:r>
              <a:rPr lang="it-IT" sz="1200" dirty="0"/>
              <a:t> Libraries, USA</a:t>
            </a:r>
          </a:p>
          <a:p>
            <a:pPr marL="180975" indent="-168275" fontAlgn="b">
              <a:lnSpc>
                <a:spcPts val="1500"/>
              </a:lnSpc>
              <a:spcBef>
                <a:spcPts val="0"/>
              </a:spcBef>
            </a:pPr>
            <a:r>
              <a:rPr lang="it-IT" sz="1200" dirty="0" err="1"/>
              <a:t>Research</a:t>
            </a:r>
            <a:r>
              <a:rPr lang="it-IT" sz="1200" dirty="0"/>
              <a:t> Data Canada, Canada</a:t>
            </a:r>
          </a:p>
          <a:p>
            <a:pPr marL="180975" indent="-168275" fontAlgn="b">
              <a:lnSpc>
                <a:spcPts val="1500"/>
              </a:lnSpc>
              <a:spcBef>
                <a:spcPts val="0"/>
              </a:spcBef>
            </a:pPr>
            <a:r>
              <a:rPr lang="en-US" sz="1200" dirty="0"/>
              <a:t>San Diego Supercomputer Center, USA</a:t>
            </a:r>
            <a:endParaRPr lang="it-IT" sz="1200" dirty="0"/>
          </a:p>
          <a:p>
            <a:pPr marL="180975" indent="-168275" fontAlgn="b">
              <a:lnSpc>
                <a:spcPts val="1500"/>
              </a:lnSpc>
              <a:spcBef>
                <a:spcPts val="0"/>
              </a:spcBef>
            </a:pPr>
            <a:r>
              <a:rPr lang="it-IT" sz="1200" dirty="0" err="1"/>
              <a:t>Scholarly</a:t>
            </a:r>
            <a:r>
              <a:rPr lang="it-IT" sz="1200" dirty="0"/>
              <a:t> Publishing and </a:t>
            </a:r>
            <a:r>
              <a:rPr lang="it-IT" sz="1200" dirty="0" err="1"/>
              <a:t>Academic</a:t>
            </a:r>
            <a:r>
              <a:rPr lang="it-IT" sz="1200" dirty="0"/>
              <a:t> </a:t>
            </a:r>
            <a:r>
              <a:rPr lang="it-IT" sz="1200" dirty="0" err="1"/>
              <a:t>Resources</a:t>
            </a:r>
            <a:r>
              <a:rPr lang="it-IT" sz="1200" dirty="0"/>
              <a:t> </a:t>
            </a:r>
            <a:r>
              <a:rPr lang="it-IT" sz="1200" dirty="0" err="1"/>
              <a:t>Coalition</a:t>
            </a:r>
            <a:r>
              <a:rPr lang="it-IT" sz="1200" dirty="0"/>
              <a:t> (SPARC), USA</a:t>
            </a:r>
          </a:p>
          <a:p>
            <a:pPr marL="180975" indent="-168275" fontAlgn="b">
              <a:lnSpc>
                <a:spcPts val="1500"/>
              </a:lnSpc>
              <a:spcBef>
                <a:spcPts val="0"/>
              </a:spcBef>
            </a:pPr>
            <a:r>
              <a:rPr lang="it-IT" sz="1200" dirty="0"/>
              <a:t>Science &amp; Technology </a:t>
            </a:r>
            <a:r>
              <a:rPr lang="it-IT" sz="1200" dirty="0" err="1"/>
              <a:t>Facilities</a:t>
            </a:r>
            <a:r>
              <a:rPr lang="it-IT" sz="1200" dirty="0"/>
              <a:t> </a:t>
            </a:r>
            <a:r>
              <a:rPr lang="it-IT" sz="1200" dirty="0" err="1"/>
              <a:t>Council</a:t>
            </a:r>
            <a:r>
              <a:rPr lang="it-IT" sz="1200" dirty="0"/>
              <a:t> (STFC), UK</a:t>
            </a:r>
          </a:p>
          <a:p>
            <a:pPr marL="180975" indent="-168275" fontAlgn="b">
              <a:lnSpc>
                <a:spcPts val="1500"/>
              </a:lnSpc>
              <a:spcBef>
                <a:spcPts val="0"/>
              </a:spcBef>
            </a:pPr>
            <a:r>
              <a:rPr lang="en-US" sz="1200" dirty="0"/>
              <a:t>Taylor &amp; Francis Group, UK</a:t>
            </a:r>
            <a:endParaRPr lang="it-IT" sz="1200" dirty="0"/>
          </a:p>
          <a:p>
            <a:pPr marL="180975" indent="-168275" fontAlgn="b">
              <a:lnSpc>
                <a:spcPts val="1500"/>
              </a:lnSpc>
              <a:spcBef>
                <a:spcPts val="0"/>
              </a:spcBef>
            </a:pPr>
            <a:r>
              <a:rPr lang="it-IT" sz="1200" dirty="0"/>
              <a:t>The Alan </a:t>
            </a:r>
            <a:r>
              <a:rPr lang="it-IT" sz="1200" dirty="0" err="1"/>
              <a:t>Turing</a:t>
            </a:r>
            <a:r>
              <a:rPr lang="it-IT" sz="1200" dirty="0"/>
              <a:t> </a:t>
            </a:r>
            <a:r>
              <a:rPr lang="it-IT" sz="1200" dirty="0" err="1"/>
              <a:t>institute</a:t>
            </a:r>
            <a:r>
              <a:rPr lang="it-IT" sz="1200" dirty="0"/>
              <a:t>, UK</a:t>
            </a:r>
          </a:p>
          <a:p>
            <a:pPr marL="180975" indent="-168275" fontAlgn="b">
              <a:lnSpc>
                <a:spcPts val="1500"/>
              </a:lnSpc>
              <a:spcBef>
                <a:spcPts val="0"/>
              </a:spcBef>
            </a:pPr>
            <a:r>
              <a:rPr lang="it-IT" sz="1200" dirty="0"/>
              <a:t>TMF – Technology, </a:t>
            </a:r>
            <a:r>
              <a:rPr lang="it-IT" sz="1200" dirty="0" err="1"/>
              <a:t>Methods</a:t>
            </a:r>
            <a:r>
              <a:rPr lang="it-IT" sz="1200" dirty="0"/>
              <a:t>, and </a:t>
            </a:r>
            <a:r>
              <a:rPr lang="it-IT" sz="1200" dirty="0" err="1"/>
              <a:t>Infrastructure</a:t>
            </a:r>
            <a:r>
              <a:rPr lang="it-IT" sz="1200" dirty="0"/>
              <a:t> for </a:t>
            </a:r>
            <a:r>
              <a:rPr lang="it-IT" sz="1200" dirty="0" err="1"/>
              <a:t>Networked</a:t>
            </a:r>
            <a:r>
              <a:rPr lang="it-IT" sz="1200" dirty="0"/>
              <a:t> </a:t>
            </a:r>
            <a:r>
              <a:rPr lang="it-IT" sz="1200" dirty="0" err="1"/>
              <a:t>Medical</a:t>
            </a:r>
            <a:r>
              <a:rPr lang="it-IT" sz="1200" dirty="0"/>
              <a:t> </a:t>
            </a:r>
            <a:r>
              <a:rPr lang="it-IT" sz="1200" dirty="0" err="1"/>
              <a:t>Research</a:t>
            </a:r>
            <a:r>
              <a:rPr lang="it-IT" sz="1200" dirty="0"/>
              <a:t>, Germany</a:t>
            </a:r>
          </a:p>
          <a:p>
            <a:pPr marL="180975" indent="-168275" fontAlgn="b">
              <a:lnSpc>
                <a:spcPts val="1500"/>
              </a:lnSpc>
              <a:spcBef>
                <a:spcPts val="0"/>
              </a:spcBef>
            </a:pPr>
            <a:r>
              <a:rPr lang="en-US" sz="1200" dirty="0"/>
              <a:t>TU Delft, Netherlands</a:t>
            </a:r>
            <a:endParaRPr lang="it-IT" sz="1200" dirty="0"/>
          </a:p>
          <a:p>
            <a:pPr marL="180975" indent="-168275" fontAlgn="b">
              <a:lnSpc>
                <a:spcPts val="1500"/>
              </a:lnSpc>
              <a:spcBef>
                <a:spcPts val="0"/>
              </a:spcBef>
            </a:pPr>
            <a:r>
              <a:rPr lang="en-US" sz="1200" dirty="0"/>
              <a:t>United States Geological Society (USGS)</a:t>
            </a:r>
            <a:endParaRPr lang="it-IT" sz="1200" dirty="0"/>
          </a:p>
          <a:p>
            <a:pPr marL="180975" indent="-168275" fontAlgn="b">
              <a:lnSpc>
                <a:spcPts val="1500"/>
              </a:lnSpc>
              <a:spcBef>
                <a:spcPts val="0"/>
              </a:spcBef>
            </a:pPr>
            <a:r>
              <a:rPr lang="it-IT" sz="1200" dirty="0" err="1"/>
              <a:t>Université</a:t>
            </a:r>
            <a:r>
              <a:rPr lang="it-IT" sz="1200" dirty="0"/>
              <a:t> de </a:t>
            </a:r>
            <a:r>
              <a:rPr lang="it-IT" sz="1200" dirty="0" err="1"/>
              <a:t>Lorraine</a:t>
            </a:r>
            <a:r>
              <a:rPr lang="it-IT" sz="1200" dirty="0"/>
              <a:t>, France</a:t>
            </a:r>
          </a:p>
          <a:p>
            <a:pPr marL="180975" indent="-168275" fontAlgn="b">
              <a:lnSpc>
                <a:spcPts val="1500"/>
              </a:lnSpc>
              <a:spcBef>
                <a:spcPts val="0"/>
              </a:spcBef>
            </a:pPr>
            <a:r>
              <a:rPr lang="it-IT" sz="1200" dirty="0" err="1"/>
              <a:t>University</a:t>
            </a:r>
            <a:r>
              <a:rPr lang="it-IT" sz="1200" dirty="0"/>
              <a:t> of Strasbourg, France</a:t>
            </a:r>
          </a:p>
          <a:p>
            <a:pPr marL="180975" indent="-168275" fontAlgn="b">
              <a:lnSpc>
                <a:spcPts val="1500"/>
              </a:lnSpc>
              <a:spcBef>
                <a:spcPts val="0"/>
              </a:spcBef>
            </a:pPr>
            <a:r>
              <a:rPr lang="it-IT" sz="1200" dirty="0"/>
              <a:t>Washington </a:t>
            </a:r>
            <a:r>
              <a:rPr lang="it-IT" sz="1200" dirty="0" err="1"/>
              <a:t>University</a:t>
            </a:r>
            <a:r>
              <a:rPr lang="it-IT" sz="1200" dirty="0"/>
              <a:t> in St. Louis Libraries, USA</a:t>
            </a:r>
          </a:p>
          <a:p>
            <a:pPr marL="180975" indent="-168275" fontAlgn="b">
              <a:lnSpc>
                <a:spcPts val="1500"/>
              </a:lnSpc>
              <a:spcBef>
                <a:spcPts val="0"/>
              </a:spcBef>
            </a:pPr>
            <a:r>
              <a:rPr lang="it-IT" sz="120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58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a:t>The </a:t>
            </a:r>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Committee</a:t>
            </a:r>
            <a:r>
              <a:rPr lang="it-IT" sz="2400" dirty="0"/>
              <a:t> on Data for Science and Technology (CODATA)</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Group on Earth </a:t>
            </a:r>
            <a:r>
              <a:rPr lang="it-IT" sz="2400" dirty="0" err="1"/>
              <a:t>Observations</a:t>
            </a:r>
            <a:r>
              <a:rPr lang="it-IT" sz="2400" dirty="0"/>
              <a:t> (GEO)</a:t>
            </a:r>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59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29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30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43BBFD59-89FC-2A4D-ABF9-BC30B14F9CDB}"/>
              </a:ext>
            </a:extLst>
          </p:cNvPr>
          <p:cNvPicPr>
            <a:picLocks noChangeAspect="1"/>
          </p:cNvPicPr>
          <p:nvPr/>
        </p:nvPicPr>
        <p:blipFill rotWithShape="1">
          <a:blip r:embed="rId3"/>
          <a:srcRect l="10304" t="6033"/>
          <a:stretch/>
        </p:blipFill>
        <p:spPr>
          <a:xfrm>
            <a:off x="2674064" y="4309956"/>
            <a:ext cx="6843871" cy="1946208"/>
          </a:xfrm>
          <a:prstGeom prst="rect">
            <a:avLst/>
          </a:prstGeom>
        </p:spPr>
      </p:pic>
    </p:spTree>
    <p:extLst>
      <p:ext uri="{BB962C8B-B14F-4D97-AF65-F5344CB8AC3E}">
        <p14:creationId xmlns:p14="http://schemas.microsoft.com/office/powerpoint/2010/main" val="377719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390140" y="213037"/>
            <a:ext cx="9086751" cy="1094450"/>
          </a:xfrm>
        </p:spPr>
        <p:txBody>
          <a:bodyPr>
            <a:noAutofit/>
          </a:bodyPr>
          <a:lstStyle/>
          <a:p>
            <a:pPr algn="ctr"/>
            <a:r>
              <a:rPr lang="en-US" sz="4500" dirty="0">
                <a:latin typeface="+mn-lt"/>
              </a:rPr>
              <a:t>Plenary 19 as a Part of International Data Week 2022</a:t>
            </a:r>
            <a:endParaRPr lang="en-150" sz="45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317542" y="1488905"/>
            <a:ext cx="7436010" cy="369332"/>
          </a:xfrm>
          <a:prstGeom prst="rect">
            <a:avLst/>
          </a:prstGeom>
          <a:noFill/>
        </p:spPr>
        <p:txBody>
          <a:bodyPr wrap="square" rtlCol="0">
            <a:spAutoFit/>
          </a:bodyPr>
          <a:lstStyle/>
          <a:p>
            <a:pPr marL="285750" indent="-285750">
              <a:buFont typeface="Wingdings" pitchFamily="2" charset="2"/>
              <a:buChar char="v"/>
            </a:pPr>
            <a:r>
              <a:rPr lang="en-US" dirty="0"/>
              <a:t>73 Virtual or 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753552" y="1488905"/>
            <a:ext cx="3998595" cy="369332"/>
          </a:xfrm>
          <a:prstGeom prst="rect">
            <a:avLst/>
          </a:prstGeom>
          <a:noFill/>
        </p:spPr>
        <p:txBody>
          <a:bodyPr wrap="none" rtlCol="0">
            <a:spAutoFit/>
          </a:bodyPr>
          <a:lstStyle/>
          <a:p>
            <a:pPr marL="285750" indent="-285750">
              <a:buFont typeface="Wingdings" pitchFamily="2" charset="2"/>
              <a:buChar char="v"/>
            </a:pPr>
            <a:r>
              <a:rPr lang="en-US" dirty="0"/>
              <a:t>39 RDA posters (Hybrid-7, Virtual-32) </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6294052" y="2057841"/>
            <a:ext cx="0" cy="4401912"/>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2322B08-6800-C143-B5C4-7D93415A8EAB}"/>
              </a:ext>
            </a:extLst>
          </p:cNvPr>
          <p:cNvPicPr>
            <a:picLocks noChangeAspect="1"/>
          </p:cNvPicPr>
          <p:nvPr/>
        </p:nvPicPr>
        <p:blipFill>
          <a:blip r:embed="rId2"/>
          <a:stretch>
            <a:fillRect/>
          </a:stretch>
        </p:blipFill>
        <p:spPr>
          <a:xfrm>
            <a:off x="450538" y="2976044"/>
            <a:ext cx="5645462" cy="3166840"/>
          </a:xfrm>
          <a:prstGeom prst="rect">
            <a:avLst/>
          </a:prstGeom>
        </p:spPr>
      </p:pic>
      <p:pic>
        <p:nvPicPr>
          <p:cNvPr id="4" name="Picture 3">
            <a:extLst>
              <a:ext uri="{FF2B5EF4-FFF2-40B4-BE49-F238E27FC236}">
                <a16:creationId xmlns:a16="http://schemas.microsoft.com/office/drawing/2014/main" id="{90DDE213-A6D7-E04A-97FF-839BA5A2B1D7}"/>
              </a:ext>
            </a:extLst>
          </p:cNvPr>
          <p:cNvPicPr>
            <a:picLocks noChangeAspect="1"/>
          </p:cNvPicPr>
          <p:nvPr/>
        </p:nvPicPr>
        <p:blipFill rotWithShape="1">
          <a:blip r:embed="rId3"/>
          <a:srcRect t="1868" b="2757"/>
          <a:stretch/>
        </p:blipFill>
        <p:spPr>
          <a:xfrm>
            <a:off x="6492105" y="2161121"/>
            <a:ext cx="5129926" cy="2958841"/>
          </a:xfrm>
          <a:prstGeom prst="rect">
            <a:avLst/>
          </a:prstGeom>
        </p:spPr>
      </p:pic>
      <p:sp>
        <p:nvSpPr>
          <p:cNvPr id="15" name="TextBox 14">
            <a:extLst>
              <a:ext uri="{FF2B5EF4-FFF2-40B4-BE49-F238E27FC236}">
                <a16:creationId xmlns:a16="http://schemas.microsoft.com/office/drawing/2014/main" id="{F8153DFA-1B7E-CE4B-8F0E-C6990BE46124}"/>
              </a:ext>
            </a:extLst>
          </p:cNvPr>
          <p:cNvSpPr txBox="1"/>
          <p:nvPr/>
        </p:nvSpPr>
        <p:spPr>
          <a:xfrm>
            <a:off x="6508136" y="5285921"/>
            <a:ext cx="5233326" cy="923330"/>
          </a:xfrm>
          <a:prstGeom prst="rect">
            <a:avLst/>
          </a:prstGeom>
          <a:noFill/>
        </p:spPr>
        <p:txBody>
          <a:bodyPr wrap="square" rtlCol="0">
            <a:spAutoFit/>
          </a:bodyPr>
          <a:lstStyle/>
          <a:p>
            <a:pPr algn="ctr"/>
            <a:r>
              <a:rPr lang="en-US" dirty="0"/>
              <a:t>The graph outlines the number of sessions per pathway, giving an indication of the current “trends” across the RDA groups and their topics’ focus. </a:t>
            </a:r>
          </a:p>
        </p:txBody>
      </p:sp>
      <p:pic>
        <p:nvPicPr>
          <p:cNvPr id="9" name="Picture 8">
            <a:extLst>
              <a:ext uri="{FF2B5EF4-FFF2-40B4-BE49-F238E27FC236}">
                <a16:creationId xmlns:a16="http://schemas.microsoft.com/office/drawing/2014/main" id="{A4BE3A1F-0ED6-284A-A11D-34F1854F0B15}"/>
              </a:ext>
            </a:extLst>
          </p:cNvPr>
          <p:cNvPicPr>
            <a:picLocks noChangeAspect="1"/>
          </p:cNvPicPr>
          <p:nvPr/>
        </p:nvPicPr>
        <p:blipFill>
          <a:blip r:embed="rId4"/>
          <a:stretch>
            <a:fillRect/>
          </a:stretch>
        </p:blipFill>
        <p:spPr>
          <a:xfrm>
            <a:off x="449632" y="2038545"/>
            <a:ext cx="5630337" cy="856394"/>
          </a:xfrm>
          <a:prstGeom prst="rect">
            <a:avLst/>
          </a:prstGeom>
        </p:spPr>
      </p:pic>
    </p:spTree>
    <p:extLst>
      <p:ext uri="{BB962C8B-B14F-4D97-AF65-F5344CB8AC3E}">
        <p14:creationId xmlns:p14="http://schemas.microsoft.com/office/powerpoint/2010/main" val="403945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25</a:t>
            </a:fld>
            <a:endParaRPr lang="fi-FI"/>
          </a:p>
        </p:txBody>
      </p:sp>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3">
            <a:alphaModFix/>
          </a:blip>
          <a:srcRect/>
          <a:stretch/>
        </p:blipFill>
        <p:spPr>
          <a:xfrm>
            <a:off x="389559" y="157371"/>
            <a:ext cx="1289889" cy="727338"/>
          </a:xfrm>
          <a:prstGeom prst="rect">
            <a:avLst/>
          </a:prstGeom>
          <a:noFill/>
          <a:ln>
            <a:noFill/>
          </a:ln>
        </p:spPr>
      </p:pic>
      <p:pic>
        <p:nvPicPr>
          <p:cNvPr id="2" name="Picture 1">
            <a:extLst>
              <a:ext uri="{FF2B5EF4-FFF2-40B4-BE49-F238E27FC236}">
                <a16:creationId xmlns:a16="http://schemas.microsoft.com/office/drawing/2014/main" id="{5125B35D-C556-B64A-82E1-93281E20C1A3}"/>
              </a:ext>
            </a:extLst>
          </p:cNvPr>
          <p:cNvPicPr>
            <a:picLocks noChangeAspect="1"/>
          </p:cNvPicPr>
          <p:nvPr/>
        </p:nvPicPr>
        <p:blipFill>
          <a:blip r:embed="rId4"/>
          <a:stretch>
            <a:fillRect/>
          </a:stretch>
        </p:blipFill>
        <p:spPr>
          <a:xfrm>
            <a:off x="0" y="1452"/>
            <a:ext cx="12192000" cy="6855095"/>
          </a:xfrm>
          <a:prstGeom prst="rect">
            <a:avLst/>
          </a:prstGeom>
        </p:spPr>
      </p:pic>
      <p:sp>
        <p:nvSpPr>
          <p:cNvPr id="8" name="Title 1">
            <a:extLst>
              <a:ext uri="{FF2B5EF4-FFF2-40B4-BE49-F238E27FC236}">
                <a16:creationId xmlns:a16="http://schemas.microsoft.com/office/drawing/2014/main" id="{134772B2-A3B9-1946-9E02-B4B189D6BDCE}"/>
              </a:ext>
            </a:extLst>
          </p:cNvPr>
          <p:cNvSpPr>
            <a:spLocks noGrp="1"/>
          </p:cNvSpPr>
          <p:nvPr>
            <p:ph type="title"/>
          </p:nvPr>
        </p:nvSpPr>
        <p:spPr>
          <a:xfrm>
            <a:off x="5036046" y="4121470"/>
            <a:ext cx="6465287" cy="1324235"/>
          </a:xfrm>
        </p:spPr>
        <p:txBody>
          <a:bodyPr vert="horz" lIns="91440" tIns="45720" rIns="91440" bIns="45720" rtlCol="0" anchor="b">
            <a:normAutofit/>
          </a:bodyPr>
          <a:lstStyle/>
          <a:p>
            <a:r>
              <a:rPr lang="en-US" sz="3200" b="1" dirty="0">
                <a:solidFill>
                  <a:schemeClr val="bg2"/>
                </a:solidFill>
              </a:rPr>
              <a:t>Research Data </a:t>
            </a:r>
            <a:r>
              <a:rPr lang="en-US" sz="2800" b="1" dirty="0">
                <a:solidFill>
                  <a:schemeClr val="bg2"/>
                </a:solidFill>
              </a:rPr>
              <a:t>Alliance</a:t>
            </a:r>
            <a:r>
              <a:rPr lang="en-US" sz="3200" b="1" dirty="0">
                <a:solidFill>
                  <a:schemeClr val="bg2"/>
                </a:solidFill>
              </a:rPr>
              <a:t> 10th Anniversary Plenary meeting</a:t>
            </a:r>
            <a:endParaRPr lang="en-US" sz="3200" dirty="0">
              <a:solidFill>
                <a:schemeClr val="bg2"/>
              </a:solidFill>
            </a:endParaRPr>
          </a:p>
        </p:txBody>
      </p:sp>
      <p:sp>
        <p:nvSpPr>
          <p:cNvPr id="9" name="Content Placeholder 2">
            <a:extLst>
              <a:ext uri="{FF2B5EF4-FFF2-40B4-BE49-F238E27FC236}">
                <a16:creationId xmlns:a16="http://schemas.microsoft.com/office/drawing/2014/main" id="{6D4D7A45-90E7-A448-A2F0-B84783C8DD40}"/>
              </a:ext>
            </a:extLst>
          </p:cNvPr>
          <p:cNvSpPr txBox="1">
            <a:spLocks/>
          </p:cNvSpPr>
          <p:nvPr/>
        </p:nvSpPr>
        <p:spPr>
          <a:xfrm>
            <a:off x="5021821" y="5379920"/>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b="1" dirty="0">
                <a:solidFill>
                  <a:schemeClr val="bg2"/>
                </a:solidFill>
              </a:rPr>
              <a:t>Gothenburg, Sweden, March 21-23, 2023</a:t>
            </a:r>
          </a:p>
        </p:txBody>
      </p:sp>
      <p:sp>
        <p:nvSpPr>
          <p:cNvPr id="11" name="TextBox 10">
            <a:extLst>
              <a:ext uri="{FF2B5EF4-FFF2-40B4-BE49-F238E27FC236}">
                <a16:creationId xmlns:a16="http://schemas.microsoft.com/office/drawing/2014/main" id="{F8869E3E-5E72-4E40-B0A4-31EF8658EB70}"/>
              </a:ext>
            </a:extLst>
          </p:cNvPr>
          <p:cNvSpPr txBox="1"/>
          <p:nvPr/>
        </p:nvSpPr>
        <p:spPr>
          <a:xfrm>
            <a:off x="10456984" y="6233173"/>
            <a:ext cx="1658815" cy="400110"/>
          </a:xfrm>
          <a:prstGeom prst="rect">
            <a:avLst/>
          </a:prstGeom>
          <a:solidFill>
            <a:schemeClr val="bg2"/>
          </a:solidFill>
          <a:ln w="76200">
            <a:noFill/>
          </a:ln>
        </p:spPr>
        <p:txBody>
          <a:bodyPr wrap="square" lIns="72000" rtlCol="0">
            <a:spAutoFit/>
          </a:bodyPr>
          <a:lstStyle/>
          <a:p>
            <a:pPr lvl="0" algn="r">
              <a:defRPr/>
            </a:pPr>
            <a:r>
              <a:rPr kumimoji="0" lang="en-GB" sz="2000" b="1" u="sng" strike="noStrike" kern="0" cap="none" spc="0" normalizeH="0" baseline="0" noProof="0" dirty="0">
                <a:ln>
                  <a:noFill/>
                </a:ln>
                <a:solidFill>
                  <a:schemeClr val="accent1">
                    <a:lumMod val="75000"/>
                  </a:schemeClr>
                </a:solidFill>
                <a:effectLst/>
                <a:uLnTx/>
                <a:uFillTx/>
                <a:hlinkClick r:id="rId5">
                  <a:extLst>
                    <a:ext uri="{A12FA001-AC4F-418D-AE19-62706E023703}">
                      <ahyp:hlinkClr xmlns:ahyp="http://schemas.microsoft.com/office/drawing/2018/hyperlinkcolor" val="tx"/>
                    </a:ext>
                  </a:extLst>
                </a:hlinkClick>
              </a:rPr>
              <a:t>LEARN MORE</a:t>
            </a:r>
            <a:endParaRPr kumimoji="0" lang="it-IT" sz="2000" b="1" u="sng" strike="noStrike" kern="0" cap="none" spc="0" normalizeH="0" baseline="0" noProof="0" dirty="0">
              <a:ln>
                <a:noFill/>
              </a:ln>
              <a:solidFill>
                <a:schemeClr val="accent1">
                  <a:lumMod val="75000"/>
                </a:schemeClr>
              </a:solidFill>
              <a:effectLst/>
              <a:uLnTx/>
              <a:uFillTx/>
            </a:endParaRPr>
          </a:p>
        </p:txBody>
      </p:sp>
      <p:sp>
        <p:nvSpPr>
          <p:cNvPr id="13" name="Content Placeholder 2">
            <a:extLst>
              <a:ext uri="{FF2B5EF4-FFF2-40B4-BE49-F238E27FC236}">
                <a16:creationId xmlns:a16="http://schemas.microsoft.com/office/drawing/2014/main" id="{43C27239-7863-2548-8164-221BB4B8702C}"/>
              </a:ext>
            </a:extLst>
          </p:cNvPr>
          <p:cNvSpPr txBox="1">
            <a:spLocks/>
          </p:cNvSpPr>
          <p:nvPr/>
        </p:nvSpPr>
        <p:spPr>
          <a:xfrm>
            <a:off x="5050272" y="3694844"/>
            <a:ext cx="6465286"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400" b="1" dirty="0">
                <a:solidFill>
                  <a:schemeClr val="bg2"/>
                </a:solidFill>
              </a:rPr>
              <a:t>RDA Plenary 20</a:t>
            </a:r>
          </a:p>
        </p:txBody>
      </p:sp>
    </p:spTree>
    <p:extLst>
      <p:ext uri="{BB962C8B-B14F-4D97-AF65-F5344CB8AC3E}">
        <p14:creationId xmlns:p14="http://schemas.microsoft.com/office/powerpoint/2010/main" val="174510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26</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27</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59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87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33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53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12,784</a:t>
            </a:r>
            <a:r>
              <a:rPr lang="it-IT" sz="1600" b="1" dirty="0"/>
              <a:t> INDIVIDUAL MEMBERS FROM 148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58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12K members globally representing 148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5" name="Picture 4" descr="Chart, line chart&#10;&#10;Description automatically generated">
            <a:extLst>
              <a:ext uri="{FF2B5EF4-FFF2-40B4-BE49-F238E27FC236}">
                <a16:creationId xmlns:a16="http://schemas.microsoft.com/office/drawing/2014/main" id="{5E3A38D9-B089-C442-9ECB-AB76A991819F}"/>
              </a:ext>
            </a:extLst>
          </p:cNvPr>
          <p:cNvPicPr>
            <a:picLocks noChangeAspect="1"/>
          </p:cNvPicPr>
          <p:nvPr/>
        </p:nvPicPr>
        <p:blipFill>
          <a:blip r:embed="rId3"/>
          <a:stretch>
            <a:fillRect/>
          </a:stretch>
        </p:blipFill>
        <p:spPr>
          <a:xfrm>
            <a:off x="175846" y="1441004"/>
            <a:ext cx="11840308" cy="4416973"/>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pic>
        <p:nvPicPr>
          <p:cNvPr id="7" name="Picture 6">
            <a:extLst>
              <a:ext uri="{FF2B5EF4-FFF2-40B4-BE49-F238E27FC236}">
                <a16:creationId xmlns:a16="http://schemas.microsoft.com/office/drawing/2014/main" id="{FD253BDA-5806-5243-ACFC-6574786ED1C4}"/>
              </a:ext>
            </a:extLst>
          </p:cNvPr>
          <p:cNvPicPr>
            <a:picLocks noChangeAspect="1"/>
          </p:cNvPicPr>
          <p:nvPr/>
        </p:nvPicPr>
        <p:blipFill>
          <a:blip r:embed="rId3"/>
          <a:stretch>
            <a:fillRect/>
          </a:stretch>
        </p:blipFill>
        <p:spPr>
          <a:xfrm>
            <a:off x="178717" y="1505962"/>
            <a:ext cx="7527253" cy="4473209"/>
          </a:xfrm>
          <a:prstGeom prst="rect">
            <a:avLst/>
          </a:prstGeom>
        </p:spPr>
      </p:pic>
      <p:pic>
        <p:nvPicPr>
          <p:cNvPr id="10" name="Picture 9">
            <a:extLst>
              <a:ext uri="{FF2B5EF4-FFF2-40B4-BE49-F238E27FC236}">
                <a16:creationId xmlns:a16="http://schemas.microsoft.com/office/drawing/2014/main" id="{8D4AE5D1-9814-3546-9CD3-77370AA64C33}"/>
              </a:ext>
            </a:extLst>
          </p:cNvPr>
          <p:cNvPicPr>
            <a:picLocks noChangeAspect="1"/>
          </p:cNvPicPr>
          <p:nvPr/>
        </p:nvPicPr>
        <p:blipFill>
          <a:blip r:embed="rId4"/>
          <a:stretch>
            <a:fillRect/>
          </a:stretch>
        </p:blipFill>
        <p:spPr>
          <a:xfrm>
            <a:off x="7690336" y="1505962"/>
            <a:ext cx="4064000" cy="3835400"/>
          </a:xfrm>
          <a:prstGeom prst="rect">
            <a:avLst/>
          </a:prstGeom>
        </p:spPr>
      </p:pic>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21925</TotalTime>
  <Words>2820</Words>
  <Application>Microsoft Macintosh PowerPoint</Application>
  <PresentationFormat>Widescreen</PresentationFormat>
  <Paragraphs>313</Paragraphs>
  <Slides>27</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What are Plenary Meetings?</vt:lpstr>
      <vt:lpstr>Plenary Meetings: Benefits of Attending</vt:lpstr>
      <vt:lpstr>Plenary 19 as a Part of International Data Week 2022</vt:lpstr>
      <vt:lpstr>Research Data Alliance 10th Anniversary Plenary meeting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146</cp:revision>
  <dcterms:created xsi:type="dcterms:W3CDTF">2021-01-04T19:52:21Z</dcterms:created>
  <dcterms:modified xsi:type="dcterms:W3CDTF">2022-08-24T14:37:28Z</dcterms:modified>
</cp:coreProperties>
</file>