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4"/>
  </p:notesMasterIdLst>
  <p:handoutMasterIdLst>
    <p:handoutMasterId r:id="rId35"/>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3" r:id="rId24"/>
    <p:sldId id="652" r:id="rId25"/>
    <p:sldId id="291" r:id="rId26"/>
    <p:sldId id="470" r:id="rId27"/>
    <p:sldId id="657" r:id="rId28"/>
    <p:sldId id="655" r:id="rId29"/>
    <p:sldId id="656" r:id="rId30"/>
    <p:sldId id="651" r:id="rId31"/>
    <p:sldId id="650" r:id="rId32"/>
    <p:sldId id="259"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6AA6"/>
    <a:srgbClr val="FF40FF"/>
    <a:srgbClr val="5864AE"/>
    <a:srgbClr val="FCDF05"/>
    <a:srgbClr val="234C5D"/>
    <a:srgbClr val="79B94E"/>
    <a:srgbClr val="298F1F"/>
    <a:srgbClr val="34BB27"/>
    <a:srgbClr val="84442E"/>
    <a:srgbClr val="5F6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6327"/>
  </p:normalViewPr>
  <p:slideViewPr>
    <p:cSldViewPr snapToGrid="0" snapToObjects="1">
      <p:cViewPr varScale="1">
        <p:scale>
          <a:sx n="109" d="100"/>
          <a:sy n="109" d="100"/>
        </p:scale>
        <p:origin x="216" y="4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11/01/2024</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11/01/2024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22</a:t>
            </a:fld>
            <a:endParaRPr lang="en-GB"/>
          </a:p>
        </p:txBody>
      </p:sp>
    </p:spTree>
    <p:extLst>
      <p:ext uri="{BB962C8B-B14F-4D97-AF65-F5344CB8AC3E}">
        <p14:creationId xmlns:p14="http://schemas.microsoft.com/office/powerpoint/2010/main" val="11358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6" r:id="rId13"/>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4-2028"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my.visme.co/view/w49x0o4z-celebrating-a-decade-of-data-the-rda-039-s-10th-anniversary-highlights#s2"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hyperlink" Target="https://www.rd-alliance.org/rdas-21st-plenary-highlights-part-idw202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hyperlink" Target="https://www.rd-alliance.org/plenaries/international-data-week-2025-brisbane-australi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15.xml"/><Relationship Id="rId4" Type="http://schemas.openxmlformats.org/officeDocument/2006/relationships/image" Target="../media/image41.tiff"/></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99137" y="355637"/>
            <a:ext cx="3749090" cy="1028233"/>
          </a:xfrm>
        </p:spPr>
        <p:txBody>
          <a:bodyPr>
            <a:noAutofit/>
          </a:bodyPr>
          <a:lstStyle/>
          <a:p>
            <a:pPr algn="r"/>
            <a:r>
              <a:rPr lang="en-GB" sz="3600" b="1" dirty="0">
                <a:solidFill>
                  <a:schemeClr val="bg1"/>
                </a:solidFill>
              </a:rPr>
              <a:t>December 2023</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a:solidFill>
                  <a:srgbClr val="298F1F"/>
                </a:solidFill>
                <a:latin typeface="+mn-lt"/>
              </a:rPr>
              <a:t>Who is RDA – Professional Title</a:t>
            </a:r>
            <a:endParaRPr lang="en-GB" dirty="0">
              <a:solidFill>
                <a:srgbClr val="298F1F"/>
              </a:solidFill>
              <a:latin typeface="+mn-lt"/>
            </a:endParaRP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4" name="Picture 3" descr="A graph of a number of entry points&#10;&#10;Description automatically generated with medium confidence">
            <a:extLst>
              <a:ext uri="{FF2B5EF4-FFF2-40B4-BE49-F238E27FC236}">
                <a16:creationId xmlns:a16="http://schemas.microsoft.com/office/drawing/2014/main" id="{C969C9F2-BB79-6134-13A3-B054741B7905}"/>
              </a:ext>
            </a:extLst>
          </p:cNvPr>
          <p:cNvPicPr>
            <a:picLocks noChangeAspect="1"/>
          </p:cNvPicPr>
          <p:nvPr/>
        </p:nvPicPr>
        <p:blipFill>
          <a:blip r:embed="rId2"/>
          <a:stretch>
            <a:fillRect/>
          </a:stretch>
        </p:blipFill>
        <p:spPr>
          <a:xfrm>
            <a:off x="2556608" y="1189883"/>
            <a:ext cx="6643988" cy="4958200"/>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14,053</a:t>
            </a:r>
            <a:r>
              <a:rPr kumimoji="0" lang="it-IT" sz="1800" b="1" i="0" u="none" strike="noStrike" kern="0" cap="none" spc="0" normalizeH="0" baseline="0" noProof="0" dirty="0">
                <a:ln>
                  <a:noFill/>
                </a:ln>
                <a:solidFill>
                  <a:prstClr val="black"/>
                </a:solidFill>
                <a:effectLst/>
                <a:uLnTx/>
                <a:uFillTx/>
              </a:rPr>
              <a:t> RDA members from 152 different countries</a:t>
            </a:r>
          </a:p>
        </p:txBody>
      </p:sp>
      <p:pic>
        <p:nvPicPr>
          <p:cNvPr id="4" name="Picture 3" descr="A map of the world&#10;&#10;Description automatically generated">
            <a:extLst>
              <a:ext uri="{FF2B5EF4-FFF2-40B4-BE49-F238E27FC236}">
                <a16:creationId xmlns:a16="http://schemas.microsoft.com/office/drawing/2014/main" id="{B55ABFA7-E287-69B7-576C-C0F894752F0D}"/>
              </a:ext>
            </a:extLst>
          </p:cNvPr>
          <p:cNvPicPr>
            <a:picLocks noChangeAspect="1"/>
          </p:cNvPicPr>
          <p:nvPr/>
        </p:nvPicPr>
        <p:blipFill>
          <a:blip r:embed="rId2"/>
          <a:stretch>
            <a:fillRect/>
          </a:stretch>
        </p:blipFill>
        <p:spPr>
          <a:xfrm>
            <a:off x="352670" y="1535439"/>
            <a:ext cx="5638605" cy="3787122"/>
          </a:xfrm>
          <a:prstGeom prst="rect">
            <a:avLst/>
          </a:prstGeom>
        </p:spPr>
      </p:pic>
      <p:pic>
        <p:nvPicPr>
          <p:cNvPr id="8" name="Picture 7" descr="A colorful circle with numbers and text&#10;&#10;Description automatically generated">
            <a:extLst>
              <a:ext uri="{FF2B5EF4-FFF2-40B4-BE49-F238E27FC236}">
                <a16:creationId xmlns:a16="http://schemas.microsoft.com/office/drawing/2014/main" id="{5A799DA7-AC5A-2B74-293B-3AC9871C15F2}"/>
              </a:ext>
            </a:extLst>
          </p:cNvPr>
          <p:cNvPicPr>
            <a:picLocks noChangeAspect="1"/>
          </p:cNvPicPr>
          <p:nvPr/>
        </p:nvPicPr>
        <p:blipFill>
          <a:blip r:embed="rId3"/>
          <a:stretch>
            <a:fillRect/>
          </a:stretch>
        </p:blipFill>
        <p:spPr>
          <a:xfrm>
            <a:off x="5991275" y="1432071"/>
            <a:ext cx="6013225" cy="3993858"/>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rPr>
              <a:t>69</a:t>
            </a:r>
            <a:r>
              <a:rPr kumimoji="0" lang="it-IT" sz="2000" b="1" i="0" u="none" strike="noStrike" kern="0" cap="none" spc="0" normalizeH="0" baseline="0" noProof="0" dirty="0">
                <a:ln>
                  <a:noFill/>
                </a:ln>
                <a:solidFill>
                  <a:schemeClr val="bg1"/>
                </a:solidFill>
                <a:effectLst/>
                <a:uLnTx/>
                <a:uFillTx/>
              </a:rPr>
              <a:t>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388813" y="84715"/>
            <a:ext cx="9351936" cy="1094450"/>
          </a:xfrm>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173501" y="977346"/>
            <a:ext cx="11844997" cy="4810517"/>
          </a:xfrm>
        </p:spPr>
        <p:txBody>
          <a:bodyPr lIns="90000" numCol="3" spcCol="108000">
            <a:noAutofit/>
          </a:bodyPr>
          <a:lstStyle/>
          <a:p>
            <a:pPr marL="180975" indent="-168275" fontAlgn="b">
              <a:lnSpc>
                <a:spcPts val="1500"/>
              </a:lnSpc>
              <a:spcBef>
                <a:spcPts val="0"/>
              </a:spcBef>
            </a:pPr>
            <a:r>
              <a:rPr lang="it-IT" sz="1000" dirty="0" err="1"/>
              <a:t>AARNet</a:t>
            </a:r>
            <a:r>
              <a:rPr lang="it-IT" sz="1000" dirty="0"/>
              <a:t> Pty Ltd (APL), Australia</a:t>
            </a:r>
          </a:p>
          <a:p>
            <a:pPr marL="180975" indent="-168275" fontAlgn="b">
              <a:lnSpc>
                <a:spcPts val="1500"/>
              </a:lnSpc>
              <a:spcBef>
                <a:spcPts val="0"/>
              </a:spcBef>
            </a:pPr>
            <a:r>
              <a:rPr lang="en-US" sz="1000" dirty="0"/>
              <a:t>Addis Ababa University (AAU)</a:t>
            </a:r>
            <a:r>
              <a:rPr lang="it-IT" sz="1000" dirty="0"/>
              <a:t>, </a:t>
            </a:r>
            <a:r>
              <a:rPr lang="en-US" sz="1000" dirty="0"/>
              <a:t>Ethiopia </a:t>
            </a:r>
          </a:p>
          <a:p>
            <a:pPr marL="180975" indent="-168275" fontAlgn="b">
              <a:lnSpc>
                <a:spcPts val="1500"/>
              </a:lnSpc>
              <a:spcBef>
                <a:spcPts val="0"/>
              </a:spcBef>
            </a:pPr>
            <a:r>
              <a:rPr lang="en-US" sz="1000" dirty="0"/>
              <a:t>Alex Ekwueme Federal University Ndufu Alike (AEFUNAI), Nigeria </a:t>
            </a:r>
            <a:endParaRPr lang="it-IT" sz="1000" dirty="0"/>
          </a:p>
          <a:p>
            <a:pPr marL="180975" indent="-168275" fontAlgn="b">
              <a:lnSpc>
                <a:spcPts val="1500"/>
              </a:lnSpc>
              <a:spcBef>
                <a:spcPts val="0"/>
              </a:spcBef>
            </a:pPr>
            <a:r>
              <a:rPr lang="en-US" sz="1000" dirty="0"/>
              <a:t>American Chemical Society Publications (ACS)</a:t>
            </a:r>
            <a:endParaRPr lang="it-IT" sz="1000" dirty="0"/>
          </a:p>
          <a:p>
            <a:pPr marL="180975" indent="-168275" fontAlgn="b">
              <a:lnSpc>
                <a:spcPts val="1500"/>
              </a:lnSpc>
              <a:spcBef>
                <a:spcPts val="0"/>
              </a:spcBef>
            </a:pPr>
            <a:r>
              <a:rPr lang="it-IT" sz="1000" dirty="0"/>
              <a:t>American </a:t>
            </a:r>
            <a:r>
              <a:rPr lang="it-IT" sz="1000" dirty="0" err="1"/>
              <a:t>Geophysical</a:t>
            </a:r>
            <a:r>
              <a:rPr lang="it-IT" sz="1000" dirty="0"/>
              <a:t> Union (AGU), USA</a:t>
            </a:r>
          </a:p>
          <a:p>
            <a:pPr marL="180975" indent="-168275" fontAlgn="b">
              <a:lnSpc>
                <a:spcPts val="1500"/>
              </a:lnSpc>
              <a:spcBef>
                <a:spcPts val="0"/>
              </a:spcBef>
            </a:pPr>
            <a:r>
              <a:rPr lang="it-IT" sz="1000" dirty="0" err="1"/>
              <a:t>Australian</a:t>
            </a:r>
            <a:r>
              <a:rPr lang="it-IT" sz="1000" dirty="0"/>
              <a:t> </a:t>
            </a:r>
            <a:r>
              <a:rPr lang="it-IT" sz="1000" dirty="0" err="1"/>
              <a:t>Research</a:t>
            </a:r>
            <a:r>
              <a:rPr lang="it-IT" sz="1000" dirty="0"/>
              <a:t> Data Commons (ARDC), Australia</a:t>
            </a:r>
          </a:p>
          <a:p>
            <a:pPr marL="180975" indent="-168275" fontAlgn="b">
              <a:lnSpc>
                <a:spcPts val="1500"/>
              </a:lnSpc>
              <a:spcBef>
                <a:spcPts val="0"/>
              </a:spcBef>
            </a:pPr>
            <a:r>
              <a:rPr lang="it-IT" sz="1000" dirty="0" err="1"/>
              <a:t>Battelle</a:t>
            </a:r>
            <a:r>
              <a:rPr lang="it-IT" sz="1000" dirty="0"/>
              <a:t> - National </a:t>
            </a:r>
            <a:r>
              <a:rPr lang="it-IT" sz="1000" dirty="0" err="1"/>
              <a:t>Ecological</a:t>
            </a:r>
            <a:r>
              <a:rPr lang="it-IT" sz="1000" dirty="0"/>
              <a:t> </a:t>
            </a:r>
            <a:r>
              <a:rPr lang="it-IT" sz="1000" dirty="0" err="1"/>
              <a:t>Observatory</a:t>
            </a:r>
            <a:r>
              <a:rPr lang="it-IT" sz="1000" dirty="0"/>
              <a:t> Network (NEON), USA</a:t>
            </a:r>
          </a:p>
          <a:p>
            <a:pPr marL="180975" indent="-168275" fontAlgn="b">
              <a:lnSpc>
                <a:spcPts val="1500"/>
              </a:lnSpc>
              <a:spcBef>
                <a:spcPts val="0"/>
              </a:spcBef>
            </a:pPr>
            <a:r>
              <a:rPr lang="it-IT" sz="1000" dirty="0"/>
              <a:t>California Institute of Technology, USA</a:t>
            </a:r>
          </a:p>
          <a:p>
            <a:pPr marL="180975" indent="-168275" fontAlgn="b">
              <a:lnSpc>
                <a:spcPts val="1500"/>
              </a:lnSpc>
              <a:spcBef>
                <a:spcPts val="0"/>
              </a:spcBef>
            </a:pPr>
            <a:r>
              <a:rPr lang="it-IT" sz="1000" dirty="0"/>
              <a:t>Canadian </a:t>
            </a:r>
            <a:r>
              <a:rPr lang="it-IT" sz="1000" dirty="0" err="1"/>
              <a:t>Research</a:t>
            </a:r>
            <a:r>
              <a:rPr lang="it-IT" sz="1000" dirty="0"/>
              <a:t> Data Centre Network, Canada</a:t>
            </a:r>
          </a:p>
          <a:p>
            <a:pPr marL="180975" indent="-168275" fontAlgn="b">
              <a:lnSpc>
                <a:spcPts val="1500"/>
              </a:lnSpc>
              <a:spcBef>
                <a:spcPts val="0"/>
              </a:spcBef>
            </a:pPr>
            <a:r>
              <a:rPr lang="en-US" sz="1000" dirty="0"/>
              <a:t>CNRS, France</a:t>
            </a:r>
            <a:endParaRPr lang="it-IT" sz="1000" dirty="0"/>
          </a:p>
          <a:p>
            <a:pPr marL="180975" indent="-168275" fontAlgn="b">
              <a:lnSpc>
                <a:spcPts val="1500"/>
              </a:lnSpc>
              <a:spcBef>
                <a:spcPts val="0"/>
              </a:spcBef>
            </a:pPr>
            <a:r>
              <a:rPr lang="it-IT" sz="1000" dirty="0"/>
              <a:t>Columbia </a:t>
            </a:r>
            <a:r>
              <a:rPr lang="it-IT" sz="1000" dirty="0" err="1"/>
              <a:t>University</a:t>
            </a:r>
            <a:r>
              <a:rPr lang="it-IT" sz="1000" dirty="0"/>
              <a:t> Libraries/Information Services, USA</a:t>
            </a:r>
          </a:p>
          <a:p>
            <a:pPr marL="180975" indent="-168275" fontAlgn="b">
              <a:lnSpc>
                <a:spcPts val="1500"/>
              </a:lnSpc>
              <a:spcBef>
                <a:spcPts val="0"/>
              </a:spcBef>
            </a:pPr>
            <a:r>
              <a:rPr lang="it-IT" sz="1000" dirty="0" err="1"/>
              <a:t>Consortium</a:t>
            </a:r>
            <a:r>
              <a:rPr lang="it-IT" sz="1000" dirty="0"/>
              <a:t> of </a:t>
            </a:r>
            <a:r>
              <a:rPr lang="it-IT" sz="1000" dirty="0" err="1"/>
              <a:t>European</a:t>
            </a:r>
            <a:r>
              <a:rPr lang="it-IT" sz="1000" dirty="0"/>
              <a:t> Social Science Data Archives (CESSDA), </a:t>
            </a:r>
            <a:r>
              <a:rPr lang="it-IT" sz="1000" dirty="0" err="1"/>
              <a:t>Norway</a:t>
            </a:r>
            <a:endParaRPr lang="it-IT" sz="1000" dirty="0"/>
          </a:p>
          <a:p>
            <a:pPr marL="180975" indent="-168275" fontAlgn="b">
              <a:lnSpc>
                <a:spcPts val="1500"/>
              </a:lnSpc>
              <a:spcBef>
                <a:spcPts val="0"/>
              </a:spcBef>
            </a:pPr>
            <a:r>
              <a:rPr lang="it-IT" sz="1000" dirty="0"/>
              <a:t>Corporation for National </a:t>
            </a:r>
            <a:r>
              <a:rPr lang="it-IT" sz="1000" dirty="0" err="1"/>
              <a:t>Research</a:t>
            </a:r>
            <a:r>
              <a:rPr lang="it-IT" sz="1000" dirty="0"/>
              <a:t> </a:t>
            </a:r>
            <a:r>
              <a:rPr lang="it-IT" sz="1000" dirty="0" err="1"/>
              <a:t>Initiatives</a:t>
            </a:r>
            <a:r>
              <a:rPr lang="it-IT" sz="1000" dirty="0"/>
              <a:t> (CNRI), USA</a:t>
            </a:r>
          </a:p>
          <a:p>
            <a:pPr marL="180975" indent="-168275" fontAlgn="b">
              <a:lnSpc>
                <a:spcPts val="1500"/>
              </a:lnSpc>
              <a:spcBef>
                <a:spcPts val="0"/>
              </a:spcBef>
            </a:pPr>
            <a:r>
              <a:rPr lang="en-US" sz="1000" dirty="0"/>
              <a:t>CSC - IT Center for Science, Finland</a:t>
            </a:r>
            <a:endParaRPr lang="it-IT" sz="1000" dirty="0"/>
          </a:p>
          <a:p>
            <a:pPr marL="180975" indent="-168275" fontAlgn="b">
              <a:lnSpc>
                <a:spcPts val="1500"/>
              </a:lnSpc>
              <a:spcBef>
                <a:spcPts val="0"/>
              </a:spcBef>
            </a:pPr>
            <a:r>
              <a:rPr lang="it-IT" sz="1000" dirty="0" err="1"/>
              <a:t>Danish</a:t>
            </a:r>
            <a:r>
              <a:rPr lang="it-IT" sz="1000" dirty="0"/>
              <a:t> e-</a:t>
            </a:r>
            <a:r>
              <a:rPr lang="it-IT" sz="1000" dirty="0" err="1"/>
              <a:t>Infrastructure</a:t>
            </a:r>
            <a:r>
              <a:rPr lang="it-IT" sz="1000" dirty="0"/>
              <a:t> </a:t>
            </a:r>
            <a:r>
              <a:rPr lang="it-IT" sz="1000" dirty="0" err="1"/>
              <a:t>Cooperation</a:t>
            </a:r>
            <a:r>
              <a:rPr lang="it-IT" sz="1000" dirty="0"/>
              <a:t>, </a:t>
            </a:r>
            <a:r>
              <a:rPr lang="it-IT" sz="1000" dirty="0" err="1"/>
              <a:t>Denmark</a:t>
            </a:r>
            <a:endParaRPr lang="it-IT" sz="1000" dirty="0"/>
          </a:p>
          <a:p>
            <a:pPr marL="180975" indent="-168275" fontAlgn="b">
              <a:lnSpc>
                <a:spcPts val="1500"/>
              </a:lnSpc>
              <a:spcBef>
                <a:spcPts val="0"/>
              </a:spcBef>
            </a:pPr>
            <a:r>
              <a:rPr lang="it-IT" sz="1000" dirty="0"/>
              <a:t>DANS - Data </a:t>
            </a:r>
            <a:r>
              <a:rPr lang="it-IT" sz="1000" dirty="0" err="1"/>
              <a:t>Archiving</a:t>
            </a:r>
            <a:r>
              <a:rPr lang="it-IT" sz="1000" dirty="0"/>
              <a:t> and </a:t>
            </a:r>
            <a:r>
              <a:rPr lang="it-IT" sz="1000" dirty="0" err="1"/>
              <a:t>Networked</a:t>
            </a:r>
            <a:r>
              <a:rPr lang="it-IT" sz="1000" dirty="0"/>
              <a:t> Services, Netherlands</a:t>
            </a:r>
          </a:p>
          <a:p>
            <a:pPr marL="180975" indent="-168275" fontAlgn="b">
              <a:lnSpc>
                <a:spcPts val="1500"/>
              </a:lnSpc>
              <a:spcBef>
                <a:spcPts val="0"/>
              </a:spcBef>
            </a:pPr>
            <a:r>
              <a:rPr lang="en-US" sz="1000" dirty="0"/>
              <a:t>Data Observation Network for Earth (DataONE), USA</a:t>
            </a:r>
            <a:endParaRPr lang="it-IT" sz="1000" dirty="0"/>
          </a:p>
          <a:p>
            <a:pPr marL="180975" indent="-168275" fontAlgn="b">
              <a:lnSpc>
                <a:spcPts val="1500"/>
              </a:lnSpc>
              <a:spcBef>
                <a:spcPts val="0"/>
              </a:spcBef>
            </a:pPr>
            <a:r>
              <a:rPr lang="it-IT" sz="1000" dirty="0"/>
              <a:t>Digital </a:t>
            </a:r>
            <a:r>
              <a:rPr lang="it-IT" sz="1000" dirty="0" err="1"/>
              <a:t>Curation</a:t>
            </a:r>
            <a:r>
              <a:rPr lang="it-IT" sz="1000" dirty="0"/>
              <a:t> Centre (DCC), UK</a:t>
            </a:r>
          </a:p>
          <a:p>
            <a:pPr marL="180975" indent="-168275" fontAlgn="b">
              <a:lnSpc>
                <a:spcPts val="1500"/>
              </a:lnSpc>
              <a:spcBef>
                <a:spcPts val="0"/>
              </a:spcBef>
            </a:pPr>
            <a:r>
              <a:rPr lang="it-IT" sz="1000" dirty="0"/>
              <a:t>Digital Repository of </a:t>
            </a:r>
            <a:r>
              <a:rPr lang="it-IT" sz="1000" dirty="0" err="1"/>
              <a:t>Ireland</a:t>
            </a:r>
            <a:r>
              <a:rPr lang="it-IT" sz="1000" dirty="0"/>
              <a:t> (DRI), </a:t>
            </a:r>
            <a:r>
              <a:rPr lang="it-IT" sz="1000" dirty="0" err="1"/>
              <a:t>Ireland</a:t>
            </a:r>
            <a:endParaRPr lang="it-IT" sz="1000" dirty="0"/>
          </a:p>
          <a:p>
            <a:pPr marL="180975" indent="-168275" fontAlgn="b">
              <a:lnSpc>
                <a:spcPts val="1500"/>
              </a:lnSpc>
              <a:spcBef>
                <a:spcPts val="0"/>
              </a:spcBef>
            </a:pPr>
            <a:r>
              <a:rPr lang="en-US" sz="1000" dirty="0"/>
              <a:t>Dryad</a:t>
            </a:r>
            <a:endParaRPr lang="it-IT" sz="1000" dirty="0"/>
          </a:p>
          <a:p>
            <a:pPr marL="180975" indent="-168275" fontAlgn="b">
              <a:lnSpc>
                <a:spcPts val="1500"/>
              </a:lnSpc>
              <a:spcBef>
                <a:spcPts val="0"/>
              </a:spcBef>
            </a:pPr>
            <a:r>
              <a:rPr lang="en-US" sz="1000" dirty="0"/>
              <a:t>Earth Science Information Partners (ESIP), USA</a:t>
            </a:r>
            <a:endParaRPr lang="it-IT" sz="1000" dirty="0"/>
          </a:p>
          <a:p>
            <a:pPr marL="180975" indent="-168275" fontAlgn="b">
              <a:lnSpc>
                <a:spcPts val="1500"/>
              </a:lnSpc>
              <a:spcBef>
                <a:spcPts val="0"/>
              </a:spcBef>
            </a:pPr>
            <a:r>
              <a:rPr lang="it-IT" sz="1000" dirty="0"/>
              <a:t>EGI Foundation, Netherlands</a:t>
            </a:r>
          </a:p>
          <a:p>
            <a:pPr marL="180975" indent="-168275" fontAlgn="b">
              <a:lnSpc>
                <a:spcPts val="1500"/>
              </a:lnSpc>
              <a:spcBef>
                <a:spcPts val="0"/>
              </a:spcBef>
            </a:pPr>
            <a:r>
              <a:rPr lang="it-IT" sz="1000" dirty="0"/>
              <a:t>ELSEVIER, Netherlands</a:t>
            </a:r>
          </a:p>
          <a:p>
            <a:pPr marL="180975" indent="-168275" fontAlgn="b">
              <a:lnSpc>
                <a:spcPts val="1500"/>
              </a:lnSpc>
              <a:spcBef>
                <a:spcPts val="0"/>
              </a:spcBef>
            </a:pPr>
            <a:r>
              <a:rPr lang="it-IT" sz="1000" dirty="0" err="1"/>
              <a:t>European</a:t>
            </a:r>
            <a:r>
              <a:rPr lang="it-IT" sz="1000" dirty="0"/>
              <a:t> Data </a:t>
            </a:r>
            <a:r>
              <a:rPr lang="it-IT" sz="1000" dirty="0" err="1"/>
              <a:t>Infrastructure</a:t>
            </a:r>
            <a:r>
              <a:rPr lang="it-IT" sz="1000" dirty="0"/>
              <a:t> (EUDAT project), </a:t>
            </a:r>
            <a:r>
              <a:rPr lang="it-IT" sz="1000" dirty="0" err="1"/>
              <a:t>Finland</a:t>
            </a:r>
            <a:endParaRPr lang="it-IT" sz="1000" dirty="0"/>
          </a:p>
          <a:p>
            <a:pPr marL="180975" indent="-168275" fontAlgn="b">
              <a:lnSpc>
                <a:spcPts val="1500"/>
              </a:lnSpc>
              <a:spcBef>
                <a:spcPts val="0"/>
              </a:spcBef>
            </a:pPr>
            <a:r>
              <a:rPr lang="it-IT" sz="1000" dirty="0" err="1"/>
              <a:t>European</a:t>
            </a:r>
            <a:r>
              <a:rPr lang="it-IT" sz="1000" dirty="0"/>
              <a:t> </a:t>
            </a:r>
            <a:r>
              <a:rPr lang="it-IT" sz="1000" dirty="0" err="1"/>
              <a:t>Parliamentary</a:t>
            </a:r>
            <a:r>
              <a:rPr lang="it-IT" sz="1000" dirty="0"/>
              <a:t> </a:t>
            </a:r>
            <a:r>
              <a:rPr lang="it-IT" sz="1000" dirty="0" err="1"/>
              <a:t>Research</a:t>
            </a:r>
            <a:r>
              <a:rPr lang="it-IT" sz="1000" dirty="0"/>
              <a:t> Service (EPRS), </a:t>
            </a:r>
            <a:r>
              <a:rPr lang="it-IT" sz="1000" dirty="0" err="1"/>
              <a:t>Belgium</a:t>
            </a:r>
            <a:endParaRPr lang="it-IT" sz="1000" dirty="0"/>
          </a:p>
          <a:p>
            <a:pPr marL="180975" indent="-168275" fontAlgn="b">
              <a:lnSpc>
                <a:spcPts val="1500"/>
              </a:lnSpc>
              <a:spcBef>
                <a:spcPts val="0"/>
              </a:spcBef>
            </a:pPr>
            <a:r>
              <a:rPr lang="en-US" sz="1000" dirty="0"/>
              <a:t>Gdańsk University of Technology, Poland</a:t>
            </a:r>
            <a:endParaRPr lang="it-IT" sz="1000" dirty="0"/>
          </a:p>
          <a:p>
            <a:pPr marL="180975" indent="-168275" fontAlgn="b">
              <a:lnSpc>
                <a:spcPts val="1500"/>
              </a:lnSpc>
              <a:spcBef>
                <a:spcPts val="0"/>
              </a:spcBef>
            </a:pPr>
            <a:r>
              <a:rPr lang="en-US" sz="1000" dirty="0"/>
              <a:t>GÉANT, Netherlands</a:t>
            </a:r>
          </a:p>
          <a:p>
            <a:pPr marL="180975" indent="-168275" fontAlgn="b">
              <a:lnSpc>
                <a:spcPts val="1500"/>
              </a:lnSpc>
              <a:spcBef>
                <a:spcPts val="0"/>
              </a:spcBef>
            </a:pPr>
            <a:r>
              <a:rPr lang="en-US" sz="1000" dirty="0"/>
              <a:t>Georgia Institute of Technology Library, USA</a:t>
            </a:r>
            <a:endParaRPr lang="it-IT" sz="1000" dirty="0"/>
          </a:p>
          <a:p>
            <a:pPr marL="180975" indent="-168275" fontAlgn="b">
              <a:lnSpc>
                <a:spcPts val="1500"/>
              </a:lnSpc>
              <a:spcBef>
                <a:spcPts val="0"/>
              </a:spcBef>
            </a:pPr>
            <a:r>
              <a:rPr lang="it-IT" sz="1000" dirty="0" err="1"/>
              <a:t>German</a:t>
            </a:r>
            <a:r>
              <a:rPr lang="it-IT" sz="1000" dirty="0"/>
              <a:t> Data Forum, Germany</a:t>
            </a:r>
          </a:p>
          <a:p>
            <a:pPr marL="180975" indent="-168275" fontAlgn="b">
              <a:lnSpc>
                <a:spcPts val="1500"/>
              </a:lnSpc>
              <a:spcBef>
                <a:spcPts val="0"/>
              </a:spcBef>
            </a:pPr>
            <a:r>
              <a:rPr lang="en-US" sz="1000" dirty="0"/>
              <a:t>Grenoble Alpes University, France</a:t>
            </a:r>
            <a:endParaRPr lang="it-IT" sz="1000" dirty="0"/>
          </a:p>
          <a:p>
            <a:pPr marL="180975" indent="-168275" fontAlgn="b">
              <a:lnSpc>
                <a:spcPts val="1500"/>
              </a:lnSpc>
              <a:spcBef>
                <a:spcPts val="0"/>
              </a:spcBef>
            </a:pPr>
            <a:r>
              <a:rPr lang="it-IT" sz="1000" dirty="0"/>
              <a:t>Helmholtz Association, Germany</a:t>
            </a:r>
          </a:p>
          <a:p>
            <a:pPr marL="180975" indent="-168275" fontAlgn="b">
              <a:lnSpc>
                <a:spcPts val="1500"/>
              </a:lnSpc>
              <a:spcBef>
                <a:spcPts val="0"/>
              </a:spcBef>
            </a:pPr>
            <a:r>
              <a:rPr lang="it-IT" sz="1000" dirty="0" err="1"/>
              <a:t>Hindawi</a:t>
            </a:r>
            <a:endParaRPr lang="it-IT" sz="1000" dirty="0"/>
          </a:p>
          <a:p>
            <a:pPr marL="180975" indent="-168275" fontAlgn="b">
              <a:lnSpc>
                <a:spcPts val="1500"/>
              </a:lnSpc>
              <a:spcBef>
                <a:spcPts val="0"/>
              </a:spcBef>
            </a:pPr>
            <a:r>
              <a:rPr lang="it-IT" sz="1000" dirty="0"/>
              <a:t>Indiana University Pervasive Technology Institute</a:t>
            </a:r>
          </a:p>
          <a:p>
            <a:pPr marL="180975" indent="-168275" fontAlgn="b">
              <a:lnSpc>
                <a:spcPts val="1500"/>
              </a:lnSpc>
              <a:spcBef>
                <a:spcPts val="0"/>
              </a:spcBef>
            </a:pPr>
            <a:r>
              <a:rPr lang="it-IT" sz="1000" dirty="0"/>
              <a:t>Information Technology </a:t>
            </a:r>
            <a:r>
              <a:rPr lang="it-IT" sz="1000" dirty="0" err="1"/>
              <a:t>Research</a:t>
            </a:r>
            <a:r>
              <a:rPr lang="it-IT" sz="1000" dirty="0"/>
              <a:t> </a:t>
            </a:r>
            <a:r>
              <a:rPr lang="it-IT" sz="1000" dirty="0" err="1"/>
              <a:t>Insititute</a:t>
            </a:r>
            <a:r>
              <a:rPr lang="it-IT" sz="1000" dirty="0"/>
              <a:t> (ITRI)- National Institute of Advanced Industrial Science and Technology (AIST), Japan</a:t>
            </a:r>
          </a:p>
          <a:p>
            <a:pPr marL="180975" indent="-168275" fontAlgn="b">
              <a:lnSpc>
                <a:spcPts val="1500"/>
              </a:lnSpc>
              <a:spcBef>
                <a:spcPts val="0"/>
              </a:spcBef>
            </a:pPr>
            <a:r>
              <a:rPr lang="it-IT" sz="1000" dirty="0"/>
              <a:t>INRAE (</a:t>
            </a:r>
            <a:r>
              <a:rPr lang="it-IT" sz="1000" dirty="0" err="1"/>
              <a:t>Research</a:t>
            </a:r>
            <a:r>
              <a:rPr lang="it-IT" sz="1000" dirty="0"/>
              <a:t> for </a:t>
            </a:r>
            <a:r>
              <a:rPr lang="it-IT" sz="1000" dirty="0" err="1"/>
              <a:t>Agriculture</a:t>
            </a:r>
            <a:r>
              <a:rPr lang="it-IT" sz="1000" dirty="0"/>
              <a:t>, Food &amp; Environment, France</a:t>
            </a:r>
          </a:p>
          <a:p>
            <a:pPr marL="180975" indent="-168275" fontAlgn="b">
              <a:lnSpc>
                <a:spcPts val="1500"/>
              </a:lnSpc>
              <a:spcBef>
                <a:spcPts val="0"/>
              </a:spcBef>
            </a:pPr>
            <a:r>
              <a:rPr lang="en-US" sz="1000" dirty="0"/>
              <a:t>Institute for Scientific and Technical Information - TECHNIFORMI of the Georgian Technical University</a:t>
            </a:r>
            <a:r>
              <a:rPr lang="it-IT" sz="1000" dirty="0"/>
              <a:t>, Georgia</a:t>
            </a:r>
          </a:p>
          <a:p>
            <a:pPr marL="180975" indent="-168275" fontAlgn="b">
              <a:lnSpc>
                <a:spcPts val="1500"/>
              </a:lnSpc>
              <a:spcBef>
                <a:spcPts val="0"/>
              </a:spcBef>
            </a:pPr>
            <a:r>
              <a:rPr lang="it-IT" sz="1000" dirty="0" err="1"/>
              <a:t>Integrated</a:t>
            </a:r>
            <a:r>
              <a:rPr lang="it-IT" sz="1000" dirty="0"/>
              <a:t> </a:t>
            </a:r>
            <a:r>
              <a:rPr lang="it-IT" sz="1000" dirty="0" err="1"/>
              <a:t>Digitized</a:t>
            </a:r>
            <a:r>
              <a:rPr lang="it-IT" sz="1000" dirty="0"/>
              <a:t> </a:t>
            </a:r>
            <a:r>
              <a:rPr lang="it-IT" sz="1000" dirty="0" err="1"/>
              <a:t>Biocollections</a:t>
            </a:r>
            <a:r>
              <a:rPr lang="it-IT" sz="1000" dirty="0"/>
              <a:t> (</a:t>
            </a:r>
            <a:r>
              <a:rPr lang="it-IT" sz="1000" dirty="0" err="1"/>
              <a:t>iDigBio</a:t>
            </a:r>
            <a:r>
              <a:rPr lang="it-IT" sz="1000" dirty="0"/>
              <a:t>), USA</a:t>
            </a:r>
          </a:p>
          <a:p>
            <a:pPr marL="180975" indent="-168275" fontAlgn="b">
              <a:lnSpc>
                <a:spcPts val="1500"/>
              </a:lnSpc>
              <a:spcBef>
                <a:spcPts val="0"/>
              </a:spcBef>
            </a:pPr>
            <a:r>
              <a:rPr lang="it-IT" sz="1000" dirty="0"/>
              <a:t>IASSIST - International Association for Social Science Information Services and Technology, USA</a:t>
            </a:r>
          </a:p>
          <a:p>
            <a:pPr marL="180975" indent="-168275" fontAlgn="b">
              <a:lnSpc>
                <a:spcPts val="1500"/>
              </a:lnSpc>
              <a:spcBef>
                <a:spcPts val="0"/>
              </a:spcBef>
            </a:pPr>
            <a:r>
              <a:rPr lang="it-IT" sz="1000" dirty="0"/>
              <a:t>International Association of STM (Scientific, Technical &amp; </a:t>
            </a:r>
            <a:r>
              <a:rPr lang="it-IT" sz="1000" dirty="0" err="1"/>
              <a:t>Medical</a:t>
            </a:r>
            <a:r>
              <a:rPr lang="it-IT" sz="1000" dirty="0"/>
              <a:t>) Publishers</a:t>
            </a:r>
          </a:p>
          <a:p>
            <a:pPr marL="180975" indent="-168275" fontAlgn="b">
              <a:lnSpc>
                <a:spcPts val="1500"/>
              </a:lnSpc>
              <a:spcBef>
                <a:spcPts val="0"/>
              </a:spcBef>
            </a:pPr>
            <a:r>
              <a:rPr lang="it-IT" sz="1000" dirty="0"/>
              <a:t>International Federation of Data </a:t>
            </a:r>
            <a:r>
              <a:rPr lang="it-IT" sz="1000" dirty="0" err="1"/>
              <a:t>Organizations</a:t>
            </a:r>
            <a:r>
              <a:rPr lang="it-IT" sz="1000" dirty="0"/>
              <a:t> for Social Sciences, USA</a:t>
            </a:r>
          </a:p>
          <a:p>
            <a:pPr marL="180975" indent="-168275" fontAlgn="b">
              <a:lnSpc>
                <a:spcPts val="1500"/>
              </a:lnSpc>
              <a:spcBef>
                <a:spcPts val="0"/>
              </a:spcBef>
            </a:pPr>
            <a:r>
              <a:rPr lang="it-IT" sz="1000" dirty="0"/>
              <a:t>John </a:t>
            </a:r>
            <a:r>
              <a:rPr lang="it-IT" sz="1000" dirty="0" err="1"/>
              <a:t>Wiley</a:t>
            </a:r>
            <a:r>
              <a:rPr lang="it-IT" sz="1000" dirty="0"/>
              <a:t> &amp; </a:t>
            </a:r>
            <a:r>
              <a:rPr lang="it-IT" sz="1000" dirty="0" err="1"/>
              <a:t>Sons</a:t>
            </a:r>
            <a:r>
              <a:rPr lang="it-IT" sz="1000" dirty="0"/>
              <a:t> Ltd., UK</a:t>
            </a:r>
          </a:p>
          <a:p>
            <a:pPr marL="180975" indent="-168275" fontAlgn="b">
              <a:lnSpc>
                <a:spcPts val="1500"/>
              </a:lnSpc>
              <a:spcBef>
                <a:spcPts val="0"/>
              </a:spcBef>
            </a:pPr>
            <a:r>
              <a:rPr lang="it-IT" sz="1000" dirty="0"/>
              <a:t>KAUST - King Abdullah University of Science and Technology, </a:t>
            </a:r>
            <a:r>
              <a:rPr lang="it-IT" sz="1000" dirty="0" err="1"/>
              <a:t>Saudia</a:t>
            </a:r>
            <a:r>
              <a:rPr lang="it-IT" sz="1000" dirty="0"/>
              <a:t> Arabia</a:t>
            </a:r>
          </a:p>
          <a:p>
            <a:pPr marL="180975" indent="-168275" fontAlgn="b">
              <a:lnSpc>
                <a:spcPts val="1500"/>
              </a:lnSpc>
              <a:spcBef>
                <a:spcPts val="0"/>
              </a:spcBef>
            </a:pPr>
            <a:r>
              <a:rPr lang="en-US" sz="1000" dirty="0"/>
              <a:t>KISTI</a:t>
            </a:r>
            <a:endParaRPr lang="it-IT" sz="1000" dirty="0"/>
          </a:p>
          <a:p>
            <a:pPr marL="180975" indent="-168275" fontAlgn="b">
              <a:lnSpc>
                <a:spcPts val="1500"/>
              </a:lnSpc>
              <a:spcBef>
                <a:spcPts val="0"/>
              </a:spcBef>
            </a:pPr>
            <a:r>
              <a:rPr lang="it-IT" sz="1000" dirty="0"/>
              <a:t>LIBER - </a:t>
            </a:r>
            <a:r>
              <a:rPr lang="it-IT" sz="1000" dirty="0" err="1"/>
              <a:t>Association</a:t>
            </a:r>
            <a:r>
              <a:rPr lang="it-IT" sz="1000" dirty="0"/>
              <a:t> of </a:t>
            </a:r>
            <a:r>
              <a:rPr lang="it-IT" sz="1000" dirty="0" err="1"/>
              <a:t>European</a:t>
            </a:r>
            <a:r>
              <a:rPr lang="it-IT" sz="1000" dirty="0"/>
              <a:t> </a:t>
            </a:r>
            <a:r>
              <a:rPr lang="it-IT" sz="1000" dirty="0" err="1"/>
              <a:t>Research</a:t>
            </a:r>
            <a:r>
              <a:rPr lang="it-IT" sz="1000" dirty="0"/>
              <a:t> Libraries, Germany</a:t>
            </a:r>
          </a:p>
          <a:p>
            <a:pPr marL="180975" indent="-168275" fontAlgn="b">
              <a:lnSpc>
                <a:spcPts val="1500"/>
              </a:lnSpc>
              <a:spcBef>
                <a:spcPts val="0"/>
              </a:spcBef>
            </a:pPr>
            <a:r>
              <a:rPr lang="it-IT" sz="1000" dirty="0"/>
              <a:t>Massachusetts </a:t>
            </a:r>
            <a:r>
              <a:rPr lang="it-IT" sz="1000" dirty="0" err="1"/>
              <a:t>Institute</a:t>
            </a:r>
            <a:r>
              <a:rPr lang="it-IT" sz="1000" dirty="0"/>
              <a:t> of Technology Libraries (MIT Libraries), USA</a:t>
            </a:r>
          </a:p>
          <a:p>
            <a:pPr marL="180975" indent="-168275" fontAlgn="b">
              <a:lnSpc>
                <a:spcPts val="1500"/>
              </a:lnSpc>
              <a:spcBef>
                <a:spcPts val="0"/>
              </a:spcBef>
            </a:pPr>
            <a:r>
              <a:rPr lang="it-IT" sz="1000" dirty="0"/>
              <a:t>Max </a:t>
            </a:r>
            <a:r>
              <a:rPr lang="it-IT" sz="1000" dirty="0" err="1"/>
              <a:t>Planck</a:t>
            </a:r>
            <a:r>
              <a:rPr lang="it-IT" sz="1000" dirty="0"/>
              <a:t> Computing and Data </a:t>
            </a:r>
            <a:r>
              <a:rPr lang="it-IT" sz="1000" dirty="0" err="1"/>
              <a:t>Facility</a:t>
            </a:r>
            <a:r>
              <a:rPr lang="it-IT" sz="1000" dirty="0"/>
              <a:t> (MPCDF), Germany</a:t>
            </a:r>
          </a:p>
          <a:p>
            <a:pPr marL="180975" indent="-168275" fontAlgn="b">
              <a:lnSpc>
                <a:spcPts val="1500"/>
              </a:lnSpc>
              <a:spcBef>
                <a:spcPts val="0"/>
              </a:spcBef>
            </a:pPr>
            <a:r>
              <a:rPr lang="en-US" sz="1000" dirty="0"/>
              <a:t>National Center for Supercomputing Applications, USA</a:t>
            </a:r>
          </a:p>
          <a:p>
            <a:pPr marL="180975" indent="-168275" fontAlgn="b">
              <a:lnSpc>
                <a:spcPts val="1500"/>
              </a:lnSpc>
              <a:spcBef>
                <a:spcPts val="0"/>
              </a:spcBef>
            </a:pPr>
            <a:r>
              <a:rPr lang="en-US" sz="1000" dirty="0"/>
              <a:t>National Institutes of Health (NIH), USA</a:t>
            </a:r>
            <a:endParaRPr lang="it-IT" sz="1000" dirty="0"/>
          </a:p>
          <a:p>
            <a:pPr marL="180975" indent="-168275" fontAlgn="b">
              <a:lnSpc>
                <a:spcPts val="1500"/>
              </a:lnSpc>
              <a:spcBef>
                <a:spcPts val="0"/>
              </a:spcBef>
            </a:pPr>
            <a:r>
              <a:rPr lang="it-IT" sz="1000" dirty="0"/>
              <a:t>National Library of </a:t>
            </a:r>
            <a:r>
              <a:rPr lang="it-IT" sz="1000" dirty="0" err="1"/>
              <a:t>Ireland</a:t>
            </a:r>
            <a:r>
              <a:rPr lang="it-IT" sz="1000" dirty="0"/>
              <a:t>, </a:t>
            </a:r>
            <a:r>
              <a:rPr lang="it-IT" sz="1000" dirty="0" err="1"/>
              <a:t>Ireland</a:t>
            </a:r>
            <a:endParaRPr lang="it-IT" sz="1000" dirty="0"/>
          </a:p>
          <a:p>
            <a:pPr marL="180975" indent="-168275" fontAlgn="b">
              <a:lnSpc>
                <a:spcPts val="1500"/>
              </a:lnSpc>
              <a:spcBef>
                <a:spcPts val="0"/>
              </a:spcBef>
            </a:pPr>
            <a:r>
              <a:rPr lang="it-IT" sz="1000" dirty="0"/>
              <a:t>New Zealand </a:t>
            </a:r>
            <a:r>
              <a:rPr lang="it-IT" sz="1000" dirty="0" err="1"/>
              <a:t>eScience</a:t>
            </a:r>
            <a:r>
              <a:rPr lang="it-IT" sz="1000" dirty="0"/>
              <a:t> </a:t>
            </a:r>
            <a:r>
              <a:rPr lang="it-IT" sz="1000" dirty="0" err="1"/>
              <a:t>Infrastructure</a:t>
            </a:r>
            <a:r>
              <a:rPr lang="it-IT" sz="1000" dirty="0"/>
              <a:t> (</a:t>
            </a:r>
            <a:r>
              <a:rPr lang="it-IT" sz="1000" dirty="0" err="1"/>
              <a:t>NeSI</a:t>
            </a:r>
            <a:r>
              <a:rPr lang="it-IT" sz="1000" dirty="0"/>
              <a:t>), New Zealand</a:t>
            </a:r>
          </a:p>
          <a:p>
            <a:pPr marL="180975" indent="-168275" fontAlgn="b">
              <a:lnSpc>
                <a:spcPts val="1500"/>
              </a:lnSpc>
              <a:spcBef>
                <a:spcPts val="0"/>
              </a:spcBef>
            </a:pPr>
            <a:r>
              <a:rPr lang="en-US" sz="1000" dirty="0"/>
              <a:t>Norwegian Agency for Shared Services in Education and Research Data (Sikt)</a:t>
            </a:r>
            <a:r>
              <a:rPr lang="it-IT" sz="1000" dirty="0"/>
              <a:t>, </a:t>
            </a:r>
            <a:r>
              <a:rPr lang="it-IT" sz="1000" dirty="0" err="1"/>
              <a:t>Norway</a:t>
            </a:r>
            <a:endParaRPr lang="it-IT" sz="1000" dirty="0"/>
          </a:p>
          <a:p>
            <a:pPr marL="180975" indent="-168275" fontAlgn="b">
              <a:lnSpc>
                <a:spcPts val="1500"/>
              </a:lnSpc>
              <a:spcBef>
                <a:spcPts val="0"/>
              </a:spcBef>
            </a:pPr>
            <a:r>
              <a:rPr lang="en-US" sz="1000" dirty="0"/>
              <a:t>Oracle for Research</a:t>
            </a:r>
            <a:r>
              <a:rPr lang="it-IT" sz="1000" dirty="0"/>
              <a:t>, USA</a:t>
            </a:r>
          </a:p>
          <a:p>
            <a:pPr marL="180975" indent="-168275" fontAlgn="b">
              <a:lnSpc>
                <a:spcPts val="1500"/>
              </a:lnSpc>
              <a:spcBef>
                <a:spcPts val="0"/>
              </a:spcBef>
            </a:pPr>
            <a:r>
              <a:rPr lang="it-IT" sz="1000" dirty="0" err="1"/>
              <a:t>Purdue</a:t>
            </a:r>
            <a:r>
              <a:rPr lang="it-IT" sz="1000" dirty="0"/>
              <a:t> </a:t>
            </a:r>
            <a:r>
              <a:rPr lang="it-IT" sz="1000" dirty="0" err="1"/>
              <a:t>University</a:t>
            </a:r>
            <a:r>
              <a:rPr lang="it-IT" sz="1000" dirty="0"/>
              <a:t> Libraries, USA</a:t>
            </a:r>
          </a:p>
          <a:p>
            <a:pPr marL="180975" indent="-168275" fontAlgn="b">
              <a:lnSpc>
                <a:spcPts val="1500"/>
              </a:lnSpc>
              <a:spcBef>
                <a:spcPts val="0"/>
              </a:spcBef>
            </a:pPr>
            <a:r>
              <a:rPr lang="it-IT" sz="1000" dirty="0" err="1"/>
              <a:t>Research</a:t>
            </a:r>
            <a:r>
              <a:rPr lang="it-IT" sz="1000" dirty="0"/>
              <a:t> Data Canada, Canada</a:t>
            </a:r>
          </a:p>
          <a:p>
            <a:pPr marL="180975" indent="-168275" fontAlgn="b">
              <a:lnSpc>
                <a:spcPts val="1500"/>
              </a:lnSpc>
              <a:spcBef>
                <a:spcPts val="0"/>
              </a:spcBef>
            </a:pPr>
            <a:r>
              <a:rPr lang="en-US" sz="1000" dirty="0"/>
              <a:t>San Diego Supercomputer Center, USA</a:t>
            </a:r>
          </a:p>
          <a:p>
            <a:pPr marL="180975" indent="-168275" fontAlgn="b">
              <a:lnSpc>
                <a:spcPts val="1500"/>
              </a:lnSpc>
              <a:spcBef>
                <a:spcPts val="0"/>
              </a:spcBef>
            </a:pPr>
            <a:r>
              <a:rPr lang="en-US" sz="1000" dirty="0"/>
              <a:t>SciELO (Scientific Electronic Library Online), Brazil</a:t>
            </a:r>
            <a:endParaRPr lang="it-IT" sz="1000" dirty="0"/>
          </a:p>
          <a:p>
            <a:pPr marL="180975" indent="-168275" fontAlgn="b">
              <a:lnSpc>
                <a:spcPts val="1500"/>
              </a:lnSpc>
              <a:spcBef>
                <a:spcPts val="0"/>
              </a:spcBef>
            </a:pPr>
            <a:r>
              <a:rPr lang="it-IT" sz="1000" dirty="0"/>
              <a:t>Science &amp; Technology </a:t>
            </a:r>
            <a:r>
              <a:rPr lang="it-IT" sz="1000" dirty="0" err="1"/>
              <a:t>Facilities</a:t>
            </a:r>
            <a:r>
              <a:rPr lang="it-IT" sz="1000" dirty="0"/>
              <a:t> </a:t>
            </a:r>
            <a:r>
              <a:rPr lang="it-IT" sz="1000" dirty="0" err="1"/>
              <a:t>Council</a:t>
            </a:r>
            <a:r>
              <a:rPr lang="it-IT" sz="1000" dirty="0"/>
              <a:t> (STFC), UK</a:t>
            </a:r>
          </a:p>
          <a:p>
            <a:pPr marL="180975" indent="-168275" fontAlgn="b">
              <a:lnSpc>
                <a:spcPts val="1500"/>
              </a:lnSpc>
              <a:spcBef>
                <a:spcPts val="0"/>
              </a:spcBef>
            </a:pPr>
            <a:r>
              <a:rPr lang="en-US" sz="1000" dirty="0"/>
              <a:t>Taylor &amp; Francis Group, UK</a:t>
            </a:r>
            <a:endParaRPr lang="it-IT" sz="1000" dirty="0"/>
          </a:p>
          <a:p>
            <a:pPr marL="180975" indent="-168275" fontAlgn="b">
              <a:lnSpc>
                <a:spcPts val="1500"/>
              </a:lnSpc>
              <a:spcBef>
                <a:spcPts val="0"/>
              </a:spcBef>
            </a:pPr>
            <a:r>
              <a:rPr lang="it-IT" sz="1000" dirty="0"/>
              <a:t>The Alan </a:t>
            </a:r>
            <a:r>
              <a:rPr lang="it-IT" sz="1000" dirty="0" err="1"/>
              <a:t>Turing</a:t>
            </a:r>
            <a:r>
              <a:rPr lang="it-IT" sz="1000" dirty="0"/>
              <a:t> </a:t>
            </a:r>
            <a:r>
              <a:rPr lang="it-IT" sz="1000" dirty="0" err="1"/>
              <a:t>institute</a:t>
            </a:r>
            <a:r>
              <a:rPr lang="it-IT" sz="1000" dirty="0"/>
              <a:t>, UK</a:t>
            </a:r>
          </a:p>
          <a:p>
            <a:pPr marL="180975" indent="-168275" fontAlgn="b">
              <a:lnSpc>
                <a:spcPts val="1500"/>
              </a:lnSpc>
              <a:spcBef>
                <a:spcPts val="0"/>
              </a:spcBef>
            </a:pPr>
            <a:r>
              <a:rPr lang="it-IT" sz="1000" dirty="0"/>
              <a:t>TMF – Technology, </a:t>
            </a:r>
            <a:r>
              <a:rPr lang="it-IT" sz="1000" dirty="0" err="1"/>
              <a:t>Methods</a:t>
            </a:r>
            <a:r>
              <a:rPr lang="it-IT" sz="1000" dirty="0"/>
              <a:t>, and </a:t>
            </a:r>
            <a:r>
              <a:rPr lang="it-IT" sz="1000" dirty="0" err="1"/>
              <a:t>Infrastructure</a:t>
            </a:r>
            <a:r>
              <a:rPr lang="it-IT" sz="1000" dirty="0"/>
              <a:t> for </a:t>
            </a:r>
            <a:r>
              <a:rPr lang="it-IT" sz="1000" dirty="0" err="1"/>
              <a:t>Networked</a:t>
            </a:r>
            <a:r>
              <a:rPr lang="it-IT" sz="1000" dirty="0"/>
              <a:t> </a:t>
            </a:r>
            <a:r>
              <a:rPr lang="it-IT" sz="1000" dirty="0" err="1"/>
              <a:t>Medical</a:t>
            </a:r>
            <a:r>
              <a:rPr lang="it-IT" sz="1000" dirty="0"/>
              <a:t> </a:t>
            </a:r>
            <a:r>
              <a:rPr lang="it-IT" sz="1000" dirty="0" err="1"/>
              <a:t>Research</a:t>
            </a:r>
            <a:r>
              <a:rPr lang="it-IT" sz="1000" dirty="0"/>
              <a:t>, Germany</a:t>
            </a:r>
          </a:p>
          <a:p>
            <a:pPr marL="180975" indent="-168275" fontAlgn="b">
              <a:lnSpc>
                <a:spcPts val="1500"/>
              </a:lnSpc>
              <a:spcBef>
                <a:spcPts val="0"/>
              </a:spcBef>
            </a:pPr>
            <a:r>
              <a:rPr lang="en-US" sz="1000" dirty="0"/>
              <a:t>TU Delft, Netherlands</a:t>
            </a:r>
            <a:endParaRPr lang="it-IT" sz="1000" dirty="0"/>
          </a:p>
          <a:p>
            <a:pPr marL="180975" indent="-168275" fontAlgn="b">
              <a:lnSpc>
                <a:spcPts val="1500"/>
              </a:lnSpc>
              <a:spcBef>
                <a:spcPts val="0"/>
              </a:spcBef>
            </a:pPr>
            <a:r>
              <a:rPr lang="en-US" sz="1000" dirty="0"/>
              <a:t>United States Geological Society (USGS)</a:t>
            </a:r>
          </a:p>
          <a:p>
            <a:pPr marL="180975" indent="-168275" fontAlgn="b">
              <a:lnSpc>
                <a:spcPts val="1500"/>
              </a:lnSpc>
              <a:spcBef>
                <a:spcPts val="0"/>
              </a:spcBef>
            </a:pPr>
            <a:r>
              <a:rPr lang="en-US" sz="1000" dirty="0"/>
              <a:t>Universidad Nacional, Costa Rica</a:t>
            </a:r>
          </a:p>
          <a:p>
            <a:pPr marL="180975" indent="-168275" fontAlgn="b">
              <a:lnSpc>
                <a:spcPts val="1500"/>
              </a:lnSpc>
              <a:spcBef>
                <a:spcPts val="0"/>
              </a:spcBef>
            </a:pPr>
            <a:r>
              <a:rPr lang="en-US" sz="1000" dirty="0"/>
              <a:t>Université Paris Nanterre, France</a:t>
            </a:r>
          </a:p>
          <a:p>
            <a:pPr marL="180975" indent="-168275" fontAlgn="b">
              <a:lnSpc>
                <a:spcPts val="1500"/>
              </a:lnSpc>
              <a:spcBef>
                <a:spcPts val="0"/>
              </a:spcBef>
            </a:pPr>
            <a:r>
              <a:rPr lang="en-US" sz="1000" dirty="0"/>
              <a:t>University College Dublin Library, Ireland</a:t>
            </a:r>
          </a:p>
          <a:p>
            <a:pPr marL="180975" indent="-168275" fontAlgn="b">
              <a:lnSpc>
                <a:spcPts val="1500"/>
              </a:lnSpc>
              <a:spcBef>
                <a:spcPts val="0"/>
              </a:spcBef>
            </a:pPr>
            <a:r>
              <a:rPr lang="it-IT" sz="1000" dirty="0"/>
              <a:t>Université de </a:t>
            </a:r>
            <a:r>
              <a:rPr lang="it-IT" sz="1000" dirty="0" err="1"/>
              <a:t>Lorraine</a:t>
            </a:r>
            <a:r>
              <a:rPr lang="it-IT" sz="1000" dirty="0"/>
              <a:t>, France</a:t>
            </a:r>
          </a:p>
          <a:p>
            <a:pPr marL="180975" indent="-168275" fontAlgn="b">
              <a:lnSpc>
                <a:spcPts val="1500"/>
              </a:lnSpc>
              <a:spcBef>
                <a:spcPts val="0"/>
              </a:spcBef>
            </a:pPr>
            <a:r>
              <a:rPr lang="it-IT" sz="1000" dirty="0" err="1"/>
              <a:t>University</a:t>
            </a:r>
            <a:r>
              <a:rPr lang="it-IT" sz="1000" dirty="0"/>
              <a:t> of Strasbourg, France</a:t>
            </a:r>
          </a:p>
          <a:p>
            <a:pPr marL="180975" indent="-168275" fontAlgn="b">
              <a:lnSpc>
                <a:spcPts val="1500"/>
              </a:lnSpc>
              <a:spcBef>
                <a:spcPts val="0"/>
              </a:spcBef>
            </a:pPr>
            <a:r>
              <a:rPr lang="it-IT" sz="1000" dirty="0"/>
              <a:t>Washington </a:t>
            </a:r>
            <a:r>
              <a:rPr lang="it-IT" sz="1000" dirty="0" err="1"/>
              <a:t>University</a:t>
            </a:r>
            <a:r>
              <a:rPr lang="it-IT" sz="1000" dirty="0"/>
              <a:t> in St. Louis Libraries, USA</a:t>
            </a:r>
          </a:p>
          <a:p>
            <a:pPr marL="180975" indent="-168275" fontAlgn="b">
              <a:lnSpc>
                <a:spcPts val="1500"/>
              </a:lnSpc>
              <a:spcBef>
                <a:spcPts val="0"/>
              </a:spcBef>
            </a:pPr>
            <a:r>
              <a:rPr lang="it-IT" sz="100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69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pPr algn="ctr"/>
            <a:r>
              <a:rPr lang="en-US" sz="4000" dirty="0">
                <a:solidFill>
                  <a:srgbClr val="298F1F"/>
                </a:solidFill>
                <a:latin typeface="+mn-lt"/>
              </a:rPr>
              <a:t>RDA Strategic Plan 2024 – 2028</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4251565" cy="3908762"/>
          </a:xfrm>
          <a:prstGeom prst="rect">
            <a:avLst/>
          </a:prstGeom>
          <a:noFill/>
        </p:spPr>
        <p:txBody>
          <a:bodyPr wrap="square" rtlCol="0">
            <a:spAutoFit/>
          </a:bodyPr>
          <a:lstStyle/>
          <a:p>
            <a:pPr algn="ctr"/>
            <a:r>
              <a:rPr lang="en-US" sz="2300" dirty="0">
                <a:solidFill>
                  <a:schemeClr val="tx1">
                    <a:lumMod val="75000"/>
                    <a:lumOff val="25000"/>
                  </a:schemeClr>
                </a:solidFill>
              </a:rPr>
              <a:t>After a decade of growth and development, the Research Data Alliance (RDA) presents its fifth strategic plan, providing direction and vision for the organization until 2028. This plan, focused on strengthening and widening the organization, is organized into four strategic themes: Globalise, Sustain, Empower, Innovate. </a:t>
            </a:r>
          </a:p>
          <a:p>
            <a:endParaRPr lang="en-US" dirty="0"/>
          </a:p>
        </p:txBody>
      </p:sp>
      <p:cxnSp>
        <p:nvCxnSpPr>
          <p:cNvPr id="15" name="Straight Connector 14">
            <a:extLst>
              <a:ext uri="{FF2B5EF4-FFF2-40B4-BE49-F238E27FC236}">
                <a16:creationId xmlns:a16="http://schemas.microsoft.com/office/drawing/2014/main" id="{865DE162-969F-994F-A62E-CE12882E04BA}"/>
              </a:ext>
            </a:extLst>
          </p:cNvPr>
          <p:cNvCxnSpPr>
            <a:cxnSpLocks/>
          </p:cNvCxnSpPr>
          <p:nvPr/>
        </p:nvCxnSpPr>
        <p:spPr>
          <a:xfrm flipV="1">
            <a:off x="4911965" y="1767672"/>
            <a:ext cx="0" cy="3566328"/>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537240" y="13734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descr="A blue vertical banner with white text&#10;&#10;Description automatically generated">
            <a:extLst>
              <a:ext uri="{FF2B5EF4-FFF2-40B4-BE49-F238E27FC236}">
                <a16:creationId xmlns:a16="http://schemas.microsoft.com/office/drawing/2014/main" id="{6AEEB571-57C7-0923-B99A-24AF30DC39D5}"/>
              </a:ext>
            </a:extLst>
          </p:cNvPr>
          <p:cNvPicPr>
            <a:picLocks noChangeAspect="1"/>
          </p:cNvPicPr>
          <p:nvPr/>
        </p:nvPicPr>
        <p:blipFill>
          <a:blip r:embed="rId4"/>
          <a:stretch>
            <a:fillRect/>
          </a:stretch>
        </p:blipFill>
        <p:spPr>
          <a:xfrm>
            <a:off x="5744318" y="1463611"/>
            <a:ext cx="4983262" cy="4163071"/>
          </a:xfrm>
          <a:prstGeom prst="rect">
            <a:avLst/>
          </a:prstGeom>
        </p:spPr>
      </p:pic>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71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33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38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424131" y="119682"/>
            <a:ext cx="9767869" cy="1446550"/>
          </a:xfrm>
          <a:prstGeom prst="rect">
            <a:avLst/>
          </a:prstGeom>
          <a:noFill/>
        </p:spPr>
        <p:txBody>
          <a:bodyPr wrap="square" rtlCol="0">
            <a:spAutoFit/>
          </a:bodyPr>
          <a:lstStyle/>
          <a:p>
            <a:r>
              <a:rPr lang="en-US" sz="4400" b="1" dirty="0">
                <a:solidFill>
                  <a:schemeClr val="bg1"/>
                </a:solidFill>
              </a:rPr>
              <a:t>The </a:t>
            </a:r>
            <a:r>
              <a:rPr lang="en-US" sz="4400" b="1" dirty="0">
                <a:solidFill>
                  <a:schemeClr val="accent6"/>
                </a:solidFill>
              </a:rPr>
              <a:t>Looking back on 2023 … </a:t>
            </a:r>
          </a:p>
          <a:p>
            <a:r>
              <a:rPr lang="en-US" sz="4400" b="1" dirty="0">
                <a:solidFill>
                  <a:schemeClr val="accent6"/>
                </a:solidFill>
              </a:rPr>
              <a:t>A Decade of Data 2013-2023 </a:t>
            </a:r>
            <a:r>
              <a:rPr lang="en-US" sz="4400" b="1" dirty="0">
                <a:solidFill>
                  <a:schemeClr val="bg1"/>
                </a:solidFill>
              </a:rPr>
              <a:t>Anniversary </a:t>
            </a:r>
          </a:p>
        </p:txBody>
      </p:sp>
      <p:sp>
        <p:nvSpPr>
          <p:cNvPr id="19" name="TextBox 18">
            <a:extLst>
              <a:ext uri="{FF2B5EF4-FFF2-40B4-BE49-F238E27FC236}">
                <a16:creationId xmlns:a16="http://schemas.microsoft.com/office/drawing/2014/main" id="{E0E9EDA5-F260-DC43-B201-F5ABDC8571D8}"/>
              </a:ext>
            </a:extLst>
          </p:cNvPr>
          <p:cNvSpPr txBox="1"/>
          <p:nvPr/>
        </p:nvSpPr>
        <p:spPr>
          <a:xfrm>
            <a:off x="5840423" y="1695340"/>
            <a:ext cx="5455784" cy="5632311"/>
          </a:xfrm>
          <a:prstGeom prst="rect">
            <a:avLst/>
          </a:prstGeom>
          <a:noFill/>
        </p:spPr>
        <p:txBody>
          <a:bodyPr wrap="square">
            <a:spAutoFit/>
          </a:bodyPr>
          <a:lstStyle/>
          <a:p>
            <a:r>
              <a:rPr lang="en-US" sz="2000" dirty="0">
                <a:hlinkClick r:id="rId3"/>
              </a:rPr>
              <a:t>Read the summary of the events and activities</a:t>
            </a:r>
            <a:r>
              <a:rPr lang="en-US" sz="2000" dirty="0"/>
              <a:t> that took place in 2023 to commemorate the Research Data Alliance’s 10</a:t>
            </a:r>
            <a:r>
              <a:rPr lang="en-US" sz="2000" baseline="30000" dirty="0"/>
              <a:t>th</a:t>
            </a:r>
            <a:r>
              <a:rPr lang="en-US" sz="2000" dirty="0"/>
              <a:t> anniversary year including the community cross-fertilization workshops:</a:t>
            </a:r>
          </a:p>
          <a:p>
            <a:endParaRPr lang="en-US" sz="2000" dirty="0"/>
          </a:p>
          <a:p>
            <a:pPr marL="342900" indent="-342900">
              <a:buFont typeface="Arial" panose="020B0604020202020204" pitchFamily="34" charset="0"/>
              <a:buChar char="•"/>
            </a:pPr>
            <a:r>
              <a:rPr lang="en-US" sz="2000" dirty="0"/>
              <a:t>FAIR Data, Software and Hardware</a:t>
            </a:r>
          </a:p>
          <a:p>
            <a:pPr marL="342900" indent="-342900">
              <a:buFont typeface="Arial" panose="020B0604020202020204" pitchFamily="34" charset="0"/>
              <a:buChar char="•"/>
            </a:pPr>
            <a:r>
              <a:rPr lang="en-US" sz="2000" dirty="0"/>
              <a:t>Health and Medical Data</a:t>
            </a:r>
          </a:p>
          <a:p>
            <a:pPr marL="342900" indent="-342900">
              <a:buFont typeface="Arial" panose="020B0604020202020204" pitchFamily="34" charset="0"/>
              <a:buChar char="•"/>
            </a:pPr>
            <a:r>
              <a:rPr lang="en-US" sz="2000" dirty="0"/>
              <a:t>Metadata and Technical Infrastructure</a:t>
            </a:r>
          </a:p>
          <a:p>
            <a:pPr marL="342900" indent="-342900">
              <a:buFont typeface="Arial" panose="020B0604020202020204" pitchFamily="34" charset="0"/>
              <a:buChar char="•"/>
            </a:pPr>
            <a:r>
              <a:rPr lang="en-US" sz="2000" dirty="0"/>
              <a:t>Agriculture and Environmental Data</a:t>
            </a:r>
          </a:p>
          <a:p>
            <a:pPr marL="342900" indent="-342900">
              <a:buFont typeface="Arial" panose="020B0604020202020204" pitchFamily="34" charset="0"/>
              <a:buChar char="•"/>
            </a:pPr>
            <a:r>
              <a:rPr lang="en-US" sz="2000" dirty="0"/>
              <a:t>Research Data Policy</a:t>
            </a:r>
          </a:p>
          <a:p>
            <a:pPr marL="342900" indent="-342900">
              <a:buFont typeface="Arial" panose="020B0604020202020204" pitchFamily="34" charset="0"/>
              <a:buChar char="•"/>
            </a:pPr>
            <a:r>
              <a:rPr lang="en-US" sz="2000" dirty="0"/>
              <a:t>Disciplinary Data</a:t>
            </a:r>
          </a:p>
          <a:p>
            <a:pPr marL="342900" indent="-342900">
              <a:buFont typeface="Arial" panose="020B0604020202020204" pitchFamily="34" charset="0"/>
              <a:buChar char="•"/>
            </a:pPr>
            <a:r>
              <a:rPr lang="en-US" sz="2000" dirty="0"/>
              <a:t>Sustainable Development and Responsible Research</a:t>
            </a:r>
          </a:p>
          <a:p>
            <a:pPr marL="342900" indent="-342900">
              <a:buFont typeface="Arial" panose="020B0604020202020204" pitchFamily="34" charset="0"/>
              <a:buChar char="•"/>
            </a:pPr>
            <a:r>
              <a:rPr lang="en-US" sz="2000" dirty="0"/>
              <a:t>RDM Support and Education</a:t>
            </a:r>
          </a:p>
          <a:p>
            <a:endParaRPr lang="en-US" sz="2000" dirty="0"/>
          </a:p>
          <a:p>
            <a:endParaRPr lang="en-US" sz="2000" dirty="0"/>
          </a:p>
          <a:p>
            <a:endParaRPr lang="en-US" sz="2000" dirty="0"/>
          </a:p>
          <a:p>
            <a:endParaRPr lang="en-US" sz="2000" b="1" dirty="0">
              <a:solidFill>
                <a:schemeClr val="bg1"/>
              </a:solidFill>
            </a:endParaRP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cxnSp>
        <p:nvCxnSpPr>
          <p:cNvPr id="22" name="Straight Connector 21">
            <a:extLst>
              <a:ext uri="{FF2B5EF4-FFF2-40B4-BE49-F238E27FC236}">
                <a16:creationId xmlns:a16="http://schemas.microsoft.com/office/drawing/2014/main" id="{BF0CD3B7-1505-6E4C-A3B5-1494E90AB4F8}"/>
              </a:ext>
            </a:extLst>
          </p:cNvPr>
          <p:cNvCxnSpPr/>
          <p:nvPr/>
        </p:nvCxnSpPr>
        <p:spPr>
          <a:xfrm>
            <a:off x="465664" y="1525805"/>
            <a:ext cx="1111751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descr="A blue background with confetti falling&#10;&#10;Description automatically generated">
            <a:extLst>
              <a:ext uri="{FF2B5EF4-FFF2-40B4-BE49-F238E27FC236}">
                <a16:creationId xmlns:a16="http://schemas.microsoft.com/office/drawing/2014/main" id="{81D67A8F-BEF5-7995-1A03-AF3C99705ACE}"/>
              </a:ext>
            </a:extLst>
          </p:cNvPr>
          <p:cNvPicPr>
            <a:picLocks noChangeAspect="1"/>
          </p:cNvPicPr>
          <p:nvPr/>
        </p:nvPicPr>
        <p:blipFill>
          <a:blip r:embed="rId4"/>
          <a:stretch>
            <a:fillRect/>
          </a:stretch>
        </p:blipFill>
        <p:spPr>
          <a:xfrm>
            <a:off x="617599" y="1695340"/>
            <a:ext cx="4652380" cy="4414274"/>
          </a:xfrm>
          <a:prstGeom prst="rect">
            <a:avLst/>
          </a:prstGeom>
        </p:spPr>
      </p:pic>
    </p:spTree>
    <p:extLst>
      <p:ext uri="{BB962C8B-B14F-4D97-AF65-F5344CB8AC3E}">
        <p14:creationId xmlns:p14="http://schemas.microsoft.com/office/powerpoint/2010/main" val="2548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52678309-12D7-9B4F-80F8-9B82D838257E}"/>
              </a:ext>
            </a:extLst>
          </p:cNvPr>
          <p:cNvPicPr>
            <a:picLocks noChangeAspect="1"/>
          </p:cNvPicPr>
          <p:nvPr/>
        </p:nvPicPr>
        <p:blipFill rotWithShape="1">
          <a:blip r:embed="rId3"/>
          <a:srcRect l="770" t="3384" r="1429" b="3849"/>
          <a:stretch/>
        </p:blipFill>
        <p:spPr>
          <a:xfrm>
            <a:off x="174172" y="4602995"/>
            <a:ext cx="6465286" cy="1144722"/>
          </a:xfrm>
          <a:prstGeom prst="rect">
            <a:avLst/>
          </a:prstGeom>
        </p:spPr>
      </p:pic>
      <p:pic>
        <p:nvPicPr>
          <p:cNvPr id="9" name="Picture 8" descr="A blue background with white text&#10;&#10;Description automatically generated">
            <a:extLst>
              <a:ext uri="{FF2B5EF4-FFF2-40B4-BE49-F238E27FC236}">
                <a16:creationId xmlns:a16="http://schemas.microsoft.com/office/drawing/2014/main" id="{814FF7E7-C9B4-2ACE-7857-CB5DCE59B531}"/>
              </a:ext>
            </a:extLst>
          </p:cNvPr>
          <p:cNvPicPr>
            <a:picLocks noChangeAspect="1"/>
          </p:cNvPicPr>
          <p:nvPr/>
        </p:nvPicPr>
        <p:blipFill>
          <a:blip r:embed="rId4"/>
          <a:stretch>
            <a:fillRect/>
          </a:stretch>
        </p:blipFill>
        <p:spPr>
          <a:xfrm>
            <a:off x="5680528" y="5209288"/>
            <a:ext cx="6337300" cy="1028700"/>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24</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860431" y="250842"/>
            <a:ext cx="8311661" cy="1094450"/>
          </a:xfrm>
        </p:spPr>
        <p:txBody>
          <a:bodyPr>
            <a:normAutofit fontScale="90000"/>
          </a:bodyPr>
          <a:lstStyle/>
          <a:p>
            <a:pPr algn="ctr"/>
            <a:br>
              <a:rPr lang="en-US" sz="4900" dirty="0">
                <a:latin typeface="+mn-lt"/>
              </a:rPr>
            </a:br>
            <a:r>
              <a:rPr lang="en-US" sz="4900" dirty="0">
                <a:latin typeface="+mn-lt"/>
              </a:rPr>
              <a:t>RDA Plenary 22</a:t>
            </a:r>
            <a:br>
              <a:rPr lang="en-US" sz="4900" dirty="0">
                <a:latin typeface="+mn-lt"/>
              </a:rPr>
            </a:br>
            <a:r>
              <a:rPr lang="en-US" sz="3100" dirty="0">
                <a:latin typeface="+mn-lt"/>
              </a:rPr>
              <a:t>A fully virtual event organized by the RDA Secretariat</a:t>
            </a:r>
            <a:br>
              <a:rPr lang="en-US" dirty="0">
                <a:latin typeface="+mn-lt"/>
              </a:rPr>
            </a:br>
            <a:endParaRPr lang="en-15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6" descr="A poster with a city landscape and trees&#10;&#10;Description automatically generated">
            <a:extLst>
              <a:ext uri="{FF2B5EF4-FFF2-40B4-BE49-F238E27FC236}">
                <a16:creationId xmlns:a16="http://schemas.microsoft.com/office/drawing/2014/main" id="{903BC75A-8050-62C5-610F-0DDDD76E1BE7}"/>
              </a:ext>
            </a:extLst>
          </p:cNvPr>
          <p:cNvPicPr>
            <a:picLocks noChangeAspect="1"/>
          </p:cNvPicPr>
          <p:nvPr/>
        </p:nvPicPr>
        <p:blipFill>
          <a:blip r:embed="rId2"/>
          <a:stretch>
            <a:fillRect/>
          </a:stretch>
        </p:blipFill>
        <p:spPr>
          <a:xfrm>
            <a:off x="351692" y="2004657"/>
            <a:ext cx="6963015" cy="3703353"/>
          </a:xfrm>
          <a:prstGeom prst="rect">
            <a:avLst/>
          </a:prstGeom>
        </p:spPr>
      </p:pic>
      <p:pic>
        <p:nvPicPr>
          <p:cNvPr id="8" name="Picture 7" descr="A calendar with different colored squares&#10;&#10;Description automatically generated with medium confidence">
            <a:extLst>
              <a:ext uri="{FF2B5EF4-FFF2-40B4-BE49-F238E27FC236}">
                <a16:creationId xmlns:a16="http://schemas.microsoft.com/office/drawing/2014/main" id="{E7400C69-3911-E2FB-5FFF-65B3C31F8DF3}"/>
              </a:ext>
            </a:extLst>
          </p:cNvPr>
          <p:cNvPicPr>
            <a:picLocks noChangeAspect="1"/>
          </p:cNvPicPr>
          <p:nvPr/>
        </p:nvPicPr>
        <p:blipFill>
          <a:blip r:embed="rId3"/>
          <a:stretch>
            <a:fillRect/>
          </a:stretch>
        </p:blipFill>
        <p:spPr>
          <a:xfrm>
            <a:off x="7314707" y="3191462"/>
            <a:ext cx="4708769" cy="2516548"/>
          </a:xfrm>
          <a:prstGeom prst="rect">
            <a:avLst/>
          </a:prstGeom>
        </p:spPr>
      </p:pic>
      <p:sp>
        <p:nvSpPr>
          <p:cNvPr id="9" name="TextBox 8">
            <a:extLst>
              <a:ext uri="{FF2B5EF4-FFF2-40B4-BE49-F238E27FC236}">
                <a16:creationId xmlns:a16="http://schemas.microsoft.com/office/drawing/2014/main" id="{3046292C-30E6-615A-2E92-C62ECC611B53}"/>
              </a:ext>
            </a:extLst>
          </p:cNvPr>
          <p:cNvSpPr txBox="1"/>
          <p:nvPr/>
        </p:nvSpPr>
        <p:spPr>
          <a:xfrm>
            <a:off x="7807569" y="2062907"/>
            <a:ext cx="3775614" cy="923330"/>
          </a:xfrm>
          <a:prstGeom prst="rect">
            <a:avLst/>
          </a:prstGeom>
          <a:noFill/>
        </p:spPr>
        <p:txBody>
          <a:bodyPr wrap="square" rtlCol="0">
            <a:spAutoFit/>
          </a:bodyPr>
          <a:lstStyle/>
          <a:p>
            <a:pPr algn="ctr"/>
            <a:r>
              <a:rPr lang="en-IT" b="1" dirty="0">
                <a:solidFill>
                  <a:schemeClr val="accent6">
                    <a:lumMod val="75000"/>
                  </a:schemeClr>
                </a:solidFill>
              </a:rPr>
              <a:t>Live breakout sessions taking place over 2 weeks – 3 days per week accommodating all time zones</a:t>
            </a:r>
          </a:p>
        </p:txBody>
      </p:sp>
    </p:spTree>
    <p:extLst>
      <p:ext uri="{BB962C8B-B14F-4D97-AF65-F5344CB8AC3E}">
        <p14:creationId xmlns:p14="http://schemas.microsoft.com/office/powerpoint/2010/main" val="4039451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3663892" y="250841"/>
            <a:ext cx="5684831" cy="1301699"/>
          </a:xfrm>
        </p:spPr>
        <p:txBody>
          <a:bodyPr>
            <a:normAutofit fontScale="90000"/>
          </a:bodyPr>
          <a:lstStyle/>
          <a:p>
            <a:pPr algn="ctr"/>
            <a:r>
              <a:rPr lang="en-US" dirty="0">
                <a:latin typeface="+mn-lt"/>
              </a:rPr>
              <a:t>RDA Plenary 23</a:t>
            </a:r>
            <a:br>
              <a:rPr lang="en-US" dirty="0">
                <a:latin typeface="+mn-lt"/>
              </a:rPr>
            </a:br>
            <a:r>
              <a:rPr lang="en-US" sz="2200" dirty="0">
                <a:latin typeface="+mn-lt"/>
              </a:rPr>
              <a:t>12-14 November 2024 </a:t>
            </a:r>
            <a:r>
              <a:rPr lang="en-US" sz="2400" dirty="0">
                <a:latin typeface="+mn-lt"/>
              </a:rPr>
              <a:t>San José, Costa Rica</a:t>
            </a:r>
            <a:br>
              <a:rPr lang="en-US" sz="2400" dirty="0">
                <a:latin typeface="+mn-lt"/>
              </a:rPr>
            </a:br>
            <a:r>
              <a:rPr lang="en-US" sz="2400" dirty="0">
                <a:latin typeface="+mn-lt"/>
              </a:rPr>
              <a:t>a hybrid event</a:t>
            </a:r>
            <a:endParaRPr lang="en-15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42218" y="169140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descr="A yellow arrows with a sloth from a branch&#10;&#10;Description automatically generated">
            <a:extLst>
              <a:ext uri="{FF2B5EF4-FFF2-40B4-BE49-F238E27FC236}">
                <a16:creationId xmlns:a16="http://schemas.microsoft.com/office/drawing/2014/main" id="{1AB7A978-F140-2CE2-C950-8CE62BDB8951}"/>
              </a:ext>
            </a:extLst>
          </p:cNvPr>
          <p:cNvPicPr>
            <a:picLocks noChangeAspect="1"/>
          </p:cNvPicPr>
          <p:nvPr/>
        </p:nvPicPr>
        <p:blipFill>
          <a:blip r:embed="rId2"/>
          <a:stretch>
            <a:fillRect/>
          </a:stretch>
        </p:blipFill>
        <p:spPr>
          <a:xfrm>
            <a:off x="2691419" y="1765942"/>
            <a:ext cx="7579923" cy="4344975"/>
          </a:xfrm>
          <a:prstGeom prst="rect">
            <a:avLst/>
          </a:prstGeom>
        </p:spPr>
      </p:pic>
    </p:spTree>
    <p:extLst>
      <p:ext uri="{BB962C8B-B14F-4D97-AF65-F5344CB8AC3E}">
        <p14:creationId xmlns:p14="http://schemas.microsoft.com/office/powerpoint/2010/main" val="119982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3600" dirty="0">
                <a:solidFill>
                  <a:schemeClr val="accent1"/>
                </a:solidFill>
                <a:latin typeface="+mn-lt"/>
              </a:rPr>
              <a:t>International Data Week 2023</a:t>
            </a:r>
            <a:br>
              <a:rPr lang="en-US" sz="3600" dirty="0">
                <a:solidFill>
                  <a:schemeClr val="accent1"/>
                </a:solidFill>
                <a:latin typeface="+mn-lt"/>
              </a:rPr>
            </a:br>
            <a:r>
              <a:rPr lang="en-US" sz="2800" dirty="0">
                <a:solidFill>
                  <a:schemeClr val="accent1"/>
                </a:solidFill>
                <a:latin typeface="+mn-lt"/>
              </a:rPr>
              <a:t>23-26 October, Salzburg, Austria</a:t>
            </a:r>
            <a:endParaRPr lang="en-150" sz="2800" dirty="0">
              <a:solidFill>
                <a:schemeClr val="accent1"/>
              </a:solidFill>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descr="A blue and white poster with text and images of buildings&#10;&#10;Description automatically generated">
            <a:extLst>
              <a:ext uri="{FF2B5EF4-FFF2-40B4-BE49-F238E27FC236}">
                <a16:creationId xmlns:a16="http://schemas.microsoft.com/office/drawing/2014/main" id="{AD25332D-FAF3-0D19-E4E5-BE6B51F2656A}"/>
              </a:ext>
            </a:extLst>
          </p:cNvPr>
          <p:cNvPicPr>
            <a:picLocks noChangeAspect="1"/>
          </p:cNvPicPr>
          <p:nvPr/>
        </p:nvPicPr>
        <p:blipFill>
          <a:blip r:embed="rId2"/>
          <a:stretch>
            <a:fillRect/>
          </a:stretch>
        </p:blipFill>
        <p:spPr>
          <a:xfrm>
            <a:off x="2259978" y="1410055"/>
            <a:ext cx="8872443" cy="4637129"/>
          </a:xfrm>
          <a:prstGeom prst="rect">
            <a:avLst/>
          </a:prstGeom>
        </p:spPr>
      </p:pic>
      <p:sp>
        <p:nvSpPr>
          <p:cNvPr id="11" name="TextBox 10">
            <a:extLst>
              <a:ext uri="{FF2B5EF4-FFF2-40B4-BE49-F238E27FC236}">
                <a16:creationId xmlns:a16="http://schemas.microsoft.com/office/drawing/2014/main" id="{4E0D33A8-7199-1DA9-197B-539BAE9A442B}"/>
              </a:ext>
            </a:extLst>
          </p:cNvPr>
          <p:cNvSpPr txBox="1"/>
          <p:nvPr/>
        </p:nvSpPr>
        <p:spPr>
          <a:xfrm>
            <a:off x="3080977" y="6047184"/>
            <a:ext cx="6761523" cy="338554"/>
          </a:xfrm>
          <a:prstGeom prst="rect">
            <a:avLst/>
          </a:prstGeom>
          <a:noFill/>
        </p:spPr>
        <p:txBody>
          <a:bodyPr wrap="square" rtlCol="0">
            <a:spAutoFit/>
          </a:bodyPr>
          <a:lstStyle/>
          <a:p>
            <a:r>
              <a:rPr lang="en-GB" sz="1600" dirty="0">
                <a:solidFill>
                  <a:schemeClr val="accent1"/>
                </a:solidFill>
              </a:rPr>
              <a:t>https://</a:t>
            </a:r>
            <a:r>
              <a:rPr lang="en-GB" sz="1600" dirty="0" err="1">
                <a:solidFill>
                  <a:schemeClr val="accent1"/>
                </a:solidFill>
              </a:rPr>
              <a:t>www.rd-alliance.org</a:t>
            </a:r>
            <a:r>
              <a:rPr lang="en-GB" sz="1600" dirty="0">
                <a:solidFill>
                  <a:schemeClr val="accent1"/>
                </a:solidFill>
              </a:rPr>
              <a:t>/plenaries/international-data-week-2023-salzburg</a:t>
            </a:r>
            <a:endParaRPr lang="en-IT" sz="1600" dirty="0">
              <a:solidFill>
                <a:schemeClr val="accent1"/>
              </a:solidFill>
            </a:endParaRPr>
          </a:p>
        </p:txBody>
      </p:sp>
    </p:spTree>
    <p:extLst>
      <p:ext uri="{BB962C8B-B14F-4D97-AF65-F5344CB8AC3E}">
        <p14:creationId xmlns:p14="http://schemas.microsoft.com/office/powerpoint/2010/main" val="104226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3600" dirty="0">
                <a:latin typeface="+mn-lt"/>
              </a:rPr>
              <a:t>Research Data Alliance’s 21</a:t>
            </a:r>
            <a:r>
              <a:rPr lang="en-US" sz="3600" baseline="30000" dirty="0">
                <a:latin typeface="+mn-lt"/>
              </a:rPr>
              <a:t>st</a:t>
            </a:r>
            <a:r>
              <a:rPr lang="en-US" sz="3600" dirty="0">
                <a:latin typeface="+mn-lt"/>
              </a:rPr>
              <a:t>  Plenary Meeting</a:t>
            </a:r>
            <a:br>
              <a:rPr lang="en-US" sz="3600" dirty="0">
                <a:latin typeface="+mn-lt"/>
              </a:rPr>
            </a:br>
            <a:r>
              <a:rPr lang="en-US" sz="2800" dirty="0">
                <a:latin typeface="+mn-lt"/>
              </a:rPr>
              <a:t>within International Data Week 2023, Salzburg, Austria</a:t>
            </a:r>
            <a:endParaRPr lang="en-150" sz="28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8153DFA-1B7E-CE4B-8F0E-C6990BE46124}"/>
              </a:ext>
            </a:extLst>
          </p:cNvPr>
          <p:cNvSpPr txBox="1"/>
          <p:nvPr/>
        </p:nvSpPr>
        <p:spPr>
          <a:xfrm>
            <a:off x="6248400" y="5285921"/>
            <a:ext cx="5650523" cy="523220"/>
          </a:xfrm>
          <a:prstGeom prst="rect">
            <a:avLst/>
          </a:prstGeom>
          <a:noFill/>
        </p:spPr>
        <p:txBody>
          <a:bodyPr wrap="square" rtlCol="0">
            <a:spAutoFit/>
          </a:bodyPr>
          <a:lstStyle/>
          <a:p>
            <a:pPr algn="ctr"/>
            <a:r>
              <a:rPr lang="en-US" sz="1400" dirty="0"/>
              <a:t>The chart outlines the % of sessions per pathway, giving an indication of the current “trends” across the RDA groups and their topics’ focus. </a:t>
            </a:r>
          </a:p>
        </p:txBody>
      </p:sp>
      <p:pic>
        <p:nvPicPr>
          <p:cNvPr id="4" name="Picture 3" descr="A pie chart with text on it with Crust in the background&#10;&#10;Description automatically generated">
            <a:extLst>
              <a:ext uri="{FF2B5EF4-FFF2-40B4-BE49-F238E27FC236}">
                <a16:creationId xmlns:a16="http://schemas.microsoft.com/office/drawing/2014/main" id="{275941C0-8E8D-98C2-1140-DBCF57BCF073}"/>
              </a:ext>
            </a:extLst>
          </p:cNvPr>
          <p:cNvPicPr>
            <a:picLocks noChangeAspect="1"/>
          </p:cNvPicPr>
          <p:nvPr/>
        </p:nvPicPr>
        <p:blipFill>
          <a:blip r:embed="rId2"/>
          <a:stretch>
            <a:fillRect/>
          </a:stretch>
        </p:blipFill>
        <p:spPr>
          <a:xfrm>
            <a:off x="6273773" y="2117798"/>
            <a:ext cx="5773838" cy="3065123"/>
          </a:xfrm>
          <a:prstGeom prst="rect">
            <a:avLst/>
          </a:prstGeom>
        </p:spPr>
      </p:pic>
      <p:pic>
        <p:nvPicPr>
          <p:cNvPr id="7" name="Picture 6" descr="A close-up of a presentation&#10;&#10;Description automatically generated">
            <a:extLst>
              <a:ext uri="{FF2B5EF4-FFF2-40B4-BE49-F238E27FC236}">
                <a16:creationId xmlns:a16="http://schemas.microsoft.com/office/drawing/2014/main" id="{9EF65D94-C242-AF80-FA9B-2E87DB1A8008}"/>
              </a:ext>
            </a:extLst>
          </p:cNvPr>
          <p:cNvPicPr>
            <a:picLocks noChangeAspect="1"/>
          </p:cNvPicPr>
          <p:nvPr/>
        </p:nvPicPr>
        <p:blipFill>
          <a:blip r:embed="rId3"/>
          <a:stretch>
            <a:fillRect/>
          </a:stretch>
        </p:blipFill>
        <p:spPr>
          <a:xfrm>
            <a:off x="56659" y="2025850"/>
            <a:ext cx="6191741" cy="3711360"/>
          </a:xfrm>
          <a:prstGeom prst="rect">
            <a:avLst/>
          </a:prstGeom>
        </p:spPr>
      </p:pic>
      <p:sp>
        <p:nvSpPr>
          <p:cNvPr id="3" name="TextBox 2">
            <a:extLst>
              <a:ext uri="{FF2B5EF4-FFF2-40B4-BE49-F238E27FC236}">
                <a16:creationId xmlns:a16="http://schemas.microsoft.com/office/drawing/2014/main" id="{74A60027-8B04-BE2A-89DA-25B48B52104C}"/>
              </a:ext>
            </a:extLst>
          </p:cNvPr>
          <p:cNvSpPr txBox="1"/>
          <p:nvPr/>
        </p:nvSpPr>
        <p:spPr>
          <a:xfrm>
            <a:off x="2567354" y="5809141"/>
            <a:ext cx="4091354" cy="369332"/>
          </a:xfrm>
          <a:prstGeom prst="rect">
            <a:avLst/>
          </a:prstGeom>
          <a:noFill/>
        </p:spPr>
        <p:txBody>
          <a:bodyPr wrap="square" rtlCol="0">
            <a:spAutoFit/>
          </a:bodyPr>
          <a:lstStyle/>
          <a:p>
            <a:r>
              <a:rPr lang="en-GB" b="1" dirty="0">
                <a:solidFill>
                  <a:schemeClr val="accent6">
                    <a:lumMod val="75000"/>
                  </a:schemeClr>
                </a:solidFill>
                <a:hlinkClick r:id="rId4">
                  <a:extLst>
                    <a:ext uri="{A12FA001-AC4F-418D-AE19-62706E023703}">
                      <ahyp:hlinkClr xmlns:ahyp="http://schemas.microsoft.com/office/drawing/2018/hyperlinkcolor" val="tx"/>
                    </a:ext>
                  </a:extLst>
                </a:hlinkClick>
              </a:rPr>
              <a:t>S</a:t>
            </a:r>
            <a:r>
              <a:rPr lang="en-IT" b="1" dirty="0">
                <a:solidFill>
                  <a:schemeClr val="accent6">
                    <a:lumMod val="75000"/>
                  </a:schemeClr>
                </a:solidFill>
                <a:hlinkClick r:id="rId4">
                  <a:extLst>
                    <a:ext uri="{A12FA001-AC4F-418D-AE19-62706E023703}">
                      <ahyp:hlinkClr xmlns:ahyp="http://schemas.microsoft.com/office/drawing/2018/hyperlinkcolor" val="tx"/>
                    </a:ext>
                  </a:extLst>
                </a:hlinkClick>
              </a:rPr>
              <a:t>ee the P21 Highlights</a:t>
            </a:r>
            <a:endParaRPr lang="en-IT" b="1" dirty="0">
              <a:solidFill>
                <a:schemeClr val="accent6">
                  <a:lumMod val="75000"/>
                </a:schemeClr>
              </a:solidFill>
            </a:endParaRPr>
          </a:p>
        </p:txBody>
      </p:sp>
    </p:spTree>
    <p:extLst>
      <p:ext uri="{BB962C8B-B14F-4D97-AF65-F5344CB8AC3E}">
        <p14:creationId xmlns:p14="http://schemas.microsoft.com/office/powerpoint/2010/main" val="3861076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
        <p:nvSpPr>
          <p:cNvPr id="2" name="TextBox 1">
            <a:extLst>
              <a:ext uri="{FF2B5EF4-FFF2-40B4-BE49-F238E27FC236}">
                <a16:creationId xmlns:a16="http://schemas.microsoft.com/office/drawing/2014/main" id="{DB047999-EE01-7F02-C5D4-9BF61558CB38}"/>
              </a:ext>
            </a:extLst>
          </p:cNvPr>
          <p:cNvSpPr txBox="1"/>
          <p:nvPr/>
        </p:nvSpPr>
        <p:spPr>
          <a:xfrm>
            <a:off x="1195754" y="5498123"/>
            <a:ext cx="3727939" cy="461665"/>
          </a:xfrm>
          <a:prstGeom prst="rect">
            <a:avLst/>
          </a:prstGeom>
          <a:noFill/>
        </p:spPr>
        <p:txBody>
          <a:bodyPr wrap="square" rtlCol="0">
            <a:spAutoFit/>
          </a:bodyPr>
          <a:lstStyle/>
          <a:p>
            <a:r>
              <a:rPr lang="en-GB" sz="2400" b="1" dirty="0">
                <a:hlinkClick r:id="rId4">
                  <a:extLst>
                    <a:ext uri="{A12FA001-AC4F-418D-AE19-62706E023703}">
                      <ahyp:hlinkClr xmlns:ahyp="http://schemas.microsoft.com/office/drawing/2018/hyperlinkcolor" val="tx"/>
                    </a:ext>
                  </a:extLst>
                </a:hlinkClick>
              </a:rPr>
              <a:t>Check here for updates</a:t>
            </a:r>
            <a:endParaRPr lang="en-IT" sz="2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71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89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35 Working Groups </a:t>
            </a:r>
          </a:p>
          <a:p>
            <a:pPr algn="ctr">
              <a:lnSpc>
                <a:spcPts val="1360"/>
              </a:lnSpc>
            </a:pPr>
            <a:r>
              <a:rPr lang="it-IT" sz="1400" b="1" dirty="0">
                <a:solidFill>
                  <a:schemeClr val="bg1"/>
                </a:solidFill>
                <a:ea typeface="BatangChe" panose="02030609000101010101" pitchFamily="49" charset="-127"/>
              </a:rPr>
              <a:t>53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Groups</a:t>
            </a: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a:t>14,053</a:t>
            </a:r>
            <a:r>
              <a:rPr lang="it-IT" sz="1600" b="1"/>
              <a:t> </a:t>
            </a:r>
            <a:r>
              <a:rPr lang="it-IT" sz="1600" b="1" dirty="0"/>
              <a:t>INDIVIDUAL MEMBERS FROM 151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69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30</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31</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14,000 members globally representing 152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7" name="Picture 6" descr="A graph with a line going up&#10;&#10;Description automatically generated">
            <a:extLst>
              <a:ext uri="{FF2B5EF4-FFF2-40B4-BE49-F238E27FC236}">
                <a16:creationId xmlns:a16="http://schemas.microsoft.com/office/drawing/2014/main" id="{F3DF838D-17BB-8601-01E6-A544039D3438}"/>
              </a:ext>
            </a:extLst>
          </p:cNvPr>
          <p:cNvPicPr>
            <a:picLocks noChangeAspect="1"/>
          </p:cNvPicPr>
          <p:nvPr/>
        </p:nvPicPr>
        <p:blipFill>
          <a:blip r:embed="rId3"/>
          <a:stretch>
            <a:fillRect/>
          </a:stretch>
        </p:blipFill>
        <p:spPr>
          <a:xfrm>
            <a:off x="0" y="1429281"/>
            <a:ext cx="12192000" cy="4538033"/>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5" name="Picture 4" descr="A green circle with numbers and text&#10;&#10;Description automatically generated">
            <a:extLst>
              <a:ext uri="{FF2B5EF4-FFF2-40B4-BE49-F238E27FC236}">
                <a16:creationId xmlns:a16="http://schemas.microsoft.com/office/drawing/2014/main" id="{873722B3-3BF4-B11F-61A3-D3CF3D17AC93}"/>
              </a:ext>
            </a:extLst>
          </p:cNvPr>
          <p:cNvPicPr>
            <a:picLocks noChangeAspect="1"/>
          </p:cNvPicPr>
          <p:nvPr/>
        </p:nvPicPr>
        <p:blipFill>
          <a:blip r:embed="rId3"/>
          <a:stretch>
            <a:fillRect/>
          </a:stretch>
        </p:blipFill>
        <p:spPr>
          <a:xfrm>
            <a:off x="644335" y="1710550"/>
            <a:ext cx="6049128" cy="3576558"/>
          </a:xfrm>
          <a:prstGeom prst="rect">
            <a:avLst/>
          </a:prstGeom>
        </p:spPr>
      </p:pic>
      <p:pic>
        <p:nvPicPr>
          <p:cNvPr id="8" name="Picture 7" descr="A screenshot of a phone&#10;&#10;Description automatically generated">
            <a:extLst>
              <a:ext uri="{FF2B5EF4-FFF2-40B4-BE49-F238E27FC236}">
                <a16:creationId xmlns:a16="http://schemas.microsoft.com/office/drawing/2014/main" id="{D234586C-0702-783B-ABA4-AB75ED3BFE3D}"/>
              </a:ext>
            </a:extLst>
          </p:cNvPr>
          <p:cNvPicPr>
            <a:picLocks noChangeAspect="1"/>
          </p:cNvPicPr>
          <p:nvPr/>
        </p:nvPicPr>
        <p:blipFill>
          <a:blip r:embed="rId4"/>
          <a:stretch>
            <a:fillRect/>
          </a:stretch>
        </p:blipFill>
        <p:spPr>
          <a:xfrm>
            <a:off x="6858000" y="1579685"/>
            <a:ext cx="4114800" cy="38862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61364</TotalTime>
  <Words>3049</Words>
  <Application>Microsoft Macintosh PowerPoint</Application>
  <PresentationFormat>Widescreen</PresentationFormat>
  <Paragraphs>342</Paragraphs>
  <Slides>31</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BatangChe</vt:lpstr>
      <vt:lpstr>Arial</vt:lpstr>
      <vt:lpstr>Calibri</vt:lpstr>
      <vt:lpstr>Calibri Light</vt:lpstr>
      <vt:lpstr>Courier New</vt:lpstr>
      <vt:lpstr>Gisha</vt:lpstr>
      <vt:lpstr>Helvetica Neue Light</vt:lpstr>
      <vt:lpstr>Verdana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2024 – 2028</vt:lpstr>
      <vt:lpstr>RDA Groups - Overview</vt:lpstr>
      <vt:lpstr>Communities of Practice</vt:lpstr>
      <vt:lpstr>RDA Recommendations that Make Data Work</vt:lpstr>
      <vt:lpstr>RDA Recommendations &amp; Outputs</vt:lpstr>
      <vt:lpstr>Adoption Stories</vt:lpstr>
      <vt:lpstr>PowerPoint Presentation</vt:lpstr>
      <vt:lpstr>What are Plenary Meetings?</vt:lpstr>
      <vt:lpstr>Plenary Meetings: Benefits of Attending</vt:lpstr>
      <vt:lpstr> RDA Plenary 22 A fully virtual event organized by the RDA Secretariat </vt:lpstr>
      <vt:lpstr>RDA Plenary 23 12-14 November 2024 San José, Costa Rica a hybrid event</vt:lpstr>
      <vt:lpstr>International Data Week 2023 23-26 October, Salzburg, Austria</vt:lpstr>
      <vt:lpstr>Research Data Alliance’s 21st  Plenary Meeting within International Data Week 2023, Salzburg, Austria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Bridget Walker</cp:lastModifiedBy>
  <cp:revision>242</cp:revision>
  <dcterms:created xsi:type="dcterms:W3CDTF">2021-01-04T19:52:21Z</dcterms:created>
  <dcterms:modified xsi:type="dcterms:W3CDTF">2024-01-11T09:59:12Z</dcterms:modified>
</cp:coreProperties>
</file>