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85"/>
  </p:notesMasterIdLst>
  <p:handoutMasterIdLst>
    <p:handoutMasterId r:id="rId86"/>
  </p:handoutMasterIdLst>
  <p:sldIdLst>
    <p:sldId id="595" r:id="rId3"/>
    <p:sldId id="583" r:id="rId4"/>
    <p:sldId id="586" r:id="rId5"/>
    <p:sldId id="590" r:id="rId6"/>
    <p:sldId id="596" r:id="rId7"/>
    <p:sldId id="591" r:id="rId8"/>
    <p:sldId id="597" r:id="rId9"/>
    <p:sldId id="649" r:id="rId10"/>
    <p:sldId id="277" r:id="rId11"/>
    <p:sldId id="278" r:id="rId12"/>
    <p:sldId id="647" r:id="rId13"/>
    <p:sldId id="401" r:id="rId14"/>
    <p:sldId id="601" r:id="rId15"/>
    <p:sldId id="658" r:id="rId16"/>
    <p:sldId id="600" r:id="rId17"/>
    <p:sldId id="602" r:id="rId18"/>
    <p:sldId id="603" r:id="rId19"/>
    <p:sldId id="604" r:id="rId20"/>
    <p:sldId id="605" r:id="rId21"/>
    <p:sldId id="606" r:id="rId22"/>
    <p:sldId id="659" r:id="rId23"/>
    <p:sldId id="655" r:id="rId24"/>
    <p:sldId id="669" r:id="rId25"/>
    <p:sldId id="660" r:id="rId26"/>
    <p:sldId id="607" r:id="rId27"/>
    <p:sldId id="609" r:id="rId28"/>
    <p:sldId id="664" r:id="rId29"/>
    <p:sldId id="608" r:id="rId30"/>
    <p:sldId id="657" r:id="rId31"/>
    <p:sldId id="656" r:id="rId32"/>
    <p:sldId id="610" r:id="rId33"/>
    <p:sldId id="611" r:id="rId34"/>
    <p:sldId id="612" r:id="rId35"/>
    <p:sldId id="613" r:id="rId36"/>
    <p:sldId id="652" r:id="rId37"/>
    <p:sldId id="614" r:id="rId38"/>
    <p:sldId id="615" r:id="rId39"/>
    <p:sldId id="616" r:id="rId40"/>
    <p:sldId id="650" r:id="rId41"/>
    <p:sldId id="617" r:id="rId42"/>
    <p:sldId id="618" r:id="rId43"/>
    <p:sldId id="619" r:id="rId44"/>
    <p:sldId id="648" r:id="rId45"/>
    <p:sldId id="623" r:id="rId46"/>
    <p:sldId id="661" r:id="rId47"/>
    <p:sldId id="624" r:id="rId48"/>
    <p:sldId id="654" r:id="rId49"/>
    <p:sldId id="625" r:id="rId50"/>
    <p:sldId id="653" r:id="rId51"/>
    <p:sldId id="626" r:id="rId52"/>
    <p:sldId id="662" r:id="rId53"/>
    <p:sldId id="627" r:id="rId54"/>
    <p:sldId id="628" r:id="rId55"/>
    <p:sldId id="629" r:id="rId56"/>
    <p:sldId id="630" r:id="rId57"/>
    <p:sldId id="631" r:id="rId58"/>
    <p:sldId id="670" r:id="rId59"/>
    <p:sldId id="671" r:id="rId60"/>
    <p:sldId id="632" r:id="rId61"/>
    <p:sldId id="633" r:id="rId62"/>
    <p:sldId id="651" r:id="rId63"/>
    <p:sldId id="634" r:id="rId64"/>
    <p:sldId id="635" r:id="rId65"/>
    <p:sldId id="636" r:id="rId66"/>
    <p:sldId id="665" r:id="rId67"/>
    <p:sldId id="638" r:id="rId68"/>
    <p:sldId id="637" r:id="rId69"/>
    <p:sldId id="666" r:id="rId70"/>
    <p:sldId id="667" r:id="rId71"/>
    <p:sldId id="668" r:id="rId72"/>
    <p:sldId id="663" r:id="rId73"/>
    <p:sldId id="639" r:id="rId74"/>
    <p:sldId id="640" r:id="rId75"/>
    <p:sldId id="641" r:id="rId76"/>
    <p:sldId id="642" r:id="rId77"/>
    <p:sldId id="643" r:id="rId78"/>
    <p:sldId id="644" r:id="rId79"/>
    <p:sldId id="645" r:id="rId80"/>
    <p:sldId id="646" r:id="rId81"/>
    <p:sldId id="289" r:id="rId82"/>
    <p:sldId id="594" r:id="rId83"/>
    <p:sldId id="259" r:id="rId8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8F1F"/>
    <a:srgbClr val="2DA323"/>
    <a:srgbClr val="84442E"/>
    <a:srgbClr val="FFFC00"/>
    <a:srgbClr val="79B94E"/>
    <a:srgbClr val="5F68CD"/>
    <a:srgbClr val="5864AE"/>
    <a:srgbClr val="5A6B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45"/>
    <p:restoredTop sz="91701"/>
  </p:normalViewPr>
  <p:slideViewPr>
    <p:cSldViewPr snapToGrid="0" snapToObjects="1">
      <p:cViewPr varScale="1">
        <p:scale>
          <a:sx n="117" d="100"/>
          <a:sy n="117" d="100"/>
        </p:scale>
        <p:origin x="968"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536"/>
    </p:cViewPr>
  </p:sorterViewPr>
  <p:notesViewPr>
    <p:cSldViewPr snapToGrid="0" snapToObjects="1">
      <p:cViewPr varScale="1">
        <p:scale>
          <a:sx n="80" d="100"/>
          <a:sy n="80" d="100"/>
        </p:scale>
        <p:origin x="3408"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tableStyles" Target="tableStyle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1AB439-A01B-D74F-A75B-C115DDC890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76292DA-B5A6-184E-A0AD-118109B7B5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A087F2-2242-3C4F-8B2C-A0F9B7E782F0}" type="datetimeFigureOut">
              <a:rPr lang="en-GB" smtClean="0"/>
              <a:pPr/>
              <a:t>16/08/2023</a:t>
            </a:fld>
            <a:endParaRPr lang="en-GB"/>
          </a:p>
        </p:txBody>
      </p:sp>
      <p:sp>
        <p:nvSpPr>
          <p:cNvPr id="4" name="Footer Placeholder 3">
            <a:extLst>
              <a:ext uri="{FF2B5EF4-FFF2-40B4-BE49-F238E27FC236}">
                <a16:creationId xmlns:a16="http://schemas.microsoft.com/office/drawing/2014/main" id="{672B5C9C-C9C5-BF47-B404-8C703AAC5C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E4588C4-2F64-F645-B33B-B2A67184BB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4208FA-0865-4141-AC5F-AB857F4F0C25}" type="slidenum">
              <a:rPr lang="en-GB" smtClean="0"/>
              <a:pPr/>
              <a:t>‹#›</a:t>
            </a:fld>
            <a:endParaRPr lang="en-GB"/>
          </a:p>
        </p:txBody>
      </p:sp>
    </p:spTree>
    <p:extLst>
      <p:ext uri="{BB962C8B-B14F-4D97-AF65-F5344CB8AC3E}">
        <p14:creationId xmlns:p14="http://schemas.microsoft.com/office/powerpoint/2010/main" val="278901284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9F92C-7953-D142-BFF6-9C02CC2A3108}" type="datetimeFigureOut">
              <a:rPr lang="en-GB" smtClean="0"/>
              <a:pPr/>
              <a:t>16/08/2023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107FB1-2CFF-EC4E-AFB4-BFB6D71EA4B2}" type="slidenum">
              <a:rPr lang="en-GB" smtClean="0"/>
              <a:pPr/>
              <a:t>‹#›</a:t>
            </a:fld>
            <a:endParaRPr lang="en-GB"/>
          </a:p>
        </p:txBody>
      </p:sp>
    </p:spTree>
    <p:extLst>
      <p:ext uri="{BB962C8B-B14F-4D97-AF65-F5344CB8AC3E}">
        <p14:creationId xmlns:p14="http://schemas.microsoft.com/office/powerpoint/2010/main" val="124852725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36</a:t>
            </a:fld>
            <a:endParaRPr lang="en-GB"/>
          </a:p>
        </p:txBody>
      </p:sp>
    </p:spTree>
    <p:extLst>
      <p:ext uri="{BB962C8B-B14F-4D97-AF65-F5344CB8AC3E}">
        <p14:creationId xmlns:p14="http://schemas.microsoft.com/office/powerpoint/2010/main" val="1898334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80</a:t>
            </a:fld>
            <a:endParaRPr lang="en-GB"/>
          </a:p>
        </p:txBody>
      </p:sp>
    </p:spTree>
    <p:extLst>
      <p:ext uri="{BB962C8B-B14F-4D97-AF65-F5344CB8AC3E}">
        <p14:creationId xmlns:p14="http://schemas.microsoft.com/office/powerpoint/2010/main" val="2720431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81</a:t>
            </a:fld>
            <a:endParaRPr lang="en-GB"/>
          </a:p>
        </p:txBody>
      </p:sp>
    </p:spTree>
    <p:extLst>
      <p:ext uri="{BB962C8B-B14F-4D97-AF65-F5344CB8AC3E}">
        <p14:creationId xmlns:p14="http://schemas.microsoft.com/office/powerpoint/2010/main" val="3415095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257421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31E7E94-C00F-284A-A86C-F4D04394EAE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602425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1EA83F84-D1E7-6B42-AB3D-2C870527498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444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97608B68-EF46-B94F-AFC9-5D530D89EBC3}"/>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316607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3006382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Footer Placeholder 4">
            <a:extLst>
              <a:ext uri="{FF2B5EF4-FFF2-40B4-BE49-F238E27FC236}">
                <a16:creationId xmlns:a16="http://schemas.microsoft.com/office/drawing/2014/main" id="{F154BCE9-7BD7-2243-B108-828932EB2F9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5460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A8E078AE-51E6-4C4F-A847-BB3598CB208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666918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15492022-13DC-A948-A602-85451D26AB9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415286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2DC20A59-DA49-404C-B807-C2415B4D973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11929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43947E0-707A-5644-AE79-EF7E078E22B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594202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566E525C-BCAA-8042-9D4E-B4893C4330F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02229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FC38E6ED-77F6-644C-AAB1-3C46B6E382B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Tree>
    <p:extLst>
      <p:ext uri="{BB962C8B-B14F-4D97-AF65-F5344CB8AC3E}">
        <p14:creationId xmlns:p14="http://schemas.microsoft.com/office/powerpoint/2010/main" val="131962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7167FB0F-D804-D942-A42C-C10AFB8CEA4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9158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0D58B1A4-3CBA-1447-9776-33337D1CF5A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292144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F6AE052B-9831-E34C-9104-63882014DF7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52719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F5ECA69C-F678-FB40-970E-EE3E9106F24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502759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55D9F1C7-C81C-F243-9B44-0EE2A2D2356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331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C2EAAD8C-BD80-8F42-B27C-4EB60544191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42052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00D99B77-9CC3-FE48-A2CE-5D6ED01E23E0}"/>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35799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AC88C003-FD4B-A54F-B476-8310E872FE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342221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F36AB76-CAB5-A547-961F-B0292803FE3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760560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F6992FCD-CD39-BF4A-8DB7-03A5291FD01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89225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EDB7B14E-B1C4-0048-8E86-F3ED54670A36}"/>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15730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1D2B9CF-790E-BC40-BB90-94DC8A85208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95425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3956EDA8-39B3-D341-B036-0739AF1E806E}"/>
              </a:ext>
            </a:extLst>
          </p:cNvPr>
          <p:cNvPicPr>
            <a:picLocks noChangeAspect="1"/>
          </p:cNvPicPr>
          <p:nvPr userDrawn="1"/>
        </p:nvPicPr>
        <p:blipFill rotWithShape="1">
          <a:blip r:embed="rId14">
            <a:alphaModFix amt="5000"/>
            <a:extLst>
              <a:ext uri="{28A0092B-C50C-407E-A947-70E740481C1C}">
                <a14:useLocalDpi xmlns:a14="http://schemas.microsoft.com/office/drawing/2010/main"/>
              </a:ext>
            </a:extLst>
          </a:blip>
          <a:srcRect l="-1"/>
          <a:stretch/>
        </p:blipFill>
        <p:spPr>
          <a:xfrm>
            <a:off x="-1" y="0"/>
            <a:ext cx="12192001" cy="6858000"/>
          </a:xfrm>
          <a:prstGeom prst="rect">
            <a:avLst/>
          </a:prstGeom>
        </p:spPr>
      </p:pic>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5"/>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09316211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5" r:id="rId4"/>
    <p:sldLayoutId id="2147483651" r:id="rId5"/>
    <p:sldLayoutId id="2147483652" r:id="rId6"/>
    <p:sldLayoutId id="2147483653" r:id="rId7"/>
    <p:sldLayoutId id="2147483654" r:id="rId8"/>
    <p:sldLayoutId id="2147483656" r:id="rId9"/>
    <p:sldLayoutId id="2147483657" r:id="rId10"/>
    <p:sldLayoutId id="2147483658" r:id="rId11"/>
    <p:sldLayoutId id="2147483659" r:id="rId12"/>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4"/>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2836162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5"/>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rd-alliance.org/recommendations-and-outputs/catalogue" TargetMode="External"/><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rd-alliance.org/recommendations-and-outputs/catalogue" TargetMode="External"/><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12.png"/><Relationship Id="rId10" Type="http://schemas.openxmlformats.org/officeDocument/2006/relationships/image" Target="../media/image10.png"/><Relationship Id="rId4" Type="http://schemas.openxmlformats.org/officeDocument/2006/relationships/image" Target="../media/image16.tiff"/><Relationship Id="rId9" Type="http://schemas.openxmlformats.org/officeDocument/2006/relationships/image" Target="../media/image9.tiff"/></Relationships>
</file>

<file path=ppt/slides/_rels/slide12.xml.rels><?xml version="1.0" encoding="UTF-8" standalone="yes"?>
<Relationships xmlns="http://schemas.openxmlformats.org/package/2006/relationships"><Relationship Id="rId3" Type="http://schemas.openxmlformats.org/officeDocument/2006/relationships/hyperlink" Target="https://rd-alliance.org/groups/data-description-registry-interoperability.html" TargetMode="External"/><Relationship Id="rId2" Type="http://schemas.openxmlformats.org/officeDocument/2006/relationships/hyperlink" Target="https://www.rd-alliance.org/group/data-description-registry-interoperability-ddri-wg/outcomes/data-description-registry-interoperability" TargetMode="External"/><Relationship Id="rId1" Type="http://schemas.openxmlformats.org/officeDocument/2006/relationships/slideLayout" Target="../slideLayouts/slideLayout3.xml"/><Relationship Id="rId5" Type="http://schemas.openxmlformats.org/officeDocument/2006/relationships/hyperlink" Target="https://single-market-economy.ec.europa.eu/single-market/european-standards/ict-standardisation/ict-technical-specifications_en" TargetMode="External"/><Relationship Id="rId4" Type="http://schemas.openxmlformats.org/officeDocument/2006/relationships/hyperlink" Target="https://doi.org/10.15497/RDA00003"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rd-alliance.org/groups/cure-fair-wg" TargetMode="External"/><Relationship Id="rId2" Type="http://schemas.openxmlformats.org/officeDocument/2006/relationships/hyperlink" Target="https://www.rd-alliance.org/group/cure-fair-wg/outcomes/10-things-curating-reproducible-and-fair-research" TargetMode="External"/><Relationship Id="rId1" Type="http://schemas.openxmlformats.org/officeDocument/2006/relationships/slideLayout" Target="../slideLayouts/slideLayout3.xml"/><Relationship Id="rId4" Type="http://schemas.openxmlformats.org/officeDocument/2006/relationships/hyperlink" Target="https://doi.org/10.15497/RDA00074"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rd-alliance.org/groups/agrisemantics-wg.html" TargetMode="External"/><Relationship Id="rId2" Type="http://schemas.openxmlformats.org/officeDocument/2006/relationships/hyperlink" Target="https://www.rd-alliance.org/group/agrisemantics-wg/outcomes/39-hints-facilitate-use-semantics-data-agriculture-and-nutrition" TargetMode="Externa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dx.doi.org/10.15497/RDA00036"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rd-alliance.org/groups/rdacodata-summer-schools-data-science-and-cloud-computing-developing-world.html" TargetMode="External"/><Relationship Id="rId2" Type="http://schemas.openxmlformats.org/officeDocument/2006/relationships/hyperlink" Target="https://www.rd-alliance.org/group/rdacodata-summer-schools-data-science-and-cloud-computing-developing-world-wg/outcomes-0" TargetMode="External"/><Relationship Id="rId1" Type="http://schemas.openxmlformats.org/officeDocument/2006/relationships/slideLayout" Target="../slideLayouts/slideLayout3.xml"/><Relationship Id="rId5" Type="http://schemas.openxmlformats.org/officeDocument/2006/relationships/image" Target="../media/image19.tiff"/><Relationship Id="rId4" Type="http://schemas.openxmlformats.org/officeDocument/2006/relationships/hyperlink" Target="https://doi.org/10.15497/rda00038"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rd-alliance.org/groups/rdawds-publishing-data-services-wg.html" TargetMode="External"/><Relationship Id="rId2" Type="http://schemas.openxmlformats.org/officeDocument/2006/relationships/hyperlink" Target="https://www.rd-alliance.org/group/rdawds-publishing-data-services-wg/outcomes/open-universal-literature-data-cross-linking" TargetMode="External"/><Relationship Id="rId1" Type="http://schemas.openxmlformats.org/officeDocument/2006/relationships/slideLayout" Target="../slideLayouts/slideLayout3.xml"/><Relationship Id="rId4" Type="http://schemas.openxmlformats.org/officeDocument/2006/relationships/hyperlink" Target="http://dx.doi.org/10.15497/RDA00002"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rd-alliance.org/groups/data-foundation-and-terminology-wg.html" TargetMode="External"/><Relationship Id="rId2" Type="http://schemas.openxmlformats.org/officeDocument/2006/relationships/hyperlink" Target="https://www.rd-alliance.org/group/data-foundation-and-terminology-wg/outcomes/data-foundation-and-terminology" TargetMode="External"/><Relationship Id="rId1" Type="http://schemas.openxmlformats.org/officeDocument/2006/relationships/slideLayout" Target="../slideLayouts/slideLayout3.xml"/><Relationship Id="rId5" Type="http://schemas.openxmlformats.org/officeDocument/2006/relationships/hyperlink" Target="https://single-market-economy.ec.europa.eu/single-market/european-standards/ict-standardisation/ict-technical-specifications_en" TargetMode="External"/><Relationship Id="rId4" Type="http://schemas.openxmlformats.org/officeDocument/2006/relationships/hyperlink" Target="https://doi.org/10.15497/06825049-8CA4-40BD-BCAF-DE9F0EA2FADF"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rd-alliance.org/groups/rdacodata-summer-schools-data-science-and-cloud-computing-developing-world.html" TargetMode="External"/><Relationship Id="rId2" Type="http://schemas.openxmlformats.org/officeDocument/2006/relationships/hyperlink" Target="https://www.rd-alliance.org/group/rdacodata-summer-schools-data-science-and-cloud-computing-developing-world-wg/outcomes" TargetMode="Externa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hyperlink" Target="https://zenodo.org/communities/codata-rda-research-data-science-summer-school/"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rd-alliance.org/groups/data-type-registries-wg.html" TargetMode="External"/><Relationship Id="rId7" Type="http://schemas.openxmlformats.org/officeDocument/2006/relationships/image" Target="../media/image21.png"/><Relationship Id="rId2" Type="http://schemas.openxmlformats.org/officeDocument/2006/relationships/hyperlink" Target="https://www.rd-alliance.org/group/data-type-registries-wg/outcomes/data-type-registries" TargetMode="External"/><Relationship Id="rId1" Type="http://schemas.openxmlformats.org/officeDocument/2006/relationships/slideLayout" Target="../slideLayouts/slideLayout3.xml"/><Relationship Id="rId6" Type="http://schemas.openxmlformats.org/officeDocument/2006/relationships/hyperlink" Target="https://single-market-economy.ec.europa.eu/single-market/european-standards/ict-standardisation/ict-technical-specifications_en" TargetMode="External"/><Relationship Id="rId5" Type="http://schemas.openxmlformats.org/officeDocument/2006/relationships/hyperlink" Target="https://ec.europa.eu/growth/industry/policy/ict-standardisation/ict-technical-specifications_en" TargetMode="External"/><Relationship Id="rId4" Type="http://schemas.openxmlformats.org/officeDocument/2006/relationships/hyperlink" Target="https://doi.org/10.15497/A5BCD108-ECC4-41BE-91A7-20112FF77458"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rd-alliance.org/groups/fair-data-maturity-model-wg" TargetMode="External"/><Relationship Id="rId2" Type="http://schemas.openxmlformats.org/officeDocument/2006/relationships/hyperlink" Target="https://www.rd-alliance.org/group/fair-data-maturity-model-wg/outcomes/fair-data-maturity-model-specification-and-guidelines-0" TargetMode="Externa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hyperlink" Target="http://dx.doi.org/10.15497/RDA00050"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rd-alliance.org/groups/fair-research-software-fair4rs-wg" TargetMode="External"/><Relationship Id="rId2" Type="http://schemas.openxmlformats.org/officeDocument/2006/relationships/hyperlink" Target="https://www.rd-alliance.org/group/fair-research-software-fair4rs-wg/outcomes/fair-principles-research-software-fair4rs-0" TargetMode="External"/><Relationship Id="rId1" Type="http://schemas.openxmlformats.org/officeDocument/2006/relationships/slideLayout" Target="../slideLayouts/slideLayout3.xml"/><Relationship Id="rId4" Type="http://schemas.openxmlformats.org/officeDocument/2006/relationships/hyperlink" Target="https://zenodo.org/record/6623556#.YqCJTJNBwlw"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rd-alliance.org/groups/research-metadata-schemas-wg" TargetMode="External"/><Relationship Id="rId2" Type="http://schemas.openxmlformats.org/officeDocument/2006/relationships/hyperlink" Target="https://www.rd-alliance.org/group/research-metadata-schemas-wg/outcomes/guidelines-publishing-structured-metadata-web" TargetMode="External"/><Relationship Id="rId1" Type="http://schemas.openxmlformats.org/officeDocument/2006/relationships/slideLayout" Target="../slideLayouts/slideLayout3.xml"/><Relationship Id="rId4" Type="http://schemas.openxmlformats.org/officeDocument/2006/relationships/hyperlink" Target="https://doi.org/10.15497/RDA00066"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rd-alliance.org/groups/research-metadata-schemas-wg" TargetMode="External"/><Relationship Id="rId2" Type="http://schemas.openxmlformats.org/officeDocument/2006/relationships/hyperlink" Target="https://www.rd-alliance.org/group/research-metadata-schemas-wg/outcomes/guidelines-publishing-structured-metadata-web" TargetMode="External"/><Relationship Id="rId1" Type="http://schemas.openxmlformats.org/officeDocument/2006/relationships/slideLayout" Target="../slideLayouts/slideLayout3.xml"/><Relationship Id="rId4" Type="http://schemas.openxmlformats.org/officeDocument/2006/relationships/hyperlink" Target="https://doi.org/10.15497/RDA00066"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rd-alliance.org/groups/interoperable-descriptions-observable-property-terminology-wg-i-adopt-wg" TargetMode="External"/><Relationship Id="rId2" Type="http://schemas.openxmlformats.org/officeDocument/2006/relationships/hyperlink" Target="https://www.rd-alliance.org/group/interoperable-descriptions-observable-property-terminology-wg-i-adopt-wg/outcomes" TargetMode="External"/><Relationship Id="rId1" Type="http://schemas.openxmlformats.org/officeDocument/2006/relationships/slideLayout" Target="../slideLayouts/slideLayout3.xml"/><Relationship Id="rId4" Type="http://schemas.openxmlformats.org/officeDocument/2006/relationships/hyperlink" Target="https://doi.org/10.15497/RDA00071"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rd-alliance.org/groups/practical-policy-wg.html" TargetMode="External"/><Relationship Id="rId2" Type="http://schemas.openxmlformats.org/officeDocument/2006/relationships/hyperlink" Target="https://www.rd-alliance.org/group/practical-policy-wg/outcomes/practical-policy" TargetMode="External"/><Relationship Id="rId1" Type="http://schemas.openxmlformats.org/officeDocument/2006/relationships/slideLayout" Target="../slideLayouts/slideLayout3.xml"/><Relationship Id="rId5" Type="http://schemas.openxmlformats.org/officeDocument/2006/relationships/hyperlink" Target="https://single-market-economy.ec.europa.eu/single-market/european-standards/ict-standardisation/ict-technical-specifications_en" TargetMode="External"/><Relationship Id="rId4" Type="http://schemas.openxmlformats.org/officeDocument/2006/relationships/hyperlink" Target="https://doi.org/10.15497/83E1B3F9-7E17-484A-A466-B3E5775121CC"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rd-alliance.org/groups/persistent-identification-instruments-wg" TargetMode="External"/><Relationship Id="rId2" Type="http://schemas.openxmlformats.org/officeDocument/2006/relationships/hyperlink" Target="https://www.rd-alliance.org/group/persistent-identification-instruments-wg/outcomes/metadata-schema-persistent-identification" TargetMode="External"/><Relationship Id="rId1" Type="http://schemas.openxmlformats.org/officeDocument/2006/relationships/slideLayout" Target="../slideLayouts/slideLayout3.xml"/><Relationship Id="rId4" Type="http://schemas.openxmlformats.org/officeDocument/2006/relationships/hyperlink" Target="https://doi.org/10.15497/RDA00070"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rd-alliance.org/groups/metadata-standards-directory-working-group.html" TargetMode="External"/><Relationship Id="rId2" Type="http://schemas.openxmlformats.org/officeDocument/2006/relationships/hyperlink" Target="https://www.rd-alliance.org/group/metadata-standards-catalog-wg/outcomes/metadata-standards-directory-wg-recommedations.html" TargetMode="Externa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doi.org/10.15497/RDA00070"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rd-alliance.org/groups/pid-information-types-wg.html" TargetMode="External"/><Relationship Id="rId2" Type="http://schemas.openxmlformats.org/officeDocument/2006/relationships/hyperlink" Target="https://www.rd-alliance.org/group/pid-information-types-wg/outcomes/pid-information-types" TargetMode="External"/><Relationship Id="rId1" Type="http://schemas.openxmlformats.org/officeDocument/2006/relationships/slideLayout" Target="../slideLayouts/slideLayout3.xml"/><Relationship Id="rId6" Type="http://schemas.openxmlformats.org/officeDocument/2006/relationships/hyperlink" Target="https://single-market-economy.ec.europa.eu/single-market/european-standards/ict-standardisation/ict-technical-specifications_en" TargetMode="External"/><Relationship Id="rId5" Type="http://schemas.openxmlformats.org/officeDocument/2006/relationships/hyperlink" Target="https://ec.europa.eu/growth/industry/policy/ict-standardisation/ict-technical-specifications_en" TargetMode="External"/><Relationship Id="rId4" Type="http://schemas.openxmlformats.org/officeDocument/2006/relationships/hyperlink" Target="https://doi.org/10.15497/FDAA09D5-5ED0-403D-B97A-2675E1EBE786"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rd-alliance.org/groups/data-usage-metrics-wg" TargetMode="External"/><Relationship Id="rId2" Type="http://schemas.openxmlformats.org/officeDocument/2006/relationships/hyperlink" Target="https://www.rd-alliance.org/group/data-usage-metrics-wg/outcomes/rda-data-usage-metrics-wg-recommendations" TargetMode="External"/><Relationship Id="rId1" Type="http://schemas.openxmlformats.org/officeDocument/2006/relationships/slideLayout" Target="../slideLayouts/slideLayout3.xml"/><Relationship Id="rId4" Type="http://schemas.openxmlformats.org/officeDocument/2006/relationships/hyperlink" Target="https://doi.org/10.15497/RDA00062"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hyperlink" Target="https://rd-alliance.org/groups/creating-and-managing-rda-groups/creating-or-joining-birds-feather" TargetMode="External"/><Relationship Id="rId5" Type="http://schemas.openxmlformats.org/officeDocument/2006/relationships/hyperlink" Target="https://www.rd-alliance.org/get-involved.html" TargetMode="External"/><Relationship Id="rId4" Type="http://schemas.openxmlformats.org/officeDocument/2006/relationships/hyperlink" Target="https://www.rd-alliance.org/user/register"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www.rd-alliance.org/groups/dmp-common-standards-wg" TargetMode="External"/><Relationship Id="rId7" Type="http://schemas.openxmlformats.org/officeDocument/2006/relationships/image" Target="../media/image27.png"/><Relationship Id="rId2" Type="http://schemas.openxmlformats.org/officeDocument/2006/relationships/hyperlink" Target="https://www.rd-alliance.org/group/dmp-common-standards-wg/outcomes/rda-dmp-common-standard-machine-actionable-data-management" TargetMode="Externa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doi.org/10.15497/rda00039"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rd-alliance.org/groups/research-data-collections-wg.html" TargetMode="External"/><Relationship Id="rId2" Type="http://schemas.openxmlformats.org/officeDocument/2006/relationships/hyperlink" Target="https://www.rd-alliance.org/group/research-data-collections-wg/outcomes/rda-research-data-collections-wg-recommendations" TargetMode="Externa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hyperlink" Target="https://doi.org/10.15497/RDA00022"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rd-alliance.org/groups/metadata-standards-attribution-physical-and-digital-collections-stewardship.html" TargetMode="External"/><Relationship Id="rId2" Type="http://schemas.openxmlformats.org/officeDocument/2006/relationships/hyperlink" Target="https://www.rd-alliance.org/group/rda-tdwg-metadata-standards-attribution-physical-and-digital-collections-stewardship/outcomes" TargetMode="Externa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hyperlink" Target="http://dx.doi.org/10.15497/RDA00029"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www.rd-alliance.org/groups/rdawds-publishing-data-workflows-wg.html" TargetMode="External"/><Relationship Id="rId7" Type="http://schemas.openxmlformats.org/officeDocument/2006/relationships/image" Target="../media/image30.png"/><Relationship Id="rId2" Type="http://schemas.openxmlformats.org/officeDocument/2006/relationships/hyperlink" Target="https://www.rd-alliance.org/group/rdawds-publishing-data-workflows-wg/outcomes/rdawds-publishing-data-workflows-wg" TargetMode="External"/><Relationship Id="rId1" Type="http://schemas.openxmlformats.org/officeDocument/2006/relationships/slideLayout" Target="../slideLayouts/slideLayout3.xml"/><Relationship Id="rId6" Type="http://schemas.openxmlformats.org/officeDocument/2006/relationships/hyperlink" Target="https://single-market-economy.ec.europa.eu/single-market/european-standards/ict-standardisation/ict-technical-specifications_en" TargetMode="External"/><Relationship Id="rId5" Type="http://schemas.openxmlformats.org/officeDocument/2006/relationships/hyperlink" Target="https://ec.europa.eu/growth/industry/policy/ict-standardisation/ict-technical-specifications_en" TargetMode="External"/><Relationship Id="rId4" Type="http://schemas.openxmlformats.org/officeDocument/2006/relationships/hyperlink" Target="https://doi.org/10.15497/RDA00004"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rd-alliance.org/groups/pid-kernel-information-profile-management-wg" TargetMode="External"/><Relationship Id="rId2" Type="http://schemas.openxmlformats.org/officeDocument/2006/relationships/hyperlink" Target="https://www.rd-alliance.org/group/pid-kernel-information-profile-management-wg/outcomes/recommendation-pid-kernel-information" TargetMode="Externa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hyperlink" Target="https://doi.org/10.15497/rda00031"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rd-alliance.org/groups/capacity-development-agriculture-data-wg" TargetMode="External"/><Relationship Id="rId2" Type="http://schemas.openxmlformats.org/officeDocument/2006/relationships/hyperlink" Target="https://www.rd-alliance.org/group/capacity-development-agriculture-data-wg/outcomes/recommendations-and-capacity-development" TargetMode="External"/><Relationship Id="rId1" Type="http://schemas.openxmlformats.org/officeDocument/2006/relationships/slideLayout" Target="../slideLayouts/slideLayout3.xml"/><Relationship Id="rId4" Type="http://schemas.openxmlformats.org/officeDocument/2006/relationships/hyperlink" Target="https://doi.org/10.15497/rda00054"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ec.europa.eu/growth/industry/policy/ict-standardisation/ict-technical-specifications_en" TargetMode="External"/><Relationship Id="rId3" Type="http://schemas.openxmlformats.org/officeDocument/2006/relationships/image" Target="../media/image17.png"/><Relationship Id="rId7" Type="http://schemas.openxmlformats.org/officeDocument/2006/relationships/hyperlink" Target="https://doi.org/10.15497/rda00019"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hyperlink" Target="https://www.rd-alliance.org/groups/repository-audit-and-certification-dsa%E2%80%93wds-partnership-wg.html" TargetMode="External"/><Relationship Id="rId5" Type="http://schemas.openxmlformats.org/officeDocument/2006/relationships/hyperlink" Target="https://www.rd-alliance.org/group/repository-audit-and-certification-dsa%E2%80%93wds-partnership-wg/outcomes/dsa-wds-partnership" TargetMode="External"/><Relationship Id="rId10"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hyperlink" Target="https://single-market-economy.ec.europa.eu/single-market/european-standards/ict-standardisation/ict-technical-specifications_en"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rd-alliance.org/groups/research-data-repository-interoperability-wg.html" TargetMode="External"/><Relationship Id="rId2" Type="http://schemas.openxmlformats.org/officeDocument/2006/relationships/hyperlink" Target="https://www.rd-alliance.org/group/research-data-repository-interoperability-wg/outcomes/research-data-repository-0" TargetMode="External"/><Relationship Id="rId1" Type="http://schemas.openxmlformats.org/officeDocument/2006/relationships/slideLayout" Target="../slideLayouts/slideLayout3.xml"/><Relationship Id="rId4" Type="http://schemas.openxmlformats.org/officeDocument/2006/relationships/hyperlink" Target="http://dx.doi.org/10.15497/RDA00025"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www.rd-alliance.org/groups/data-citation-wg.html" TargetMode="External"/><Relationship Id="rId7" Type="http://schemas.openxmlformats.org/officeDocument/2006/relationships/image" Target="../media/image35.png"/><Relationship Id="rId2" Type="http://schemas.openxmlformats.org/officeDocument/2006/relationships/hyperlink" Target="https://www.rd-alliance.org/group/data-citation-wg/outcomes/data-citation-recommendation.html" TargetMode="Externa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hyperlink" Target="https://single-market-economy.ec.europa.eu/single-market/european-standards/ict-standardisation/ict-technical-specifications_en" TargetMode="External"/><Relationship Id="rId4" Type="http://schemas.openxmlformats.org/officeDocument/2006/relationships/hyperlink" Target="https://doi.org/10.15497/RDA00016"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rd-alliance.org/groups/rdawds-scholarly-link-exchange-scholix-wg" TargetMode="External"/><Relationship Id="rId7" Type="http://schemas.openxmlformats.org/officeDocument/2006/relationships/image" Target="../media/image38.png"/><Relationship Id="rId2" Type="http://schemas.openxmlformats.org/officeDocument/2006/relationships/hyperlink" Target="https://www.rd-alliance.org/group/rdawds-scholarly-link-exchange-scholix-wg/outcomes/scholix-metadata-schema-exchange-scholarly" TargetMode="Externa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17.png"/><Relationship Id="rId4" Type="http://schemas.openxmlformats.org/officeDocument/2006/relationships/hyperlink" Target="https://doi.org/10.5281/zenodo.1120265"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www.rd-alliance.org/group/fairsharing-registry-connecting-data-policies-standards-databases.html" TargetMode="External"/><Relationship Id="rId7" Type="http://schemas.openxmlformats.org/officeDocument/2006/relationships/image" Target="../media/image41.png"/><Relationship Id="rId2" Type="http://schemas.openxmlformats.org/officeDocument/2006/relationships/hyperlink" Target="https://www.rd-alliance.org/group/fairsharing-registry-connecting-data-policies-standards-databases-wg/outcomes/fairsharing" TargetMode="Externa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hyperlink" Target="https://www.rd-alliance.org/groups/rda-covid19" TargetMode="External"/><Relationship Id="rId2" Type="http://schemas.openxmlformats.org/officeDocument/2006/relationships/hyperlink" Target="https://www.rd-alliance.org/group/rda-covid19-rda-covid19-omics-rda-covid-19-epidemiology-rda-covid19-clinical-rda-covid19-0" TargetMode="Externa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hyperlink" Target="https://doi.org/10.15497/rda00052"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rd-alliance.org/groups/wheat-data-interoperability-wg.html" TargetMode="External"/><Relationship Id="rId2" Type="http://schemas.openxmlformats.org/officeDocument/2006/relationships/hyperlink" Target="https://www.rd-alliance.org/group/working-and-interest-group-chairs-wheat-data-interoperability-wg/outcomes/wheat-data" TargetMode="Externa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17.png"/><Relationship Id="rId4" Type="http://schemas.openxmlformats.org/officeDocument/2006/relationships/hyperlink" Target="http://dx.doi.org/10.15497/RDA00018"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9.tiff"/><Relationship Id="rId5" Type="http://schemas.openxmlformats.org/officeDocument/2006/relationships/image" Target="../media/image13.png"/><Relationship Id="rId10" Type="http://schemas.openxmlformats.org/officeDocument/2006/relationships/image" Target="../media/image16.tiff"/><Relationship Id="rId4" Type="http://schemas.openxmlformats.org/officeDocument/2006/relationships/image" Target="../media/image11.png"/><Relationship Id="rId9" Type="http://schemas.openxmlformats.org/officeDocument/2006/relationships/hyperlink" Target="https://www.rd-alliance.org/recommendations-and-outputs/catalogue"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rd-alliance.org/groups/physical-samples-and-collections-research-data-ecosystem-ig" TargetMode="External"/><Relationship Id="rId2" Type="http://schemas.openxmlformats.org/officeDocument/2006/relationships/hyperlink" Target="https://www.rd-alliance.org/group/physical-samples-and-collections-research-data-ecosystem-ig/outcomes/23-things-physical" TargetMode="External"/><Relationship Id="rId1" Type="http://schemas.openxmlformats.org/officeDocument/2006/relationships/slideLayout" Target="../slideLayouts/slideLayout3.xml"/><Relationship Id="rId4" Type="http://schemas.openxmlformats.org/officeDocument/2006/relationships/hyperlink" Target="https://doi.org/10.15497/RDA00067"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rd-alliance.org/groups/libraries-research-data.html" TargetMode="External"/><Relationship Id="rId7" Type="http://schemas.openxmlformats.org/officeDocument/2006/relationships/image" Target="../media/image45.png"/><Relationship Id="rId2" Type="http://schemas.openxmlformats.org/officeDocument/2006/relationships/hyperlink" Target="https://www.rd-alliance.org/group/libraries-research-data-ig/outcomes/23-things-libraries-research-data-supporting-output" TargetMode="Externa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17.png"/><Relationship Id="rId4" Type="http://schemas.openxmlformats.org/officeDocument/2006/relationships/hyperlink" Target="https://zenodo.org/record/2574017#.X_0yaOgzZPY"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rd-alliance.org/groups/research-metadata-schemas-wg" TargetMode="External"/><Relationship Id="rId2" Type="http://schemas.openxmlformats.org/officeDocument/2006/relationships/hyperlink" Target="https://www.rd-alliance.org/group/research-metadata-schemas-wg/outcomes/collection-crosswalks-fifteen-research-data-schemas" TargetMode="External"/><Relationship Id="rId1" Type="http://schemas.openxmlformats.org/officeDocument/2006/relationships/slideLayout" Target="../slideLayouts/slideLayout3.xml"/><Relationship Id="rId4" Type="http://schemas.openxmlformats.org/officeDocument/2006/relationships/hyperlink" Target="https://doi.org/10.15497/RDA00069"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rd-alliance.org/groups/data-discovery-paradigms-ig" TargetMode="External"/><Relationship Id="rId2" Type="http://schemas.openxmlformats.org/officeDocument/2006/relationships/hyperlink" Target="https://www.rd-alliance.org/group/data-discovery-paradigms-ig/outcomes/survey-current-practices-data-search-services" TargetMode="External"/><Relationship Id="rId1" Type="http://schemas.openxmlformats.org/officeDocument/2006/relationships/slideLayout" Target="../slideLayouts/slideLayout3.xml"/><Relationship Id="rId4" Type="http://schemas.openxmlformats.org/officeDocument/2006/relationships/hyperlink" Target="http://dx.doi.org/10.17632/7j43z6n22z.1"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rd-alliance.org/groups/long-tail-research-data-ig.html" TargetMode="External"/><Relationship Id="rId2" Type="http://schemas.openxmlformats.org/officeDocument/2006/relationships/hyperlink" Target="https://www.rd-alliance.org/group/long-tail-research-data-ig/outcomes/addressing-gaps-recommendations-supporting-long-tail-0" TargetMode="External"/><Relationship Id="rId1" Type="http://schemas.openxmlformats.org/officeDocument/2006/relationships/slideLayout" Target="../slideLayouts/slideLayout3.xml"/><Relationship Id="rId4" Type="http://schemas.openxmlformats.org/officeDocument/2006/relationships/hyperlink" Target="http://dx.doi.org/10.15497/RDA00023"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rd-alliance.org/groups/cure-fair-wg" TargetMode="External"/><Relationship Id="rId2" Type="http://schemas.openxmlformats.org/officeDocument/2006/relationships/hyperlink" Target="https://www.rd-alliance.org/group/cure-fair-wg/outcomes/challenges-curating-reproducible-and-fair-research-output" TargetMode="External"/><Relationship Id="rId1" Type="http://schemas.openxmlformats.org/officeDocument/2006/relationships/slideLayout" Target="../slideLayouts/slideLayout3.xml"/><Relationship Id="rId4" Type="http://schemas.openxmlformats.org/officeDocument/2006/relationships/hyperlink" Target="https://doi.org/10.15497/RDA00063"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www.rd-alliance.org/groups/data-versioning-wg" TargetMode="External"/><Relationship Id="rId2" Type="http://schemas.openxmlformats.org/officeDocument/2006/relationships/hyperlink" Target="https://www.rd-alliance.org/group/data-versioning-wg/outcomes/compilation-data-versioning-use-cases-rda-data-versioning-working" TargetMode="External"/><Relationship Id="rId1" Type="http://schemas.openxmlformats.org/officeDocument/2006/relationships/slideLayout" Target="../slideLayouts/slideLayout3.xml"/><Relationship Id="rId4" Type="http://schemas.openxmlformats.org/officeDocument/2006/relationships/hyperlink" Target="https://doi.org/10.15497/RDA00041"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rd-alliance.org/groups/education-and-training-handling-research-data.html" TargetMode="External"/><Relationship Id="rId2" Type="http://schemas.openxmlformats.org/officeDocument/2006/relationships/hyperlink" Target="https://www.rd-alliance.org/group/education-and-training-handling-research-data-ig/outcomes/core-characteristics-learning" TargetMode="External"/><Relationship Id="rId1" Type="http://schemas.openxmlformats.org/officeDocument/2006/relationships/slideLayout" Target="../slideLayouts/slideLayout3.xml"/><Relationship Id="rId4" Type="http://schemas.openxmlformats.org/officeDocument/2006/relationships/hyperlink" Target="https://doi.org/10.15497/RDA00072"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rd-alliance.org/groups/data-discovery-paradigms-ig" TargetMode="External"/><Relationship Id="rId2" Type="http://schemas.openxmlformats.org/officeDocument/2006/relationships/hyperlink" Target="https://www.rd-alliance.org/group/data-discovery-paradigms-ig/outcomes/data-discovery-paradigms-user-requirements-and" TargetMode="External"/><Relationship Id="rId1" Type="http://schemas.openxmlformats.org/officeDocument/2006/relationships/slideLayout" Target="../slideLayouts/slideLayout3.xml"/><Relationship Id="rId4" Type="http://schemas.openxmlformats.org/officeDocument/2006/relationships/hyperlink" Target="http://doi.org/10.5334/dsj-2019-003"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rd-alliance.org/groups/data-policy-standardisation-and-implementation-ig" TargetMode="External"/><Relationship Id="rId2" Type="http://schemas.openxmlformats.org/officeDocument/2006/relationships/hyperlink" Target="https://www.rd-alliance.org/group/data-policy-standardisation-and-implementation-ig/outcomes/developing-research-data-policy" TargetMode="External"/><Relationship Id="rId1" Type="http://schemas.openxmlformats.org/officeDocument/2006/relationships/slideLayout" Target="../slideLayouts/slideLayout3.xml"/><Relationship Id="rId4" Type="http://schemas.openxmlformats.org/officeDocument/2006/relationships/hyperlink" Target="http://doi.org/10.5334/dsj-2020-005"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rd-alliance.org/groups/data-discovery-paradigms-ig" TargetMode="External"/><Relationship Id="rId2" Type="http://schemas.openxmlformats.org/officeDocument/2006/relationships/hyperlink" Target="https://www.rd-alliance.org/group/data-discovery-paradigms-ig/outcomes/eleven-quick-tips-finding-research-data" TargetMode="External"/><Relationship Id="rId1" Type="http://schemas.openxmlformats.org/officeDocument/2006/relationships/slideLayout" Target="../slideLayouts/slideLayout3.xml"/><Relationship Id="rId4" Type="http://schemas.openxmlformats.org/officeDocument/2006/relationships/hyperlink" Target="https://doi.org/10.1371/journal.pcbi.1006038"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rd-alliance.org/groups/libraries-research-data.html" TargetMode="External"/><Relationship Id="rId2" Type="http://schemas.openxmlformats.org/officeDocument/2006/relationships/hyperlink" Target="https://www.rd-alliance.org/group/libraries-research-data-ig/outcomes/engaging-researchers-data-management-cookbook" TargetMode="Externa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hyperlink" Target="https://doi.org/10.11647/OBP.0185"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rd-alliance.org/groups/federated-identity-management" TargetMode="External"/><Relationship Id="rId2" Type="http://schemas.openxmlformats.org/officeDocument/2006/relationships/hyperlink" Target="https://www.rd-alliance.org/group/federated-identity-management/outcomes/federated-identity-management-research-collaborations" TargetMode="External"/><Relationship Id="rId1" Type="http://schemas.openxmlformats.org/officeDocument/2006/relationships/slideLayout" Target="../slideLayouts/slideLayout3.xml"/><Relationship Id="rId4" Type="http://schemas.openxmlformats.org/officeDocument/2006/relationships/hyperlink" Target="https://doi.org/10.5281/zenodo.1296031"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doi.org/10.5281/zenodo.1296031" TargetMode="External"/><Relationship Id="rId2" Type="http://schemas.openxmlformats.org/officeDocument/2006/relationships/hyperlink" Target="https://www.rd-alliance.org/group/federated-identity-management/outcomes/federated-identity-management-research-collaborations" TargetMode="Externa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hyperlink" Target="https://doi.org/10.5281/zenodo.1296031" TargetMode="External"/><Relationship Id="rId2" Type="http://schemas.openxmlformats.org/officeDocument/2006/relationships/hyperlink" Target="https://www.rd-alliance.org/group/federated-identity-management/outcomes/federated-identity-management-research-collaborations" TargetMode="Externa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hyperlink" Target="https://www.rd-alliance.org/groups/rdawds-publishing-data-cost-recovery-data-centres.html" TargetMode="External"/><Relationship Id="rId2" Type="http://schemas.openxmlformats.org/officeDocument/2006/relationships/hyperlink" Target="https://www.rd-alliance.org/group/rdawds-publishing-data-cost-recovery-data-centres-ig/outcomes/income-streams-data-repositories" TargetMode="Externa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hyperlink" Target="https://doi.org/10.5281/zenodo.46693"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hyperlink" Target="https://www.rd-alliance.org/groups/repository-platforms-research-data.html" TargetMode="External"/><Relationship Id="rId2" Type="http://schemas.openxmlformats.org/officeDocument/2006/relationships/hyperlink" Target="https://www.rd-alliance.org/group/repository-platforms-research-data-ig/outcomes/matrix-use-cases-and-functional-requirements" TargetMode="External"/><Relationship Id="rId1" Type="http://schemas.openxmlformats.org/officeDocument/2006/relationships/slideLayout" Target="../slideLayouts/slideLayout3.xml"/><Relationship Id="rId4" Type="http://schemas.openxmlformats.org/officeDocument/2006/relationships/hyperlink" Target="https://doi.org/10.15497/RDA00033"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www.rd-alliance.org/groups/fair-data-maturity-model-wg" TargetMode="External"/><Relationship Id="rId2" Type="http://schemas.openxmlformats.org/officeDocument/2006/relationships/hyperlink" Target="https://www.rd-alliance.org/group/fair-data-maturity-model-wg/outcomes/member-survey-bridging-gap-between-funders-and" TargetMode="External"/><Relationship Id="rId1" Type="http://schemas.openxmlformats.org/officeDocument/2006/relationships/slideLayout" Target="../slideLayouts/slideLayout3.xml"/><Relationship Id="rId4" Type="http://schemas.openxmlformats.org/officeDocument/2006/relationships/hyperlink" Target="http://doi.org/10.15497/RDA00061"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www.rd-alliance.org/groups/persistent-identification-instruments-wg" TargetMode="External"/><Relationship Id="rId2" Type="http://schemas.openxmlformats.org/officeDocument/2006/relationships/hyperlink" Target="https://www.rd-alliance.org/group/persistent-identification-instruments-wg/outcomes/persistent-identification-instruments" TargetMode="External"/><Relationship Id="rId1" Type="http://schemas.openxmlformats.org/officeDocument/2006/relationships/slideLayout" Target="../slideLayouts/slideLayout3.xml"/><Relationship Id="rId4" Type="http://schemas.openxmlformats.org/officeDocument/2006/relationships/hyperlink" Target="https://datascience.codata.org/articles/10.5334/dsj-2020-018/"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rd-alliance.org/group/data-fabric-ig.html" TargetMode="External"/><Relationship Id="rId2" Type="http://schemas.openxmlformats.org/officeDocument/2006/relationships/hyperlink" Target="https://www.rd-alliance.org/group/data-fabric-ig/outcomes/persistent-identifiers-consolidated-assertions" TargetMode="External"/><Relationship Id="rId1" Type="http://schemas.openxmlformats.org/officeDocument/2006/relationships/slideLayout" Target="../slideLayouts/slideLayout3.xml"/><Relationship Id="rId4" Type="http://schemas.openxmlformats.org/officeDocument/2006/relationships/hyperlink" Target="http://dx.doi.org/10.15497/RDA00027"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www.rd-alliance.org/groups/data-versioning-wg" TargetMode="External"/><Relationship Id="rId2" Type="http://schemas.openxmlformats.org/officeDocument/2006/relationships/hyperlink" Target="https://www.rd-alliance.org/group/data-versioning-wg/outcomes/principles-and-best-practices-data-versioning-all-data-sets-big" TargetMode="External"/><Relationship Id="rId1" Type="http://schemas.openxmlformats.org/officeDocument/2006/relationships/slideLayout" Target="../slideLayouts/slideLayout3.xml"/><Relationship Id="rId4" Type="http://schemas.openxmlformats.org/officeDocument/2006/relationships/hyperlink" Target="https://doi.org/10.15497/RDA00042"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www.rd-alliance.org/groups/rdacodata-legal-interoperability-ig.html" TargetMode="External"/><Relationship Id="rId2" Type="http://schemas.openxmlformats.org/officeDocument/2006/relationships/hyperlink" Target="https://www.rd-alliance.org/group/rdacodata-legal-interoperability-ig/outcomes/rda-codata-legal-interoperability-research-data" TargetMode="Externa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hyperlink" Target="https://doi.org/10.5281/zenodo.162241"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www.rd-alliance.org/groups/rda-covid19" TargetMode="External"/><Relationship Id="rId2" Type="http://schemas.openxmlformats.org/officeDocument/2006/relationships/hyperlink" Target="https://www.rd-alliance.org/group/rda-covid19-rda-covid19-omics-rda-covid-19-epidemiology-rda-covid19-clinical-rda-covid19" TargetMode="Externa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hyperlink" Target="https://doi.org/10.15497/rda00051"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www.rd-alliance.org/groups/professionalising-data-stewardship-ig" TargetMode="External"/><Relationship Id="rId2" Type="http://schemas.openxmlformats.org/officeDocument/2006/relationships/hyperlink" Target="https://www.rd-alliance.org/group/professionalising-data-stewardship-ig/outcomes/rda-professionalising-data-stewardship-0" TargetMode="External"/><Relationship Id="rId1" Type="http://schemas.openxmlformats.org/officeDocument/2006/relationships/slideLayout" Target="../slideLayouts/slideLayout3.xml"/><Relationship Id="rId4" Type="http://schemas.openxmlformats.org/officeDocument/2006/relationships/hyperlink" Target="https://doi.org/10.15497/RDA00075"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www.rd-alliance.org/groups/professionalising-data-stewardship-ig" TargetMode="External"/><Relationship Id="rId2" Type="http://schemas.openxmlformats.org/officeDocument/2006/relationships/hyperlink" Target="https://www.rd-alliance.org/group/professionalising-data-stewardship-ig/outcomes/rda-professionalising-data-stewardship-data" TargetMode="External"/><Relationship Id="rId1" Type="http://schemas.openxmlformats.org/officeDocument/2006/relationships/slideLayout" Target="../slideLayouts/slideLayout3.xml"/><Relationship Id="rId4" Type="http://schemas.openxmlformats.org/officeDocument/2006/relationships/hyperlink" Target="https://zenodo.org/record/7406067#.Y49tAOzMLBE"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www.rd-alliance.org/groups/professionalising-data-stewardship-ig" TargetMode="External"/><Relationship Id="rId2" Type="http://schemas.openxmlformats.org/officeDocument/2006/relationships/hyperlink" Target="https://www.rd-alliance.org/group/professionalising-data-stewardship-ig/outcomes/rda-professionalising-data-stewardship-data-0" TargetMode="External"/><Relationship Id="rId1" Type="http://schemas.openxmlformats.org/officeDocument/2006/relationships/slideLayout" Target="../slideLayouts/slideLayout3.xml"/><Relationship Id="rId4" Type="http://schemas.openxmlformats.org/officeDocument/2006/relationships/hyperlink" Target="https://zenodo.org/record/7406106#.Y49u3OzMLBE"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hyperlink" Target="https://www.rd-alliance.org/groups/professionalising-data-stewardship-ig" TargetMode="External"/><Relationship Id="rId2" Type="http://schemas.openxmlformats.org/officeDocument/2006/relationships/hyperlink" Target="https://www.rd-alliance.org/group/professionalising-data-stewardship-ig/outcomes/rda-professionalising-data-stewardship-models-0" TargetMode="External"/><Relationship Id="rId1" Type="http://schemas.openxmlformats.org/officeDocument/2006/relationships/slideLayout" Target="../slideLayouts/slideLayout3.xml"/><Relationship Id="rId4" Type="http://schemas.openxmlformats.org/officeDocument/2006/relationships/hyperlink" Target="https://zenodo.org/record/6665306#.Y0WNDOxBwQw"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www.rd-alliance.org/groups/education-and-training-handling-research-data.html" TargetMode="External"/><Relationship Id="rId2" Type="http://schemas.openxmlformats.org/officeDocument/2006/relationships/hyperlink" Target="https://www.rd-alliance.org/group/education-and-training-handling-research-data-ig/outcomes/recommendations-minimal-metadata-set" TargetMode="External"/><Relationship Id="rId1" Type="http://schemas.openxmlformats.org/officeDocument/2006/relationships/slideLayout" Target="../slideLayouts/slideLayout3.xml"/><Relationship Id="rId4" Type="http://schemas.openxmlformats.org/officeDocument/2006/relationships/hyperlink" Target="https://zenodo.org/record/6769695#.YrrP9-xBybQ"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www.rd-alliance.org/groups/research-data-repository-interoperability-wg.html" TargetMode="External"/><Relationship Id="rId2" Type="http://schemas.openxmlformats.org/officeDocument/2006/relationships/hyperlink" Target="https://www.rd-alliance.org/group/research-data-repository-interoperability-wg/outcomes/research-data-repository" TargetMode="External"/><Relationship Id="rId1" Type="http://schemas.openxmlformats.org/officeDocument/2006/relationships/slideLayout" Target="../slideLayouts/slideLayout3.xml"/><Relationship Id="rId4" Type="http://schemas.openxmlformats.org/officeDocument/2006/relationships/hyperlink" Target="http://dx.doi.org/10.15497/RDA00020"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www.rd-alliance.org/groups/fair-data-maturity-model-wg" TargetMode="External"/><Relationship Id="rId2" Type="http://schemas.openxmlformats.org/officeDocument/2006/relationships/hyperlink" Target="https://www.rd-alliance.org/group/fair-data-maturity-model-wg/outcomes/results-analysis-existing-fair-assessment-tools" TargetMode="External"/><Relationship Id="rId1" Type="http://schemas.openxmlformats.org/officeDocument/2006/relationships/slideLayout" Target="../slideLayouts/slideLayout3.xml"/><Relationship Id="rId4" Type="http://schemas.openxmlformats.org/officeDocument/2006/relationships/hyperlink" Target="https://doi.org/10.15497/RDA00035"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www.rd-alliance.org/groups/rda-covid-19-epidemiology" TargetMode="External"/><Relationship Id="rId2" Type="http://schemas.openxmlformats.org/officeDocument/2006/relationships/hyperlink" Target="https://www.rd-alliance.org/group/rda-covid-19-epidemiology-rda-covid19/outcomes/sharing-covid-19-epidemiology-data" TargetMode="External"/><Relationship Id="rId1" Type="http://schemas.openxmlformats.org/officeDocument/2006/relationships/slideLayout" Target="../slideLayouts/slideLayout3.xml"/><Relationship Id="rId4" Type="http://schemas.openxmlformats.org/officeDocument/2006/relationships/hyperlink" Target="https://doi.org/10.15497/rda00049"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www.rd-alliance.org/group/data-fabric-ig.html" TargetMode="External"/><Relationship Id="rId2" Type="http://schemas.openxmlformats.org/officeDocument/2006/relationships/hyperlink" Target="https://www.rd-alliance.org/group/data-fabric-ig/outcomes/summary-virtual-layer-recommendations-0" TargetMode="External"/><Relationship Id="rId1" Type="http://schemas.openxmlformats.org/officeDocument/2006/relationships/slideLayout" Target="../slideLayouts/slideLayout3.xml"/><Relationship Id="rId4" Type="http://schemas.openxmlformats.org/officeDocument/2006/relationships/hyperlink" Target="http://dx.doi.org/10.15497/RDA00026"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www.rd-alliance.org/groups/libraries-research-data.html" TargetMode="External"/><Relationship Id="rId2" Type="http://schemas.openxmlformats.org/officeDocument/2006/relationships/hyperlink" Target="https://www.rd-alliance.org/group/libraries-research-data-ig/outcomes/top-10-fair-data-software-things" TargetMode="External"/><Relationship Id="rId1" Type="http://schemas.openxmlformats.org/officeDocument/2006/relationships/slideLayout" Target="../slideLayouts/slideLayout3.xml"/><Relationship Id="rId4" Type="http://schemas.openxmlformats.org/officeDocument/2006/relationships/hyperlink" Target="https://doi.org/10.5281/zenodo.2555497"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www.rd-alliance.org/groups/linguistics-data-ig" TargetMode="External"/><Relationship Id="rId2" Type="http://schemas.openxmlformats.org/officeDocument/2006/relationships/hyperlink" Target="https://www.rd-alliance.org/group/linguistics-data-ig/outcomes/troms%C3%B8-recommendations-citation-research-data-linguistics" TargetMode="Externa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hyperlink" Target="https://doi.org/10.15497/rda00040"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www.rd-alliance.org/groups/rdaforce11-software-source-code-identification-wg" TargetMode="External"/><Relationship Id="rId2" Type="http://schemas.openxmlformats.org/officeDocument/2006/relationships/hyperlink" Target="https://www.rd-alliance.org/group/rdaforce11-software-source-code-identification-wg/outcomes/use-cases-and-identifier-schemes" TargetMode="External"/><Relationship Id="rId1" Type="http://schemas.openxmlformats.org/officeDocument/2006/relationships/slideLayout" Target="../slideLayouts/slideLayout3.xml"/><Relationship Id="rId4" Type="http://schemas.openxmlformats.org/officeDocument/2006/relationships/hyperlink" Target="https://doi.org/10.15497/RDA00053"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www.rd-alliance.org/groups/assessment-data-fitness-use" TargetMode="External"/><Relationship Id="rId2" Type="http://schemas.openxmlformats.org/officeDocument/2006/relationships/hyperlink" Target="https://www.rd-alliance.org/group/wdsrda-assessment-data-fitness-use-wg/outcomes/wdsrda-assessment-data-fitness-use-wg-outputs" TargetMode="External"/><Relationship Id="rId1" Type="http://schemas.openxmlformats.org/officeDocument/2006/relationships/slideLayout" Target="../slideLayouts/slideLayout3.xml"/><Relationship Id="rId4" Type="http://schemas.openxmlformats.org/officeDocument/2006/relationships/hyperlink" Target="http://dx.doi.org/10.15497/rda00034"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8" Type="http://schemas.openxmlformats.org/officeDocument/2006/relationships/hyperlink" Target="https://doi.org/10.15497/RDA00003" TargetMode="External"/><Relationship Id="rId3" Type="http://schemas.openxmlformats.org/officeDocument/2006/relationships/hyperlink" Target="https://doi.org/10.15497/06825049-8CA4-40BD-BCAF-DE9F0EA2FADF" TargetMode="External"/><Relationship Id="rId7" Type="http://schemas.openxmlformats.org/officeDocument/2006/relationships/hyperlink" Target="https://doi.org/10.15497/RDA00016"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doi.org/10.15497/83E1B3F9-7E17-484A-A466-B3E5775121CC" TargetMode="External"/><Relationship Id="rId11" Type="http://schemas.openxmlformats.org/officeDocument/2006/relationships/hyperlink" Target="https://rd-alliance.org/groups/creating-and-managing-rda-groups/working-group-outputs.html" TargetMode="External"/><Relationship Id="rId5" Type="http://schemas.openxmlformats.org/officeDocument/2006/relationships/hyperlink" Target="https://doi.org/10.15497/A5BCD108-ECC4-41BE-91A7-20112FF77458" TargetMode="External"/><Relationship Id="rId10" Type="http://schemas.openxmlformats.org/officeDocument/2006/relationships/hyperlink" Target="https://doi.org/10.15497/RDA00004" TargetMode="External"/><Relationship Id="rId4" Type="http://schemas.openxmlformats.org/officeDocument/2006/relationships/hyperlink" Target="https://doi.org/10.15497/FDAA09D5-5ED0-403D-B97A-2675E1EBE786" TargetMode="External"/><Relationship Id="rId9" Type="http://schemas.openxmlformats.org/officeDocument/2006/relationships/hyperlink" Target="https://doi.org/10.15497/RDA00019"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www.rd-alliance.org/interest-rda-recommendations"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mailto:enquiries@rd-alliance.org" TargetMode="External"/></Relationships>
</file>

<file path=ppt/slides/_rels/slide8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1F730E-DCEA-3140-9D01-7B67371A5CA0}"/>
              </a:ext>
            </a:extLst>
          </p:cNvPr>
          <p:cNvPicPr>
            <a:picLocks noChangeAspect="1"/>
          </p:cNvPicPr>
          <p:nvPr/>
        </p:nvPicPr>
        <p:blipFill>
          <a:blip r:embed="rId2"/>
          <a:stretch>
            <a:fillRect/>
          </a:stretch>
        </p:blipFill>
        <p:spPr>
          <a:xfrm>
            <a:off x="2824352" y="1198813"/>
            <a:ext cx="6160407" cy="3691450"/>
          </a:xfrm>
          <a:prstGeom prst="rect">
            <a:avLst/>
          </a:prstGeom>
        </p:spPr>
      </p:pic>
      <p:sp>
        <p:nvSpPr>
          <p:cNvPr id="6" name="Triangle 5">
            <a:extLst>
              <a:ext uri="{FF2B5EF4-FFF2-40B4-BE49-F238E27FC236}">
                <a16:creationId xmlns:a16="http://schemas.microsoft.com/office/drawing/2014/main" id="{F56EFED7-2D63-0F49-90A7-096F630A0BF8}"/>
              </a:ext>
            </a:extLst>
          </p:cNvPr>
          <p:cNvSpPr/>
          <p:nvPr/>
        </p:nvSpPr>
        <p:spPr>
          <a:xfrm rot="10800000">
            <a:off x="-20548" y="-20548"/>
            <a:ext cx="9961407" cy="1701382"/>
          </a:xfrm>
          <a:custGeom>
            <a:avLst/>
            <a:gdLst>
              <a:gd name="connsiteX0" fmla="*/ 0 w 8980714"/>
              <a:gd name="connsiteY0" fmla="*/ 892629 h 892629"/>
              <a:gd name="connsiteX1" fmla="*/ 647779 w 8980714"/>
              <a:gd name="connsiteY1" fmla="*/ 0 h 892629"/>
              <a:gd name="connsiteX2" fmla="*/ 8980714 w 8980714"/>
              <a:gd name="connsiteY2" fmla="*/ 892629 h 892629"/>
              <a:gd name="connsiteX3" fmla="*/ 0 w 8980714"/>
              <a:gd name="connsiteY3" fmla="*/ 892629 h 892629"/>
              <a:gd name="connsiteX0" fmla="*/ 0 w 8898521"/>
              <a:gd name="connsiteY0" fmla="*/ 892629 h 1211128"/>
              <a:gd name="connsiteX1" fmla="*/ 647779 w 8898521"/>
              <a:gd name="connsiteY1" fmla="*/ 0 h 1211128"/>
              <a:gd name="connsiteX2" fmla="*/ 8898521 w 8898521"/>
              <a:gd name="connsiteY2" fmla="*/ 1211128 h 1211128"/>
              <a:gd name="connsiteX3" fmla="*/ 0 w 8898521"/>
              <a:gd name="connsiteY3" fmla="*/ 892629 h 1211128"/>
              <a:gd name="connsiteX0" fmla="*/ 11568194 w 11568194"/>
              <a:gd name="connsiteY0" fmla="*/ 1221402 h 1221402"/>
              <a:gd name="connsiteX1" fmla="*/ 0 w 11568194"/>
              <a:gd name="connsiteY1" fmla="*/ 0 h 1221402"/>
              <a:gd name="connsiteX2" fmla="*/ 8250742 w 11568194"/>
              <a:gd name="connsiteY2" fmla="*/ 1211128 h 1221402"/>
              <a:gd name="connsiteX3" fmla="*/ 11568194 w 11568194"/>
              <a:gd name="connsiteY3" fmla="*/ 1221402 h 1221402"/>
              <a:gd name="connsiteX0" fmla="*/ 3317452 w 3317452"/>
              <a:gd name="connsiteY0" fmla="*/ 1724835 h 1724835"/>
              <a:gd name="connsiteX1" fmla="*/ 3307685 w 3317452"/>
              <a:gd name="connsiteY1" fmla="*/ 0 h 1724835"/>
              <a:gd name="connsiteX2" fmla="*/ 0 w 3317452"/>
              <a:gd name="connsiteY2" fmla="*/ 1714561 h 1724835"/>
              <a:gd name="connsiteX3" fmla="*/ 3317452 w 3317452"/>
              <a:gd name="connsiteY3" fmla="*/ 1724835 h 1724835"/>
              <a:gd name="connsiteX0" fmla="*/ 9985380 w 9985380"/>
              <a:gd name="connsiteY0" fmla="*/ 1724835 h 1724835"/>
              <a:gd name="connsiteX1" fmla="*/ 9975613 w 9985380"/>
              <a:gd name="connsiteY1" fmla="*/ 0 h 1724835"/>
              <a:gd name="connsiteX2" fmla="*/ 0 w 9985380"/>
              <a:gd name="connsiteY2" fmla="*/ 1714561 h 1724835"/>
              <a:gd name="connsiteX3" fmla="*/ 9985380 w 9985380"/>
              <a:gd name="connsiteY3" fmla="*/ 1724835 h 1724835"/>
            </a:gdLst>
            <a:ahLst/>
            <a:cxnLst>
              <a:cxn ang="0">
                <a:pos x="connsiteX0" y="connsiteY0"/>
              </a:cxn>
              <a:cxn ang="0">
                <a:pos x="connsiteX1" y="connsiteY1"/>
              </a:cxn>
              <a:cxn ang="0">
                <a:pos x="connsiteX2" y="connsiteY2"/>
              </a:cxn>
              <a:cxn ang="0">
                <a:pos x="connsiteX3" y="connsiteY3"/>
              </a:cxn>
            </a:cxnLst>
            <a:rect l="l" t="t" r="r" b="b"/>
            <a:pathLst>
              <a:path w="9985380" h="1724835">
                <a:moveTo>
                  <a:pt x="9985380" y="1724835"/>
                </a:moveTo>
                <a:cubicBezTo>
                  <a:pt x="9982124" y="1149890"/>
                  <a:pt x="9978869" y="574945"/>
                  <a:pt x="9975613" y="0"/>
                </a:cubicBezTo>
                <a:lnTo>
                  <a:pt x="0" y="1714561"/>
                </a:lnTo>
                <a:lnTo>
                  <a:pt x="9985380" y="1724835"/>
                </a:lnTo>
                <a:close/>
              </a:path>
            </a:pathLst>
          </a:cu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ubtitle 1">
            <a:extLst>
              <a:ext uri="{FF2B5EF4-FFF2-40B4-BE49-F238E27FC236}">
                <a16:creationId xmlns:a16="http://schemas.microsoft.com/office/drawing/2014/main" id="{2D88E2B1-F7B6-BD40-8594-83DBB67A6656}"/>
              </a:ext>
            </a:extLst>
          </p:cNvPr>
          <p:cNvSpPr>
            <a:spLocks noGrp="1"/>
          </p:cNvSpPr>
          <p:nvPr>
            <p:ph type="subTitle" idx="1"/>
          </p:nvPr>
        </p:nvSpPr>
        <p:spPr>
          <a:xfrm>
            <a:off x="-497318" y="266137"/>
            <a:ext cx="5457473" cy="1028233"/>
          </a:xfrm>
        </p:spPr>
        <p:txBody>
          <a:bodyPr>
            <a:noAutofit/>
          </a:bodyPr>
          <a:lstStyle/>
          <a:p>
            <a:pPr algn="r"/>
            <a:r>
              <a:rPr lang="en-GB" sz="3600" b="1" dirty="0">
                <a:solidFill>
                  <a:schemeClr val="bg1"/>
                </a:solidFill>
              </a:rPr>
              <a:t>April - June  2023</a:t>
            </a:r>
          </a:p>
        </p:txBody>
      </p:sp>
      <p:sp>
        <p:nvSpPr>
          <p:cNvPr id="3" name="TextBox 2">
            <a:extLst>
              <a:ext uri="{FF2B5EF4-FFF2-40B4-BE49-F238E27FC236}">
                <a16:creationId xmlns:a16="http://schemas.microsoft.com/office/drawing/2014/main" id="{F81A0EB7-2AF4-304B-A36A-F7CB98DE60A1}"/>
              </a:ext>
            </a:extLst>
          </p:cNvPr>
          <p:cNvSpPr txBox="1"/>
          <p:nvPr/>
        </p:nvSpPr>
        <p:spPr>
          <a:xfrm>
            <a:off x="3194035" y="5145566"/>
            <a:ext cx="5542671" cy="1261884"/>
          </a:xfrm>
          <a:prstGeom prst="rect">
            <a:avLst/>
          </a:prstGeom>
          <a:noFill/>
        </p:spPr>
        <p:txBody>
          <a:bodyPr wrap="none" rtlCol="0">
            <a:spAutoFit/>
          </a:bodyPr>
          <a:lstStyle/>
          <a:p>
            <a:r>
              <a:rPr lang="en-US" sz="4000" b="1" spc="-150" dirty="0">
                <a:solidFill>
                  <a:srgbClr val="298F1F"/>
                </a:solidFill>
                <a:ea typeface="Verdana" panose="020B0604030504040204" pitchFamily="34" charset="0"/>
                <a:cs typeface="Verdana" panose="020B0604030504040204" pitchFamily="34" charset="0"/>
              </a:rPr>
              <a:t>Groups and Outputs Digest </a:t>
            </a:r>
          </a:p>
          <a:p>
            <a:br>
              <a:rPr lang="en-US" dirty="0">
                <a:highlight>
                  <a:srgbClr val="FFFF00"/>
                </a:highlight>
              </a:rPr>
            </a:br>
            <a:endParaRPr lang="en-US" dirty="0"/>
          </a:p>
        </p:txBody>
      </p:sp>
    </p:spTree>
    <p:extLst>
      <p:ext uri="{BB962C8B-B14F-4D97-AF65-F5344CB8AC3E}">
        <p14:creationId xmlns:p14="http://schemas.microsoft.com/office/powerpoint/2010/main" val="1360282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2CCD-340F-1649-8ADF-353B0A17328B}"/>
              </a:ext>
            </a:extLst>
          </p:cNvPr>
          <p:cNvSpPr>
            <a:spLocks noGrp="1"/>
          </p:cNvSpPr>
          <p:nvPr>
            <p:ph type="title"/>
          </p:nvPr>
        </p:nvSpPr>
        <p:spPr/>
        <p:txBody>
          <a:bodyPr>
            <a:normAutofit/>
          </a:bodyPr>
          <a:lstStyle/>
          <a:p>
            <a:r>
              <a:rPr lang="en-GB" sz="4000" dirty="0">
                <a:solidFill>
                  <a:srgbClr val="298F1F"/>
                </a:solidFill>
                <a:latin typeface="+mn-lt"/>
              </a:rPr>
              <a:t>RDA Recommendations &amp; Outputs</a:t>
            </a:r>
          </a:p>
        </p:txBody>
      </p:sp>
      <p:sp>
        <p:nvSpPr>
          <p:cNvPr id="6" name="Slide Number Placeholder 5">
            <a:extLst>
              <a:ext uri="{FF2B5EF4-FFF2-40B4-BE49-F238E27FC236}">
                <a16:creationId xmlns:a16="http://schemas.microsoft.com/office/drawing/2014/main" id="{112B63D3-9262-3D43-AAEB-31CFCDADAE04}"/>
              </a:ext>
            </a:extLst>
          </p:cNvPr>
          <p:cNvSpPr>
            <a:spLocks noGrp="1"/>
          </p:cNvSpPr>
          <p:nvPr>
            <p:ph type="sldNum" sz="quarter" idx="4"/>
          </p:nvPr>
        </p:nvSpPr>
        <p:spPr/>
        <p:txBody>
          <a:bodyPr/>
          <a:lstStyle/>
          <a:p>
            <a:fld id="{D4FA74F0-3561-6E4B-9323-54D0640DAE41}" type="slidenum">
              <a:rPr lang="en-GB" smtClean="0"/>
              <a:pPr/>
              <a:t>10</a:t>
            </a:fld>
            <a:endParaRPr lang="en-GB" dirty="0"/>
          </a:p>
        </p:txBody>
      </p:sp>
      <p:sp>
        <p:nvSpPr>
          <p:cNvPr id="8" name="Footer Placeholder 4">
            <a:extLst>
              <a:ext uri="{FF2B5EF4-FFF2-40B4-BE49-F238E27FC236}">
                <a16:creationId xmlns:a16="http://schemas.microsoft.com/office/drawing/2014/main" id="{33B2D7D1-071B-1748-B8A9-6649C9BDFB9A}"/>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1">
            <a:extLst>
              <a:ext uri="{FF2B5EF4-FFF2-40B4-BE49-F238E27FC236}">
                <a16:creationId xmlns:a16="http://schemas.microsoft.com/office/drawing/2014/main" id="{EA3A2AEC-4BB6-3C45-8D06-64BA83AB599F}"/>
              </a:ext>
            </a:extLst>
          </p:cNvPr>
          <p:cNvSpPr txBox="1">
            <a:spLocks/>
          </p:cNvSpPr>
          <p:nvPr/>
        </p:nvSpPr>
        <p:spPr>
          <a:xfrm>
            <a:off x="2548466" y="1379330"/>
            <a:ext cx="9308753" cy="3788302"/>
          </a:xfrm>
          <a:prstGeom prst="rect">
            <a:avLst/>
          </a:prstGeom>
          <a:solidFill>
            <a:srgbClr val="99CB38">
              <a:lumMod val="60000"/>
              <a:lumOff val="40000"/>
            </a:srgbClr>
          </a:solidFill>
        </p:spPr>
        <p:txBody>
          <a:bodyPr vert="horz" lIns="72000" tIns="108000" rIns="10800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buClr>
                <a:srgbClr val="99CB38"/>
              </a:buClr>
              <a:defRPr/>
            </a:pPr>
            <a:r>
              <a:rPr lang="en-GB" b="1" dirty="0">
                <a:solidFill>
                  <a:sysClr val="windowText" lastClr="000000">
                    <a:lumMod val="75000"/>
                    <a:lumOff val="25000"/>
                  </a:sysClr>
                </a:solidFill>
              </a:rPr>
              <a:t>CATEGORIES OF RECOMMENDATIONS &amp; OUTPUTS</a:t>
            </a:r>
          </a:p>
          <a:p>
            <a:pPr lvl="0">
              <a:buClr>
                <a:srgbClr val="99CB38"/>
              </a:buClr>
              <a:defRPr/>
            </a:pPr>
            <a:r>
              <a:rPr lang="en-GB" b="1" dirty="0">
                <a:solidFill>
                  <a:sysClr val="windowText" lastClr="000000">
                    <a:lumMod val="75000"/>
                    <a:lumOff val="25000"/>
                  </a:sysClr>
                </a:solidFill>
              </a:rPr>
              <a:t>Recommendations</a:t>
            </a: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t>
            </a:r>
            <a:r>
              <a:rPr lang="en-GB" dirty="0">
                <a:solidFill>
                  <a:sysClr val="windowText" lastClr="000000">
                    <a:lumMod val="75000"/>
                    <a:lumOff val="25000"/>
                  </a:sysClr>
                </a:solidFill>
                <a:latin typeface="Calibri"/>
              </a:rPr>
              <a:t>RDA’s flagship outputs and the equivalent of “specifications” or “standards” that other organisations create and endorse.</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Supporting Outputs: </a:t>
            </a:r>
            <a:r>
              <a:rPr lang="en-GB" dirty="0">
                <a:solidFill>
                  <a:sysClr val="windowText" lastClr="000000">
                    <a:lumMod val="75000"/>
                    <a:lumOff val="25000"/>
                  </a:sysClr>
                </a:solidFill>
              </a:rPr>
              <a:t>RDA outputs that originate from the work of RDA groups, but not always adoptable by other organisations. “Upon request” by RDA groups, these outputs are reviewed by the RDA member community and if no major objections or gaps are identified, they are approved to use the RDA Brand.</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Other Outputs: </a:t>
            </a:r>
            <a:r>
              <a:rPr lang="en-GB" dirty="0">
                <a:solidFill>
                  <a:sysClr val="windowText" lastClr="000000">
                    <a:lumMod val="75000"/>
                    <a:lumOff val="25000"/>
                  </a:sysClr>
                </a:solidFill>
              </a:rPr>
              <a:t>These are workshop reports, published articles, survey results, etc. produced by RDA groups. Upon request by the groups, these outputs are posted on the RDA website but have no level of endorsement.</a:t>
            </a:r>
            <a:endParaRPr kumimoji="0" lang="en-GB" sz="20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pic>
        <p:nvPicPr>
          <p:cNvPr id="10" name="Picture 2">
            <a:extLst>
              <a:ext uri="{FF2B5EF4-FFF2-40B4-BE49-F238E27FC236}">
                <a16:creationId xmlns:a16="http://schemas.microsoft.com/office/drawing/2014/main" id="{54A4D7D9-9C5E-2649-8E10-BF3EE56BB35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7087" y="2152650"/>
            <a:ext cx="1792713" cy="2154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5AE0626F-1CEF-4030-A1FB-5759D24D58D2}"/>
              </a:ext>
            </a:extLst>
          </p:cNvPr>
          <p:cNvSpPr txBox="1"/>
          <p:nvPr/>
        </p:nvSpPr>
        <p:spPr>
          <a:xfrm>
            <a:off x="4796828" y="5289401"/>
            <a:ext cx="7060392" cy="923330"/>
          </a:xfrm>
          <a:prstGeom prst="rect">
            <a:avLst/>
          </a:prstGeom>
          <a:noFill/>
        </p:spPr>
        <p:txBody>
          <a:bodyPr wrap="square" rtlCol="0">
            <a:spAutoFit/>
          </a:bodyPr>
          <a:lstStyle/>
          <a:p>
            <a:r>
              <a:rPr lang="en-US" b="1" dirty="0">
                <a:solidFill>
                  <a:srgbClr val="84442E"/>
                </a:solidFill>
              </a:rPr>
              <a:t>37 RDA Recommendations </a:t>
            </a:r>
            <a:r>
              <a:rPr lang="en-US" b="1" i="1" dirty="0">
                <a:solidFill>
                  <a:srgbClr val="84442E"/>
                </a:solidFill>
              </a:rPr>
              <a:t>- of which 8 ICT Technical Specifications - </a:t>
            </a:r>
            <a:br>
              <a:rPr lang="en-US" b="1" dirty="0">
                <a:solidFill>
                  <a:srgbClr val="84442E"/>
                </a:solidFill>
              </a:rPr>
            </a:br>
            <a:r>
              <a:rPr lang="en-US" b="1" dirty="0">
                <a:solidFill>
                  <a:srgbClr val="84442E"/>
                </a:solidFill>
              </a:rPr>
              <a:t>&amp; 36 Supporting Outputs currently in the RDA Catalogue:</a:t>
            </a:r>
          </a:p>
          <a:p>
            <a:r>
              <a:rPr lang="en-US" b="1" dirty="0">
                <a:solidFill>
                  <a:srgbClr val="84442E"/>
                </a:solidFill>
              </a:rPr>
              <a:t> </a:t>
            </a:r>
            <a:r>
              <a:rPr lang="en-GB" dirty="0">
                <a:solidFill>
                  <a:srgbClr val="84442E"/>
                </a:solidFill>
                <a:hlinkClick r:id="rId3">
                  <a:extLst>
                    <a:ext uri="{A12FA001-AC4F-418D-AE19-62706E023703}">
                      <ahyp:hlinkClr xmlns:ahyp="http://schemas.microsoft.com/office/drawing/2018/hyperlinkcolor" val="tx"/>
                    </a:ext>
                  </a:extLst>
                </a:hlinkClick>
              </a:rPr>
              <a:t>https://www.rd-alliance.org/recommendations-and-outputs/catalogue</a:t>
            </a:r>
            <a:endParaRPr lang="x-none" b="1" dirty="0">
              <a:solidFill>
                <a:srgbClr val="84442E"/>
              </a:solidFill>
            </a:endParaRPr>
          </a:p>
        </p:txBody>
      </p:sp>
      <p:pic>
        <p:nvPicPr>
          <p:cNvPr id="17412" name="Picture 4" descr="https://rd-alliance.org/system/files/SearchYourRecommendations.png"/>
          <p:cNvPicPr>
            <a:picLocks noChangeAspect="1" noChangeArrowheads="1"/>
          </p:cNvPicPr>
          <p:nvPr/>
        </p:nvPicPr>
        <p:blipFill>
          <a:blip r:embed="rId4"/>
          <a:srcRect/>
          <a:stretch>
            <a:fillRect/>
          </a:stretch>
        </p:blipFill>
        <p:spPr bwMode="auto">
          <a:xfrm>
            <a:off x="74356" y="5320032"/>
            <a:ext cx="4584585" cy="943330"/>
          </a:xfrm>
          <a:prstGeom prst="rect">
            <a:avLst/>
          </a:prstGeom>
          <a:noFill/>
        </p:spPr>
      </p:pic>
    </p:spTree>
    <p:extLst>
      <p:ext uri="{BB962C8B-B14F-4D97-AF65-F5344CB8AC3E}">
        <p14:creationId xmlns:p14="http://schemas.microsoft.com/office/powerpoint/2010/main" val="3458300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11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grpSp>
        <p:nvGrpSpPr>
          <p:cNvPr id="24" name="Group 23">
            <a:extLst>
              <a:ext uri="{FF2B5EF4-FFF2-40B4-BE49-F238E27FC236}">
                <a16:creationId xmlns:a16="http://schemas.microsoft.com/office/drawing/2014/main" id="{ECB9BDC0-86E0-5B4C-BDBC-A73E9E652CD9}"/>
              </a:ext>
            </a:extLst>
          </p:cNvPr>
          <p:cNvGrpSpPr/>
          <p:nvPr/>
        </p:nvGrpSpPr>
        <p:grpSpPr>
          <a:xfrm flipH="1" flipV="1">
            <a:off x="0" y="527"/>
            <a:ext cx="5670678" cy="6350167"/>
            <a:chOff x="6768099" y="-3795"/>
            <a:chExt cx="5670678" cy="6350167"/>
          </a:xfrm>
          <a:solidFill>
            <a:srgbClr val="2DA323"/>
          </a:solidFill>
        </p:grpSpPr>
        <p:sp>
          <p:nvSpPr>
            <p:cNvPr id="25" name="Right Triangle 24">
              <a:extLst>
                <a:ext uri="{FF2B5EF4-FFF2-40B4-BE49-F238E27FC236}">
                  <a16:creationId xmlns:a16="http://schemas.microsoft.com/office/drawing/2014/main" id="{E4CB74AB-F1B1-EF4B-8808-3B275573D0ED}"/>
                </a:ext>
              </a:extLst>
            </p:cNvPr>
            <p:cNvSpPr/>
            <p:nvPr/>
          </p:nvSpPr>
          <p:spPr>
            <a:xfrm rot="10800000">
              <a:off x="6768099" y="-3795"/>
              <a:ext cx="3795228" cy="634722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8F1F"/>
                </a:solidFill>
              </a:endParaRPr>
            </a:p>
          </p:txBody>
        </p:sp>
        <p:sp>
          <p:nvSpPr>
            <p:cNvPr id="29" name="Rectangle 28">
              <a:extLst>
                <a:ext uri="{FF2B5EF4-FFF2-40B4-BE49-F238E27FC236}">
                  <a16:creationId xmlns:a16="http://schemas.microsoft.com/office/drawing/2014/main" id="{BE33573B-3EDD-6240-B93B-CF751C64A618}"/>
                </a:ext>
              </a:extLst>
            </p:cNvPr>
            <p:cNvSpPr/>
            <p:nvPr/>
          </p:nvSpPr>
          <p:spPr>
            <a:xfrm>
              <a:off x="10555257" y="1"/>
              <a:ext cx="1883520" cy="63463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8F1F"/>
                </a:solidFill>
              </a:endParaRPr>
            </a:p>
          </p:txBody>
        </p:sp>
      </p:grpSp>
      <p:sp>
        <p:nvSpPr>
          <p:cNvPr id="31" name="Title 1">
            <a:extLst>
              <a:ext uri="{FF2B5EF4-FFF2-40B4-BE49-F238E27FC236}">
                <a16:creationId xmlns:a16="http://schemas.microsoft.com/office/drawing/2014/main" id="{4FE8CF89-651D-2941-BAB2-438DFFADDDAE}"/>
              </a:ext>
            </a:extLst>
          </p:cNvPr>
          <p:cNvSpPr>
            <a:spLocks noGrp="1"/>
          </p:cNvSpPr>
          <p:nvPr>
            <p:ph type="title"/>
          </p:nvPr>
        </p:nvSpPr>
        <p:spPr>
          <a:xfrm>
            <a:off x="2571085" y="137202"/>
            <a:ext cx="9560338" cy="1203895"/>
          </a:xfrm>
        </p:spPr>
        <p:txBody>
          <a:bodyPr>
            <a:noAutofit/>
          </a:bodyPr>
          <a:lstStyle/>
          <a:p>
            <a:r>
              <a:rPr lang="en-GB" sz="5400" dirty="0">
                <a:solidFill>
                  <a:srgbClr val="298F1F"/>
                </a:solidFill>
                <a:latin typeface="+mn-lt"/>
              </a:rPr>
              <a:t>ENDORSED RECOMMENDATIONS</a:t>
            </a:r>
          </a:p>
        </p:txBody>
      </p:sp>
      <p:sp>
        <p:nvSpPr>
          <p:cNvPr id="42" name="Content Placeholder 2">
            <a:extLst>
              <a:ext uri="{FF2B5EF4-FFF2-40B4-BE49-F238E27FC236}">
                <a16:creationId xmlns:a16="http://schemas.microsoft.com/office/drawing/2014/main" id="{4DCB8DDE-7EB4-3B43-926B-14FAA1CE49B1}"/>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0070C0"/>
                </a:solidFill>
                <a:hlinkClick r:id="rId3">
                  <a:extLst>
                    <a:ext uri="{A12FA001-AC4F-418D-AE19-62706E023703}">
                      <ahyp:hlinkClr xmlns:ahyp="http://schemas.microsoft.com/office/drawing/2018/hyperlinkcolor" val="tx"/>
                    </a:ext>
                  </a:extLst>
                </a:hlinkClick>
              </a:rPr>
              <a:t>FULL OUTPUT CATALOGUE HERE</a:t>
            </a:r>
            <a:endParaRPr lang="en-US" sz="1800" b="1" dirty="0">
              <a:solidFill>
                <a:srgbClr val="0070C0"/>
              </a:solidFill>
            </a:endParaRPr>
          </a:p>
        </p:txBody>
      </p:sp>
      <p:pic>
        <p:nvPicPr>
          <p:cNvPr id="43" name="Picture 42">
            <a:extLst>
              <a:ext uri="{FF2B5EF4-FFF2-40B4-BE49-F238E27FC236}">
                <a16:creationId xmlns:a16="http://schemas.microsoft.com/office/drawing/2014/main" id="{11A1BAA5-8CD8-D344-B552-6961D10EB08B}"/>
              </a:ext>
            </a:extLst>
          </p:cNvPr>
          <p:cNvPicPr>
            <a:picLocks noChangeAspect="1"/>
          </p:cNvPicPr>
          <p:nvPr/>
        </p:nvPicPr>
        <p:blipFill rotWithShape="1">
          <a:blip r:embed="rId4"/>
          <a:srcRect b="24961"/>
          <a:stretch/>
        </p:blipFill>
        <p:spPr>
          <a:xfrm>
            <a:off x="187636" y="198600"/>
            <a:ext cx="1846726" cy="905953"/>
          </a:xfrm>
          <a:prstGeom prst="rect">
            <a:avLst/>
          </a:prstGeom>
        </p:spPr>
      </p:pic>
      <p:pic>
        <p:nvPicPr>
          <p:cNvPr id="44" name="Picture 9">
            <a:extLst>
              <a:ext uri="{FF2B5EF4-FFF2-40B4-BE49-F238E27FC236}">
                <a16:creationId xmlns:a16="http://schemas.microsoft.com/office/drawing/2014/main" id="{1302DC0F-157A-294B-8865-8F66146E089D}"/>
              </a:ext>
            </a:extLst>
          </p:cNvPr>
          <p:cNvPicPr>
            <a:picLocks noChangeAspect="1"/>
          </p:cNvPicPr>
          <p:nvPr/>
        </p:nvPicPr>
        <p:blipFill>
          <a:blip r:embed="rId5"/>
          <a:stretch>
            <a:fillRect/>
          </a:stretch>
        </p:blipFill>
        <p:spPr>
          <a:xfrm rot="21093857">
            <a:off x="9638097" y="2463694"/>
            <a:ext cx="1818952" cy="2446420"/>
          </a:xfrm>
          <a:prstGeom prst="rect">
            <a:avLst/>
          </a:prstGeom>
          <a:effectLst>
            <a:outerShdw blurRad="50800" dist="38100" dir="8100000" algn="tr" rotWithShape="0">
              <a:prstClr val="black">
                <a:alpha val="40000"/>
              </a:prstClr>
            </a:outerShdw>
          </a:effectLst>
        </p:spPr>
      </p:pic>
      <p:pic>
        <p:nvPicPr>
          <p:cNvPr id="45" name="Picture 6">
            <a:extLst>
              <a:ext uri="{FF2B5EF4-FFF2-40B4-BE49-F238E27FC236}">
                <a16:creationId xmlns:a16="http://schemas.microsoft.com/office/drawing/2014/main" id="{56358534-3B51-FB4C-934B-BECE3D243AAC}"/>
              </a:ext>
            </a:extLst>
          </p:cNvPr>
          <p:cNvPicPr>
            <a:picLocks noChangeAspect="1"/>
          </p:cNvPicPr>
          <p:nvPr/>
        </p:nvPicPr>
        <p:blipFill>
          <a:blip r:embed="rId6"/>
          <a:stretch>
            <a:fillRect/>
          </a:stretch>
        </p:blipFill>
        <p:spPr>
          <a:xfrm rot="21548339">
            <a:off x="6245490" y="2475981"/>
            <a:ext cx="1888574" cy="2412993"/>
          </a:xfrm>
          <a:prstGeom prst="rect">
            <a:avLst/>
          </a:prstGeom>
          <a:effectLst>
            <a:outerShdw blurRad="50800" dist="38100" dir="8100000" algn="tr" rotWithShape="0">
              <a:prstClr val="black">
                <a:alpha val="40000"/>
              </a:prstClr>
            </a:outerShdw>
          </a:effectLst>
        </p:spPr>
      </p:pic>
      <p:pic>
        <p:nvPicPr>
          <p:cNvPr id="46" name="Picture 8">
            <a:extLst>
              <a:ext uri="{FF2B5EF4-FFF2-40B4-BE49-F238E27FC236}">
                <a16:creationId xmlns:a16="http://schemas.microsoft.com/office/drawing/2014/main" id="{15FE65DB-CE88-634D-8B77-1A947A904856}"/>
              </a:ext>
            </a:extLst>
          </p:cNvPr>
          <p:cNvPicPr>
            <a:picLocks noChangeAspect="1"/>
          </p:cNvPicPr>
          <p:nvPr/>
        </p:nvPicPr>
        <p:blipFill>
          <a:blip r:embed="rId7"/>
          <a:stretch>
            <a:fillRect/>
          </a:stretch>
        </p:blipFill>
        <p:spPr>
          <a:xfrm rot="362924">
            <a:off x="7731129" y="2959893"/>
            <a:ext cx="1837934" cy="2412993"/>
          </a:xfrm>
          <a:prstGeom prst="rect">
            <a:avLst/>
          </a:prstGeom>
          <a:effectLst>
            <a:outerShdw blurRad="50800" dist="38100" dir="8100000" algn="tr" rotWithShape="0">
              <a:prstClr val="black">
                <a:alpha val="40000"/>
              </a:prstClr>
            </a:outerShdw>
          </a:effectLst>
        </p:spPr>
      </p:pic>
      <p:pic>
        <p:nvPicPr>
          <p:cNvPr id="47" name="Picture 10">
            <a:extLst>
              <a:ext uri="{FF2B5EF4-FFF2-40B4-BE49-F238E27FC236}">
                <a16:creationId xmlns:a16="http://schemas.microsoft.com/office/drawing/2014/main" id="{77438F15-F712-D844-9A86-D6412DE3315F}"/>
              </a:ext>
            </a:extLst>
          </p:cNvPr>
          <p:cNvPicPr>
            <a:picLocks noChangeAspect="1"/>
          </p:cNvPicPr>
          <p:nvPr/>
        </p:nvPicPr>
        <p:blipFill>
          <a:blip r:embed="rId8"/>
          <a:stretch>
            <a:fillRect/>
          </a:stretch>
        </p:blipFill>
        <p:spPr>
          <a:xfrm rot="20882515">
            <a:off x="4471313" y="2852082"/>
            <a:ext cx="1842283" cy="2446421"/>
          </a:xfrm>
          <a:prstGeom prst="rect">
            <a:avLst/>
          </a:prstGeom>
          <a:effectLst>
            <a:outerShdw blurRad="50800" dist="38100" dir="8100000" algn="tr" rotWithShape="0">
              <a:prstClr val="black">
                <a:alpha val="40000"/>
              </a:prstClr>
            </a:outerShdw>
          </a:effectLst>
        </p:spPr>
      </p:pic>
      <p:pic>
        <p:nvPicPr>
          <p:cNvPr id="48" name="Immagine 26">
            <a:extLst>
              <a:ext uri="{FF2B5EF4-FFF2-40B4-BE49-F238E27FC236}">
                <a16:creationId xmlns:a16="http://schemas.microsoft.com/office/drawing/2014/main" id="{F6B21224-CC2D-F94B-A6B7-3628A44902B1}"/>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rot="21186988">
            <a:off x="976930" y="2649883"/>
            <a:ext cx="1793908" cy="2422915"/>
          </a:xfrm>
          <a:prstGeom prst="rect">
            <a:avLst/>
          </a:prstGeom>
          <a:effectLst>
            <a:outerShdw blurRad="50800" dist="38100" dir="8100000" algn="tr" rotWithShape="0">
              <a:prstClr val="black">
                <a:alpha val="40000"/>
              </a:prstClr>
            </a:outerShdw>
          </a:effectLst>
        </p:spPr>
      </p:pic>
      <p:pic>
        <p:nvPicPr>
          <p:cNvPr id="49" name="Picture 11">
            <a:extLst>
              <a:ext uri="{FF2B5EF4-FFF2-40B4-BE49-F238E27FC236}">
                <a16:creationId xmlns:a16="http://schemas.microsoft.com/office/drawing/2014/main" id="{3D09282E-482E-084F-B222-DE95538AD7E6}"/>
              </a:ext>
            </a:extLst>
          </p:cNvPr>
          <p:cNvPicPr>
            <a:picLocks noChangeAspect="1"/>
          </p:cNvPicPr>
          <p:nvPr/>
        </p:nvPicPr>
        <p:blipFill rotWithShape="1">
          <a:blip r:embed="rId10">
            <a:extLst>
              <a:ext uri="{28A0092B-C50C-407E-A947-70E740481C1C}">
                <a14:useLocalDpi xmlns:a14="http://schemas.microsoft.com/office/drawing/2010/main"/>
              </a:ext>
            </a:extLst>
          </a:blip>
          <a:srcRect l="2250" t="1989"/>
          <a:stretch/>
        </p:blipFill>
        <p:spPr>
          <a:xfrm rot="497187">
            <a:off x="2653975" y="2589999"/>
            <a:ext cx="1881046" cy="2422916"/>
          </a:xfrm>
          <a:prstGeom prst="rect">
            <a:avLst/>
          </a:prstGeom>
          <a:effectLst>
            <a:outerShdw blurRad="50800" dist="38100" dir="8100000" algn="tr" rotWithShape="0">
              <a:prstClr val="black">
                <a:alpha val="40000"/>
              </a:prstClr>
            </a:outerShdw>
          </a:effectLst>
        </p:spPr>
      </p:pic>
      <p:sp>
        <p:nvSpPr>
          <p:cNvPr id="50" name="Titolo 1">
            <a:extLst>
              <a:ext uri="{FF2B5EF4-FFF2-40B4-BE49-F238E27FC236}">
                <a16:creationId xmlns:a16="http://schemas.microsoft.com/office/drawing/2014/main" id="{1977C9BD-7546-1947-82B6-3063DF7C39FE}"/>
              </a:ext>
            </a:extLst>
          </p:cNvPr>
          <p:cNvSpPr txBox="1">
            <a:spLocks/>
          </p:cNvSpPr>
          <p:nvPr/>
        </p:nvSpPr>
        <p:spPr>
          <a:xfrm>
            <a:off x="7609112" y="1350890"/>
            <a:ext cx="4582888" cy="222054"/>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endParaRPr lang="en-US" sz="2400" dirty="0">
              <a:solidFill>
                <a:schemeClr val="bg1"/>
              </a:solidFill>
              <a:latin typeface="+mj-lt"/>
              <a:ea typeface="+mj-ea"/>
              <a:cs typeface="+mj-cs"/>
            </a:endParaRPr>
          </a:p>
        </p:txBody>
      </p:sp>
    </p:spTree>
    <p:extLst>
      <p:ext uri="{BB962C8B-B14F-4D97-AF65-F5344CB8AC3E}">
        <p14:creationId xmlns:p14="http://schemas.microsoft.com/office/powerpoint/2010/main" val="428736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923330"/>
          </a:xfrm>
          <a:prstGeom prst="rect">
            <a:avLst/>
          </a:prstGeom>
          <a:noFill/>
        </p:spPr>
        <p:txBody>
          <a:bodyPr wrap="square" rtlCol="0">
            <a:spAutoFit/>
          </a:bodyPr>
          <a:lstStyle/>
          <a:p>
            <a:r>
              <a:rPr lang="en-US" dirty="0"/>
              <a:t>Provides researchers a mechanism to connect datasets in various data repositories based on various models such as co-authorship, joint funding, grants, etc. </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Data Description Registry Interoperability Model</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84441"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Description Registry Interoperability (DDRI)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598673" y="1239417"/>
            <a:ext cx="4685065"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10.15497/RDA00003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Categories: Data Description - Disseminate, Link, and Find </a:t>
            </a:r>
          </a:p>
        </p:txBody>
      </p:sp>
      <p:sp>
        <p:nvSpPr>
          <p:cNvPr id="21" name="Oval 20">
            <a:extLst>
              <a:ext uri="{FF2B5EF4-FFF2-40B4-BE49-F238E27FC236}">
                <a16:creationId xmlns:a16="http://schemas.microsoft.com/office/drawing/2014/main" id="{4B8D8169-9C71-8D45-9A45-19E7330BEEF0}"/>
              </a:ext>
            </a:extLst>
          </p:cNvPr>
          <p:cNvSpPr/>
          <p:nvPr/>
        </p:nvSpPr>
        <p:spPr>
          <a:xfrm>
            <a:off x="6309905"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7" name="Rectangle 26">
            <a:extLst>
              <a:ext uri="{FF2B5EF4-FFF2-40B4-BE49-F238E27FC236}">
                <a16:creationId xmlns:a16="http://schemas.microsoft.com/office/drawing/2014/main" id="{3F2A06F9-E5C3-8542-956E-7B3742BB577A}"/>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02D74924-E5A8-F443-A0B2-D6D179F1D091}"/>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TS6 RDA Data Description Registry Interoperability Model Terminology Model</a:t>
            </a:r>
            <a:r>
              <a:rPr lang="en-US" sz="1600" b="1" dirty="0">
                <a:solidFill>
                  <a:schemeClr val="bg1"/>
                </a:solidFill>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882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7256516" cy="3093154"/>
          </a:xfrm>
          <a:prstGeom prst="rect">
            <a:avLst/>
          </a:prstGeom>
          <a:noFill/>
        </p:spPr>
        <p:txBody>
          <a:bodyPr wrap="square" rtlCol="0">
            <a:spAutoFit/>
          </a:bodyPr>
          <a:lstStyle/>
          <a:p>
            <a:r>
              <a:rPr lang="en-US" sz="1300" dirty="0"/>
              <a:t>The "10 Things for Curating Reproducible and FAIR Research" offer a framework for implementing effective curation workflows for achieving greater FAIR-ness and long-term usability of research data and code. Adoption of the guidelines for curating reproducible and FAIR research will improve the prospects for a reproducible scholarly record.</a:t>
            </a:r>
          </a:p>
          <a:p>
            <a:endParaRPr lang="en-US" sz="1300" dirty="0"/>
          </a:p>
          <a:p>
            <a:r>
              <a:rPr lang="en-US" sz="1300" dirty="0"/>
              <a:t>The "10 CURE-FAIR Things" provide guidance for better practices for those entrusted with stewardship of the scholarly record, including repository managers, curators, and preservation and archival experts; the scholarly community, including researchers who generate and use data and code; policy-setting institutions, including research organizations, publishers, and funders; as well as others involved in the production, dissemination, and preservation of research.</a:t>
            </a:r>
          </a:p>
          <a:p>
            <a:endParaRPr lang="en-US" sz="1300" dirty="0"/>
          </a:p>
          <a:p>
            <a:r>
              <a:rPr lang="en-US" sz="1300" dirty="0"/>
              <a:t>The document focuses primarily on research compendia produced by quantitative data-driven social science. It serves as a starting point for the development of curatorial guidelines to extend beyond the specific concerns of the social sciences community and other domains and disciplines that use similar methods, and to the particular curatorial concerns and requirements of an archives or publisher.</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270053" y="419437"/>
            <a:ext cx="11980916" cy="646331"/>
          </a:xfrm>
          <a:prstGeom prst="rect">
            <a:avLst/>
          </a:prstGeom>
        </p:spPr>
        <p:txBody>
          <a:bodyPr wrap="square">
            <a:spAutoFit/>
          </a:bodyPr>
          <a:lstStyle/>
          <a:p>
            <a:r>
              <a:rPr lang="en-US" sz="3600" b="1" dirty="0">
                <a:solidFill>
                  <a:schemeClr val="bg1"/>
                </a:solidFill>
                <a:hlinkClick r:id="rId2">
                  <a:extLst>
                    <a:ext uri="{A12FA001-AC4F-418D-AE19-62706E023703}">
                      <ahyp:hlinkClr xmlns:ahyp="http://schemas.microsoft.com/office/drawing/2018/hyperlinkcolor" val="tx"/>
                    </a:ext>
                  </a:extLst>
                </a:hlinkClick>
              </a:rPr>
              <a:t>10 Things for Curating Reproducible and FAIR Research</a:t>
            </a:r>
            <a:endParaRPr lang="en-US" sz="36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84441"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CURE-FAIR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670417" y="1239417"/>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10.15497/RDA00074</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852167"/>
            <a:ext cx="7358838" cy="338554"/>
          </a:xfrm>
          <a:prstGeom prst="rect">
            <a:avLst/>
          </a:prstGeom>
          <a:noFill/>
        </p:spPr>
        <p:txBody>
          <a:bodyPr wrap="square" rtlCol="0">
            <a:spAutoFit/>
          </a:bodyPr>
          <a:lstStyle/>
          <a:p>
            <a:r>
              <a:rPr lang="en-US" sz="1600" b="1" dirty="0">
                <a:solidFill>
                  <a:schemeClr val="bg1"/>
                </a:solidFill>
              </a:rPr>
              <a:t>Category: Data Management</a:t>
            </a:r>
          </a:p>
        </p:txBody>
      </p:sp>
      <p:sp>
        <p:nvSpPr>
          <p:cNvPr id="21" name="Oval 20">
            <a:extLst>
              <a:ext uri="{FF2B5EF4-FFF2-40B4-BE49-F238E27FC236}">
                <a16:creationId xmlns:a16="http://schemas.microsoft.com/office/drawing/2014/main" id="{4B8D8169-9C71-8D45-9A45-19E7330BEEF0}"/>
              </a:ext>
            </a:extLst>
          </p:cNvPr>
          <p:cNvSpPr/>
          <p:nvPr/>
        </p:nvSpPr>
        <p:spPr>
          <a:xfrm>
            <a:off x="3065963"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241270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754326"/>
          </a:xfrm>
          <a:prstGeom prst="rect">
            <a:avLst/>
          </a:prstGeom>
          <a:noFill/>
        </p:spPr>
        <p:txBody>
          <a:bodyPr wrap="square" rtlCol="0">
            <a:spAutoFit/>
          </a:bodyPr>
          <a:lstStyle/>
          <a:p>
            <a:r>
              <a:rPr lang="en-US" dirty="0"/>
              <a:t>The document contains a number of highlights on issues to be addressed in order to make the use of semantics more straightforward and widespread. We expect the document to help share awareness about semantics among experts in different areas (</a:t>
            </a:r>
            <a:r>
              <a:rPr lang="en-US" dirty="0" err="1"/>
              <a:t>eg</a:t>
            </a:r>
            <a:r>
              <a:rPr lang="en-US" dirty="0"/>
              <a:t>, SW development, data curation, policy makers) and support strategic allocation of resources in future development.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980916" cy="523220"/>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39 Hints to Facilitate the Use of Semantics for Data on Agriculture and Nutrition</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84441" y="1228531"/>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Agrisemantics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670417" y="1239417"/>
            <a:ext cx="4685065"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10.15497/RDA00036</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7358838" cy="338554"/>
          </a:xfrm>
          <a:prstGeom prst="rect">
            <a:avLst/>
          </a:prstGeom>
          <a:noFill/>
        </p:spPr>
        <p:txBody>
          <a:bodyPr wrap="square" rtlCol="0">
            <a:spAutoFit/>
          </a:bodyPr>
          <a:lstStyle/>
          <a:p>
            <a:r>
              <a:rPr lang="en-US" sz="1600" b="1" dirty="0">
                <a:solidFill>
                  <a:schemeClr val="bg1"/>
                </a:solidFill>
              </a:rPr>
              <a:t>Category: Identity, Store, and Preserve</a:t>
            </a:r>
          </a:p>
        </p:txBody>
      </p:sp>
      <p:sp>
        <p:nvSpPr>
          <p:cNvPr id="21" name="Oval 20">
            <a:extLst>
              <a:ext uri="{FF2B5EF4-FFF2-40B4-BE49-F238E27FC236}">
                <a16:creationId xmlns:a16="http://schemas.microsoft.com/office/drawing/2014/main" id="{4B8D8169-9C71-8D45-9A45-19E7330BEEF0}"/>
              </a:ext>
            </a:extLst>
          </p:cNvPr>
          <p:cNvSpPr/>
          <p:nvPr/>
        </p:nvSpPr>
        <p:spPr>
          <a:xfrm>
            <a:off x="3425193"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7169" name="Picture 1">
            <a:extLst>
              <a:ext uri="{FF2B5EF4-FFF2-40B4-BE49-F238E27FC236}">
                <a16:creationId xmlns:a16="http://schemas.microsoft.com/office/drawing/2014/main" id="{880E4F78-1641-3849-9BCB-A33A45B235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8809" y="2782635"/>
            <a:ext cx="3416649" cy="192186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BBE37484-1BC6-CA4D-A1F9-3CDB273122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89864" y="3426616"/>
            <a:ext cx="3488873"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310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22" name="Rectangle 21">
            <a:extLst>
              <a:ext uri="{FF2B5EF4-FFF2-40B4-BE49-F238E27FC236}">
                <a16:creationId xmlns:a16="http://schemas.microsoft.com/office/drawing/2014/main" id="{10F2BEC4-BF36-B24D-8BCC-AA6B0579CBED}"/>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2554545"/>
          </a:xfrm>
          <a:prstGeom prst="rect">
            <a:avLst/>
          </a:prstGeom>
          <a:noFill/>
        </p:spPr>
        <p:txBody>
          <a:bodyPr wrap="square" rtlCol="0">
            <a:spAutoFit/>
          </a:bodyPr>
          <a:lstStyle/>
          <a:p>
            <a:r>
              <a:rPr lang="en-US" sz="1600" dirty="0"/>
              <a:t>This recommendation describes the curriculum and example materials to give Early Career Researchers (ECR’s) the foundational skills in Data Science to work with their data. This curriculum combines technical skills, such as Software Carpentry with responsible research practices such as Open and Responsible Research. In 2016 we ran one school in Trieste, Italy. In 2017 we ran two, Trieste and São Paulo, Brazil. In 2018 we ran three, Trieste, São Paulo and Kigali, Rwanda. In 2019 we will run four  schools (Addis Ababa,  Ethiopia, Trieste, Abuja, Nigeria and San José in Costa Rica). At the end of this year approximately 400 students will have been taught on four continents using the curriculum developed here.</a:t>
            </a:r>
          </a:p>
        </p:txBody>
      </p:sp>
      <p:sp>
        <p:nvSpPr>
          <p:cNvPr id="8" name="Rectangle 7">
            <a:extLst>
              <a:ext uri="{FF2B5EF4-FFF2-40B4-BE49-F238E27FC236}">
                <a16:creationId xmlns:a16="http://schemas.microsoft.com/office/drawing/2014/main" id="{6682F845-5908-B545-A3D4-A558E6F65E6B}"/>
              </a:ext>
            </a:extLst>
          </p:cNvPr>
          <p:cNvSpPr/>
          <p:nvPr/>
        </p:nvSpPr>
        <p:spPr>
          <a:xfrm>
            <a:off x="102227" y="287512"/>
            <a:ext cx="10707287" cy="892552"/>
          </a:xfrm>
          <a:prstGeom prst="rect">
            <a:avLst/>
          </a:prstGeom>
        </p:spPr>
        <p:txBody>
          <a:bodyPr wrap="square">
            <a:spAutoFit/>
          </a:bodyPr>
          <a:lstStyle/>
          <a:p>
            <a:r>
              <a:rPr lang="en-US" sz="2600" b="1" dirty="0">
                <a:solidFill>
                  <a:schemeClr val="bg1"/>
                </a:solidFill>
                <a:hlinkClick r:id="rId2">
                  <a:extLst>
                    <a:ext uri="{A12FA001-AC4F-418D-AE19-62706E023703}">
                      <ahyp:hlinkClr xmlns:ahyp="http://schemas.microsoft.com/office/drawing/2018/hyperlinkcolor" val="tx"/>
                    </a:ext>
                  </a:extLst>
                </a:hlinkClick>
              </a:rPr>
              <a:t>A curriculum for foundational Research Data Science skills for Early Career Researchers</a:t>
            </a:r>
            <a:endParaRPr lang="en-US" sz="2600" b="1" dirty="0">
              <a:solidFill>
                <a:schemeClr val="bg1"/>
              </a:solidFill>
            </a:endParaRPr>
          </a:p>
        </p:txBody>
      </p:sp>
      <p:sp>
        <p:nvSpPr>
          <p:cNvPr id="9" name="TextBox 8">
            <a:extLst>
              <a:ext uri="{FF2B5EF4-FFF2-40B4-BE49-F238E27FC236}">
                <a16:creationId xmlns:a16="http://schemas.microsoft.com/office/drawing/2014/main" id="{14F9755D-8F52-AB42-8F9A-42F78C2CBC58}"/>
              </a:ext>
            </a:extLst>
          </p:cNvPr>
          <p:cNvSpPr txBox="1"/>
          <p:nvPr/>
        </p:nvSpPr>
        <p:spPr>
          <a:xfrm>
            <a:off x="1540328" y="1246244"/>
            <a:ext cx="9454244" cy="477054"/>
          </a:xfrm>
          <a:prstGeom prst="rect">
            <a:avLst/>
          </a:prstGeom>
          <a:noFill/>
        </p:spPr>
        <p:txBody>
          <a:bodyPr wrap="square" rtlCol="0">
            <a:spAutoFit/>
          </a:bodyPr>
          <a:lstStyle/>
          <a:p>
            <a:r>
              <a:rPr lang="en-US" sz="1300" b="1" dirty="0">
                <a:solidFill>
                  <a:schemeClr val="accent6">
                    <a:lumMod val="50000"/>
                  </a:schemeClr>
                </a:solidFill>
                <a:hlinkClick r:id="rId3">
                  <a:extLst>
                    <a:ext uri="{A12FA001-AC4F-418D-AE19-62706E023703}">
                      <ahyp:hlinkClr xmlns:ahyp="http://schemas.microsoft.com/office/drawing/2018/hyperlinkcolor" val="tx"/>
                    </a:ext>
                  </a:extLst>
                </a:hlinkClick>
              </a:rPr>
              <a:t>RDA/CODATA Summer Schools in Data Science and Cloud Computing in the Developing World WG</a:t>
            </a:r>
            <a:endParaRPr lang="en-US" sz="1300" b="1" dirty="0">
              <a:solidFill>
                <a:schemeClr val="accent6">
                  <a:lumMod val="50000"/>
                </a:schemeClr>
              </a:solidFill>
            </a:endParaRPr>
          </a:p>
          <a:p>
            <a:endParaRPr lang="en-US" sz="12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8474245" y="1256886"/>
            <a:ext cx="3748398" cy="292388"/>
          </a:xfrm>
          <a:prstGeom prst="rect">
            <a:avLst/>
          </a:prstGeom>
          <a:noFill/>
        </p:spPr>
        <p:txBody>
          <a:bodyPr wrap="none" rtlCol="0">
            <a:spAutoFit/>
          </a:bodyPr>
          <a:lstStyle/>
          <a:p>
            <a:r>
              <a:rPr lang="en-US" sz="1300" b="1" dirty="0">
                <a:solidFill>
                  <a:schemeClr val="accent6">
                    <a:lumMod val="50000"/>
                  </a:schemeClr>
                </a:solidFill>
              </a:rPr>
              <a:t>Recommendation package DOI</a:t>
            </a:r>
            <a:r>
              <a:rPr lang="en-US" sz="1300" dirty="0">
                <a:solidFill>
                  <a:schemeClr val="accent6">
                    <a:lumMod val="50000"/>
                  </a:schemeClr>
                </a:solidFill>
              </a:rPr>
              <a:t>: </a:t>
            </a:r>
            <a:r>
              <a:rPr lang="en-US" sz="13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10.15497/rda00038</a:t>
            </a:r>
            <a:endParaRPr lang="en-US" sz="13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7358838" cy="338554"/>
          </a:xfrm>
          <a:prstGeom prst="rect">
            <a:avLst/>
          </a:prstGeom>
          <a:noFill/>
        </p:spPr>
        <p:txBody>
          <a:bodyPr wrap="square" rtlCol="0">
            <a:spAutoFit/>
          </a:bodyPr>
          <a:lstStyle/>
          <a:p>
            <a:r>
              <a:rPr lang="en-US" sz="1600" b="1" dirty="0">
                <a:solidFill>
                  <a:schemeClr val="bg1"/>
                </a:solidFill>
              </a:rPr>
              <a:t>Category: Policy, Legal Compliance, and Capacity</a:t>
            </a:r>
          </a:p>
        </p:txBody>
      </p:sp>
      <p:sp>
        <p:nvSpPr>
          <p:cNvPr id="21" name="Oval 20">
            <a:extLst>
              <a:ext uri="{FF2B5EF4-FFF2-40B4-BE49-F238E27FC236}">
                <a16:creationId xmlns:a16="http://schemas.microsoft.com/office/drawing/2014/main" id="{4B8D8169-9C71-8D45-9A45-19E7330BEEF0}"/>
              </a:ext>
            </a:extLst>
          </p:cNvPr>
          <p:cNvSpPr/>
          <p:nvPr/>
        </p:nvSpPr>
        <p:spPr>
          <a:xfrm>
            <a:off x="8408933" y="1371599"/>
            <a:ext cx="76060" cy="7606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2" name="Picture 1">
            <a:extLst>
              <a:ext uri="{FF2B5EF4-FFF2-40B4-BE49-F238E27FC236}">
                <a16:creationId xmlns:a16="http://schemas.microsoft.com/office/drawing/2014/main" id="{241C6A69-8771-1346-BFFA-6D65F18838F1}"/>
              </a:ext>
            </a:extLst>
          </p:cNvPr>
          <p:cNvPicPr>
            <a:picLocks noChangeAspect="1"/>
          </p:cNvPicPr>
          <p:nvPr/>
        </p:nvPicPr>
        <p:blipFill>
          <a:blip r:embed="rId5"/>
          <a:stretch>
            <a:fillRect/>
          </a:stretch>
        </p:blipFill>
        <p:spPr>
          <a:xfrm>
            <a:off x="7428140" y="3019620"/>
            <a:ext cx="4280633" cy="1593436"/>
          </a:xfrm>
          <a:prstGeom prst="rect">
            <a:avLst/>
          </a:prstGeom>
        </p:spPr>
      </p:pic>
    </p:spTree>
    <p:extLst>
      <p:ext uri="{BB962C8B-B14F-4D97-AF65-F5344CB8AC3E}">
        <p14:creationId xmlns:p14="http://schemas.microsoft.com/office/powerpoint/2010/main" val="3395463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923330"/>
          </a:xfrm>
          <a:prstGeom prst="rect">
            <a:avLst/>
          </a:prstGeom>
          <a:noFill/>
        </p:spPr>
        <p:txBody>
          <a:bodyPr wrap="square" rtlCol="0">
            <a:spAutoFit/>
          </a:bodyPr>
          <a:lstStyle/>
          <a:p>
            <a:r>
              <a:rPr lang="en-US" dirty="0"/>
              <a:t>Improves visibility, discoverability, re-use and reproducibility by bringing existing article/data links together, normalize them using a common schema, and expose the full set as an open service</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An Open, Universal Literature-data Cross-linking Service</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84441"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RDA/WDS Publishing Data Services WG </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488330" y="1239417"/>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10.15497/RDA00002</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7358838" cy="338554"/>
          </a:xfrm>
          <a:prstGeom prst="rect">
            <a:avLst/>
          </a:prstGeom>
          <a:noFill/>
        </p:spPr>
        <p:txBody>
          <a:bodyPr wrap="square" rtlCol="0">
            <a:spAutoFit/>
          </a:bodyPr>
          <a:lstStyle/>
          <a:p>
            <a:r>
              <a:rPr lang="en-US" sz="1600" b="1" dirty="0">
                <a:solidFill>
                  <a:schemeClr val="bg1"/>
                </a:solidFill>
              </a:rPr>
              <a:t>Category: Disseminate, Link, and Find</a:t>
            </a:r>
          </a:p>
        </p:txBody>
      </p:sp>
      <p:sp>
        <p:nvSpPr>
          <p:cNvPr id="21" name="Oval 20">
            <a:extLst>
              <a:ext uri="{FF2B5EF4-FFF2-40B4-BE49-F238E27FC236}">
                <a16:creationId xmlns:a16="http://schemas.microsoft.com/office/drawing/2014/main" id="{4B8D8169-9C71-8D45-9A45-19E7330BEEF0}"/>
              </a:ext>
            </a:extLst>
          </p:cNvPr>
          <p:cNvSpPr/>
          <p:nvPr/>
        </p:nvSpPr>
        <p:spPr>
          <a:xfrm>
            <a:off x="5199562"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1997162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646331"/>
          </a:xfrm>
          <a:prstGeom prst="rect">
            <a:avLst/>
          </a:prstGeom>
          <a:noFill/>
        </p:spPr>
        <p:txBody>
          <a:bodyPr wrap="square" rtlCol="0">
            <a:spAutoFit/>
          </a:bodyPr>
          <a:lstStyle/>
          <a:p>
            <a:r>
              <a:rPr lang="en-US" dirty="0"/>
              <a:t>Ensures researchers apply a common core data model when </a:t>
            </a:r>
            <a:r>
              <a:rPr lang="en-US" dirty="0" err="1"/>
              <a:t>organising</a:t>
            </a:r>
            <a:r>
              <a:rPr lang="en-US" dirty="0"/>
              <a:t> their data and thus making data accessible and re-usable.</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Basic Vocabulary of Foundational Terminology Query Tool</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23165"/>
          </a:xfrm>
          <a:prstGeom prst="rect">
            <a:avLst/>
          </a:prstGeom>
          <a:noFill/>
        </p:spPr>
        <p:txBody>
          <a:bodyPr wrap="square" rtlCol="0">
            <a:spAutoFit/>
          </a:bodyPr>
          <a:lstStyle/>
          <a:p>
            <a:r>
              <a:rPr lang="en-US" sz="1500" b="1" dirty="0">
                <a:solidFill>
                  <a:schemeClr val="accent6">
                    <a:lumMod val="50000"/>
                  </a:schemeClr>
                </a:solidFill>
                <a:hlinkClick r:id="rId3">
                  <a:extLst>
                    <a:ext uri="{A12FA001-AC4F-418D-AE19-62706E023703}">
                      <ahyp:hlinkClr xmlns:ahyp="http://schemas.microsoft.com/office/drawing/2018/hyperlinkcolor" val="tx"/>
                    </a:ext>
                  </a:extLst>
                </a:hlinkClick>
              </a:rPr>
              <a:t>Data Foundation and Terminology WG</a:t>
            </a:r>
            <a:endParaRPr lang="en-US" sz="15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107327" y="1239417"/>
            <a:ext cx="6923306" cy="323165"/>
          </a:xfrm>
          <a:prstGeom prst="rect">
            <a:avLst/>
          </a:prstGeom>
          <a:noFill/>
        </p:spPr>
        <p:txBody>
          <a:bodyPr wrap="none" rtlCol="0">
            <a:spAutoFit/>
          </a:bodyPr>
          <a:lstStyle/>
          <a:p>
            <a:r>
              <a:rPr lang="en-US" sz="1500" b="1" dirty="0">
                <a:solidFill>
                  <a:schemeClr val="accent6">
                    <a:lumMod val="50000"/>
                  </a:schemeClr>
                </a:solidFill>
              </a:rPr>
              <a:t>Recommendation package DOI</a:t>
            </a:r>
            <a:r>
              <a:rPr lang="en-US" sz="1500" dirty="0">
                <a:solidFill>
                  <a:schemeClr val="accent6">
                    <a:lumMod val="50000"/>
                  </a:schemeClr>
                </a:solidFill>
              </a:rPr>
              <a:t>: </a:t>
            </a:r>
            <a:r>
              <a:rPr lang="en-US" sz="1500" dirty="0">
                <a:solidFill>
                  <a:schemeClr val="accent6">
                    <a:lumMod val="50000"/>
                  </a:schemeClr>
                </a:solidFill>
                <a:hlinkClick r:id="rId4">
                  <a:extLst>
                    <a:ext uri="{A12FA001-AC4F-418D-AE19-62706E023703}">
                      <ahyp:hlinkClr xmlns:ahyp="http://schemas.microsoft.com/office/drawing/2018/hyperlinkcolor" val="tx"/>
                    </a:ext>
                  </a:extLst>
                </a:hlinkClick>
              </a:rPr>
              <a:t>10.15497/06825049-8CA4-40BD-BCAFDE9F0EA2FADF</a:t>
            </a:r>
            <a:endParaRPr lang="en-US" sz="15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Data Description</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883873"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6" name="Rectangle 15">
            <a:extLst>
              <a:ext uri="{FF2B5EF4-FFF2-40B4-BE49-F238E27FC236}">
                <a16:creationId xmlns:a16="http://schemas.microsoft.com/office/drawing/2014/main" id="{80A978C0-E83F-304C-A49A-980EE3A25A1E}"/>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749ACAD-5FE7-AE49-AA88-829E9C83D458}"/>
              </a:ext>
            </a:extLst>
          </p:cNvPr>
          <p:cNvSpPr txBox="1"/>
          <p:nvPr/>
        </p:nvSpPr>
        <p:spPr>
          <a:xfrm>
            <a:off x="251141" y="5882870"/>
            <a:ext cx="6441443" cy="369332"/>
          </a:xfrm>
          <a:prstGeom prst="rect">
            <a:avLst/>
          </a:prstGeom>
          <a:noFill/>
        </p:spPr>
        <p:txBody>
          <a:bodyPr wrap="none" rtlCol="0">
            <a:spAutoFit/>
          </a:bodyPr>
          <a:lstStyle/>
          <a:p>
            <a:r>
              <a:rPr lang="en-US" b="1" dirty="0">
                <a:solidFill>
                  <a:schemeClr val="bg1"/>
                </a:solidFill>
              </a:rPr>
              <a:t>ICT Tech specification: </a:t>
            </a:r>
            <a:r>
              <a:rPr lang="en-US" b="1" dirty="0">
                <a:solidFill>
                  <a:schemeClr val="bg1"/>
                </a:solidFill>
                <a:hlinkClick r:id="rId5">
                  <a:extLst>
                    <a:ext uri="{A12FA001-AC4F-418D-AE19-62706E023703}">
                      <ahyp:hlinkClr xmlns:ahyp="http://schemas.microsoft.com/office/drawing/2018/hyperlinkcolor" val="tx"/>
                    </a:ext>
                  </a:extLst>
                </a:hlinkClick>
              </a:rPr>
              <a:t>TS1 Data Foundation &amp; Terminology Model</a:t>
            </a:r>
            <a:endParaRPr lang="en-US" dirty="0">
              <a:solidFill>
                <a:schemeClr val="bg1"/>
              </a:solidFill>
            </a:endParaRPr>
          </a:p>
        </p:txBody>
      </p:sp>
    </p:spTree>
    <p:extLst>
      <p:ext uri="{BB962C8B-B14F-4D97-AF65-F5344CB8AC3E}">
        <p14:creationId xmlns:p14="http://schemas.microsoft.com/office/powerpoint/2010/main" val="3070004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584775"/>
          </a:xfrm>
          <a:prstGeom prst="rect">
            <a:avLst/>
          </a:prstGeom>
          <a:noFill/>
        </p:spPr>
        <p:txBody>
          <a:bodyPr wrap="square" rtlCol="0">
            <a:spAutoFit/>
          </a:bodyPr>
          <a:lstStyle/>
          <a:p>
            <a:r>
              <a:rPr lang="en-US" sz="1600" dirty="0"/>
              <a:t>A framework to run a series of Summer Schools in Data Science and data sharing in low and middle income countries (LMICs).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331358"/>
            <a:ext cx="12089773" cy="892552"/>
          </a:xfrm>
          <a:prstGeom prst="rect">
            <a:avLst/>
          </a:prstGeom>
        </p:spPr>
        <p:txBody>
          <a:bodyPr wrap="square">
            <a:spAutoFit/>
          </a:bodyPr>
          <a:lstStyle/>
          <a:p>
            <a:r>
              <a:rPr lang="en-US" sz="2500" b="1" dirty="0">
                <a:solidFill>
                  <a:schemeClr val="bg1"/>
                </a:solidFill>
                <a:hlinkClick r:id="rId2">
                  <a:extLst>
                    <a:ext uri="{A12FA001-AC4F-418D-AE19-62706E023703}">
                      <ahyp:hlinkClr xmlns:ahyp="http://schemas.microsoft.com/office/drawing/2018/hyperlinkcolor" val="tx"/>
                    </a:ext>
                  </a:extLst>
                </a:hlinkClick>
              </a:rPr>
              <a:t>CODATA/RDA Summer School in Data Science and Cloud Computing in the Developing World WG Recommendations</a:t>
            </a:r>
            <a:endParaRPr lang="en-US" sz="25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41992"/>
            <a:ext cx="10663011" cy="346718"/>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28103"/>
            <a:ext cx="9454244"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RDA/CODATA Summer Schools in Data Science and Cloud Computing in the Developing World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10101005" y="1231569"/>
            <a:ext cx="824393" cy="338554"/>
          </a:xfrm>
          <a:prstGeom prst="rect">
            <a:avLst/>
          </a:prstGeom>
          <a:noFill/>
        </p:spPr>
        <p:txBody>
          <a:bodyPr wrap="none" rtlCol="0">
            <a:spAutoFit/>
          </a:bodyPr>
          <a:lstStyle/>
          <a:p>
            <a:r>
              <a:rPr lang="en-US" sz="1600" b="1" dirty="0">
                <a:solidFill>
                  <a:schemeClr val="accent6">
                    <a:lumMod val="50000"/>
                  </a:schemeClr>
                </a:solidFill>
                <a:hlinkClick r:id="rId4">
                  <a:extLst>
                    <a:ext uri="{A12FA001-AC4F-418D-AE19-62706E023703}">
                      <ahyp:hlinkClr xmlns:ahyp="http://schemas.microsoft.com/office/drawing/2018/hyperlinkcolor" val="tx"/>
                    </a:ext>
                  </a:extLst>
                </a:hlinkClick>
              </a:rPr>
              <a:t>Zenodo</a:t>
            </a:r>
            <a:endParaRPr lang="en-US" sz="1600" b="1"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7358838" cy="338554"/>
          </a:xfrm>
          <a:prstGeom prst="rect">
            <a:avLst/>
          </a:prstGeom>
          <a:noFill/>
        </p:spPr>
        <p:txBody>
          <a:bodyPr wrap="square" rtlCol="0">
            <a:spAutoFit/>
          </a:bodyPr>
          <a:lstStyle/>
          <a:p>
            <a:r>
              <a:rPr lang="en-US" sz="1600" b="1" dirty="0">
                <a:solidFill>
                  <a:schemeClr val="bg1"/>
                </a:solidFill>
              </a:rPr>
              <a:t>Category: Disseminate, Link, and Find</a:t>
            </a:r>
          </a:p>
        </p:txBody>
      </p:sp>
      <p:sp>
        <p:nvSpPr>
          <p:cNvPr id="21" name="Oval 20">
            <a:extLst>
              <a:ext uri="{FF2B5EF4-FFF2-40B4-BE49-F238E27FC236}">
                <a16:creationId xmlns:a16="http://schemas.microsoft.com/office/drawing/2014/main" id="{4B8D8169-9C71-8D45-9A45-19E7330BEEF0}"/>
              </a:ext>
            </a:extLst>
          </p:cNvPr>
          <p:cNvSpPr/>
          <p:nvPr/>
        </p:nvSpPr>
        <p:spPr>
          <a:xfrm>
            <a:off x="9960709" y="1335531"/>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2289" name="Picture 1">
            <a:extLst>
              <a:ext uri="{FF2B5EF4-FFF2-40B4-BE49-F238E27FC236}">
                <a16:creationId xmlns:a16="http://schemas.microsoft.com/office/drawing/2014/main" id="{74805AD9-5A3A-0D41-848C-8B56AAFD9F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6548" y="2793521"/>
            <a:ext cx="3488872" cy="1962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211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923330"/>
          </a:xfrm>
          <a:prstGeom prst="rect">
            <a:avLst/>
          </a:prstGeom>
          <a:noFill/>
        </p:spPr>
        <p:txBody>
          <a:bodyPr wrap="square" rtlCol="0">
            <a:spAutoFit/>
          </a:bodyPr>
          <a:lstStyle/>
          <a:p>
            <a:r>
              <a:rPr lang="en-US" dirty="0"/>
              <a:t>Ensures data producers classify their data sets in standard data types, allowing data users to automatically identify instruments to process and </a:t>
            </a:r>
            <a:r>
              <a:rPr lang="en-US" dirty="0" err="1"/>
              <a:t>visualise</a:t>
            </a:r>
            <a:r>
              <a:rPr lang="en-US" dirty="0"/>
              <a:t> the data.</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Data Type Model and Registry</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23165"/>
          </a:xfrm>
          <a:prstGeom prst="rect">
            <a:avLst/>
          </a:prstGeom>
          <a:noFill/>
        </p:spPr>
        <p:txBody>
          <a:bodyPr wrap="square" rtlCol="0">
            <a:spAutoFit/>
          </a:bodyPr>
          <a:lstStyle/>
          <a:p>
            <a:r>
              <a:rPr lang="en-US" sz="1500" b="1" dirty="0">
                <a:solidFill>
                  <a:schemeClr val="accent6">
                    <a:lumMod val="50000"/>
                  </a:schemeClr>
                </a:solidFill>
                <a:hlinkClick r:id="rId3">
                  <a:extLst>
                    <a:ext uri="{A12FA001-AC4F-418D-AE19-62706E023703}">
                      <ahyp:hlinkClr xmlns:ahyp="http://schemas.microsoft.com/office/drawing/2018/hyperlinkcolor" val="tx"/>
                    </a:ext>
                  </a:extLst>
                </a:hlinkClick>
              </a:rPr>
              <a:t>Data Type Registries Working Group</a:t>
            </a:r>
            <a:endParaRPr lang="en-US" sz="15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085552" y="1250303"/>
            <a:ext cx="6940683" cy="323165"/>
          </a:xfrm>
          <a:prstGeom prst="rect">
            <a:avLst/>
          </a:prstGeom>
          <a:noFill/>
        </p:spPr>
        <p:txBody>
          <a:bodyPr wrap="none" rtlCol="0">
            <a:spAutoFit/>
          </a:bodyPr>
          <a:lstStyle/>
          <a:p>
            <a:r>
              <a:rPr lang="en-US" sz="1500" b="1" dirty="0">
                <a:solidFill>
                  <a:schemeClr val="accent6">
                    <a:lumMod val="50000"/>
                  </a:schemeClr>
                </a:solidFill>
              </a:rPr>
              <a:t>Recommendation package DOI</a:t>
            </a:r>
            <a:r>
              <a:rPr lang="en-US" sz="1500" dirty="0">
                <a:solidFill>
                  <a:schemeClr val="accent6">
                    <a:lumMod val="50000"/>
                  </a:schemeClr>
                </a:solidFill>
              </a:rPr>
              <a:t>:</a:t>
            </a:r>
            <a:r>
              <a:rPr lang="en-US" sz="1500" b="1" dirty="0">
                <a:solidFill>
                  <a:schemeClr val="accent6">
                    <a:lumMod val="50000"/>
                  </a:schemeClr>
                </a:solidFill>
              </a:rPr>
              <a:t> </a:t>
            </a:r>
            <a:r>
              <a:rPr lang="en-US" sz="1500" dirty="0">
                <a:solidFill>
                  <a:schemeClr val="accent6">
                    <a:lumMod val="50000"/>
                  </a:schemeClr>
                </a:solidFill>
                <a:hlinkClick r:id="rId4">
                  <a:extLst>
                    <a:ext uri="{A12FA001-AC4F-418D-AE19-62706E023703}">
                      <ahyp:hlinkClr xmlns:ahyp="http://schemas.microsoft.com/office/drawing/2018/hyperlinkcolor" val="tx"/>
                    </a:ext>
                  </a:extLst>
                </a:hlinkClick>
              </a:rPr>
              <a:t>10.15497/A5BCD108-ECC4-41BE-91A7-20112FF77458</a:t>
            </a:r>
            <a:endParaRPr lang="en-US" sz="15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Category: Data Management</a:t>
            </a:r>
          </a:p>
        </p:txBody>
      </p:sp>
      <p:sp>
        <p:nvSpPr>
          <p:cNvPr id="21" name="Oval 20">
            <a:extLst>
              <a:ext uri="{FF2B5EF4-FFF2-40B4-BE49-F238E27FC236}">
                <a16:creationId xmlns:a16="http://schemas.microsoft.com/office/drawing/2014/main" id="{4B8D8169-9C71-8D45-9A45-19E7330BEEF0}"/>
              </a:ext>
            </a:extLst>
          </p:cNvPr>
          <p:cNvSpPr/>
          <p:nvPr/>
        </p:nvSpPr>
        <p:spPr>
          <a:xfrm>
            <a:off x="4796784"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7" name="Rectangle 26">
            <a:extLst>
              <a:ext uri="{FF2B5EF4-FFF2-40B4-BE49-F238E27FC236}">
                <a16:creationId xmlns:a16="http://schemas.microsoft.com/office/drawing/2014/main" id="{3F2A06F9-E5C3-8542-956E-7B3742BB577A}"/>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02D74924-E5A8-F443-A0B2-D6D179F1D091}"/>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TS3 Data </a:t>
            </a:r>
            <a:r>
              <a:rPr lang="en-US" sz="1600" b="1" dirty="0">
                <a:solidFill>
                  <a:schemeClr val="bg1"/>
                </a:solidFill>
                <a:hlinkClick r:id="rId6">
                  <a:extLst>
                    <a:ext uri="{A12FA001-AC4F-418D-AE19-62706E023703}">
                      <ahyp:hlinkClr xmlns:ahyp="http://schemas.microsoft.com/office/drawing/2018/hyperlinkcolor" val="tx"/>
                    </a:ext>
                  </a:extLst>
                </a:hlinkClick>
              </a:rPr>
              <a:t>Type Registries Model</a:t>
            </a:r>
            <a:endParaRPr lang="en-US" sz="1600" b="1" dirty="0">
              <a:solidFill>
                <a:schemeClr val="bg1"/>
              </a:solidFill>
            </a:endParaRPr>
          </a:p>
        </p:txBody>
      </p:sp>
      <p:pic>
        <p:nvPicPr>
          <p:cNvPr id="14337" name="Picture 1">
            <a:extLst>
              <a:ext uri="{FF2B5EF4-FFF2-40B4-BE49-F238E27FC236}">
                <a16:creationId xmlns:a16="http://schemas.microsoft.com/office/drawing/2014/main" id="{5DDCC178-B918-FF4C-AA2B-84FA51FC93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6548" y="2793521"/>
            <a:ext cx="3488872"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608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FD43D7-2627-BA42-819E-ABE9BCE7D907}"/>
              </a:ext>
            </a:extLst>
          </p:cNvPr>
          <p:cNvSpPr>
            <a:spLocks noGrp="1"/>
          </p:cNvSpPr>
          <p:nvPr>
            <p:ph type="title"/>
          </p:nvPr>
        </p:nvSpPr>
        <p:spPr>
          <a:xfrm>
            <a:off x="676054" y="1426298"/>
            <a:ext cx="10451960" cy="1106426"/>
          </a:xfrm>
        </p:spPr>
        <p:txBody>
          <a:bodyPr>
            <a:normAutofit fontScale="90000"/>
          </a:bodyPr>
          <a:lstStyle/>
          <a:p>
            <a:r>
              <a:rPr lang="en-GB" sz="5400" dirty="0">
                <a:solidFill>
                  <a:srgbClr val="298F1F"/>
                </a:solidFill>
                <a:latin typeface="+mn-lt"/>
              </a:rPr>
              <a:t>Notice: Updates to RDA in a Nutshell</a:t>
            </a:r>
          </a:p>
        </p:txBody>
      </p:sp>
      <p:sp>
        <p:nvSpPr>
          <p:cNvPr id="4" name="TextBox 3">
            <a:extLst>
              <a:ext uri="{FF2B5EF4-FFF2-40B4-BE49-F238E27FC236}">
                <a16:creationId xmlns:a16="http://schemas.microsoft.com/office/drawing/2014/main" id="{FBA0AAC3-C2D3-464A-BD00-451CCC5FCBE6}"/>
              </a:ext>
            </a:extLst>
          </p:cNvPr>
          <p:cNvSpPr txBox="1"/>
          <p:nvPr/>
        </p:nvSpPr>
        <p:spPr>
          <a:xfrm>
            <a:off x="1622583" y="2686324"/>
            <a:ext cx="9052266" cy="2862322"/>
          </a:xfrm>
          <a:prstGeom prst="rect">
            <a:avLst/>
          </a:prstGeom>
          <a:noFill/>
        </p:spPr>
        <p:txBody>
          <a:bodyPr wrap="square" rtlCol="0">
            <a:spAutoFit/>
          </a:bodyPr>
          <a:lstStyle/>
          <a:p>
            <a:r>
              <a:rPr lang="en-US" dirty="0"/>
              <a:t>Starting with the February 2021 release, the “RDA in a Nutshell” slide deck was presented in a new format. We will post a condensed “RDA in a Nutshell” deck every month containing overview and updated demographic slides</a:t>
            </a:r>
          </a:p>
          <a:p>
            <a:endParaRPr lang="en-US" dirty="0"/>
          </a:p>
          <a:p>
            <a:r>
              <a:rPr lang="en-US" dirty="0"/>
              <a:t>The purpose of this slide deck, “RDA Groups and Outputs Digest,” is to serve as a complement to the monthly “RDA in a Nutshell” release. </a:t>
            </a:r>
          </a:p>
          <a:p>
            <a:endParaRPr lang="en-US" dirty="0"/>
          </a:p>
          <a:p>
            <a:r>
              <a:rPr lang="en-US" dirty="0"/>
              <a:t>It includes a list of active RDA Working Groups, Interest Groups, and Communities of Practice as well as more in-depth information on the RDA Endorsed Recommendations and Supporting Outputs.</a:t>
            </a:r>
          </a:p>
        </p:txBody>
      </p:sp>
      <p:sp>
        <p:nvSpPr>
          <p:cNvPr id="7" name="Triangle 6">
            <a:extLst>
              <a:ext uri="{FF2B5EF4-FFF2-40B4-BE49-F238E27FC236}">
                <a16:creationId xmlns:a16="http://schemas.microsoft.com/office/drawing/2014/main" id="{C8054089-E016-7B45-9B4C-CD9970FA4DE8}"/>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9943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200329"/>
          </a:xfrm>
          <a:prstGeom prst="rect">
            <a:avLst/>
          </a:prstGeom>
          <a:noFill/>
        </p:spPr>
        <p:txBody>
          <a:bodyPr wrap="square" rtlCol="0">
            <a:spAutoFit/>
          </a:bodyPr>
          <a:lstStyle/>
          <a:p>
            <a:r>
              <a:rPr lang="en-US" dirty="0"/>
              <a:t>This document describes a maturity model for FAIR assessment with assessment indicators, priorities and evaluation methods. This is useful for the </a:t>
            </a:r>
            <a:r>
              <a:rPr lang="en-US" dirty="0" err="1"/>
              <a:t>normalisation</a:t>
            </a:r>
            <a:r>
              <a:rPr lang="en-US" dirty="0"/>
              <a:t> of assessment approaches to enable comparison of their results.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FAIR Data Maturity Model: specification and guidelines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FAIR Data Maturity Model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80752" y="1250303"/>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10.15497/rda00050</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Categories: Data Management - Disseminate, Link, and Find</a:t>
            </a:r>
          </a:p>
        </p:txBody>
      </p:sp>
      <p:sp>
        <p:nvSpPr>
          <p:cNvPr id="21" name="Oval 20">
            <a:extLst>
              <a:ext uri="{FF2B5EF4-FFF2-40B4-BE49-F238E27FC236}">
                <a16:creationId xmlns:a16="http://schemas.microsoft.com/office/drawing/2014/main" id="{4B8D8169-9C71-8D45-9A45-19E7330BEEF0}"/>
              </a:ext>
            </a:extLst>
          </p:cNvPr>
          <p:cNvSpPr/>
          <p:nvPr/>
        </p:nvSpPr>
        <p:spPr>
          <a:xfrm>
            <a:off x="4491984"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6385" name="Picture 1">
            <a:extLst>
              <a:ext uri="{FF2B5EF4-FFF2-40B4-BE49-F238E27FC236}">
                <a16:creationId xmlns:a16="http://schemas.microsoft.com/office/drawing/2014/main" id="{D8E05D4E-8C7A-1E4A-83A4-BE57E9D374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6547" y="2787039"/>
            <a:ext cx="3488873"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250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8483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7017030" cy="3093154"/>
          </a:xfrm>
          <a:prstGeom prst="rect">
            <a:avLst/>
          </a:prstGeom>
          <a:noFill/>
        </p:spPr>
        <p:txBody>
          <a:bodyPr wrap="square" rtlCol="0">
            <a:spAutoFit/>
          </a:bodyPr>
          <a:lstStyle/>
          <a:p>
            <a:r>
              <a:rPr lang="en-US" sz="1500" dirty="0"/>
              <a:t>Adoption and implementation of the FAIR for Research Software principles will create significant benefits for many stakeholders, including increased research reproducibility for research organizations, better practices and more software usage for its developers, clarity for funders around their own policies and requirements for software investments, and guidelines for publishers on sharing requirements.</a:t>
            </a:r>
          </a:p>
          <a:p>
            <a:endParaRPr lang="en-US" sz="1500" dirty="0"/>
          </a:p>
          <a:p>
            <a:r>
              <a:rPr lang="en-US" sz="1500" dirty="0"/>
              <a:t>This work will be of value to software project owners, researchers, users of research data and software, the scientific community, research software engineers, software developers who publish their software, software catalog maintainers, repository managers, software preservation and archival experts, policymakers who are responsible for defining digital policies, and organizations that create, modify, manage, share, protect, and preserve research software, funders of research, and others with an interest in the FAIR principles for research software.</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926487"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FAIR Principles for Research Software (FAIR4RS Principles)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FAIR for Research Software (FAIR4RS)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695154" y="1250303"/>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10.15497/RDA00068</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754197"/>
            <a:ext cx="11032598" cy="338554"/>
          </a:xfrm>
          <a:prstGeom prst="rect">
            <a:avLst/>
          </a:prstGeom>
          <a:noFill/>
        </p:spPr>
        <p:txBody>
          <a:bodyPr wrap="square" rtlCol="0">
            <a:spAutoFit/>
          </a:bodyPr>
          <a:lstStyle/>
          <a:p>
            <a:r>
              <a:rPr lang="en-US" sz="1600" b="1" dirty="0">
                <a:solidFill>
                  <a:schemeClr val="bg1"/>
                </a:solidFill>
              </a:rPr>
              <a:t>Categories: Disseminate, Link, and Find - Policy, Legal Compliance, and Capacity</a:t>
            </a:r>
          </a:p>
        </p:txBody>
      </p:sp>
      <p:sp>
        <p:nvSpPr>
          <p:cNvPr id="21" name="Oval 20">
            <a:extLst>
              <a:ext uri="{FF2B5EF4-FFF2-40B4-BE49-F238E27FC236}">
                <a16:creationId xmlns:a16="http://schemas.microsoft.com/office/drawing/2014/main" id="{4B8D8169-9C71-8D45-9A45-19E7330BEEF0}"/>
              </a:ext>
            </a:extLst>
          </p:cNvPr>
          <p:cNvSpPr/>
          <p:nvPr/>
        </p:nvSpPr>
        <p:spPr>
          <a:xfrm>
            <a:off x="5406386"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1038443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2308324"/>
          </a:xfrm>
          <a:prstGeom prst="rect">
            <a:avLst/>
          </a:prstGeom>
          <a:noFill/>
        </p:spPr>
        <p:txBody>
          <a:bodyPr wrap="square" rtlCol="0">
            <a:spAutoFit/>
          </a:bodyPr>
          <a:lstStyle/>
          <a:p>
            <a:r>
              <a:rPr lang="en-US" dirty="0"/>
              <a:t>Data repositories would benefit greatly from the</a:t>
            </a:r>
            <a:br>
              <a:rPr lang="en-US" dirty="0"/>
            </a:br>
            <a:r>
              <a:rPr lang="en-US" dirty="0"/>
              <a:t>recommendations that guide the process of implementing</a:t>
            </a:r>
            <a:br>
              <a:rPr lang="en-US" dirty="0"/>
            </a:br>
            <a:r>
              <a:rPr lang="en-US" dirty="0"/>
              <a:t>structured metadata. The consistent implementation across</a:t>
            </a:r>
            <a:br>
              <a:rPr lang="en-US" dirty="0"/>
            </a:br>
            <a:r>
              <a:rPr lang="en-US" dirty="0"/>
              <a:t>data repositories enhances both semantic and syntactic</a:t>
            </a:r>
            <a:br>
              <a:rPr lang="en-US" dirty="0"/>
            </a:br>
            <a:r>
              <a:rPr lang="en-US" dirty="0"/>
              <a:t>metadata interoperability on the web, which not only makes</a:t>
            </a:r>
            <a:br>
              <a:rPr lang="en-US" dirty="0"/>
            </a:br>
            <a:r>
              <a:rPr lang="en-US" dirty="0" err="1"/>
              <a:t>FAIRer</a:t>
            </a:r>
            <a:r>
              <a:rPr lang="en-US" dirty="0"/>
              <a:t> metadata but also enables the creation of better data</a:t>
            </a:r>
            <a:br>
              <a:rPr lang="en-US" dirty="0"/>
            </a:br>
            <a:r>
              <a:rPr lang="en-US" dirty="0"/>
              <a:t>aggregation and data discovery applications to </a:t>
            </a:r>
            <a:r>
              <a:rPr lang="en-US" dirty="0" err="1"/>
              <a:t>realise</a:t>
            </a:r>
            <a:r>
              <a:rPr lang="en-US" dirty="0"/>
              <a:t> the full</a:t>
            </a:r>
            <a:br>
              <a:rPr lang="en-US" dirty="0"/>
            </a:br>
            <a:r>
              <a:rPr lang="en-US" dirty="0"/>
              <a:t>potential of open data.</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46331"/>
          </a:xfrm>
          <a:prstGeom prst="rect">
            <a:avLst/>
          </a:prstGeom>
        </p:spPr>
        <p:txBody>
          <a:bodyPr wrap="square">
            <a:spAutoFit/>
          </a:bodyPr>
          <a:lstStyle/>
          <a:p>
            <a:r>
              <a:rPr lang="en-US" sz="3600" b="1" dirty="0">
                <a:solidFill>
                  <a:schemeClr val="bg1"/>
                </a:solidFill>
                <a:hlinkClick r:id="rId2">
                  <a:extLst>
                    <a:ext uri="{A12FA001-AC4F-418D-AE19-62706E023703}">
                      <ahyp:hlinkClr xmlns:ahyp="http://schemas.microsoft.com/office/drawing/2018/hyperlinkcolor" val="tx"/>
                    </a:ext>
                  </a:extLst>
                </a:hlinkClick>
              </a:rPr>
              <a:t>Guidelines for publishing structured metadata on the Web</a:t>
            </a:r>
            <a:endParaRPr lang="en-US" sz="36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Research Metadata Schemas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80752" y="1250303"/>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10.15497/RDA00066</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Categories: Disseminate, Link, and Find</a:t>
            </a:r>
          </a:p>
        </p:txBody>
      </p:sp>
      <p:sp>
        <p:nvSpPr>
          <p:cNvPr id="21" name="Oval 20">
            <a:extLst>
              <a:ext uri="{FF2B5EF4-FFF2-40B4-BE49-F238E27FC236}">
                <a16:creationId xmlns:a16="http://schemas.microsoft.com/office/drawing/2014/main" id="{4B8D8169-9C71-8D45-9A45-19E7330BEEF0}"/>
              </a:ext>
            </a:extLst>
          </p:cNvPr>
          <p:cNvSpPr/>
          <p:nvPr/>
        </p:nvSpPr>
        <p:spPr>
          <a:xfrm>
            <a:off x="4611730"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1959099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369332"/>
          </a:xfrm>
          <a:prstGeom prst="rect">
            <a:avLst/>
          </a:prstGeom>
          <a:noFill/>
        </p:spPr>
        <p:txBody>
          <a:bodyPr wrap="square" rtlCol="0">
            <a:spAutoFit/>
          </a:bodyPr>
          <a:lstStyle/>
          <a:p>
            <a:r>
              <a:rPr lang="en-GB" dirty="0"/>
              <a:t>Increased reuse of health research data and lowering of costs.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1138773"/>
          </a:xfrm>
          <a:prstGeom prst="rect">
            <a:avLst/>
          </a:prstGeom>
        </p:spPr>
        <p:txBody>
          <a:bodyPr wrap="square">
            <a:spAutoFit/>
          </a:bodyPr>
          <a:lstStyle/>
          <a:p>
            <a:r>
              <a:rPr lang="en-US" sz="3200" b="1" dirty="0">
                <a:solidFill>
                  <a:schemeClr val="bg1"/>
                </a:solidFill>
                <a:hlinkClick r:id="rId2">
                  <a:extLst>
                    <a:ext uri="{A12FA001-AC4F-418D-AE19-62706E023703}">
                      <ahyp:hlinkClr xmlns:ahyp="http://schemas.microsoft.com/office/drawing/2018/hyperlinkcolor" val="tx"/>
                    </a:ext>
                  </a:extLst>
                </a:hlinkClick>
              </a:rPr>
              <a:t>Guidelines for raising FAIR Adoption in Health Data and Health-related </a:t>
            </a:r>
            <a:r>
              <a:rPr lang="en-US" sz="3200" b="1" dirty="0">
                <a:solidFill>
                  <a:schemeClr val="bg1"/>
                </a:solidFill>
              </a:rPr>
              <a:t>Research Performing </a:t>
            </a:r>
            <a:r>
              <a:rPr lang="en-US" sz="3200" b="1" dirty="0" err="1">
                <a:solidFill>
                  <a:schemeClr val="bg1"/>
                </a:solidFill>
              </a:rPr>
              <a:t>Organisations</a:t>
            </a:r>
            <a:r>
              <a:rPr lang="en-US" sz="3200" b="1" dirty="0">
                <a:solidFill>
                  <a:schemeClr val="bg1"/>
                </a:solidFill>
              </a:rPr>
              <a:t> (HRPOs</a:t>
            </a:r>
            <a:r>
              <a:rPr lang="en-US" sz="3600" b="1" dirty="0">
                <a:solidFill>
                  <a:schemeClr val="bg1"/>
                </a:solidFill>
              </a:rPr>
              <a:t>)</a:t>
            </a: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51613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521631"/>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Raising FAIRness in HRPOs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439603" y="153086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a:t>
            </a:r>
            <a:r>
              <a:rPr lang="en-US" sz="1600" u="sng" dirty="0">
                <a:solidFill>
                  <a:schemeClr val="accent6">
                    <a:lumMod val="50000"/>
                  </a:schemeClr>
                </a:solidFill>
              </a:rPr>
              <a:t>78</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Categories: Disseminate, Link, and Find</a:t>
            </a:r>
          </a:p>
        </p:txBody>
      </p:sp>
      <p:sp>
        <p:nvSpPr>
          <p:cNvPr id="21" name="Oval 20">
            <a:extLst>
              <a:ext uri="{FF2B5EF4-FFF2-40B4-BE49-F238E27FC236}">
                <a16:creationId xmlns:a16="http://schemas.microsoft.com/office/drawing/2014/main" id="{4B8D8169-9C71-8D45-9A45-19E7330BEEF0}"/>
              </a:ext>
            </a:extLst>
          </p:cNvPr>
          <p:cNvSpPr/>
          <p:nvPr/>
        </p:nvSpPr>
        <p:spPr>
          <a:xfrm>
            <a:off x="4611730"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1805723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87191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7180316" cy="3293209"/>
          </a:xfrm>
          <a:prstGeom prst="rect">
            <a:avLst/>
          </a:prstGeom>
          <a:noFill/>
        </p:spPr>
        <p:txBody>
          <a:bodyPr wrap="square" rtlCol="0">
            <a:spAutoFit/>
          </a:bodyPr>
          <a:lstStyle/>
          <a:p>
            <a:r>
              <a:rPr lang="en-US" sz="1300" dirty="0"/>
              <a:t>By proposing a common way of decomposing variable descriptions according to a systematic approach that clearly identifies essential atomic components of these variables (for example the property measured, the chemical substance targeted, the medium in which the observation was made), the I-ADOPT Interoperability Framework addresses not only the I (interoperability) of the FAIR data principles but it will also benefit both the Findability and Reusability of data. The output from the I-ADOPT WG will help research communities by enabling domain scientists, ontology engineers, data providers, data curators to create and reuse complex unambiguous variable descriptions in a machine and human readable format. Well defined variables make data easier to find and reuse. Users and developers of software that are needed to create, search, manipulate, aggregate, and publish data will thus be able to design and build tools based on this common framework, facilitating the design process, fostering collaboration and improving the user experience. When broadly adopted, the I-ADOPT Framework and Recommendations will improve the efficiency and the specificity of cross-catalogue federated searches. It will also facilitate the automation or semi-automation of data workflows and enable faster, more reliable and more reproducible data aggregation steps. In addition, the components of the I-ADOPT Framework could be used by data curators to </a:t>
            </a:r>
            <a:r>
              <a:rPr lang="en-US" sz="1300" dirty="0" err="1"/>
              <a:t>standardise</a:t>
            </a:r>
            <a:r>
              <a:rPr lang="en-US" sz="1300" dirty="0"/>
              <a:t> the ‘mandatory’ metadata elements that should be submitted by data authors in order to identify the variables held in datasets.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310430"/>
            <a:ext cx="11904716" cy="954107"/>
          </a:xfrm>
          <a:prstGeom prst="rect">
            <a:avLst/>
          </a:prstGeom>
        </p:spPr>
        <p:txBody>
          <a:bodyPr wrap="square">
            <a:spAutoFit/>
          </a:bodyPr>
          <a:lstStyle/>
          <a:p>
            <a:r>
              <a:rPr lang="en-US" sz="2700" b="1" dirty="0">
                <a:solidFill>
                  <a:schemeClr val="bg1"/>
                </a:solidFill>
                <a:hlinkClick r:id="rId2">
                  <a:extLst>
                    <a:ext uri="{A12FA001-AC4F-418D-AE19-62706E023703}">
                      <ahyp:hlinkClr xmlns:ahyp="http://schemas.microsoft.com/office/drawing/2018/hyperlinkcolor" val="tx"/>
                    </a:ext>
                  </a:extLst>
                </a:hlinkClick>
              </a:rPr>
              <a:t>InteroperAble Descriptions of Observable Property Terminologies (I-ADOPT) WG Outputs and Recommendations</a:t>
            </a:r>
            <a:endParaRPr lang="en-US" sz="27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2352" y="1239417"/>
            <a:ext cx="6546619" cy="307777"/>
          </a:xfrm>
          <a:prstGeom prst="rect">
            <a:avLst/>
          </a:prstGeom>
          <a:noFill/>
        </p:spPr>
        <p:txBody>
          <a:bodyPr wrap="square" rtlCol="0">
            <a:spAutoFit/>
          </a:bodyPr>
          <a:lstStyle/>
          <a:p>
            <a:r>
              <a:rPr lang="en-US" sz="1400" b="1" dirty="0">
                <a:solidFill>
                  <a:schemeClr val="accent6">
                    <a:lumMod val="50000"/>
                  </a:schemeClr>
                </a:solidFill>
                <a:hlinkClick r:id="rId3">
                  <a:extLst>
                    <a:ext uri="{A12FA001-AC4F-418D-AE19-62706E023703}">
                      <ahyp:hlinkClr xmlns:ahyp="http://schemas.microsoft.com/office/drawing/2018/hyperlinkcolor" val="tx"/>
                    </a:ext>
                  </a:extLst>
                </a:hlinkClick>
              </a:rPr>
              <a:t>InteroperAble Descriptions of Observable Property Terminology WG (I-ADOPT WG)</a:t>
            </a:r>
            <a:endParaRPr lang="en-US" sz="14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8144439" y="1250303"/>
            <a:ext cx="4080861" cy="307777"/>
          </a:xfrm>
          <a:prstGeom prst="rect">
            <a:avLst/>
          </a:prstGeom>
          <a:noFill/>
        </p:spPr>
        <p:txBody>
          <a:bodyPr wrap="none" rtlCol="0">
            <a:spAutoFit/>
          </a:bodyPr>
          <a:lstStyle/>
          <a:p>
            <a:r>
              <a:rPr lang="en-US" sz="1400" b="1" dirty="0">
                <a:solidFill>
                  <a:schemeClr val="accent6">
                    <a:lumMod val="50000"/>
                  </a:schemeClr>
                </a:solidFill>
              </a:rPr>
              <a:t>Recommendation package DOI</a:t>
            </a:r>
            <a:r>
              <a:rPr lang="en-US" sz="1400" dirty="0">
                <a:solidFill>
                  <a:schemeClr val="accent6">
                    <a:lumMod val="50000"/>
                  </a:schemeClr>
                </a:solidFill>
              </a:rPr>
              <a:t>: </a:t>
            </a:r>
            <a:r>
              <a:rPr lang="en-US" sz="14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10.15497/RDA00071</a:t>
            </a:r>
            <a:endParaRPr lang="en-US" sz="14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841282"/>
            <a:ext cx="11032598" cy="338554"/>
          </a:xfrm>
          <a:prstGeom prst="rect">
            <a:avLst/>
          </a:prstGeom>
          <a:noFill/>
        </p:spPr>
        <p:txBody>
          <a:bodyPr wrap="square" rtlCol="0">
            <a:spAutoFit/>
          </a:bodyPr>
          <a:lstStyle/>
          <a:p>
            <a:r>
              <a:rPr lang="en-US" sz="1600" b="1" dirty="0">
                <a:solidFill>
                  <a:schemeClr val="bg1"/>
                </a:solidFill>
              </a:rPr>
              <a:t>Categories: Data Management, Data Description</a:t>
            </a:r>
          </a:p>
        </p:txBody>
      </p:sp>
      <p:sp>
        <p:nvSpPr>
          <p:cNvPr id="21" name="Oval 20">
            <a:extLst>
              <a:ext uri="{FF2B5EF4-FFF2-40B4-BE49-F238E27FC236}">
                <a16:creationId xmlns:a16="http://schemas.microsoft.com/office/drawing/2014/main" id="{4B8D8169-9C71-8D45-9A45-19E7330BEEF0}"/>
              </a:ext>
            </a:extLst>
          </p:cNvPr>
          <p:cNvSpPr/>
          <p:nvPr/>
        </p:nvSpPr>
        <p:spPr>
          <a:xfrm>
            <a:off x="7920988"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3448763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646331"/>
          </a:xfrm>
          <a:prstGeom prst="rect">
            <a:avLst/>
          </a:prstGeom>
          <a:noFill/>
        </p:spPr>
        <p:txBody>
          <a:bodyPr wrap="square" rtlCol="0">
            <a:spAutoFit/>
          </a:bodyPr>
          <a:lstStyle/>
          <a:p>
            <a:r>
              <a:rPr lang="en-US" dirty="0"/>
              <a:t>Can be used to enforce management, automate administrative tasks, validate assessment criteria, and automate scientific analyses.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Machine Actionable Policy Templates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Practical Policy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822806" y="1250303"/>
            <a:ext cx="7381251"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10.15497/83E1B3F9-7E17-484A-A466-B3E5775121CC</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Categories: Data Management - Identity, Store, and Preserve</a:t>
            </a:r>
          </a:p>
        </p:txBody>
      </p:sp>
      <p:sp>
        <p:nvSpPr>
          <p:cNvPr id="21" name="Oval 20">
            <a:extLst>
              <a:ext uri="{FF2B5EF4-FFF2-40B4-BE49-F238E27FC236}">
                <a16:creationId xmlns:a16="http://schemas.microsoft.com/office/drawing/2014/main" id="{4B8D8169-9C71-8D45-9A45-19E7330BEEF0}"/>
              </a:ext>
            </a:extLst>
          </p:cNvPr>
          <p:cNvSpPr/>
          <p:nvPr/>
        </p:nvSpPr>
        <p:spPr>
          <a:xfrm>
            <a:off x="3534038"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Rectangle 21">
            <a:extLst>
              <a:ext uri="{FF2B5EF4-FFF2-40B4-BE49-F238E27FC236}">
                <a16:creationId xmlns:a16="http://schemas.microsoft.com/office/drawing/2014/main" id="{184853B8-1A9B-B849-8F29-EF70D0510C34}"/>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802B4C77-B1F7-E248-80EB-0B674F09CCB2}"/>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TS4 Practical Policies recommendations</a:t>
            </a:r>
            <a:endParaRPr lang="en-US" sz="1600" b="1" dirty="0">
              <a:solidFill>
                <a:schemeClr val="bg1"/>
              </a:solidFill>
            </a:endParaRPr>
          </a:p>
        </p:txBody>
      </p:sp>
    </p:spTree>
    <p:extLst>
      <p:ext uri="{BB962C8B-B14F-4D97-AF65-F5344CB8AC3E}">
        <p14:creationId xmlns:p14="http://schemas.microsoft.com/office/powerpoint/2010/main" val="332193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26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569660"/>
          </a:xfrm>
          <a:prstGeom prst="rect">
            <a:avLst/>
          </a:prstGeom>
          <a:noFill/>
        </p:spPr>
        <p:txBody>
          <a:bodyPr wrap="square" rtlCol="0">
            <a:spAutoFit/>
          </a:bodyPr>
          <a:lstStyle/>
          <a:p>
            <a:r>
              <a:rPr lang="en-US" sz="1600" dirty="0"/>
              <a:t>This PIDINST Schema is the recommended schema for the persistent identification of instruments by institutions or bodies using or managing instruments.  The Schema is PID provider independent and has been tested with </a:t>
            </a:r>
            <a:r>
              <a:rPr lang="en-US" sz="1600" dirty="0" err="1"/>
              <a:t>ePIC</a:t>
            </a:r>
            <a:r>
              <a:rPr lang="en-US" sz="1600" dirty="0"/>
              <a:t> and </a:t>
            </a:r>
            <a:r>
              <a:rPr lang="en-US" sz="1600" dirty="0" err="1"/>
              <a:t>DataCite</a:t>
            </a:r>
            <a:r>
              <a:rPr lang="en-US" sz="1600" dirty="0"/>
              <a:t> by numerous institutions including Helmholtz-</a:t>
            </a:r>
            <a:r>
              <a:rPr lang="en-US" sz="1600" dirty="0" err="1"/>
              <a:t>Zentrum</a:t>
            </a:r>
            <a:r>
              <a:rPr lang="en-US" sz="1600" dirty="0"/>
              <a:t> Berlin </a:t>
            </a:r>
            <a:r>
              <a:rPr lang="en-US" sz="1600" dirty="0" err="1"/>
              <a:t>für</a:t>
            </a:r>
            <a:r>
              <a:rPr lang="en-US" sz="1600" dirty="0"/>
              <a:t> </a:t>
            </a:r>
            <a:r>
              <a:rPr lang="en-US" sz="1600" dirty="0" err="1"/>
              <a:t>Materialien</a:t>
            </a:r>
            <a:r>
              <a:rPr lang="en-US" sz="1600" dirty="0"/>
              <a:t> und </a:t>
            </a:r>
            <a:r>
              <a:rPr lang="en-US" sz="1600" dirty="0" err="1"/>
              <a:t>Energie</a:t>
            </a:r>
            <a:r>
              <a:rPr lang="en-US" sz="1600" dirty="0"/>
              <a:t> GmbH, British Oceanographic Data Centre, EUDAT.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397282"/>
            <a:ext cx="12089773" cy="584775"/>
          </a:xfrm>
          <a:prstGeom prst="rect">
            <a:avLst/>
          </a:prstGeom>
        </p:spPr>
        <p:txBody>
          <a:bodyPr wrap="square">
            <a:spAutoFit/>
          </a:bodyPr>
          <a:lstStyle/>
          <a:p>
            <a:r>
              <a:rPr lang="en-US" sz="3200" b="1" dirty="0">
                <a:solidFill>
                  <a:schemeClr val="bg1"/>
                </a:solidFill>
                <a:hlinkClick r:id="rId2">
                  <a:extLst>
                    <a:ext uri="{A12FA001-AC4F-418D-AE19-62706E023703}">
                      <ahyp:hlinkClr xmlns:ahyp="http://schemas.microsoft.com/office/drawing/2018/hyperlinkcolor" val="tx"/>
                    </a:ext>
                  </a:extLst>
                </a:hlinkClick>
              </a:rPr>
              <a:t>Metadata Schema for the Persistent Identification of Instruments</a:t>
            </a:r>
            <a:endParaRPr lang="en-US" sz="32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41992"/>
            <a:ext cx="10663011" cy="346718"/>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28103"/>
            <a:ext cx="9454244"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Persistent Identification of Instruments WG</a:t>
            </a:r>
            <a:endParaRPr lang="en-US" sz="1600" b="1"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454024" y="1333123"/>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TextBox 16">
            <a:extLst>
              <a:ext uri="{FF2B5EF4-FFF2-40B4-BE49-F238E27FC236}">
                <a16:creationId xmlns:a16="http://schemas.microsoft.com/office/drawing/2014/main" id="{0967CDA7-D527-3647-A7BE-2DDE9C032795}"/>
              </a:ext>
            </a:extLst>
          </p:cNvPr>
          <p:cNvSpPr txBox="1"/>
          <p:nvPr/>
        </p:nvSpPr>
        <p:spPr>
          <a:xfrm>
            <a:off x="5691980" y="1228384"/>
            <a:ext cx="466243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10.15497/RDA00070</a:t>
            </a:r>
            <a:endParaRPr lang="en-US" sz="1600" dirty="0">
              <a:solidFill>
                <a:schemeClr val="accent6">
                  <a:lumMod val="50000"/>
                </a:schemeClr>
              </a:solidFill>
            </a:endParaRPr>
          </a:p>
        </p:txBody>
      </p:sp>
      <p:sp>
        <p:nvSpPr>
          <p:cNvPr id="22" name="Rectangle 21">
            <a:extLst>
              <a:ext uri="{FF2B5EF4-FFF2-40B4-BE49-F238E27FC236}">
                <a16:creationId xmlns:a16="http://schemas.microsoft.com/office/drawing/2014/main" id="{768919B9-EF79-4F4B-8D11-CE4102909D0B}"/>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776C3A3-1AA3-8C43-8ED8-D1E2F0BBCC3E}"/>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Category: Data Management, Data Description</a:t>
            </a:r>
          </a:p>
        </p:txBody>
      </p:sp>
    </p:spTree>
    <p:extLst>
      <p:ext uri="{BB962C8B-B14F-4D97-AF65-F5344CB8AC3E}">
        <p14:creationId xmlns:p14="http://schemas.microsoft.com/office/powerpoint/2010/main" val="426672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27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875516" cy="2062103"/>
          </a:xfrm>
          <a:prstGeom prst="rect">
            <a:avLst/>
          </a:prstGeom>
          <a:noFill/>
        </p:spPr>
        <p:txBody>
          <a:bodyPr wrap="square" rtlCol="0">
            <a:spAutoFit/>
          </a:bodyPr>
          <a:lstStyle/>
          <a:p>
            <a:r>
              <a:rPr lang="en-US" sz="1600" dirty="0"/>
              <a:t>Metadata Standards Catalogue was built to guide researchers towards the metadata standards and tools relevant for their discipline. The directory drives up adoption of those standards, improving the chances of future researchers finding, accessing, and reusing the associated data.</a:t>
            </a:r>
          </a:p>
          <a:p>
            <a:br>
              <a:rPr lang="en-US" sz="1600" dirty="0"/>
            </a:br>
            <a:r>
              <a:rPr lang="en-US" sz="1600" dirty="0"/>
              <a:t>By raising awareness of existing standards, the directory reduces the proliferation of ad hoc metadata formats and helps direct future standards development efforts towards those areas that most need it.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397282"/>
            <a:ext cx="12089773" cy="584775"/>
          </a:xfrm>
          <a:prstGeom prst="rect">
            <a:avLst/>
          </a:prstGeom>
        </p:spPr>
        <p:txBody>
          <a:bodyPr wrap="square">
            <a:spAutoFit/>
          </a:bodyPr>
          <a:lstStyle/>
          <a:p>
            <a:r>
              <a:rPr lang="en-US" sz="3200" b="1" dirty="0">
                <a:solidFill>
                  <a:schemeClr val="bg1"/>
                </a:solidFill>
                <a:hlinkClick r:id="rId2">
                  <a:extLst>
                    <a:ext uri="{A12FA001-AC4F-418D-AE19-62706E023703}">
                      <ahyp:hlinkClr xmlns:ahyp="http://schemas.microsoft.com/office/drawing/2018/hyperlinkcolor" val="tx"/>
                    </a:ext>
                  </a:extLst>
                </a:hlinkClick>
              </a:rPr>
              <a:t>Metadata Standards Directory Working Group Recommendations</a:t>
            </a:r>
            <a:endParaRPr lang="en-US" sz="32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41992"/>
            <a:ext cx="10663011" cy="346718"/>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28103"/>
            <a:ext cx="9454244"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Metadata Standards Directory WG</a:t>
            </a:r>
            <a:endParaRPr lang="en-US" sz="1600" b="1"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454024" y="1333123"/>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TextBox 16">
            <a:extLst>
              <a:ext uri="{FF2B5EF4-FFF2-40B4-BE49-F238E27FC236}">
                <a16:creationId xmlns:a16="http://schemas.microsoft.com/office/drawing/2014/main" id="{0967CDA7-D527-3647-A7BE-2DDE9C032795}"/>
              </a:ext>
            </a:extLst>
          </p:cNvPr>
          <p:cNvSpPr txBox="1"/>
          <p:nvPr/>
        </p:nvSpPr>
        <p:spPr>
          <a:xfrm>
            <a:off x="5691980" y="1228384"/>
            <a:ext cx="466243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10.15497/RDA00070</a:t>
            </a:r>
            <a:endParaRPr lang="en-US" sz="1600" dirty="0">
              <a:solidFill>
                <a:schemeClr val="accent6">
                  <a:lumMod val="50000"/>
                </a:schemeClr>
              </a:solidFill>
            </a:endParaRPr>
          </a:p>
        </p:txBody>
      </p:sp>
      <p:sp>
        <p:nvSpPr>
          <p:cNvPr id="22" name="Rectangle 21">
            <a:extLst>
              <a:ext uri="{FF2B5EF4-FFF2-40B4-BE49-F238E27FC236}">
                <a16:creationId xmlns:a16="http://schemas.microsoft.com/office/drawing/2014/main" id="{768919B9-EF79-4F4B-8D11-CE4102909D0B}"/>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776C3A3-1AA3-8C43-8ED8-D1E2F0BBCC3E}"/>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Category: Data Description</a:t>
            </a:r>
          </a:p>
        </p:txBody>
      </p:sp>
      <p:pic>
        <p:nvPicPr>
          <p:cNvPr id="1026" name="Picture 2">
            <a:extLst>
              <a:ext uri="{FF2B5EF4-FFF2-40B4-BE49-F238E27FC236}">
                <a16:creationId xmlns:a16="http://schemas.microsoft.com/office/drawing/2014/main" id="{EF2CA479-23BC-D241-A0A2-A243A81BBB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229" y="2724195"/>
            <a:ext cx="3044653" cy="17126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7170615-A766-0A4A-AC19-65447C341B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7793" y="3580952"/>
            <a:ext cx="3151980" cy="1772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318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646331"/>
          </a:xfrm>
          <a:prstGeom prst="rect">
            <a:avLst/>
          </a:prstGeom>
          <a:noFill/>
        </p:spPr>
        <p:txBody>
          <a:bodyPr wrap="square" rtlCol="0">
            <a:spAutoFit/>
          </a:bodyPr>
          <a:lstStyle/>
          <a:p>
            <a:r>
              <a:rPr lang="en-US" dirty="0"/>
              <a:t>Defines standard core PID information types to enable simplified verification of data identity and integrity.</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PID Information Types (PIT) WG Recommendations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PID Information Types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443295" y="1250303"/>
            <a:ext cx="7469609"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10.15497/FDAA09D5-5ED0-403D-B97A-2675E1EBE786</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Category: Data Management</a:t>
            </a:r>
          </a:p>
        </p:txBody>
      </p:sp>
      <p:sp>
        <p:nvSpPr>
          <p:cNvPr id="21" name="Oval 20">
            <a:extLst>
              <a:ext uri="{FF2B5EF4-FFF2-40B4-BE49-F238E27FC236}">
                <a16:creationId xmlns:a16="http://schemas.microsoft.com/office/drawing/2014/main" id="{4B8D8169-9C71-8D45-9A45-19E7330BEEF0}"/>
              </a:ext>
            </a:extLst>
          </p:cNvPr>
          <p:cNvSpPr/>
          <p:nvPr/>
        </p:nvSpPr>
        <p:spPr>
          <a:xfrm>
            <a:off x="4154527"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Rectangle 16">
            <a:extLst>
              <a:ext uri="{FF2B5EF4-FFF2-40B4-BE49-F238E27FC236}">
                <a16:creationId xmlns:a16="http://schemas.microsoft.com/office/drawing/2014/main" id="{792319B6-2D33-E849-838E-F5FFCBAF8F95}"/>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BBAFB1F8-E6CB-0D4C-B0BB-44229038E582}"/>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TS2 PID </a:t>
            </a:r>
            <a:r>
              <a:rPr lang="en-US" sz="1600" b="1" dirty="0">
                <a:solidFill>
                  <a:schemeClr val="bg1"/>
                </a:solidFill>
                <a:hlinkClick r:id="rId6">
                  <a:extLst>
                    <a:ext uri="{A12FA001-AC4F-418D-AE19-62706E023703}">
                      <ahyp:hlinkClr xmlns:ahyp="http://schemas.microsoft.com/office/drawing/2018/hyperlinkcolor" val="tx"/>
                    </a:ext>
                  </a:extLst>
                </a:hlinkClick>
              </a:rPr>
              <a:t>Information Types API- Persistent Identifier Type Registry</a:t>
            </a:r>
            <a:endParaRPr lang="en-US" sz="1600" b="1" dirty="0">
              <a:solidFill>
                <a:schemeClr val="bg1"/>
              </a:solidFill>
            </a:endParaRPr>
          </a:p>
        </p:txBody>
      </p:sp>
    </p:spTree>
    <p:extLst>
      <p:ext uri="{BB962C8B-B14F-4D97-AF65-F5344CB8AC3E}">
        <p14:creationId xmlns:p14="http://schemas.microsoft.com/office/powerpoint/2010/main" val="2546324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29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323439"/>
          </a:xfrm>
          <a:prstGeom prst="rect">
            <a:avLst/>
          </a:prstGeom>
          <a:noFill/>
        </p:spPr>
        <p:txBody>
          <a:bodyPr wrap="square" rtlCol="0">
            <a:spAutoFit/>
          </a:bodyPr>
          <a:lstStyle/>
          <a:p>
            <a:r>
              <a:rPr lang="en-US" sz="1600" dirty="0"/>
              <a:t>This document outlines next steps and recommendations for widespread adoption of normalized data usage practices, as well as hurdles and limitations to be prioritized going forward. Repositories that utilize these recommendations will help drive a better understanding of data usage and contribute towards the development of research data assessment metrics.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397282"/>
            <a:ext cx="12089773" cy="707886"/>
          </a:xfrm>
          <a:prstGeom prst="rect">
            <a:avLst/>
          </a:prstGeom>
        </p:spPr>
        <p:txBody>
          <a:bodyPr wrap="square">
            <a:spAutoFit/>
          </a:bodyPr>
          <a:lstStyle/>
          <a:p>
            <a:r>
              <a:rPr lang="en-US" sz="4000" b="1" dirty="0">
                <a:solidFill>
                  <a:schemeClr val="bg1"/>
                </a:solidFill>
                <a:hlinkClick r:id="rId2">
                  <a:extLst>
                    <a:ext uri="{A12FA001-AC4F-418D-AE19-62706E023703}">
                      <ahyp:hlinkClr xmlns:ahyp="http://schemas.microsoft.com/office/drawing/2018/hyperlinkcolor" val="tx"/>
                    </a:ext>
                  </a:extLst>
                </a:hlinkClick>
              </a:rPr>
              <a:t>RDA Data Usage Metrics WG Recommendations</a:t>
            </a:r>
            <a:endParaRPr lang="en-US" sz="40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41992"/>
            <a:ext cx="10663011" cy="346718"/>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28103"/>
            <a:ext cx="9454244"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Usage Metrics WG</a:t>
            </a:r>
            <a:endParaRPr lang="en-US" sz="1600" b="1"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821166" y="1333123"/>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TextBox 16">
            <a:extLst>
              <a:ext uri="{FF2B5EF4-FFF2-40B4-BE49-F238E27FC236}">
                <a16:creationId xmlns:a16="http://schemas.microsoft.com/office/drawing/2014/main" id="{0967CDA7-D527-3647-A7BE-2DDE9C032795}"/>
              </a:ext>
            </a:extLst>
          </p:cNvPr>
          <p:cNvSpPr txBox="1"/>
          <p:nvPr/>
        </p:nvSpPr>
        <p:spPr>
          <a:xfrm>
            <a:off x="4059122" y="122838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10.15497/RDA00062</a:t>
            </a:r>
            <a:endParaRPr lang="en-US" sz="1600" dirty="0">
              <a:solidFill>
                <a:schemeClr val="accent6">
                  <a:lumMod val="50000"/>
                </a:schemeClr>
              </a:solidFill>
            </a:endParaRPr>
          </a:p>
        </p:txBody>
      </p:sp>
      <p:sp>
        <p:nvSpPr>
          <p:cNvPr id="22" name="Rectangle 21">
            <a:extLst>
              <a:ext uri="{FF2B5EF4-FFF2-40B4-BE49-F238E27FC236}">
                <a16:creationId xmlns:a16="http://schemas.microsoft.com/office/drawing/2014/main" id="{768919B9-EF79-4F4B-8D11-CE4102909D0B}"/>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776C3A3-1AA3-8C43-8ED8-D1E2F0BBCC3E}"/>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Category: Policy, Legal Compliance, and Capacity</a:t>
            </a:r>
          </a:p>
        </p:txBody>
      </p:sp>
    </p:spTree>
    <p:extLst>
      <p:ext uri="{BB962C8B-B14F-4D97-AF65-F5344CB8AC3E}">
        <p14:creationId xmlns:p14="http://schemas.microsoft.com/office/powerpoint/2010/main" val="720517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RDA Groups - Overview</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3</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8055813-957E-6541-8AF2-1C66A41A462F}"/>
              </a:ext>
            </a:extLst>
          </p:cNvPr>
          <p:cNvCxnSpPr/>
          <p:nvPr/>
        </p:nvCxnSpPr>
        <p:spPr>
          <a:xfrm>
            <a:off x="444217" y="313508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8EFC4CD-9825-D34B-A18B-285AB84D3100}"/>
              </a:ext>
            </a:extLst>
          </p:cNvPr>
          <p:cNvSpPr txBox="1"/>
          <p:nvPr/>
        </p:nvSpPr>
        <p:spPr>
          <a:xfrm>
            <a:off x="6172202" y="3306113"/>
            <a:ext cx="5029200" cy="2339102"/>
          </a:xfrm>
          <a:prstGeom prst="rect">
            <a:avLst/>
          </a:prstGeom>
          <a:solidFill>
            <a:srgbClr val="298F1F"/>
          </a:solidFill>
        </p:spPr>
        <p:txBody>
          <a:bodyPr wrap="square" rtlCol="0" anchor="ctr">
            <a:spAutoFit/>
          </a:bodyPr>
          <a:lstStyle/>
          <a:p>
            <a:r>
              <a:rPr lang="en-US" b="1" dirty="0">
                <a:solidFill>
                  <a:schemeClr val="bg1"/>
                </a:solidFill>
              </a:rPr>
              <a:t>Interest Groups (IG)</a:t>
            </a:r>
          </a:p>
          <a:p>
            <a:pPr lvl="1"/>
            <a:r>
              <a:rPr lang="en-US" sz="1600" dirty="0">
                <a:solidFill>
                  <a:schemeClr val="bg1"/>
                </a:solidFill>
              </a:rPr>
              <a:t>Interest groups are open-ended in terms of longevity.  They focus on solving a specific data sharing problem and identifying what kind of infrastructure needs to be built.  Interest Groups can identify specific pieces of work and start up a Working Group to tackle those.</a:t>
            </a:r>
          </a:p>
          <a:p>
            <a:pPr lvl="1"/>
            <a:endParaRPr lang="en-US" sz="1600" dirty="0">
              <a:solidFill>
                <a:schemeClr val="bg1"/>
              </a:solidFill>
            </a:endParaRPr>
          </a:p>
          <a:p>
            <a:pPr lvl="1"/>
            <a:endParaRPr lang="en-US" sz="1600" dirty="0">
              <a:solidFill>
                <a:schemeClr val="bg1"/>
              </a:solidFill>
            </a:endParaRPr>
          </a:p>
        </p:txBody>
      </p:sp>
      <p:sp>
        <p:nvSpPr>
          <p:cNvPr id="17" name="TextBox 16">
            <a:extLst>
              <a:ext uri="{FF2B5EF4-FFF2-40B4-BE49-F238E27FC236}">
                <a16:creationId xmlns:a16="http://schemas.microsoft.com/office/drawing/2014/main" id="{B30173CA-7EE9-0447-AA62-CC4F6FC7C332}"/>
              </a:ext>
            </a:extLst>
          </p:cNvPr>
          <p:cNvSpPr txBox="1"/>
          <p:nvPr/>
        </p:nvSpPr>
        <p:spPr>
          <a:xfrm>
            <a:off x="527957" y="3313872"/>
            <a:ext cx="5029200" cy="2369880"/>
          </a:xfrm>
          <a:prstGeom prst="rect">
            <a:avLst/>
          </a:prstGeom>
          <a:solidFill>
            <a:srgbClr val="298F1F"/>
          </a:solidFill>
        </p:spPr>
        <p:txBody>
          <a:bodyPr wrap="square" rtlCol="0" anchor="ctr">
            <a:spAutoFit/>
          </a:bodyPr>
          <a:lstStyle/>
          <a:p>
            <a:r>
              <a:rPr lang="en-US" b="1" dirty="0">
                <a:solidFill>
                  <a:schemeClr val="bg1"/>
                </a:solidFill>
              </a:rPr>
              <a:t>Working Groups (WG)</a:t>
            </a:r>
          </a:p>
          <a:p>
            <a:pPr lvl="1"/>
            <a:r>
              <a:rPr lang="en-US" sz="1600" dirty="0">
                <a:solidFill>
                  <a:schemeClr val="bg1"/>
                </a:solidFill>
              </a:rPr>
              <a:t>Working Groups are short-term (18 months) and come together to develop and implement data infrastructure, which could be tools, policy, practices and products that are adopted and used by projects, organizations, and communities. Embedded within these groups are individuals who will use the infrastructure and help in making it broadly available to the public.</a:t>
            </a: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sp>
        <p:nvSpPr>
          <p:cNvPr id="3" name="Rectangle 2">
            <a:extLst>
              <a:ext uri="{FF2B5EF4-FFF2-40B4-BE49-F238E27FC236}">
                <a16:creationId xmlns:a16="http://schemas.microsoft.com/office/drawing/2014/main" id="{022DF15C-21BD-F149-B550-168EF51B54D4}"/>
              </a:ext>
            </a:extLst>
          </p:cNvPr>
          <p:cNvSpPr/>
          <p:nvPr/>
        </p:nvSpPr>
        <p:spPr>
          <a:xfrm>
            <a:off x="388474" y="1671755"/>
            <a:ext cx="11303566" cy="1323439"/>
          </a:xfrm>
          <a:prstGeom prst="rect">
            <a:avLst/>
          </a:prstGeom>
        </p:spPr>
        <p:txBody>
          <a:bodyPr wrap="square">
            <a:spAutoFit/>
          </a:bodyPr>
          <a:lstStyle/>
          <a:p>
            <a:pPr algn="ctr"/>
            <a:r>
              <a:rPr lang="en-US" sz="1600" dirty="0">
                <a:solidFill>
                  <a:schemeClr val="tx1">
                    <a:lumMod val="75000"/>
                    <a:lumOff val="25000"/>
                  </a:schemeClr>
                </a:solidFill>
              </a:rPr>
              <a:t>Any RDA member may initiate or join a Working or Interest group.  To become a member of the RDA, individuals should </a:t>
            </a:r>
            <a:r>
              <a:rPr lang="en-US" sz="1600" dirty="0">
                <a:solidFill>
                  <a:srgbClr val="0070C0"/>
                </a:solidFill>
                <a:hlinkClick r:id="rId4">
                  <a:extLst>
                    <a:ext uri="{A12FA001-AC4F-418D-AE19-62706E023703}">
                      <ahyp:hlinkClr xmlns:ahyp="http://schemas.microsoft.com/office/drawing/2018/hyperlinkcolor" val="tx"/>
                    </a:ext>
                  </a:extLst>
                </a:hlinkClick>
              </a:rPr>
              <a:t>register with the RDA online community</a:t>
            </a:r>
            <a:r>
              <a:rPr lang="en-US" sz="1600" dirty="0">
                <a:solidFill>
                  <a:srgbClr val="0070C0"/>
                </a:solidFill>
              </a:rPr>
              <a:t> </a:t>
            </a:r>
            <a:r>
              <a:rPr lang="en-US" sz="1600" dirty="0">
                <a:solidFill>
                  <a:schemeClr val="tx1">
                    <a:lumMod val="75000"/>
                    <a:lumOff val="25000"/>
                  </a:schemeClr>
                </a:solidFill>
              </a:rPr>
              <a:t>and affirm their support for the </a:t>
            </a:r>
            <a:r>
              <a:rPr lang="en-US" sz="1600" dirty="0">
                <a:solidFill>
                  <a:srgbClr val="0070C0"/>
                </a:solidFill>
                <a:hlinkClick r:id="rId5">
                  <a:extLst>
                    <a:ext uri="{A12FA001-AC4F-418D-AE19-62706E023703}">
                      <ahyp:hlinkClr xmlns:ahyp="http://schemas.microsoft.com/office/drawing/2018/hyperlinkcolor" val="tx"/>
                    </a:ext>
                  </a:extLst>
                </a:hlinkClick>
              </a:rPr>
              <a:t>RDA Guiding Principles</a:t>
            </a:r>
            <a:r>
              <a:rPr lang="en-US" sz="1600" dirty="0">
                <a:solidFill>
                  <a:schemeClr val="tx1">
                    <a:lumMod val="75000"/>
                    <a:lumOff val="25000"/>
                  </a:schemeClr>
                </a:solidFill>
              </a:rPr>
              <a:t>.</a:t>
            </a:r>
          </a:p>
          <a:p>
            <a:pPr algn="ctr"/>
            <a:endParaRPr lang="en-US" sz="1600" dirty="0">
              <a:solidFill>
                <a:schemeClr val="tx1">
                  <a:lumMod val="75000"/>
                  <a:lumOff val="25000"/>
                </a:schemeClr>
              </a:solidFill>
            </a:endParaRPr>
          </a:p>
          <a:p>
            <a:pPr algn="ctr"/>
            <a:r>
              <a:rPr lang="en-US" sz="1600" dirty="0">
                <a:solidFill>
                  <a:schemeClr val="tx1">
                    <a:lumMod val="75000"/>
                    <a:lumOff val="25000"/>
                  </a:schemeClr>
                </a:solidFill>
              </a:rPr>
              <a:t>Many of our members propose </a:t>
            </a:r>
            <a:r>
              <a:rPr lang="en-US" sz="1600" dirty="0">
                <a:solidFill>
                  <a:srgbClr val="0070C0"/>
                </a:solidFill>
                <a:hlinkClick r:id="rId6">
                  <a:extLst>
                    <a:ext uri="{A12FA001-AC4F-418D-AE19-62706E023703}">
                      <ahyp:hlinkClr xmlns:ahyp="http://schemas.microsoft.com/office/drawing/2018/hyperlinkcolor" val="tx"/>
                    </a:ext>
                  </a:extLst>
                </a:hlinkClick>
              </a:rPr>
              <a:t>Birds of a Feather</a:t>
            </a:r>
            <a:r>
              <a:rPr lang="en-US" sz="1600" dirty="0">
                <a:solidFill>
                  <a:srgbClr val="0070C0"/>
                </a:solidFill>
              </a:rPr>
              <a:t> </a:t>
            </a:r>
            <a:r>
              <a:rPr lang="en-US" sz="1600" dirty="0">
                <a:solidFill>
                  <a:schemeClr val="tx1">
                    <a:lumMod val="75000"/>
                    <a:lumOff val="25000"/>
                  </a:schemeClr>
                </a:solidFill>
              </a:rPr>
              <a:t>Meetings at the bi-annual RDA Plenary Meetings to gauge interest and gather momentum and consensus for the creation of Working &amp; Interest Groups.</a:t>
            </a:r>
          </a:p>
        </p:txBody>
      </p:sp>
    </p:spTree>
    <p:extLst>
      <p:ext uri="{BB962C8B-B14F-4D97-AF65-F5344CB8AC3E}">
        <p14:creationId xmlns:p14="http://schemas.microsoft.com/office/powerpoint/2010/main" val="2793575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30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569660"/>
          </a:xfrm>
          <a:prstGeom prst="rect">
            <a:avLst/>
          </a:prstGeom>
          <a:noFill/>
        </p:spPr>
        <p:txBody>
          <a:bodyPr wrap="square" rtlCol="0">
            <a:spAutoFit/>
          </a:bodyPr>
          <a:lstStyle/>
          <a:p>
            <a:r>
              <a:rPr lang="en-US" sz="1600" dirty="0"/>
              <a:t>Allows representing Data Management Plans in a machine-actionable way, to enable exchange of information between systems acting on behalf of stakeholders involved in the research life cycle, such as, researchers, funders, repository managers, ICT operators, data stewards, etc. It also helps in automating typical data management tasks, thus contributes to a reduction of workload imposed on the stakeholders.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62598"/>
            <a:ext cx="12089773" cy="523220"/>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RDA DMP Common Standard for Machine-actionable Data Management Plans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41992"/>
            <a:ext cx="10663011" cy="346718"/>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28103"/>
            <a:ext cx="9454244"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DMP Common Standards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343681" y="1333123"/>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TextBox 16">
            <a:extLst>
              <a:ext uri="{FF2B5EF4-FFF2-40B4-BE49-F238E27FC236}">
                <a16:creationId xmlns:a16="http://schemas.microsoft.com/office/drawing/2014/main" id="{0967CDA7-D527-3647-A7BE-2DDE9C032795}"/>
              </a:ext>
            </a:extLst>
          </p:cNvPr>
          <p:cNvSpPr txBox="1"/>
          <p:nvPr/>
        </p:nvSpPr>
        <p:spPr>
          <a:xfrm>
            <a:off x="4614295" y="122838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10.15497/rda00039</a:t>
            </a:r>
            <a:endParaRPr lang="en-US" sz="1600" dirty="0">
              <a:solidFill>
                <a:schemeClr val="accent6">
                  <a:lumMod val="50000"/>
                </a:schemeClr>
              </a:solidFill>
            </a:endParaRPr>
          </a:p>
        </p:txBody>
      </p:sp>
      <p:sp>
        <p:nvSpPr>
          <p:cNvPr id="22" name="Rectangle 21">
            <a:extLst>
              <a:ext uri="{FF2B5EF4-FFF2-40B4-BE49-F238E27FC236}">
                <a16:creationId xmlns:a16="http://schemas.microsoft.com/office/drawing/2014/main" id="{768919B9-EF79-4F4B-8D11-CE4102909D0B}"/>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776C3A3-1AA3-8C43-8ED8-D1E2F0BBCC3E}"/>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Category: Data Management</a:t>
            </a:r>
          </a:p>
        </p:txBody>
      </p:sp>
      <p:pic>
        <p:nvPicPr>
          <p:cNvPr id="23555" name="Picture 3">
            <a:extLst>
              <a:ext uri="{FF2B5EF4-FFF2-40B4-BE49-F238E27FC236}">
                <a16:creationId xmlns:a16="http://schemas.microsoft.com/office/drawing/2014/main" id="{B0FD1C52-7055-CA49-95CD-12930BDB1D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113" y="2817331"/>
            <a:ext cx="3488873" cy="19624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25F987E5-FFDF-F74B-AE17-14339B3AD3C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4895" r="34895"/>
          <a:stretch/>
        </p:blipFill>
        <p:spPr bwMode="auto">
          <a:xfrm>
            <a:off x="9860730" y="2598507"/>
            <a:ext cx="2271474" cy="1277704"/>
          </a:xfrm>
          <a:prstGeom prst="rect">
            <a:avLst/>
          </a:prstGeom>
          <a:noFill/>
          <a:extLst>
            <a:ext uri="{909E8E84-426E-40DD-AFC4-6F175D3DCCD1}">
              <a14:hiddenFill xmlns:a14="http://schemas.microsoft.com/office/drawing/2010/main">
                <a:solidFill>
                  <a:srgbClr val="FFFFFF"/>
                </a:solidFill>
              </a14:hiddenFill>
            </a:ext>
          </a:extLst>
        </p:spPr>
      </p:pic>
      <p:pic>
        <p:nvPicPr>
          <p:cNvPr id="23553" name="Picture 1">
            <a:extLst>
              <a:ext uri="{FF2B5EF4-FFF2-40B4-BE49-F238E27FC236}">
                <a16:creationId xmlns:a16="http://schemas.microsoft.com/office/drawing/2014/main" id="{48E580C3-A98D-C54D-87A8-86D7F264193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6251" r="36251"/>
          <a:stretch/>
        </p:blipFill>
        <p:spPr bwMode="auto">
          <a:xfrm>
            <a:off x="8748661" y="4169601"/>
            <a:ext cx="2224139" cy="1251079"/>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a:extLst>
              <a:ext uri="{FF2B5EF4-FFF2-40B4-BE49-F238E27FC236}">
                <a16:creationId xmlns:a16="http://schemas.microsoft.com/office/drawing/2014/main" id="{165E8377-EEBF-0E45-8385-37BF2500ECC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6251" r="36251"/>
          <a:stretch/>
        </p:blipFill>
        <p:spPr bwMode="auto">
          <a:xfrm>
            <a:off x="10234263" y="4840289"/>
            <a:ext cx="2224139" cy="1251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086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923330"/>
          </a:xfrm>
          <a:prstGeom prst="rect">
            <a:avLst/>
          </a:prstGeom>
          <a:noFill/>
        </p:spPr>
        <p:txBody>
          <a:bodyPr wrap="square" rtlCol="0">
            <a:spAutoFit/>
          </a:bodyPr>
          <a:lstStyle/>
          <a:p>
            <a:r>
              <a:rPr lang="en-US" dirty="0"/>
              <a:t>Provides a comprehensive model for actionable collections and a technical interface specification to enable client-server interaction for research data collections. </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RDA Research Data Collections WG Recommendations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Research Data Collections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584810" y="1239417"/>
            <a:ext cx="463216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5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10.15497/RDA00022</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10637" y="133568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22" name="Picture 2">
            <a:extLst>
              <a:ext uri="{FF2B5EF4-FFF2-40B4-BE49-F238E27FC236}">
                <a16:creationId xmlns:a16="http://schemas.microsoft.com/office/drawing/2014/main" id="{C93ABFFC-059A-774A-91EF-520ED273F9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6548" y="2793521"/>
            <a:ext cx="3488872" cy="1962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69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5" y="5501802"/>
            <a:ext cx="12115321"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646331"/>
          </a:xfrm>
          <a:prstGeom prst="rect">
            <a:avLst/>
          </a:prstGeom>
          <a:noFill/>
        </p:spPr>
        <p:txBody>
          <a:bodyPr wrap="square" rtlCol="0">
            <a:spAutoFit/>
          </a:bodyPr>
          <a:lstStyle/>
          <a:p>
            <a:r>
              <a:rPr lang="en-US" dirty="0"/>
              <a:t>Supports standardized metadata for attributing work and tracking provenance in the curation and maintenance of research collections.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538609"/>
          </a:xfrm>
          <a:prstGeom prst="rect">
            <a:avLst/>
          </a:prstGeom>
        </p:spPr>
        <p:txBody>
          <a:bodyPr wrap="square">
            <a:spAutoFit/>
          </a:bodyPr>
          <a:lstStyle/>
          <a:p>
            <a:r>
              <a:rPr lang="en-US" sz="2900" b="1" dirty="0">
                <a:solidFill>
                  <a:schemeClr val="bg1"/>
                </a:solidFill>
                <a:hlinkClick r:id="rId2">
                  <a:extLst>
                    <a:ext uri="{A12FA001-AC4F-418D-AE19-62706E023703}">
                      <ahyp:hlinkClr xmlns:ahyp="http://schemas.microsoft.com/office/drawing/2018/hyperlinkcolor" val="tx"/>
                    </a:ext>
                  </a:extLst>
                </a:hlinkClick>
              </a:rPr>
              <a:t>RDA/TDWG Attribution Metadata Working Group: Final Recommendations</a:t>
            </a:r>
            <a:endParaRPr lang="en-US" sz="29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50303"/>
            <a:ext cx="7298302" cy="292388"/>
          </a:xfrm>
          <a:prstGeom prst="rect">
            <a:avLst/>
          </a:prstGeom>
          <a:noFill/>
        </p:spPr>
        <p:txBody>
          <a:bodyPr wrap="square" rtlCol="0">
            <a:spAutoFit/>
          </a:bodyPr>
          <a:lstStyle/>
          <a:p>
            <a:r>
              <a:rPr lang="en-US" sz="1300" b="1" dirty="0">
                <a:solidFill>
                  <a:schemeClr val="accent6">
                    <a:lumMod val="50000"/>
                  </a:schemeClr>
                </a:solidFill>
                <a:hlinkClick r:id="rId3">
                  <a:extLst>
                    <a:ext uri="{A12FA001-AC4F-418D-AE19-62706E023703}">
                      <ahyp:hlinkClr xmlns:ahyp="http://schemas.microsoft.com/office/drawing/2018/hyperlinkcolor" val="tx"/>
                    </a:ext>
                  </a:extLst>
                </a:hlinkClick>
              </a:rPr>
              <a:t>RDA / TDWG Metadata Standards for attribution of physical and digital collections stewardship</a:t>
            </a:r>
            <a:endParaRPr lang="en-US" sz="13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8446820" y="1254744"/>
            <a:ext cx="3810787" cy="292388"/>
          </a:xfrm>
          <a:prstGeom prst="rect">
            <a:avLst/>
          </a:prstGeom>
          <a:noFill/>
        </p:spPr>
        <p:txBody>
          <a:bodyPr wrap="none" rtlCol="0">
            <a:spAutoFit/>
          </a:bodyPr>
          <a:lstStyle/>
          <a:p>
            <a:r>
              <a:rPr lang="en-US" sz="1300" b="1" dirty="0">
                <a:solidFill>
                  <a:schemeClr val="accent6">
                    <a:lumMod val="50000"/>
                  </a:schemeClr>
                </a:solidFill>
              </a:rPr>
              <a:t>Recommendation package DOI</a:t>
            </a:r>
            <a:r>
              <a:rPr lang="en-US" sz="1300" dirty="0">
                <a:solidFill>
                  <a:schemeClr val="accent6">
                    <a:lumMod val="50000"/>
                  </a:schemeClr>
                </a:solidFill>
              </a:rPr>
              <a:t>: </a:t>
            </a:r>
            <a:r>
              <a:rPr lang="en-US" sz="13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10.15497/RDA00029</a:t>
            </a:r>
            <a:endParaRPr lang="en-US" sz="13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Data Description</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8294134" y="132758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27649" name="Picture 1">
            <a:extLst>
              <a:ext uri="{FF2B5EF4-FFF2-40B4-BE49-F238E27FC236}">
                <a16:creationId xmlns:a16="http://schemas.microsoft.com/office/drawing/2014/main" id="{203836CD-3B41-6A43-8C82-543455C9C7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6548" y="2793520"/>
            <a:ext cx="3488872"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6575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200329"/>
          </a:xfrm>
          <a:prstGeom prst="rect">
            <a:avLst/>
          </a:prstGeom>
          <a:noFill/>
        </p:spPr>
        <p:txBody>
          <a:bodyPr wrap="square" rtlCol="0">
            <a:spAutoFit/>
          </a:bodyPr>
          <a:lstStyle/>
          <a:p>
            <a:r>
              <a:rPr lang="en-US" dirty="0"/>
              <a:t>Assists research communities in understanding options for data publishing workflows and increases awareness of emerging standards and best practices. Partnership with the Data Seal of Approval (DSA) and the ICSU World Data System (ICSU­WDS).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15553"/>
          </a:xfrm>
          <a:prstGeom prst="rect">
            <a:avLst/>
          </a:prstGeom>
        </p:spPr>
        <p:txBody>
          <a:bodyPr wrap="square">
            <a:spAutoFit/>
          </a:bodyPr>
          <a:lstStyle/>
          <a:p>
            <a:r>
              <a:rPr lang="en-US" sz="3400" b="1" dirty="0">
                <a:solidFill>
                  <a:schemeClr val="bg1"/>
                </a:solidFill>
                <a:hlinkClick r:id="rId2">
                  <a:extLst>
                    <a:ext uri="{A12FA001-AC4F-418D-AE19-62706E023703}">
                      <ahyp:hlinkClr xmlns:ahyp="http://schemas.microsoft.com/office/drawing/2018/hyperlinkcolor" val="tx"/>
                    </a:ext>
                  </a:extLst>
                </a:hlinkClick>
              </a:rPr>
              <a:t>RDA/WDS Publishing Data Workflows WG Recommendations</a:t>
            </a:r>
            <a:endParaRPr lang="en-US" sz="34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RDA/WDS Publishing Data Workflows WG </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575412" y="1239417"/>
            <a:ext cx="463216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5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10.15497/RDA00004</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Disseminate, Link, and Find</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401239" y="133568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Rectangle 16">
            <a:extLst>
              <a:ext uri="{FF2B5EF4-FFF2-40B4-BE49-F238E27FC236}">
                <a16:creationId xmlns:a16="http://schemas.microsoft.com/office/drawing/2014/main" id="{B172C70A-0DB2-C743-B72E-9A26D3549E9F}"/>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B165331C-37F0-0441-93C0-24ACCF0C97C6}"/>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TS8 RDA RDA/WDS </a:t>
            </a:r>
            <a:r>
              <a:rPr lang="en-US" sz="1600" b="1" dirty="0">
                <a:solidFill>
                  <a:schemeClr val="bg1"/>
                </a:solidFill>
                <a:hlinkClick r:id="rId6">
                  <a:extLst>
                    <a:ext uri="{A12FA001-AC4F-418D-AE19-62706E023703}">
                      <ahyp:hlinkClr xmlns:ahyp="http://schemas.microsoft.com/office/drawing/2018/hyperlinkcolor" val="tx"/>
                    </a:ext>
                  </a:extLst>
                </a:hlinkClick>
              </a:rPr>
              <a:t>Workflows for Research Data Publishing Model</a:t>
            </a:r>
            <a:endParaRPr lang="en-US" sz="1600" b="1" dirty="0">
              <a:solidFill>
                <a:schemeClr val="bg1"/>
              </a:solidFill>
            </a:endParaRPr>
          </a:p>
        </p:txBody>
      </p:sp>
      <p:pic>
        <p:nvPicPr>
          <p:cNvPr id="30722" name="Picture 2">
            <a:extLst>
              <a:ext uri="{FF2B5EF4-FFF2-40B4-BE49-F238E27FC236}">
                <a16:creationId xmlns:a16="http://schemas.microsoft.com/office/drawing/2014/main" id="{E561C61A-0D8D-4F4A-B888-55E6C49851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6547" y="2793521"/>
            <a:ext cx="3488873" cy="1962491"/>
          </a:xfrm>
          <a:prstGeom prst="rect">
            <a:avLst/>
          </a:prstGeom>
          <a:noFill/>
          <a:extLst>
            <a:ext uri="{909E8E84-426E-40DD-AFC4-6F175D3DCCD1}">
              <a14:hiddenFill xmlns:a14="http://schemas.microsoft.com/office/drawing/2010/main">
                <a:solidFill>
                  <a:srgbClr val="FFFFFF"/>
                </a:solidFill>
              </a14:hiddenFill>
            </a:ext>
          </a:extLst>
        </p:spPr>
      </p:pic>
      <p:pic>
        <p:nvPicPr>
          <p:cNvPr id="30721" name="Picture 1">
            <a:extLst>
              <a:ext uri="{FF2B5EF4-FFF2-40B4-BE49-F238E27FC236}">
                <a16:creationId xmlns:a16="http://schemas.microsoft.com/office/drawing/2014/main" id="{D5A6060C-7602-5E47-BEE2-A800CDA603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27670" y="3379824"/>
            <a:ext cx="3488873"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6779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200329"/>
          </a:xfrm>
          <a:prstGeom prst="rect">
            <a:avLst/>
          </a:prstGeom>
          <a:noFill/>
        </p:spPr>
        <p:txBody>
          <a:bodyPr wrap="square" rtlCol="0">
            <a:spAutoFit/>
          </a:bodyPr>
          <a:lstStyle/>
          <a:p>
            <a:r>
              <a:rPr lang="en-US" dirty="0"/>
              <a:t>A set of guiding principles, architectural considerations, use cases and a fundamental metadata schema to manage information in Persistent Identifier records for scalable middleware infrastructure and automated processes.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Recommendation on PID Kernel Information</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PID Kernel Information Profile Management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141473" y="1239417"/>
            <a:ext cx="457978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918019"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025" name="Picture 1">
            <a:extLst>
              <a:ext uri="{FF2B5EF4-FFF2-40B4-BE49-F238E27FC236}">
                <a16:creationId xmlns:a16="http://schemas.microsoft.com/office/drawing/2014/main" id="{6B0D0CB2-A3BE-AF4A-B9D0-F3A34BE508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113" y="2838092"/>
            <a:ext cx="3434032" cy="1931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7340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35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200329"/>
          </a:xfrm>
          <a:prstGeom prst="rect">
            <a:avLst/>
          </a:prstGeom>
          <a:noFill/>
        </p:spPr>
        <p:txBody>
          <a:bodyPr wrap="square" rtlCol="0">
            <a:spAutoFit/>
          </a:bodyPr>
          <a:lstStyle/>
          <a:p>
            <a:r>
              <a:rPr lang="en-US" dirty="0"/>
              <a:t>These documents include an overview about available and free training resources in the area of agricultural data management. A detailed description is provided for resources that are related to RDA. Other free resources that are available online are listed as well.</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46331"/>
          </a:xfrm>
          <a:prstGeom prst="rect">
            <a:avLst/>
          </a:prstGeom>
        </p:spPr>
        <p:txBody>
          <a:bodyPr wrap="square">
            <a:spAutoFit/>
          </a:bodyPr>
          <a:lstStyle/>
          <a:p>
            <a:r>
              <a:rPr lang="en-US" sz="3600" b="1" dirty="0">
                <a:solidFill>
                  <a:schemeClr val="bg1"/>
                </a:solidFill>
                <a:hlinkClick r:id="rId2">
                  <a:extLst>
                    <a:ext uri="{A12FA001-AC4F-418D-AE19-62706E023703}">
                      <ahyp:hlinkClr xmlns:ahyp="http://schemas.microsoft.com/office/drawing/2018/hyperlinkcolor" val="tx"/>
                    </a:ext>
                  </a:extLst>
                </a:hlinkClick>
              </a:rPr>
              <a:t>Recommendations and Capacity Development Resource Kit</a:t>
            </a:r>
            <a:endParaRPr lang="en-US" sz="36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34839"/>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Capacity Development for Agriculture Data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141473" y="1239417"/>
            <a:ext cx="4685065" cy="338554"/>
          </a:xfrm>
          <a:prstGeom prst="rect">
            <a:avLst/>
          </a:prstGeom>
          <a:noFill/>
        </p:spPr>
        <p:txBody>
          <a:bodyPr wrap="none" rtlCol="0">
            <a:spAutoFit/>
          </a:bodyPr>
          <a:lstStyle/>
          <a:p>
            <a:r>
              <a:rPr lang="en-US" sz="1600" b="1" dirty="0">
                <a:solidFill>
                  <a:schemeClr val="accent6">
                    <a:lumMod val="50000"/>
                  </a:schemeClr>
                </a:solidFill>
              </a:rPr>
              <a:t>Recommendation package DOI: </a:t>
            </a:r>
            <a:r>
              <a:rPr lang="en-US" sz="1600" b="1" dirty="0">
                <a:solidFill>
                  <a:schemeClr val="accent6">
                    <a:lumMod val="50000"/>
                  </a:schemeClr>
                </a:solidFill>
                <a:hlinkClick r:id="rId4">
                  <a:extLst>
                    <a:ext uri="{A12FA001-AC4F-418D-AE19-62706E023703}">
                      <ahyp:hlinkClr xmlns:ahyp="http://schemas.microsoft.com/office/drawing/2018/hyperlinkcolor" val="tx"/>
                    </a:ext>
                  </a:extLst>
                </a:hlinkClick>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10.15497/RDA00054</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918019"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Rectangle 16">
            <a:extLst>
              <a:ext uri="{FF2B5EF4-FFF2-40B4-BE49-F238E27FC236}">
                <a16:creationId xmlns:a16="http://schemas.microsoft.com/office/drawing/2014/main" id="{822750FC-B04B-8348-AAF5-2608D4850E4E}"/>
              </a:ext>
            </a:extLst>
          </p:cNvPr>
          <p:cNvSpPr/>
          <p:nvPr/>
        </p:nvSpPr>
        <p:spPr>
          <a:xfrm>
            <a:off x="142286" y="5501802"/>
            <a:ext cx="12049714" cy="547225"/>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A503C664-EC56-264E-A975-4D35A7DDBED8}"/>
              </a:ext>
            </a:extLst>
          </p:cNvPr>
          <p:cNvSpPr txBox="1"/>
          <p:nvPr/>
        </p:nvSpPr>
        <p:spPr>
          <a:xfrm>
            <a:off x="251141" y="5471167"/>
            <a:ext cx="11353030" cy="830997"/>
          </a:xfrm>
          <a:prstGeom prst="rect">
            <a:avLst/>
          </a:prstGeom>
          <a:noFill/>
        </p:spPr>
        <p:txBody>
          <a:bodyPr wrap="square" rtlCol="0">
            <a:spAutoFit/>
          </a:bodyPr>
          <a:lstStyle/>
          <a:p>
            <a:r>
              <a:rPr lang="en-US" sz="1600" b="1" dirty="0">
                <a:solidFill>
                  <a:schemeClr val="bg1"/>
                </a:solidFill>
              </a:rPr>
              <a:t>Categories: Data Management – Data Collection - Data Description - Identity, Store, and Preserve - Disseminate, Link, and Find - Policy, Legal Compliance, and Capacity</a:t>
            </a:r>
          </a:p>
          <a:p>
            <a:endParaRPr lang="en-US" sz="1600" b="1" dirty="0">
              <a:solidFill>
                <a:schemeClr val="bg1"/>
              </a:solidFill>
            </a:endParaRPr>
          </a:p>
        </p:txBody>
      </p:sp>
    </p:spTree>
    <p:extLst>
      <p:ext uri="{BB962C8B-B14F-4D97-AF65-F5344CB8AC3E}">
        <p14:creationId xmlns:p14="http://schemas.microsoft.com/office/powerpoint/2010/main" val="6936679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a:extLst>
              <a:ext uri="{FF2B5EF4-FFF2-40B4-BE49-F238E27FC236}">
                <a16:creationId xmlns:a16="http://schemas.microsoft.com/office/drawing/2014/main" id="{C9534A7F-71BD-9D4D-BB46-B35EF6C6B7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4333" y="2663936"/>
            <a:ext cx="3488874" cy="19624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9430B7EF-5849-3341-9CCE-CF4920C17E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2854" y="3100889"/>
            <a:ext cx="3488874" cy="1962492"/>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200329"/>
          </a:xfrm>
          <a:prstGeom prst="rect">
            <a:avLst/>
          </a:prstGeom>
          <a:noFill/>
        </p:spPr>
        <p:txBody>
          <a:bodyPr wrap="square" rtlCol="0">
            <a:spAutoFit/>
          </a:bodyPr>
          <a:lstStyle/>
          <a:p>
            <a:r>
              <a:rPr lang="en-US" dirty="0"/>
              <a:t>Creates harmonized Common Procedures  for certification of repositories at the basic level, drawing from the procedures already put in place by the Data Seal of Approval (DSA) and the ICSU World Data System (ICSU­WDS).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78662"/>
            <a:ext cx="12002688" cy="954107"/>
          </a:xfrm>
          <a:prstGeom prst="rect">
            <a:avLst/>
          </a:prstGeom>
        </p:spPr>
        <p:txBody>
          <a:bodyPr wrap="square">
            <a:spAutoFit/>
          </a:bodyPr>
          <a:lstStyle/>
          <a:p>
            <a:r>
              <a:rPr lang="en-US" sz="2800" b="1" dirty="0">
                <a:solidFill>
                  <a:schemeClr val="bg1"/>
                </a:solidFill>
                <a:hlinkClick r:id="rId5">
                  <a:extLst>
                    <a:ext uri="{A12FA001-AC4F-418D-AE19-62706E023703}">
                      <ahyp:hlinkClr xmlns:ahyp="http://schemas.microsoft.com/office/drawing/2018/hyperlinkcolor" val="tx"/>
                    </a:ext>
                  </a:extLst>
                </a:hlinkClick>
              </a:rPr>
              <a:t>Repository Audit and Certification DSA–WDS Partnership WG Recommendations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6" y="1239417"/>
            <a:ext cx="5449655" cy="338554"/>
          </a:xfrm>
          <a:prstGeom prst="rect">
            <a:avLst/>
          </a:prstGeom>
          <a:noFill/>
        </p:spPr>
        <p:txBody>
          <a:bodyPr wrap="square" rtlCol="0">
            <a:spAutoFit/>
          </a:bodyPr>
          <a:lstStyle/>
          <a:p>
            <a:r>
              <a:rPr lang="en-US" sz="1600" b="1" dirty="0">
                <a:solidFill>
                  <a:schemeClr val="accent6">
                    <a:lumMod val="50000"/>
                  </a:schemeClr>
                </a:solidFill>
                <a:hlinkClick r:id="rId6">
                  <a:extLst>
                    <a:ext uri="{A12FA001-AC4F-418D-AE19-62706E023703}">
                      <ahyp:hlinkClr xmlns:ahyp="http://schemas.microsoft.com/office/drawing/2018/hyperlinkcolor" val="tx"/>
                    </a:ext>
                  </a:extLst>
                </a:hlinkClick>
              </a:rPr>
              <a:t>Repository Audit and Certification DSA–WDS Partnership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7219155" y="1239417"/>
            <a:ext cx="463216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500" dirty="0">
                <a:solidFill>
                  <a:schemeClr val="accent6">
                    <a:lumMod val="50000"/>
                  </a:schemeClr>
                </a:solidFill>
              </a:rPr>
              <a:t>: </a:t>
            </a:r>
            <a:r>
              <a:rPr lang="en-US" sz="1600" dirty="0">
                <a:solidFill>
                  <a:schemeClr val="accent6">
                    <a:lumMod val="50000"/>
                  </a:schemeClr>
                </a:solidFill>
                <a:hlinkClick r:id="rId7">
                  <a:extLst>
                    <a:ext uri="{A12FA001-AC4F-418D-AE19-62706E023703}">
                      <ahyp:hlinkClr xmlns:ahyp="http://schemas.microsoft.com/office/drawing/2018/hyperlinkcolor" val="tx"/>
                    </a:ext>
                  </a:extLst>
                </a:hlinkClick>
              </a:rPr>
              <a:t>10.15497/RDA00019</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353030" cy="584775"/>
          </a:xfrm>
          <a:prstGeom prst="rect">
            <a:avLst/>
          </a:prstGeom>
          <a:noFill/>
        </p:spPr>
        <p:txBody>
          <a:bodyPr wrap="square" rtlCol="0">
            <a:spAutoFit/>
          </a:bodyPr>
          <a:lstStyle/>
          <a:p>
            <a:r>
              <a:rPr lang="en-US" sz="1600" b="1" dirty="0">
                <a:solidFill>
                  <a:schemeClr val="bg1"/>
                </a:solidFill>
              </a:rPr>
              <a:t>Categories: Data Description - Identity, Store, and Preserve - Disseminate, Link, and Find - Policy, Legal Compliance, and Capacity</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7044982" y="133568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Rectangle 16">
            <a:extLst>
              <a:ext uri="{FF2B5EF4-FFF2-40B4-BE49-F238E27FC236}">
                <a16:creationId xmlns:a16="http://schemas.microsoft.com/office/drawing/2014/main" id="{B172C70A-0DB2-C743-B72E-9A26D3549E9F}"/>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B165331C-37F0-0441-93C0-24ACCF0C97C6}"/>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8">
                  <a:extLst>
                    <a:ext uri="{A12FA001-AC4F-418D-AE19-62706E023703}">
                      <ahyp:hlinkClr xmlns:ahyp="http://schemas.microsoft.com/office/drawing/2018/hyperlinkcolor" val="tx"/>
                    </a:ext>
                  </a:extLst>
                </a:hlinkClick>
              </a:rPr>
              <a:t>TS7 RDA </a:t>
            </a:r>
            <a:r>
              <a:rPr lang="en-US" sz="1600" b="1" dirty="0">
                <a:solidFill>
                  <a:schemeClr val="bg1"/>
                </a:solidFill>
                <a:hlinkClick r:id="rId9">
                  <a:extLst>
                    <a:ext uri="{A12FA001-AC4F-418D-AE19-62706E023703}">
                      <ahyp:hlinkClr xmlns:ahyp="http://schemas.microsoft.com/office/drawing/2018/hyperlinkcolor" val="tx"/>
                    </a:ext>
                  </a:extLst>
                </a:hlinkClick>
              </a:rPr>
              <a:t>CoreTrustSeal Data Repository  Requirements</a:t>
            </a:r>
            <a:endParaRPr lang="en-US" sz="1600" b="1" dirty="0">
              <a:solidFill>
                <a:schemeClr val="bg1"/>
              </a:solidFill>
            </a:endParaRPr>
          </a:p>
        </p:txBody>
      </p:sp>
      <p:pic>
        <p:nvPicPr>
          <p:cNvPr id="2051" name="Picture 3">
            <a:extLst>
              <a:ext uri="{FF2B5EF4-FFF2-40B4-BE49-F238E27FC236}">
                <a16:creationId xmlns:a16="http://schemas.microsoft.com/office/drawing/2014/main" id="{FFAA54AC-4748-8F42-95C6-0A4B9FD59C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6562" y="3375654"/>
            <a:ext cx="3488873"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2600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477328"/>
          </a:xfrm>
          <a:prstGeom prst="rect">
            <a:avLst/>
          </a:prstGeom>
          <a:noFill/>
        </p:spPr>
        <p:txBody>
          <a:bodyPr wrap="square" rtlCol="0">
            <a:spAutoFit/>
          </a:bodyPr>
          <a:lstStyle/>
          <a:p>
            <a:r>
              <a:rPr lang="en-US" dirty="0"/>
              <a:t>This output provides recommendations with respect to an interoperable packaging and exchange format for digital content.</a:t>
            </a:r>
          </a:p>
          <a:p>
            <a:r>
              <a:rPr lang="en-US" dirty="0"/>
              <a:t>Once implemented, compliant packages can be used to migrate or replicate digital content between research data repository platforms or for preservation purposes.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39198"/>
            <a:ext cx="11763202" cy="553998"/>
          </a:xfrm>
          <a:prstGeom prst="rect">
            <a:avLst/>
          </a:prstGeom>
        </p:spPr>
        <p:txBody>
          <a:bodyPr wrap="square">
            <a:spAutoFit/>
          </a:bodyPr>
          <a:lstStyle/>
          <a:p>
            <a:r>
              <a:rPr lang="en-US" sz="3000" b="1" dirty="0">
                <a:solidFill>
                  <a:schemeClr val="bg1"/>
                </a:solidFill>
                <a:hlinkClick r:id="rId2">
                  <a:extLst>
                    <a:ext uri="{A12FA001-AC4F-418D-AE19-62706E023703}">
                      <ahyp:hlinkClr xmlns:ahyp="http://schemas.microsoft.com/office/drawing/2018/hyperlinkcolor" val="tx"/>
                    </a:ext>
                  </a:extLst>
                </a:hlinkClick>
              </a:rPr>
              <a:t>Research Data Repository Interoperability WG Final Recommendations</a:t>
            </a:r>
            <a:endParaRPr lang="en-US" sz="30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26236"/>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Research Data Repository Interoperability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923761" y="1239417"/>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10.15497/RDA00025</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Categories: Data Management - Data Description</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700307"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28774610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646331"/>
          </a:xfrm>
          <a:prstGeom prst="rect">
            <a:avLst/>
          </a:prstGeom>
          <a:noFill/>
        </p:spPr>
        <p:txBody>
          <a:bodyPr wrap="square" rtlCol="0">
            <a:spAutoFit/>
          </a:bodyPr>
          <a:lstStyle/>
          <a:p>
            <a:r>
              <a:rPr lang="en-US" dirty="0"/>
              <a:t>Supports accurate citation of data subjected to change, for the efficient processing of data and linking from publications.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Scalable Dynamic Data Citation Methodology</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Citation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605101" y="1239417"/>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10.15497/RDA00016</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Identity, Store, and Preserve</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381647"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Rectangle 16">
            <a:extLst>
              <a:ext uri="{FF2B5EF4-FFF2-40B4-BE49-F238E27FC236}">
                <a16:creationId xmlns:a16="http://schemas.microsoft.com/office/drawing/2014/main" id="{5CB541F3-3B22-4D49-90D8-148E7FBF704E}"/>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A401B8B9-A263-AF40-B61E-454FB4ACC5F0}"/>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TS5 RDA Data Citation of Evolving Data</a:t>
            </a:r>
            <a:endParaRPr lang="en-US" sz="1600" b="1" dirty="0">
              <a:solidFill>
                <a:schemeClr val="bg1"/>
              </a:solidFill>
            </a:endParaRPr>
          </a:p>
        </p:txBody>
      </p:sp>
      <p:pic>
        <p:nvPicPr>
          <p:cNvPr id="5121" name="Picture 1">
            <a:extLst>
              <a:ext uri="{FF2B5EF4-FFF2-40B4-BE49-F238E27FC236}">
                <a16:creationId xmlns:a16="http://schemas.microsoft.com/office/drawing/2014/main" id="{A807896F-52F2-CD40-87EA-E52987D799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1044" y="2718703"/>
            <a:ext cx="3434032" cy="193164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59D25776-DB7A-464D-BA58-689A882204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42678" y="3237714"/>
            <a:ext cx="3434032" cy="193164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a:extLst>
              <a:ext uri="{FF2B5EF4-FFF2-40B4-BE49-F238E27FC236}">
                <a16:creationId xmlns:a16="http://schemas.microsoft.com/office/drawing/2014/main" id="{EC4289A3-64A1-4F48-A5FB-2A6092438B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44312" y="3724118"/>
            <a:ext cx="3434032" cy="1931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896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82827"/>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2800767"/>
          </a:xfrm>
          <a:prstGeom prst="rect">
            <a:avLst/>
          </a:prstGeom>
          <a:noFill/>
        </p:spPr>
        <p:txBody>
          <a:bodyPr wrap="square" rtlCol="0">
            <a:spAutoFit/>
          </a:bodyPr>
          <a:lstStyle/>
          <a:p>
            <a:r>
              <a:rPr lang="en-US" sz="1600" dirty="0" err="1"/>
              <a:t>Scholix</a:t>
            </a:r>
            <a:r>
              <a:rPr lang="en-US" sz="1600" dirty="0"/>
              <a:t> is the “wholesaler to wholesaler” exchange framework, to be implemented by existing hubs or global aggregators of data-literature link information such as </a:t>
            </a:r>
            <a:r>
              <a:rPr lang="en-US" sz="1600" dirty="0" err="1"/>
              <a:t>DataCite</a:t>
            </a:r>
            <a:r>
              <a:rPr lang="en-US" sz="1600" dirty="0"/>
              <a:t>, </a:t>
            </a:r>
            <a:r>
              <a:rPr lang="en-US" sz="1600" dirty="0" err="1"/>
              <a:t>CrossRef</a:t>
            </a:r>
            <a:r>
              <a:rPr lang="en-US" sz="1600" dirty="0"/>
              <a:t>, </a:t>
            </a:r>
            <a:r>
              <a:rPr lang="en-US" sz="1600" dirty="0" err="1"/>
              <a:t>OpenAIRE</a:t>
            </a:r>
            <a:r>
              <a:rPr lang="en-US" sz="1600" dirty="0"/>
              <a:t>, or EMBL-EBI. These hubs in turn work with their natural communities of data </a:t>
            </a:r>
            <a:r>
              <a:rPr lang="en-US" sz="1600" dirty="0" err="1"/>
              <a:t>centres</a:t>
            </a:r>
            <a:r>
              <a:rPr lang="en-US" sz="1600" dirty="0"/>
              <a:t> or literature publishers to collect the information through existing community-specific workflows and standards. </a:t>
            </a:r>
            <a:r>
              <a:rPr lang="en-US" sz="1600" dirty="0" err="1"/>
              <a:t>Scholix</a:t>
            </a:r>
            <a:r>
              <a:rPr lang="en-US" sz="1600" dirty="0"/>
              <a:t> thus enables interoperability between a smaller number of large hubs and leverages the existing exchange arrangements between those hubs and their natural communities (</a:t>
            </a:r>
            <a:r>
              <a:rPr lang="en-US" sz="1600" dirty="0" err="1"/>
              <a:t>eg</a:t>
            </a:r>
            <a:r>
              <a:rPr lang="en-US" sz="1600" dirty="0"/>
              <a:t> between </a:t>
            </a:r>
            <a:r>
              <a:rPr lang="en-US" sz="1600" dirty="0" err="1"/>
              <a:t>CrossRef</a:t>
            </a:r>
            <a:r>
              <a:rPr lang="en-US" sz="1600" dirty="0"/>
              <a:t> and journal publishers). </a:t>
            </a:r>
            <a:r>
              <a:rPr lang="en-US" sz="1600" dirty="0" err="1"/>
              <a:t>Scholix</a:t>
            </a:r>
            <a:r>
              <a:rPr lang="en-US" sz="1600" dirty="0"/>
              <a:t> is a technical solution to wholesale information aggregation; it will need to be complemented by other policy, practice and cultural change advocacy initiatives.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831272" cy="1077218"/>
          </a:xfrm>
          <a:prstGeom prst="rect">
            <a:avLst/>
          </a:prstGeom>
        </p:spPr>
        <p:txBody>
          <a:bodyPr wrap="square">
            <a:spAutoFit/>
          </a:bodyPr>
          <a:lstStyle/>
          <a:p>
            <a:r>
              <a:rPr lang="en-US" sz="3200" b="1" dirty="0">
                <a:solidFill>
                  <a:schemeClr val="bg1"/>
                </a:solidFill>
                <a:hlinkClick r:id="rId2">
                  <a:extLst>
                    <a:ext uri="{A12FA001-AC4F-418D-AE19-62706E023703}">
                      <ahyp:hlinkClr xmlns:ahyp="http://schemas.microsoft.com/office/drawing/2018/hyperlinkcolor" val="tx"/>
                    </a:ext>
                  </a:extLst>
                </a:hlinkClick>
              </a:rPr>
              <a:t>Scholix Metadata Schema for Exchange of Scholarly Communication Links</a:t>
            </a:r>
            <a:endParaRPr lang="en-US" sz="32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RDA/WDS Scholarly Link Exchange (Scholix)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002208" y="1254744"/>
            <a:ext cx="5052152"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10.5281/zenodo.1120265</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552192"/>
            <a:ext cx="8784002" cy="584775"/>
          </a:xfrm>
          <a:prstGeom prst="rect">
            <a:avLst/>
          </a:prstGeom>
          <a:noFill/>
        </p:spPr>
        <p:txBody>
          <a:bodyPr wrap="square" rtlCol="0">
            <a:spAutoFit/>
          </a:bodyPr>
          <a:lstStyle/>
          <a:p>
            <a:r>
              <a:rPr lang="en-US" sz="1600" b="1" dirty="0">
                <a:solidFill>
                  <a:schemeClr val="bg1"/>
                </a:solidFill>
              </a:rPr>
              <a:t>Category: Disseminate, Link, and Find</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823906"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025" name="Picture 1">
            <a:extLst>
              <a:ext uri="{FF2B5EF4-FFF2-40B4-BE49-F238E27FC236}">
                <a16:creationId xmlns:a16="http://schemas.microsoft.com/office/drawing/2014/main" id="{05C77D34-C3FB-904C-8393-B1DC8E9844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2711446"/>
            <a:ext cx="3649504" cy="205284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169B3E2-C39C-214B-9AB0-575B654D03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2140" y="3150469"/>
            <a:ext cx="3963959" cy="222972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0C59E7E7-ED61-624F-8F24-4C8A13400A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27040" y="3826215"/>
            <a:ext cx="3963959" cy="2229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785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2759ACE-168E-974B-B5DA-9BDA24097EF0}"/>
              </a:ext>
            </a:extLst>
          </p:cNvPr>
          <p:cNvSpPr/>
          <p:nvPr/>
        </p:nvSpPr>
        <p:spPr>
          <a:xfrm>
            <a:off x="383524"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Working Groups</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4</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graphicFrame>
        <p:nvGraphicFramePr>
          <p:cNvPr id="17" name="Table 16">
            <a:extLst>
              <a:ext uri="{FF2B5EF4-FFF2-40B4-BE49-F238E27FC236}">
                <a16:creationId xmlns:a16="http://schemas.microsoft.com/office/drawing/2014/main" id="{C8CC66F2-DAF9-B54C-B27A-48DF0C5B430C}"/>
              </a:ext>
            </a:extLst>
          </p:cNvPr>
          <p:cNvGraphicFramePr>
            <a:graphicFrameLocks noGrp="1"/>
          </p:cNvGraphicFramePr>
          <p:nvPr>
            <p:extLst>
              <p:ext uri="{D42A27DB-BD31-4B8C-83A1-F6EECF244321}">
                <p14:modId xmlns:p14="http://schemas.microsoft.com/office/powerpoint/2010/main" val="1335728850"/>
              </p:ext>
            </p:extLst>
          </p:nvPr>
        </p:nvGraphicFramePr>
        <p:xfrm>
          <a:off x="497825" y="1968724"/>
          <a:ext cx="5097432" cy="3571875"/>
        </p:xfrm>
        <a:graphic>
          <a:graphicData uri="http://schemas.openxmlformats.org/drawingml/2006/table">
            <a:tbl>
              <a:tblPr/>
              <a:tblGrid>
                <a:gridCol w="5097432">
                  <a:extLst>
                    <a:ext uri="{9D8B030D-6E8A-4147-A177-3AD203B41FA5}">
                      <a16:colId xmlns:a16="http://schemas.microsoft.com/office/drawing/2014/main" val="3645658593"/>
                    </a:ext>
                  </a:extLst>
                </a:gridCol>
              </a:tblGrid>
              <a:tr h="203200">
                <a:tc>
                  <a:txBody>
                    <a:bodyPr/>
                    <a:lstStyle/>
                    <a:p>
                      <a:pPr marL="285750" indent="-285750" algn="l" fontAlgn="b">
                        <a:buFont typeface="Wingdings" pitchFamily="2" charset="2"/>
                        <a:buChar char="§"/>
                      </a:pPr>
                      <a:r>
                        <a:rPr lang="en-US" sz="1500" b="0" i="0" u="none" strike="noStrike" dirty="0" err="1">
                          <a:solidFill>
                            <a:schemeClr val="bg1"/>
                          </a:solidFill>
                          <a:effectLst/>
                          <a:latin typeface="Calibri Light" panose="020F0302020204030204" pitchFamily="34" charset="0"/>
                          <a:cs typeface="Calibri Light" panose="020F0302020204030204" pitchFamily="34" charset="0"/>
                        </a:rPr>
                        <a:t>Agrisemantics</a:t>
                      </a:r>
                      <a:r>
                        <a:rPr lang="en-US" sz="1500" b="0" i="0" u="none" strike="noStrike" dirty="0">
                          <a:solidFill>
                            <a:schemeClr val="bg1"/>
                          </a:solidFill>
                          <a:effectLst/>
                          <a:latin typeface="Calibri Light" panose="020F0302020204030204" pitchFamily="34" charset="0"/>
                          <a:cs typeface="Calibri Light" panose="020F0302020204030204" pitchFamily="34" charset="0"/>
                        </a:rPr>
                        <a:t> WG</a:t>
                      </a:r>
                    </a:p>
                  </a:txBody>
                  <a:tcPr marL="9525" marR="9525" marT="9525" marB="0" anchor="b">
                    <a:lnL>
                      <a:noFill/>
                    </a:lnL>
                    <a:lnR>
                      <a:noFill/>
                    </a:lnR>
                    <a:lnT>
                      <a:noFill/>
                    </a:lnT>
                    <a:lnB>
                      <a:noFill/>
                    </a:lnB>
                  </a:tcPr>
                </a:tc>
                <a:extLst>
                  <a:ext uri="{0D108BD9-81ED-4DB2-BD59-A6C34878D82A}">
                    <a16:rowId xmlns:a16="http://schemas.microsoft.com/office/drawing/2014/main" val="2760524425"/>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Artificial Intelligence and Data Visitation (AIDV) WG</a:t>
                      </a:r>
                    </a:p>
                  </a:txBody>
                  <a:tcPr marL="9525" marR="9525" marT="9525" marB="0" anchor="b">
                    <a:lnL>
                      <a:noFill/>
                    </a:lnL>
                    <a:lnR>
                      <a:noFill/>
                    </a:lnR>
                    <a:lnT>
                      <a:noFill/>
                    </a:lnT>
                    <a:lnB>
                      <a:noFill/>
                    </a:lnB>
                  </a:tcPr>
                </a:tc>
                <a:extLst>
                  <a:ext uri="{0D108BD9-81ED-4DB2-BD59-A6C34878D82A}">
                    <a16:rowId xmlns:a16="http://schemas.microsoft.com/office/drawing/2014/main" val="1206681773"/>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Brokering Framework Working Group</a:t>
                      </a:r>
                    </a:p>
                  </a:txBody>
                  <a:tcPr marL="9525" marR="9525" marT="9525" marB="0" anchor="b">
                    <a:lnL>
                      <a:noFill/>
                    </a:lnL>
                    <a:lnR>
                      <a:noFill/>
                    </a:lnR>
                    <a:lnT>
                      <a:noFill/>
                    </a:lnT>
                    <a:lnB>
                      <a:noFill/>
                    </a:lnB>
                  </a:tcPr>
                </a:tc>
                <a:extLst>
                  <a:ext uri="{0D108BD9-81ED-4DB2-BD59-A6C34878D82A}">
                    <a16:rowId xmlns:a16="http://schemas.microsoft.com/office/drawing/2014/main" val="134155085"/>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Capacity Development for Agriculture Data WG</a:t>
                      </a:r>
                    </a:p>
                  </a:txBody>
                  <a:tcPr marL="9525" marR="9525" marT="9525" marB="0" anchor="b">
                    <a:lnL>
                      <a:noFill/>
                    </a:lnL>
                    <a:lnR>
                      <a:noFill/>
                    </a:lnR>
                    <a:lnT>
                      <a:noFill/>
                    </a:lnT>
                    <a:lnB>
                      <a:noFill/>
                    </a:lnB>
                  </a:tcPr>
                </a:tc>
                <a:extLst>
                  <a:ext uri="{0D108BD9-81ED-4DB2-BD59-A6C34878D82A}">
                    <a16:rowId xmlns:a16="http://schemas.microsoft.com/office/drawing/2014/main" val="3312023953"/>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Complex Citations Working Group</a:t>
                      </a:r>
                    </a:p>
                  </a:txBody>
                  <a:tcPr marL="9525" marR="9525" marT="9525" marB="0" anchor="b">
                    <a:lnL>
                      <a:noFill/>
                    </a:lnL>
                    <a:lnR>
                      <a:noFill/>
                    </a:lnR>
                    <a:lnT>
                      <a:noFill/>
                    </a:lnT>
                    <a:lnB>
                      <a:noFill/>
                    </a:lnB>
                  </a:tcPr>
                </a:tc>
                <a:extLst>
                  <a:ext uri="{0D108BD9-81ED-4DB2-BD59-A6C34878D82A}">
                    <a16:rowId xmlns:a16="http://schemas.microsoft.com/office/drawing/2014/main" val="1126419204"/>
                  </a:ext>
                </a:extLst>
              </a:tr>
              <a:tr h="203200">
                <a:tc>
                  <a:txBody>
                    <a:bodyPr/>
                    <a:lstStyle/>
                    <a:p>
                      <a:pPr marL="285750" marR="0" lvl="0" indent="-2857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Calibri Light" panose="020F0302020204030204" pitchFamily="34" charset="0"/>
                          <a:ea typeface="+mn-ea"/>
                          <a:cs typeface="Calibri Light" panose="020F0302020204030204" pitchFamily="34" charset="0"/>
                        </a:rPr>
                        <a:t>CoreTrustSeal Maintenance WG</a:t>
                      </a:r>
                    </a:p>
                  </a:txBody>
                  <a:tcPr marL="9525" marR="9525" marT="9525" marB="0" anchor="b">
                    <a:lnL>
                      <a:noFill/>
                    </a:lnL>
                    <a:lnR>
                      <a:noFill/>
                    </a:lnR>
                    <a:lnT>
                      <a:noFill/>
                    </a:lnT>
                    <a:lnB>
                      <a:noFill/>
                    </a:lnB>
                  </a:tcPr>
                </a:tc>
                <a:extLst>
                  <a:ext uri="{0D108BD9-81ED-4DB2-BD59-A6C34878D82A}">
                    <a16:rowId xmlns:a16="http://schemas.microsoft.com/office/drawing/2014/main" val="4241274225"/>
                  </a:ext>
                </a:extLst>
              </a:tr>
              <a:tr h="145323">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Data Granularity WG</a:t>
                      </a:r>
                    </a:p>
                  </a:txBody>
                  <a:tcPr marL="9525" marR="9525" marT="9525" marB="0" anchor="b">
                    <a:lnL>
                      <a:noFill/>
                    </a:lnL>
                    <a:lnR>
                      <a:noFill/>
                    </a:lnR>
                    <a:lnT>
                      <a:noFill/>
                    </a:lnT>
                    <a:lnB>
                      <a:noFill/>
                    </a:lnB>
                  </a:tcPr>
                </a:tc>
                <a:extLst>
                  <a:ext uri="{0D108BD9-81ED-4DB2-BD59-A6C34878D82A}">
                    <a16:rowId xmlns:a16="http://schemas.microsoft.com/office/drawing/2014/main" val="3560616457"/>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Data Usage Metrics WG</a:t>
                      </a:r>
                    </a:p>
                  </a:txBody>
                  <a:tcPr marL="9525" marR="9525" marT="9525" marB="0" anchor="b">
                    <a:lnL>
                      <a:noFill/>
                    </a:lnL>
                    <a:lnR>
                      <a:noFill/>
                    </a:lnR>
                    <a:lnT>
                      <a:noFill/>
                    </a:lnT>
                    <a:lnB>
                      <a:noFill/>
                    </a:lnB>
                  </a:tcPr>
                </a:tc>
                <a:extLst>
                  <a:ext uri="{0D108BD9-81ED-4DB2-BD59-A6C34878D82A}">
                    <a16:rowId xmlns:a16="http://schemas.microsoft.com/office/drawing/2014/main" val="3015713648"/>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Data Repository Attributes WG</a:t>
                      </a:r>
                    </a:p>
                  </a:txBody>
                  <a:tcPr marL="9525" marR="9525" marT="9525" marB="0" anchor="b">
                    <a:lnL>
                      <a:noFill/>
                    </a:lnL>
                    <a:lnR>
                      <a:noFill/>
                    </a:lnR>
                    <a:lnT>
                      <a:noFill/>
                    </a:lnT>
                    <a:lnB>
                      <a:noFill/>
                    </a:lnB>
                  </a:tcPr>
                </a:tc>
                <a:extLst>
                  <a:ext uri="{0D108BD9-81ED-4DB2-BD59-A6C34878D82A}">
                    <a16:rowId xmlns:a16="http://schemas.microsoft.com/office/drawing/2014/main" val="3256246152"/>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Discipline-specific Guidance for Data Management Plans WG</a:t>
                      </a:r>
                    </a:p>
                  </a:txBody>
                  <a:tcPr marL="9525" marR="9525" marT="9525" marB="0" anchor="b">
                    <a:lnL>
                      <a:noFill/>
                    </a:lnL>
                    <a:lnR>
                      <a:noFill/>
                    </a:lnR>
                    <a:lnT>
                      <a:noFill/>
                    </a:lnT>
                    <a:lnB>
                      <a:noFill/>
                    </a:lnB>
                  </a:tcPr>
                </a:tc>
                <a:extLst>
                  <a:ext uri="{0D108BD9-81ED-4DB2-BD59-A6C34878D82A}">
                    <a16:rowId xmlns:a16="http://schemas.microsoft.com/office/drawing/2014/main" val="4122971882"/>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DMP Common Standards WG</a:t>
                      </a:r>
                    </a:p>
                  </a:txBody>
                  <a:tcPr marL="9525" marR="9525" marT="9525" marB="0" anchor="b">
                    <a:lnL>
                      <a:noFill/>
                    </a:lnL>
                    <a:lnR>
                      <a:noFill/>
                    </a:lnR>
                    <a:lnT>
                      <a:noFill/>
                    </a:lnT>
                    <a:lnB>
                      <a:noFill/>
                    </a:lnB>
                  </a:tcPr>
                </a:tc>
                <a:extLst>
                  <a:ext uri="{0D108BD9-81ED-4DB2-BD59-A6C34878D82A}">
                    <a16:rowId xmlns:a16="http://schemas.microsoft.com/office/drawing/2014/main" val="3903018016"/>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Exposing Data Management Plans WG</a:t>
                      </a:r>
                    </a:p>
                  </a:txBody>
                  <a:tcPr marL="9525" marR="9525" marT="9525" marB="0" anchor="b">
                    <a:lnL>
                      <a:noFill/>
                    </a:lnL>
                    <a:lnR>
                      <a:noFill/>
                    </a:lnR>
                    <a:lnT>
                      <a:noFill/>
                    </a:lnT>
                    <a:lnB>
                      <a:noFill/>
                    </a:lnB>
                  </a:tcPr>
                </a:tc>
                <a:extLst>
                  <a:ext uri="{0D108BD9-81ED-4DB2-BD59-A6C34878D82A}">
                    <a16:rowId xmlns:a16="http://schemas.microsoft.com/office/drawing/2014/main" val="2622946829"/>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FAIR Data Maturity Model WG</a:t>
                      </a:r>
                    </a:p>
                  </a:txBody>
                  <a:tcPr marL="9525" marR="9525" marT="9525" marB="0" anchor="b">
                    <a:lnL>
                      <a:noFill/>
                    </a:lnL>
                    <a:lnR>
                      <a:noFill/>
                    </a:lnR>
                    <a:lnT>
                      <a:noFill/>
                    </a:lnT>
                    <a:lnB>
                      <a:noFill/>
                    </a:lnB>
                  </a:tcPr>
                </a:tc>
                <a:extLst>
                  <a:ext uri="{0D108BD9-81ED-4DB2-BD59-A6C34878D82A}">
                    <a16:rowId xmlns:a16="http://schemas.microsoft.com/office/drawing/2014/main" val="2330251817"/>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FAIR for Research Software (FAIR4RS) WG</a:t>
                      </a:r>
                    </a:p>
                  </a:txBody>
                  <a:tcPr marL="9525" marR="9525" marT="9525" marB="0" anchor="b">
                    <a:lnL>
                      <a:noFill/>
                    </a:lnL>
                    <a:lnR>
                      <a:noFill/>
                    </a:lnR>
                    <a:lnT>
                      <a:noFill/>
                    </a:lnT>
                    <a:lnB>
                      <a:noFill/>
                    </a:lnB>
                  </a:tcPr>
                </a:tc>
                <a:extLst>
                  <a:ext uri="{0D108BD9-81ED-4DB2-BD59-A6C34878D82A}">
                    <a16:rowId xmlns:a16="http://schemas.microsoft.com/office/drawing/2014/main" val="322681971"/>
                  </a:ext>
                </a:extLst>
              </a:tr>
              <a:tr h="225201">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FAIR for Virtual Research Environments WG</a:t>
                      </a:r>
                    </a:p>
                  </a:txBody>
                  <a:tcPr marL="9525" marR="9525" marT="9525" marB="0" anchor="b">
                    <a:lnL>
                      <a:noFill/>
                    </a:lnL>
                    <a:lnR>
                      <a:noFill/>
                    </a:lnR>
                    <a:lnT>
                      <a:noFill/>
                    </a:lnT>
                    <a:lnB>
                      <a:noFill/>
                    </a:lnB>
                  </a:tcPr>
                </a:tc>
                <a:extLst>
                  <a:ext uri="{0D108BD9-81ED-4DB2-BD59-A6C34878D82A}">
                    <a16:rowId xmlns:a16="http://schemas.microsoft.com/office/drawing/2014/main" val="1776146050"/>
                  </a:ext>
                </a:extLst>
              </a:tr>
            </a:tbl>
          </a:graphicData>
        </a:graphic>
      </p:graphicFrame>
      <p:sp>
        <p:nvSpPr>
          <p:cNvPr id="21" name="Rectangle 20">
            <a:extLst>
              <a:ext uri="{FF2B5EF4-FFF2-40B4-BE49-F238E27FC236}">
                <a16:creationId xmlns:a16="http://schemas.microsoft.com/office/drawing/2014/main" id="{4E87E242-06F0-B249-860F-28E3DC918E4F}"/>
              </a:ext>
            </a:extLst>
          </p:cNvPr>
          <p:cNvSpPr/>
          <p:nvPr/>
        </p:nvSpPr>
        <p:spPr>
          <a:xfrm>
            <a:off x="6281059"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 name="Table 21">
            <a:extLst>
              <a:ext uri="{FF2B5EF4-FFF2-40B4-BE49-F238E27FC236}">
                <a16:creationId xmlns:a16="http://schemas.microsoft.com/office/drawing/2014/main" id="{2004892B-7C5D-0B48-BB5C-0A31CE5DBC5D}"/>
              </a:ext>
            </a:extLst>
          </p:cNvPr>
          <p:cNvGraphicFramePr>
            <a:graphicFrameLocks noGrp="1"/>
          </p:cNvGraphicFramePr>
          <p:nvPr>
            <p:extLst>
              <p:ext uri="{D42A27DB-BD31-4B8C-83A1-F6EECF244321}">
                <p14:modId xmlns:p14="http://schemas.microsoft.com/office/powerpoint/2010/main" val="1319657264"/>
              </p:ext>
            </p:extLst>
          </p:nvPr>
        </p:nvGraphicFramePr>
        <p:xfrm>
          <a:off x="6313714" y="1879578"/>
          <a:ext cx="5248022" cy="4184684"/>
        </p:xfrm>
        <a:graphic>
          <a:graphicData uri="http://schemas.openxmlformats.org/drawingml/2006/table">
            <a:tbl>
              <a:tblPr/>
              <a:tblGrid>
                <a:gridCol w="5248022">
                  <a:extLst>
                    <a:ext uri="{9D8B030D-6E8A-4147-A177-3AD203B41FA5}">
                      <a16:colId xmlns:a16="http://schemas.microsoft.com/office/drawing/2014/main" val="850450400"/>
                    </a:ext>
                  </a:extLst>
                </a:gridCol>
              </a:tblGrid>
              <a:tr h="330223">
                <a:tc>
                  <a:txBody>
                    <a:bodyPr/>
                    <a:lstStyle/>
                    <a:p>
                      <a:pPr marL="285750" marR="0" lvl="0" indent="-2857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GORC International Model WG</a:t>
                      </a:r>
                    </a:p>
                  </a:txBody>
                  <a:tcPr marL="9525" marR="9525" marT="9525" marB="0" anchor="b">
                    <a:lnL>
                      <a:noFill/>
                    </a:lnL>
                    <a:lnR>
                      <a:noFill/>
                    </a:lnR>
                    <a:lnT>
                      <a:noFill/>
                    </a:lnT>
                    <a:lnB>
                      <a:noFill/>
                    </a:lnB>
                  </a:tcPr>
                </a:tc>
                <a:extLst>
                  <a:ext uri="{0D108BD9-81ED-4DB2-BD59-A6C34878D82A}">
                    <a16:rowId xmlns:a16="http://schemas.microsoft.com/office/drawing/2014/main" val="2231051302"/>
                  </a:ext>
                </a:extLst>
              </a:tr>
              <a:tr h="250371">
                <a:tc>
                  <a:txBody>
                    <a:bodyPr/>
                    <a:lstStyle/>
                    <a:p>
                      <a:pPr marL="285750" marR="0" lvl="0" indent="-2857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International Materials Resource Registries WG</a:t>
                      </a:r>
                    </a:p>
                  </a:txBody>
                  <a:tcPr marL="9525" marR="9525" marT="9525" marB="0" anchor="b">
                    <a:lnL>
                      <a:noFill/>
                    </a:lnL>
                    <a:lnR>
                      <a:noFill/>
                    </a:lnR>
                    <a:lnT>
                      <a:noFill/>
                    </a:lnT>
                    <a:lnB>
                      <a:noFill/>
                    </a:lnB>
                  </a:tcPr>
                </a:tc>
                <a:extLst>
                  <a:ext uri="{0D108BD9-81ED-4DB2-BD59-A6C34878D82A}">
                    <a16:rowId xmlns:a16="http://schemas.microsoft.com/office/drawing/2014/main" val="4000597173"/>
                  </a:ext>
                </a:extLst>
              </a:tr>
              <a:tr h="444509">
                <a:tc>
                  <a:txBody>
                    <a:bodyPr/>
                    <a:lstStyle/>
                    <a:p>
                      <a:pPr marL="285750" indent="-285750" algn="l" fontAlgn="b">
                        <a:buFont typeface="Wingdings" pitchFamily="2" charset="2"/>
                        <a:buChar char="§"/>
                      </a:pPr>
                      <a:r>
                        <a:rPr lang="en-US" sz="1500" b="0" i="0" u="none" strike="noStrike" dirty="0" err="1">
                          <a:solidFill>
                            <a:schemeClr val="bg1"/>
                          </a:solidFill>
                          <a:effectLst/>
                          <a:latin typeface="+mj-lt"/>
                        </a:rPr>
                        <a:t>InteroperAble</a:t>
                      </a:r>
                      <a:r>
                        <a:rPr lang="en-US" sz="1500" b="0" i="0" u="none" strike="noStrike" dirty="0">
                          <a:solidFill>
                            <a:schemeClr val="bg1"/>
                          </a:solidFill>
                          <a:effectLst/>
                          <a:latin typeface="+mj-lt"/>
                        </a:rPr>
                        <a:t> Descriptions of Observable Property Terminology WG (I-ADOPT WG)</a:t>
                      </a:r>
                    </a:p>
                  </a:txBody>
                  <a:tcPr marL="9525" marR="9525" marT="9525" marB="0" anchor="b">
                    <a:lnL>
                      <a:noFill/>
                    </a:lnL>
                    <a:lnR>
                      <a:noFill/>
                    </a:lnR>
                    <a:lnT>
                      <a:noFill/>
                    </a:lnT>
                    <a:lnB>
                      <a:noFill/>
                    </a:lnB>
                  </a:tcPr>
                </a:tc>
                <a:extLst>
                  <a:ext uri="{0D108BD9-81ED-4DB2-BD59-A6C34878D82A}">
                    <a16:rowId xmlns:a16="http://schemas.microsoft.com/office/drawing/2014/main" val="799973131"/>
                  </a:ext>
                </a:extLst>
              </a:tr>
              <a:tr h="26852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National PID Strategies WG</a:t>
                      </a:r>
                    </a:p>
                  </a:txBody>
                  <a:tcPr marL="9525" marR="9525" marT="9525" marB="0" anchor="b">
                    <a:lnL>
                      <a:noFill/>
                    </a:lnL>
                    <a:lnR>
                      <a:noFill/>
                    </a:lnR>
                    <a:lnT>
                      <a:noFill/>
                    </a:lnT>
                    <a:lnB>
                      <a:noFill/>
                    </a:lnB>
                  </a:tcPr>
                </a:tc>
                <a:extLst>
                  <a:ext uri="{0D108BD9-81ED-4DB2-BD59-A6C34878D82A}">
                    <a16:rowId xmlns:a16="http://schemas.microsoft.com/office/drawing/2014/main" val="1686809941"/>
                  </a:ext>
                </a:extLst>
              </a:tr>
              <a:tr h="268520">
                <a:tc>
                  <a:txBody>
                    <a:bodyPr/>
                    <a:lstStyle/>
                    <a:p>
                      <a:pPr marL="285750" indent="-285750" algn="l" defTabSz="914400" rtl="0" eaLnBrk="1" fontAlgn="b" latinLnBrk="0" hangingPunct="1">
                        <a:buFont typeface="Wingdings" pitchFamily="2" charset="2"/>
                        <a:buChar char="§"/>
                      </a:pPr>
                      <a:r>
                        <a:rPr lang="en-US" sz="1500" b="0" i="0" u="none" strike="noStrike" kern="1200" dirty="0">
                          <a:solidFill>
                            <a:schemeClr val="bg1"/>
                          </a:solidFill>
                          <a:effectLst/>
                          <a:latin typeface="+mj-lt"/>
                          <a:ea typeface="+mn-ea"/>
                          <a:cs typeface="+mn-cs"/>
                        </a:rPr>
                        <a:t>Neuroimaging Data WG</a:t>
                      </a:r>
                    </a:p>
                  </a:txBody>
                  <a:tcPr marL="9525" marR="9525" marT="9525" marB="0" anchor="b">
                    <a:lnL>
                      <a:noFill/>
                    </a:lnL>
                    <a:lnR>
                      <a:noFill/>
                    </a:lnR>
                    <a:lnT>
                      <a:noFill/>
                    </a:lnT>
                    <a:lnB>
                      <a:noFill/>
                    </a:lnB>
                  </a:tcPr>
                </a:tc>
                <a:extLst>
                  <a:ext uri="{0D108BD9-81ED-4DB2-BD59-A6C34878D82A}">
                    <a16:rowId xmlns:a16="http://schemas.microsoft.com/office/drawing/2014/main" val="3483532708"/>
                  </a:ext>
                </a:extLst>
              </a:tr>
              <a:tr h="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Persistent Identification of Instruments WG</a:t>
                      </a:r>
                    </a:p>
                  </a:txBody>
                  <a:tcPr marL="9525" marR="9525" marT="9525" marB="0" anchor="b">
                    <a:lnL>
                      <a:noFill/>
                    </a:lnL>
                    <a:lnR>
                      <a:noFill/>
                    </a:lnR>
                    <a:lnT>
                      <a:noFill/>
                    </a:lnT>
                    <a:lnB>
                      <a:noFill/>
                    </a:lnB>
                  </a:tcPr>
                </a:tc>
                <a:extLst>
                  <a:ext uri="{0D108BD9-81ED-4DB2-BD59-A6C34878D82A}">
                    <a16:rowId xmlns:a16="http://schemas.microsoft.com/office/drawing/2014/main" val="2225405084"/>
                  </a:ext>
                </a:extLst>
              </a:tr>
              <a:tr h="444509">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Raising </a:t>
                      </a:r>
                      <a:r>
                        <a:rPr lang="en-US" sz="1500" b="0" i="0" u="none" strike="noStrike" dirty="0" err="1">
                          <a:solidFill>
                            <a:schemeClr val="bg1"/>
                          </a:solidFill>
                          <a:effectLst/>
                          <a:latin typeface="+mj-lt"/>
                        </a:rPr>
                        <a:t>FAIRness</a:t>
                      </a:r>
                      <a:r>
                        <a:rPr lang="en-US" sz="1500" b="0" i="0" u="none" strike="noStrike" dirty="0">
                          <a:solidFill>
                            <a:schemeClr val="bg1"/>
                          </a:solidFill>
                          <a:effectLst/>
                          <a:latin typeface="+mj-lt"/>
                        </a:rPr>
                        <a:t> in health data and health research performing </a:t>
                      </a:r>
                      <a:r>
                        <a:rPr lang="en-US" sz="1500" b="0" i="0" u="none" strike="noStrike" dirty="0" err="1">
                          <a:solidFill>
                            <a:schemeClr val="bg1"/>
                          </a:solidFill>
                          <a:effectLst/>
                          <a:latin typeface="+mj-lt"/>
                        </a:rPr>
                        <a:t>organisations</a:t>
                      </a:r>
                      <a:r>
                        <a:rPr lang="en-US" sz="1500" b="0" i="0" u="none" strike="noStrike" dirty="0">
                          <a:solidFill>
                            <a:schemeClr val="bg1"/>
                          </a:solidFill>
                          <a:effectLst/>
                          <a:latin typeface="+mj-lt"/>
                        </a:rPr>
                        <a:t> (HRPOs) WG</a:t>
                      </a:r>
                    </a:p>
                  </a:txBody>
                  <a:tcPr marL="9525" marR="9525" marT="9525" marB="0" anchor="b">
                    <a:lnL>
                      <a:noFill/>
                    </a:lnL>
                    <a:lnR>
                      <a:noFill/>
                    </a:lnR>
                    <a:lnT>
                      <a:noFill/>
                    </a:lnT>
                    <a:lnB>
                      <a:noFill/>
                    </a:lnB>
                  </a:tcPr>
                </a:tc>
                <a:extLst>
                  <a:ext uri="{0D108BD9-81ED-4DB2-BD59-A6C34878D82A}">
                    <a16:rowId xmlns:a16="http://schemas.microsoft.com/office/drawing/2014/main" val="438685705"/>
                  </a:ext>
                </a:extLst>
              </a:tr>
              <a:tr h="444509">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 / TDWG Metadata Standards for attribution of physical and digital collections stewardship</a:t>
                      </a:r>
                    </a:p>
                  </a:txBody>
                  <a:tcPr marL="9525" marR="9525" marT="9525" marB="0" anchor="b">
                    <a:lnL>
                      <a:noFill/>
                    </a:lnL>
                    <a:lnR>
                      <a:noFill/>
                    </a:lnR>
                    <a:lnT>
                      <a:noFill/>
                    </a:lnT>
                    <a:lnB>
                      <a:noFill/>
                    </a:lnB>
                  </a:tcPr>
                </a:tc>
                <a:extLst>
                  <a:ext uri="{0D108BD9-81ED-4DB2-BD59-A6C34878D82A}">
                    <a16:rowId xmlns:a16="http://schemas.microsoft.com/office/drawing/2014/main" val="1071255586"/>
                  </a:ext>
                </a:extLst>
              </a:tr>
              <a:tr h="226790">
                <a:tc>
                  <a:txBody>
                    <a:bodyPr/>
                    <a:lstStyle/>
                    <a:p>
                      <a:pPr marL="285750" marR="0" lvl="0" indent="-2857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RDA-COVID19</a:t>
                      </a:r>
                    </a:p>
                  </a:txBody>
                  <a:tcPr marL="9525" marR="9525" marT="9525" marB="0" anchor="b">
                    <a:lnL>
                      <a:noFill/>
                    </a:lnL>
                    <a:lnR>
                      <a:noFill/>
                    </a:lnR>
                    <a:lnT>
                      <a:noFill/>
                    </a:lnT>
                    <a:lnB>
                      <a:noFill/>
                    </a:lnB>
                  </a:tcPr>
                </a:tc>
                <a:extLst>
                  <a:ext uri="{0D108BD9-81ED-4DB2-BD59-A6C34878D82A}">
                    <a16:rowId xmlns:a16="http://schemas.microsoft.com/office/drawing/2014/main" val="1771032388"/>
                  </a:ext>
                </a:extLst>
              </a:tr>
              <a:tr h="226790">
                <a:tc>
                  <a:txBody>
                    <a:bodyPr/>
                    <a:lstStyle/>
                    <a:p>
                      <a:pPr marL="285750" indent="-285750" algn="l" fontAlgn="b">
                        <a:buFont typeface="Wingdings" pitchFamily="2" charset="2"/>
                        <a:buChar char="§"/>
                      </a:pPr>
                      <a:r>
                        <a:rPr lang="en-US" sz="1500" b="0" i="0" u="none" strike="noStrike" kern="1200" dirty="0">
                          <a:solidFill>
                            <a:schemeClr val="bg1"/>
                          </a:solidFill>
                          <a:effectLst/>
                          <a:latin typeface="+mn-lt"/>
                          <a:ea typeface="+mn-ea"/>
                          <a:cs typeface="+mn-cs"/>
                        </a:rPr>
                        <a:t>RDA COVID-19 Epidemiology </a:t>
                      </a:r>
                      <a:endParaRPr lang="en-US" sz="1500" b="0" i="0" u="none" strike="noStrike" dirty="0">
                        <a:solidFill>
                          <a:schemeClr val="bg1"/>
                        </a:solidFill>
                        <a:effectLst/>
                        <a:latin typeface="+mj-lt"/>
                      </a:endParaRPr>
                    </a:p>
                  </a:txBody>
                  <a:tcPr marL="9525" marR="9525" marT="9525" marB="0" anchor="b">
                    <a:lnL>
                      <a:noFill/>
                    </a:lnL>
                    <a:lnR>
                      <a:noFill/>
                    </a:lnR>
                    <a:lnT>
                      <a:noFill/>
                    </a:lnT>
                    <a:lnB>
                      <a:noFill/>
                    </a:lnB>
                  </a:tcPr>
                </a:tc>
                <a:extLst>
                  <a:ext uri="{0D108BD9-81ED-4DB2-BD59-A6C34878D82A}">
                    <a16:rowId xmlns:a16="http://schemas.microsoft.com/office/drawing/2014/main" val="1098638996"/>
                  </a:ext>
                </a:extLst>
              </a:tr>
              <a:tr h="226790">
                <a:tc>
                  <a:txBody>
                    <a:bodyPr/>
                    <a:lstStyle/>
                    <a:p>
                      <a:pPr marL="285750" indent="-285750" algn="l" fontAlgn="b">
                        <a:buFont typeface="Wingdings" pitchFamily="2" charset="2"/>
                        <a:buChar char="§"/>
                      </a:pPr>
                      <a:r>
                        <a:rPr lang="en-US" sz="1500" b="0" i="0" u="none" strike="noStrike" kern="1200" dirty="0">
                          <a:solidFill>
                            <a:schemeClr val="bg1"/>
                          </a:solidFill>
                          <a:effectLst/>
                          <a:latin typeface="+mj-lt"/>
                          <a:ea typeface="+mn-ea"/>
                          <a:cs typeface="+mn-cs"/>
                        </a:rPr>
                        <a:t>RDA-COVID19-Clinical</a:t>
                      </a:r>
                    </a:p>
                  </a:txBody>
                  <a:tcPr marL="9525" marR="9525" marT="9525" marB="0" anchor="b">
                    <a:lnL>
                      <a:noFill/>
                    </a:lnL>
                    <a:lnR>
                      <a:noFill/>
                    </a:lnR>
                    <a:lnT>
                      <a:noFill/>
                    </a:lnT>
                    <a:lnB>
                      <a:noFill/>
                    </a:lnB>
                  </a:tcPr>
                </a:tc>
                <a:extLst>
                  <a:ext uri="{0D108BD9-81ED-4DB2-BD59-A6C34878D82A}">
                    <a16:rowId xmlns:a16="http://schemas.microsoft.com/office/drawing/2014/main" val="715813490"/>
                  </a:ext>
                </a:extLst>
              </a:tr>
              <a:tr h="22679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RDA-COVID19-Community-participation</a:t>
                      </a:r>
                    </a:p>
                  </a:txBody>
                  <a:tcPr marL="9525" marR="9525" marT="9525" marB="0" anchor="b">
                    <a:lnL>
                      <a:noFill/>
                    </a:lnL>
                    <a:lnR>
                      <a:noFill/>
                    </a:lnR>
                    <a:lnT>
                      <a:noFill/>
                    </a:lnT>
                    <a:lnB>
                      <a:noFill/>
                    </a:lnB>
                  </a:tcPr>
                </a:tc>
                <a:extLst>
                  <a:ext uri="{0D108BD9-81ED-4DB2-BD59-A6C34878D82A}">
                    <a16:rowId xmlns:a16="http://schemas.microsoft.com/office/drawing/2014/main" val="4031809460"/>
                  </a:ext>
                </a:extLst>
              </a:tr>
              <a:tr h="226790">
                <a:tc>
                  <a:txBody>
                    <a:bodyPr/>
                    <a:lstStyle/>
                    <a:p>
                      <a:pPr marL="285750" indent="-285750" algn="l" fontAlgn="b">
                        <a:buFont typeface="Wingdings" pitchFamily="2" charset="2"/>
                        <a:buChar char="§"/>
                      </a:pPr>
                      <a:endParaRPr lang="en-US" sz="1500" b="0" i="0" u="none" strike="noStrike" dirty="0">
                        <a:solidFill>
                          <a:schemeClr val="bg1"/>
                        </a:solidFill>
                        <a:effectLst/>
                        <a:latin typeface="+mj-lt"/>
                      </a:endParaRPr>
                    </a:p>
                  </a:txBody>
                  <a:tcPr marL="9525" marR="9525" marT="9525" marB="0" anchor="b">
                    <a:lnL>
                      <a:noFill/>
                    </a:lnL>
                    <a:lnR>
                      <a:noFill/>
                    </a:lnR>
                    <a:lnT>
                      <a:noFill/>
                    </a:lnT>
                    <a:lnB>
                      <a:noFill/>
                    </a:lnB>
                  </a:tcPr>
                </a:tc>
                <a:extLst>
                  <a:ext uri="{0D108BD9-81ED-4DB2-BD59-A6C34878D82A}">
                    <a16:rowId xmlns:a16="http://schemas.microsoft.com/office/drawing/2014/main" val="2588599784"/>
                  </a:ext>
                </a:extLst>
              </a:tr>
              <a:tr h="226790">
                <a:tc>
                  <a:txBody>
                    <a:bodyPr/>
                    <a:lstStyle/>
                    <a:p>
                      <a:pPr marL="285750" indent="-285750" algn="l" fontAlgn="b">
                        <a:buFont typeface="Wingdings" pitchFamily="2" charset="2"/>
                        <a:buChar char="§"/>
                      </a:pPr>
                      <a:endParaRPr lang="en-US" sz="1500" b="0" i="0" u="none" strike="noStrike" dirty="0">
                        <a:solidFill>
                          <a:schemeClr val="bg1"/>
                        </a:solidFill>
                        <a:effectLst/>
                        <a:latin typeface="+mj-lt"/>
                      </a:endParaRPr>
                    </a:p>
                  </a:txBody>
                  <a:tcPr marL="9525" marR="9525" marT="9525" marB="0" anchor="b">
                    <a:lnL>
                      <a:noFill/>
                    </a:lnL>
                    <a:lnR>
                      <a:noFill/>
                    </a:lnR>
                    <a:lnT>
                      <a:noFill/>
                    </a:lnT>
                    <a:lnB>
                      <a:noFill/>
                    </a:lnB>
                  </a:tcPr>
                </a:tc>
                <a:extLst>
                  <a:ext uri="{0D108BD9-81ED-4DB2-BD59-A6C34878D82A}">
                    <a16:rowId xmlns:a16="http://schemas.microsoft.com/office/drawing/2014/main" val="103141760"/>
                  </a:ext>
                </a:extLst>
              </a:tr>
            </a:tbl>
          </a:graphicData>
        </a:graphic>
      </p:graphicFrame>
    </p:spTree>
    <p:extLst>
      <p:ext uri="{BB962C8B-B14F-4D97-AF65-F5344CB8AC3E}">
        <p14:creationId xmlns:p14="http://schemas.microsoft.com/office/powerpoint/2010/main" val="35468928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686864"/>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8" y="2589187"/>
            <a:ext cx="6535152" cy="2970044"/>
          </a:xfrm>
          <a:prstGeom prst="rect">
            <a:avLst/>
          </a:prstGeom>
          <a:noFill/>
        </p:spPr>
        <p:txBody>
          <a:bodyPr wrap="square" rtlCol="0">
            <a:spAutoFit/>
          </a:bodyPr>
          <a:lstStyle/>
          <a:p>
            <a:r>
              <a:rPr lang="en-US" sz="1700" dirty="0"/>
              <a:t>As of March 2018, we have 1168 standards, 1050 databases and 111 policies. Our aim is to ensure quality rather than quantity. A key part of this is working directly with the community, engaging the maintainers of each standard, database and policy to actively update the record for their resource on </a:t>
            </a:r>
            <a:r>
              <a:rPr lang="en-US" sz="1700" dirty="0" err="1"/>
              <a:t>FAIRsharing</a:t>
            </a:r>
            <a:r>
              <a:rPr lang="en-US" sz="1700" dirty="0"/>
              <a:t>. </a:t>
            </a:r>
            <a:r>
              <a:rPr lang="en-US" sz="1700" dirty="0" err="1"/>
              <a:t>FAIRsharing</a:t>
            </a:r>
            <a:r>
              <a:rPr lang="en-US" sz="1700" dirty="0"/>
              <a:t> has already been used and adopted by a number of journal publishers (e.g. PLOS, Springer Nature, F1000), research data management </a:t>
            </a:r>
            <a:r>
              <a:rPr lang="en-US" sz="1700" dirty="0" err="1"/>
              <a:t>programmes</a:t>
            </a:r>
            <a:r>
              <a:rPr lang="en-US" sz="1700" dirty="0"/>
              <a:t> (e.g. ELIXIR and NIH), community and infrastructure groups (e.g. Biodiversity TDWG), and research and funding </a:t>
            </a:r>
            <a:r>
              <a:rPr lang="en-US" sz="1700" dirty="0" err="1"/>
              <a:t>programmes</a:t>
            </a:r>
            <a:r>
              <a:rPr lang="en-US" sz="1700" dirty="0"/>
              <a:t> (e.g. JISC) (see more at </a:t>
            </a:r>
            <a:r>
              <a:rPr lang="en-US" sz="1700" dirty="0" err="1"/>
              <a:t>fairsharing.org</a:t>
            </a:r>
            <a:r>
              <a:rPr lang="en-US" sz="1700" dirty="0"/>
              <a:t>/communities).</a:t>
            </a:r>
            <a:endParaRPr lang="en-US" sz="1600" dirty="0"/>
          </a:p>
          <a:p>
            <a:endParaRPr lang="en-US" sz="1700" dirty="0"/>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331358"/>
            <a:ext cx="12089773" cy="892552"/>
          </a:xfrm>
          <a:prstGeom prst="rect">
            <a:avLst/>
          </a:prstGeom>
        </p:spPr>
        <p:txBody>
          <a:bodyPr wrap="square">
            <a:spAutoFit/>
          </a:bodyPr>
          <a:lstStyle/>
          <a:p>
            <a:r>
              <a:rPr lang="en-US" sz="2500" b="1" dirty="0">
                <a:solidFill>
                  <a:schemeClr val="bg1"/>
                </a:solidFill>
                <a:hlinkClick r:id="rId2">
                  <a:extLst>
                    <a:ext uri="{A12FA001-AC4F-418D-AE19-62706E023703}">
                      <ahyp:hlinkClr xmlns:ahyp="http://schemas.microsoft.com/office/drawing/2018/hyperlinkcolor" val="tx"/>
                    </a:ext>
                  </a:extLst>
                </a:hlinkClick>
              </a:rPr>
              <a:t>The </a:t>
            </a:r>
            <a:r>
              <a:rPr lang="en-US" sz="2500" b="1" dirty="0" err="1">
                <a:solidFill>
                  <a:schemeClr val="bg1"/>
                </a:solidFill>
                <a:hlinkClick r:id="rId2">
                  <a:extLst>
                    <a:ext uri="{A12FA001-AC4F-418D-AE19-62706E023703}">
                      <ahyp:hlinkClr xmlns:ahyp="http://schemas.microsoft.com/office/drawing/2018/hyperlinkcolor" val="tx"/>
                    </a:ext>
                  </a:extLst>
                </a:hlinkClick>
              </a:rPr>
              <a:t>FAIRsharing</a:t>
            </a:r>
            <a:r>
              <a:rPr lang="en-US" sz="2500" b="1" dirty="0">
                <a:solidFill>
                  <a:schemeClr val="bg1"/>
                </a:solidFill>
                <a:hlinkClick r:id="rId2">
                  <a:extLst>
                    <a:ext uri="{A12FA001-AC4F-418D-AE19-62706E023703}">
                      <ahyp:hlinkClr xmlns:ahyp="http://schemas.microsoft.com/office/drawing/2018/hyperlinkcolor" val="tx"/>
                    </a:ext>
                  </a:extLst>
                </a:hlinkClick>
              </a:rPr>
              <a:t> Registry and Recommendations: Interlinking Standards, Databases and Data Policies</a:t>
            </a:r>
            <a:endParaRPr lang="en-US" sz="25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41992"/>
            <a:ext cx="10663011" cy="346718"/>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40328" y="1249875"/>
            <a:ext cx="7358838" cy="523220"/>
          </a:xfrm>
          <a:prstGeom prst="rect">
            <a:avLst/>
          </a:prstGeom>
          <a:noFill/>
        </p:spPr>
        <p:txBody>
          <a:bodyPr wrap="square" rtlCol="0">
            <a:spAutoFit/>
          </a:bodyPr>
          <a:lstStyle/>
          <a:p>
            <a:r>
              <a:rPr lang="en-US" sz="1400" b="1" dirty="0">
                <a:solidFill>
                  <a:schemeClr val="accent6">
                    <a:lumMod val="50000"/>
                  </a:schemeClr>
                </a:solidFill>
                <a:hlinkClick r:id="rId3">
                  <a:extLst>
                    <a:ext uri="{A12FA001-AC4F-418D-AE19-62706E023703}">
                      <ahyp:hlinkClr xmlns:ahyp="http://schemas.microsoft.com/office/drawing/2018/hyperlinkcolor" val="tx"/>
                    </a:ext>
                  </a:extLst>
                </a:hlinkClick>
              </a:rPr>
              <a:t>FAIRsharing Registry WG: connecting (meta)data standards, repositories and policies</a:t>
            </a:r>
            <a:endParaRPr lang="en-US" sz="1400" b="1" dirty="0">
              <a:solidFill>
                <a:schemeClr val="accent6">
                  <a:lumMod val="50000"/>
                </a:schemeClr>
              </a:solidFill>
            </a:endParaRPr>
          </a:p>
          <a:p>
            <a:endParaRPr lang="en-US" sz="1400" b="1"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142286" y="5683399"/>
            <a:ext cx="11581628" cy="292388"/>
          </a:xfrm>
          <a:prstGeom prst="rect">
            <a:avLst/>
          </a:prstGeom>
          <a:noFill/>
        </p:spPr>
        <p:txBody>
          <a:bodyPr wrap="square" rtlCol="0">
            <a:spAutoFit/>
          </a:bodyPr>
          <a:lstStyle/>
          <a:p>
            <a:r>
              <a:rPr lang="en-US" sz="1300" b="1" dirty="0">
                <a:solidFill>
                  <a:schemeClr val="bg1"/>
                </a:solidFill>
              </a:rPr>
              <a:t>Categories: Data Management - Data Collection - Data Description - Identity, Store, and Preserve - Disseminate, Link, and Find - Policy, Legal Compliance, and Capacity</a:t>
            </a:r>
          </a:p>
        </p:txBody>
      </p:sp>
      <p:sp>
        <p:nvSpPr>
          <p:cNvPr id="21" name="Oval 20">
            <a:extLst>
              <a:ext uri="{FF2B5EF4-FFF2-40B4-BE49-F238E27FC236}">
                <a16:creationId xmlns:a16="http://schemas.microsoft.com/office/drawing/2014/main" id="{4B8D8169-9C71-8D45-9A45-19E7330BEEF0}"/>
              </a:ext>
            </a:extLst>
          </p:cNvPr>
          <p:cNvSpPr/>
          <p:nvPr/>
        </p:nvSpPr>
        <p:spPr>
          <a:xfrm>
            <a:off x="7969624" y="1349891"/>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TextBox 16">
            <a:extLst>
              <a:ext uri="{FF2B5EF4-FFF2-40B4-BE49-F238E27FC236}">
                <a16:creationId xmlns:a16="http://schemas.microsoft.com/office/drawing/2014/main" id="{5334DE39-0041-5D4A-94F7-9B141274E11F}"/>
              </a:ext>
            </a:extLst>
          </p:cNvPr>
          <p:cNvSpPr txBox="1"/>
          <p:nvPr/>
        </p:nvSpPr>
        <p:spPr>
          <a:xfrm>
            <a:off x="8117131" y="1260570"/>
            <a:ext cx="4080861" cy="307777"/>
          </a:xfrm>
          <a:prstGeom prst="rect">
            <a:avLst/>
          </a:prstGeom>
          <a:noFill/>
        </p:spPr>
        <p:txBody>
          <a:bodyPr wrap="none" rtlCol="0">
            <a:spAutoFit/>
          </a:bodyPr>
          <a:lstStyle/>
          <a:p>
            <a:r>
              <a:rPr lang="en-US" sz="1400" b="1" dirty="0">
                <a:solidFill>
                  <a:schemeClr val="accent6">
                    <a:lumMod val="50000"/>
                  </a:schemeClr>
                </a:solidFill>
              </a:rPr>
              <a:t>Recommendation package DOI</a:t>
            </a:r>
            <a:r>
              <a:rPr lang="en-US" sz="1400" dirty="0">
                <a:solidFill>
                  <a:schemeClr val="accent6">
                    <a:lumMod val="50000"/>
                  </a:schemeClr>
                </a:solidFill>
              </a:rPr>
              <a:t>: </a:t>
            </a:r>
            <a:r>
              <a:rPr lang="en-US" sz="1400" dirty="0">
                <a:hlinkClick r:id="rId2"/>
              </a:rPr>
              <a:t>10.15497/RDA00030</a:t>
            </a:r>
            <a:endParaRPr lang="en-US" sz="1400" dirty="0">
              <a:solidFill>
                <a:schemeClr val="accent6">
                  <a:lumMod val="50000"/>
                </a:schemeClr>
              </a:solidFill>
            </a:endParaRPr>
          </a:p>
        </p:txBody>
      </p:sp>
      <p:pic>
        <p:nvPicPr>
          <p:cNvPr id="6145" name="Picture 1">
            <a:extLst>
              <a:ext uri="{FF2B5EF4-FFF2-40B4-BE49-F238E27FC236}">
                <a16:creationId xmlns:a16="http://schemas.microsoft.com/office/drawing/2014/main" id="{CBE0C12F-AC75-3F4C-B980-49B8E6DC47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2746913"/>
            <a:ext cx="3269343" cy="183900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B454D1AA-175E-1F42-8F3E-F153133063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9707" y="3048746"/>
            <a:ext cx="3262895" cy="183537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4C35BB20-2A56-A343-B5FD-23D9823E9A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04718" y="3346953"/>
            <a:ext cx="3269343" cy="183900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35E1EF09-5E59-3640-8DCC-3090A211F0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57328" y="3645159"/>
            <a:ext cx="3269344" cy="1839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8953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41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91339" y="2629626"/>
            <a:ext cx="7332718" cy="3093154"/>
          </a:xfrm>
          <a:prstGeom prst="rect">
            <a:avLst/>
          </a:prstGeom>
          <a:noFill/>
        </p:spPr>
        <p:txBody>
          <a:bodyPr wrap="square" rtlCol="0">
            <a:spAutoFit/>
          </a:bodyPr>
          <a:lstStyle/>
          <a:p>
            <a:r>
              <a:rPr lang="en-US" sz="1500" dirty="0"/>
              <a:t>The Research Data Alliance (RDA) COVID-19 Working Group members bring various, global expertise to develop a body of work that </a:t>
            </a:r>
            <a:r>
              <a:rPr lang="en-US" sz="1500" b="1" dirty="0"/>
              <a:t>comprises how data from multiple disciplines inform response</a:t>
            </a:r>
            <a:r>
              <a:rPr lang="en-US" sz="1500" dirty="0"/>
              <a:t> to a pandemic combined with guidelines and recommendations on data sharing under the present COVID-19 </a:t>
            </a:r>
            <a:r>
              <a:rPr lang="en-US" sz="1500" dirty="0" err="1"/>
              <a:t>cicumstances</a:t>
            </a:r>
            <a:r>
              <a:rPr lang="en-US" sz="1500" dirty="0"/>
              <a:t>.  This extends to research software sharing, in recognition of the key role in software in </a:t>
            </a:r>
            <a:r>
              <a:rPr lang="en-US" sz="1500" dirty="0" err="1"/>
              <a:t>analysing</a:t>
            </a:r>
            <a:r>
              <a:rPr lang="en-US" sz="1500" dirty="0"/>
              <a:t> data.  The work has been divided into four research areas (namely, clinical, omics, epidemiology, social sciences) with four cross cutting themes (namely, community participation, indigenous data, legal and ethical considerations, research software), as a way to focus the conversations, and provide an initial set of guidelines in a tight timeframe.  The detailed guidelines are aimed to help </a:t>
            </a:r>
            <a:r>
              <a:rPr lang="en-US" sz="1500" b="1" dirty="0"/>
              <a:t>stakeholders follow best practices to </a:t>
            </a:r>
            <a:r>
              <a:rPr lang="en-US" sz="1500" b="1" dirty="0" err="1"/>
              <a:t>maximise</a:t>
            </a:r>
            <a:r>
              <a:rPr lang="en-US" sz="1500" b="1" dirty="0"/>
              <a:t> the efficiency of their work, and to act as a blueprint for future emergencies</a:t>
            </a:r>
            <a:r>
              <a:rPr lang="en-US" sz="1500" dirty="0"/>
              <a:t>.  The recommendations in the document are aimed at </a:t>
            </a:r>
            <a:r>
              <a:rPr lang="en-US" sz="1500" b="1" dirty="0"/>
              <a:t>helping policymakers and funders to </a:t>
            </a:r>
            <a:r>
              <a:rPr lang="en-US" sz="1500" b="1" dirty="0" err="1"/>
              <a:t>maximise</a:t>
            </a:r>
            <a:r>
              <a:rPr lang="en-US" sz="1500" b="1" dirty="0"/>
              <a:t> timely, quality data sharing and appropriate responses in such health emergencies</a:t>
            </a:r>
            <a:r>
              <a:rPr lang="en-US" sz="1500" dirty="0"/>
              <a: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78662"/>
            <a:ext cx="12002688"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The Final Version of the RDA COVID-19 Recommendations and Guidelines for Data Sharing</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1517988"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RDA-COVID19 </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234984" y="1239417"/>
            <a:ext cx="457336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5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10.15497/rda00052</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060811" y="133568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Rectangle 21">
            <a:extLst>
              <a:ext uri="{FF2B5EF4-FFF2-40B4-BE49-F238E27FC236}">
                <a16:creationId xmlns:a16="http://schemas.microsoft.com/office/drawing/2014/main" id="{5542FAA9-88F4-6348-869D-C17A0B39D757}"/>
              </a:ext>
            </a:extLst>
          </p:cNvPr>
          <p:cNvSpPr/>
          <p:nvPr/>
        </p:nvSpPr>
        <p:spPr>
          <a:xfrm>
            <a:off x="142286" y="5882806"/>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31DD2486-EE1A-9C42-BC66-81313D10221D}"/>
              </a:ext>
            </a:extLst>
          </p:cNvPr>
          <p:cNvSpPr txBox="1"/>
          <p:nvPr/>
        </p:nvSpPr>
        <p:spPr>
          <a:xfrm>
            <a:off x="142286" y="5879341"/>
            <a:ext cx="11581628" cy="292388"/>
          </a:xfrm>
          <a:prstGeom prst="rect">
            <a:avLst/>
          </a:prstGeom>
          <a:noFill/>
        </p:spPr>
        <p:txBody>
          <a:bodyPr wrap="square" rtlCol="0">
            <a:spAutoFit/>
          </a:bodyPr>
          <a:lstStyle/>
          <a:p>
            <a:r>
              <a:rPr lang="en-US" sz="1300" b="1" dirty="0">
                <a:solidFill>
                  <a:schemeClr val="bg1"/>
                </a:solidFill>
              </a:rPr>
              <a:t>Categories: Data Management - Data Collection - Data Description - Identity, Store, and Preserve - Disseminate, Link, and Find - Policy, Legal Compliance, and Capacity</a:t>
            </a:r>
          </a:p>
        </p:txBody>
      </p:sp>
      <p:pic>
        <p:nvPicPr>
          <p:cNvPr id="3" name="Picture 2" descr="A picture containing graphical user interface&#10;&#10;Description automatically generated">
            <a:extLst>
              <a:ext uri="{FF2B5EF4-FFF2-40B4-BE49-F238E27FC236}">
                <a16:creationId xmlns:a16="http://schemas.microsoft.com/office/drawing/2014/main" id="{2A4B972C-C901-42D5-83F5-826AFE44129B}"/>
              </a:ext>
            </a:extLst>
          </p:cNvPr>
          <p:cNvPicPr>
            <a:picLocks noChangeAspect="1"/>
          </p:cNvPicPr>
          <p:nvPr/>
        </p:nvPicPr>
        <p:blipFill>
          <a:blip r:embed="rId5"/>
          <a:stretch>
            <a:fillRect/>
          </a:stretch>
        </p:blipFill>
        <p:spPr>
          <a:xfrm>
            <a:off x="8248198" y="2473346"/>
            <a:ext cx="3357683" cy="3405995"/>
          </a:xfrm>
          <a:prstGeom prst="rect">
            <a:avLst/>
          </a:prstGeom>
        </p:spPr>
      </p:pic>
    </p:spTree>
    <p:extLst>
      <p:ext uri="{BB962C8B-B14F-4D97-AF65-F5344CB8AC3E}">
        <p14:creationId xmlns:p14="http://schemas.microsoft.com/office/powerpoint/2010/main" val="20896830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369332"/>
          </a:xfrm>
          <a:prstGeom prst="rect">
            <a:avLst/>
          </a:prstGeom>
          <a:noFill/>
        </p:spPr>
        <p:txBody>
          <a:bodyPr wrap="square" rtlCol="0">
            <a:spAutoFit/>
          </a:bodyPr>
          <a:lstStyle/>
          <a:p>
            <a:r>
              <a:rPr lang="en-US" dirty="0"/>
              <a:t>Helps researchers create, manage and exchange wheat data.</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Wheat Data Interoperability Recommendations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Wheat Data Interoperability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976858" y="1237794"/>
            <a:ext cx="4685065"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10.15497/RDA00018</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Data Description</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643142"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0241" name="Picture 1">
            <a:extLst>
              <a:ext uri="{FF2B5EF4-FFF2-40B4-BE49-F238E27FC236}">
                <a16:creationId xmlns:a16="http://schemas.microsoft.com/office/drawing/2014/main" id="{15A2C33C-DB8A-0048-A4EF-2FB5859A38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3500" y="2675195"/>
            <a:ext cx="3410857" cy="1918607"/>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a:extLst>
              <a:ext uri="{FF2B5EF4-FFF2-40B4-BE49-F238E27FC236}">
                <a16:creationId xmlns:a16="http://schemas.microsoft.com/office/drawing/2014/main" id="{DC8DF1F1-F5D7-D942-9C98-F0D1B9C073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2714" y="3440254"/>
            <a:ext cx="3392715" cy="190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8040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9">
            <a:extLst>
              <a:ext uri="{FF2B5EF4-FFF2-40B4-BE49-F238E27FC236}">
                <a16:creationId xmlns:a16="http://schemas.microsoft.com/office/drawing/2014/main" id="{35125724-59A1-FE40-AA95-E418F7CD3BFB}"/>
              </a:ext>
            </a:extLst>
          </p:cNvPr>
          <p:cNvPicPr>
            <a:picLocks noChangeAspect="1"/>
          </p:cNvPicPr>
          <p:nvPr/>
        </p:nvPicPr>
        <p:blipFill>
          <a:blip r:embed="rId2"/>
          <a:stretch>
            <a:fillRect/>
          </a:stretch>
        </p:blipFill>
        <p:spPr>
          <a:xfrm rot="21093857">
            <a:off x="9638097" y="2463694"/>
            <a:ext cx="1818952" cy="2446420"/>
          </a:xfrm>
          <a:prstGeom prst="rect">
            <a:avLst/>
          </a:prstGeom>
          <a:effectLst>
            <a:outerShdw blurRad="50800" dist="38100" dir="8100000" algn="tr" rotWithShape="0">
              <a:prstClr val="black">
                <a:alpha val="40000"/>
              </a:prstClr>
            </a:outerShdw>
          </a:effectLst>
        </p:spPr>
      </p:pic>
      <p:sp>
        <p:nvSpPr>
          <p:cNvPr id="5" name="Segnaposto numero diapositiva 4"/>
          <p:cNvSpPr>
            <a:spLocks noGrp="1"/>
          </p:cNvSpPr>
          <p:nvPr>
            <p:ph type="sldNum" sz="quarter" idx="4"/>
          </p:nvPr>
        </p:nvSpPr>
        <p:spPr/>
        <p:txBody>
          <a:bodyPr/>
          <a:lstStyle/>
          <a:p>
            <a:fld id="{D4FA74F0-3561-6E4B-9323-54D0640DAE41}" type="slidenum">
              <a:rPr lang="en-GB" smtClean="0"/>
              <a:pPr/>
              <a:t>43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2" y="1350890"/>
            <a:ext cx="4582888" cy="222054"/>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endParaRPr lang="en-US" sz="2400" dirty="0">
              <a:solidFill>
                <a:schemeClr val="bg1"/>
              </a:solidFill>
              <a:latin typeface="+mj-lt"/>
              <a:ea typeface="+mj-ea"/>
              <a:cs typeface="+mj-cs"/>
            </a:endParaRPr>
          </a:p>
        </p:txBody>
      </p:sp>
      <p:grpSp>
        <p:nvGrpSpPr>
          <p:cNvPr id="24" name="Group 23">
            <a:extLst>
              <a:ext uri="{FF2B5EF4-FFF2-40B4-BE49-F238E27FC236}">
                <a16:creationId xmlns:a16="http://schemas.microsoft.com/office/drawing/2014/main" id="{ECB9BDC0-86E0-5B4C-BDBC-A73E9E652CD9}"/>
              </a:ext>
            </a:extLst>
          </p:cNvPr>
          <p:cNvGrpSpPr/>
          <p:nvPr/>
        </p:nvGrpSpPr>
        <p:grpSpPr>
          <a:xfrm flipH="1" flipV="1">
            <a:off x="0" y="527"/>
            <a:ext cx="5670678" cy="6350167"/>
            <a:chOff x="6768099" y="-3795"/>
            <a:chExt cx="5670678" cy="6350167"/>
          </a:xfrm>
          <a:solidFill>
            <a:srgbClr val="2DA323"/>
          </a:solidFill>
        </p:grpSpPr>
        <p:sp>
          <p:nvSpPr>
            <p:cNvPr id="25" name="Right Triangle 24">
              <a:extLst>
                <a:ext uri="{FF2B5EF4-FFF2-40B4-BE49-F238E27FC236}">
                  <a16:creationId xmlns:a16="http://schemas.microsoft.com/office/drawing/2014/main" id="{E4CB74AB-F1B1-EF4B-8808-3B275573D0ED}"/>
                </a:ext>
              </a:extLst>
            </p:cNvPr>
            <p:cNvSpPr/>
            <p:nvPr/>
          </p:nvSpPr>
          <p:spPr>
            <a:xfrm rot="10800000">
              <a:off x="6768099" y="-3795"/>
              <a:ext cx="3795228" cy="634722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8F1F"/>
                </a:solidFill>
              </a:endParaRPr>
            </a:p>
          </p:txBody>
        </p:sp>
        <p:sp>
          <p:nvSpPr>
            <p:cNvPr id="29" name="Rectangle 28">
              <a:extLst>
                <a:ext uri="{FF2B5EF4-FFF2-40B4-BE49-F238E27FC236}">
                  <a16:creationId xmlns:a16="http://schemas.microsoft.com/office/drawing/2014/main" id="{BE33573B-3EDD-6240-B93B-CF751C64A618}"/>
                </a:ext>
              </a:extLst>
            </p:cNvPr>
            <p:cNvSpPr/>
            <p:nvPr/>
          </p:nvSpPr>
          <p:spPr>
            <a:xfrm>
              <a:off x="10555257" y="1"/>
              <a:ext cx="1883520" cy="63463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8F1F"/>
                </a:solidFill>
              </a:endParaRPr>
            </a:p>
          </p:txBody>
        </p:sp>
      </p:grpSp>
      <p:pic>
        <p:nvPicPr>
          <p:cNvPr id="32" name="Picture 6">
            <a:extLst>
              <a:ext uri="{FF2B5EF4-FFF2-40B4-BE49-F238E27FC236}">
                <a16:creationId xmlns:a16="http://schemas.microsoft.com/office/drawing/2014/main" id="{42EC996A-E959-6E47-8EE8-D75B809AF9CC}"/>
              </a:ext>
            </a:extLst>
          </p:cNvPr>
          <p:cNvPicPr>
            <a:picLocks noChangeAspect="1"/>
          </p:cNvPicPr>
          <p:nvPr/>
        </p:nvPicPr>
        <p:blipFill>
          <a:blip r:embed="rId3"/>
          <a:stretch>
            <a:fillRect/>
          </a:stretch>
        </p:blipFill>
        <p:spPr>
          <a:xfrm rot="21548339">
            <a:off x="6245490" y="2475981"/>
            <a:ext cx="1888574" cy="2412993"/>
          </a:xfrm>
          <a:prstGeom prst="rect">
            <a:avLst/>
          </a:prstGeom>
          <a:effectLst>
            <a:outerShdw blurRad="50800" dist="38100" dir="8100000" algn="tr" rotWithShape="0">
              <a:prstClr val="black">
                <a:alpha val="40000"/>
              </a:prstClr>
            </a:outerShdw>
          </a:effectLst>
        </p:spPr>
      </p:pic>
      <p:pic>
        <p:nvPicPr>
          <p:cNvPr id="35" name="Picture 8">
            <a:extLst>
              <a:ext uri="{FF2B5EF4-FFF2-40B4-BE49-F238E27FC236}">
                <a16:creationId xmlns:a16="http://schemas.microsoft.com/office/drawing/2014/main" id="{F268F18D-5F05-F44E-B32E-AFBEBC282F4D}"/>
              </a:ext>
            </a:extLst>
          </p:cNvPr>
          <p:cNvPicPr>
            <a:picLocks noChangeAspect="1"/>
          </p:cNvPicPr>
          <p:nvPr/>
        </p:nvPicPr>
        <p:blipFill>
          <a:blip r:embed="rId4"/>
          <a:stretch>
            <a:fillRect/>
          </a:stretch>
        </p:blipFill>
        <p:spPr>
          <a:xfrm rot="362924">
            <a:off x="7731129" y="2959893"/>
            <a:ext cx="1837934" cy="2412993"/>
          </a:xfrm>
          <a:prstGeom prst="rect">
            <a:avLst/>
          </a:prstGeom>
          <a:effectLst>
            <a:outerShdw blurRad="50800" dist="38100" dir="8100000" algn="tr" rotWithShape="0">
              <a:prstClr val="black">
                <a:alpha val="40000"/>
              </a:prstClr>
            </a:outerShdw>
          </a:effectLst>
        </p:spPr>
      </p:pic>
      <p:pic>
        <p:nvPicPr>
          <p:cNvPr id="39" name="Picture 10">
            <a:extLst>
              <a:ext uri="{FF2B5EF4-FFF2-40B4-BE49-F238E27FC236}">
                <a16:creationId xmlns:a16="http://schemas.microsoft.com/office/drawing/2014/main" id="{9E3CE67A-9E5B-BF46-939F-4CC60ADC96BC}"/>
              </a:ext>
            </a:extLst>
          </p:cNvPr>
          <p:cNvPicPr>
            <a:picLocks noChangeAspect="1"/>
          </p:cNvPicPr>
          <p:nvPr/>
        </p:nvPicPr>
        <p:blipFill>
          <a:blip r:embed="rId5"/>
          <a:stretch>
            <a:fillRect/>
          </a:stretch>
        </p:blipFill>
        <p:spPr>
          <a:xfrm rot="20882515">
            <a:off x="4471313" y="2852082"/>
            <a:ext cx="1842283" cy="2446421"/>
          </a:xfrm>
          <a:prstGeom prst="rect">
            <a:avLst/>
          </a:prstGeom>
          <a:effectLst>
            <a:outerShdw blurRad="50800" dist="38100" dir="8100000" algn="tr" rotWithShape="0">
              <a:prstClr val="black">
                <a:alpha val="40000"/>
              </a:prstClr>
            </a:outerShdw>
          </a:effectLst>
        </p:spPr>
      </p:pic>
      <p:pic>
        <p:nvPicPr>
          <p:cNvPr id="40" name="Immagine 26">
            <a:extLst>
              <a:ext uri="{FF2B5EF4-FFF2-40B4-BE49-F238E27FC236}">
                <a16:creationId xmlns:a16="http://schemas.microsoft.com/office/drawing/2014/main" id="{564D61C1-3B58-9049-AD9B-536442857B32}"/>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rot="21186988">
            <a:off x="976930" y="2649883"/>
            <a:ext cx="1793908" cy="2422915"/>
          </a:xfrm>
          <a:prstGeom prst="rect">
            <a:avLst/>
          </a:prstGeom>
          <a:effectLst>
            <a:outerShdw blurRad="50800" dist="38100" dir="8100000" algn="tr" rotWithShape="0">
              <a:prstClr val="black">
                <a:alpha val="40000"/>
              </a:prstClr>
            </a:outerShdw>
          </a:effectLst>
        </p:spPr>
      </p:pic>
      <p:pic>
        <p:nvPicPr>
          <p:cNvPr id="41" name="Picture 11">
            <a:extLst>
              <a:ext uri="{FF2B5EF4-FFF2-40B4-BE49-F238E27FC236}">
                <a16:creationId xmlns:a16="http://schemas.microsoft.com/office/drawing/2014/main" id="{9A971240-2950-9144-9921-9CAD7932CC27}"/>
              </a:ext>
            </a:extLst>
          </p:cNvPr>
          <p:cNvPicPr>
            <a:picLocks noChangeAspect="1"/>
          </p:cNvPicPr>
          <p:nvPr/>
        </p:nvPicPr>
        <p:blipFill rotWithShape="1">
          <a:blip r:embed="rId7">
            <a:extLst>
              <a:ext uri="{28A0092B-C50C-407E-A947-70E740481C1C}">
                <a14:useLocalDpi xmlns:a14="http://schemas.microsoft.com/office/drawing/2010/main"/>
              </a:ext>
            </a:extLst>
          </a:blip>
          <a:srcRect l="2250" t="1989"/>
          <a:stretch/>
        </p:blipFill>
        <p:spPr>
          <a:xfrm rot="497187">
            <a:off x="2653975" y="2589999"/>
            <a:ext cx="1881046" cy="2422916"/>
          </a:xfrm>
          <a:prstGeom prst="rect">
            <a:avLst/>
          </a:prstGeom>
          <a:effectLst>
            <a:outerShdw blurRad="50800" dist="38100" dir="8100000" algn="tr" rotWithShape="0">
              <a:prstClr val="black">
                <a:alpha val="40000"/>
              </a:prstClr>
            </a:outerShdw>
          </a:effectLst>
        </p:spPr>
      </p:pic>
      <p:sp>
        <p:nvSpPr>
          <p:cNvPr id="42" name="Content Placeholder 2">
            <a:extLst>
              <a:ext uri="{FF2B5EF4-FFF2-40B4-BE49-F238E27FC236}">
                <a16:creationId xmlns:a16="http://schemas.microsoft.com/office/drawing/2014/main" id="{4DCB8DDE-7EB4-3B43-926B-14FAA1CE49B1}"/>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8"/>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0070C0"/>
                </a:solidFill>
                <a:hlinkClick r:id="rId9">
                  <a:extLst>
                    <a:ext uri="{A12FA001-AC4F-418D-AE19-62706E023703}">
                      <ahyp:hlinkClr xmlns:ahyp="http://schemas.microsoft.com/office/drawing/2018/hyperlinkcolor" val="tx"/>
                    </a:ext>
                  </a:extLst>
                </a:hlinkClick>
              </a:rPr>
              <a:t>FULL OUTPUT CATALOGUE HERE</a:t>
            </a:r>
            <a:endParaRPr lang="en-US" sz="1800" b="1" dirty="0">
              <a:solidFill>
                <a:srgbClr val="0070C0"/>
              </a:solidFill>
            </a:endParaRPr>
          </a:p>
        </p:txBody>
      </p:sp>
      <p:sp>
        <p:nvSpPr>
          <p:cNvPr id="17" name="Title 1">
            <a:extLst>
              <a:ext uri="{FF2B5EF4-FFF2-40B4-BE49-F238E27FC236}">
                <a16:creationId xmlns:a16="http://schemas.microsoft.com/office/drawing/2014/main" id="{DE097133-81DF-514E-B0C0-C5A279F74CDF}"/>
              </a:ext>
            </a:extLst>
          </p:cNvPr>
          <p:cNvSpPr txBox="1">
            <a:spLocks/>
          </p:cNvSpPr>
          <p:nvPr/>
        </p:nvSpPr>
        <p:spPr>
          <a:xfrm>
            <a:off x="2920769" y="198600"/>
            <a:ext cx="9351936" cy="1094450"/>
          </a:xfrm>
          <a:prstGeom prst="rect">
            <a:avLst/>
          </a:prstGeom>
        </p:spPr>
        <p:txBody>
          <a:bodyPr vert="horz" lIns="91440" tIns="72000" rIns="91440" bIns="72000" rtlCol="0" anchor="ctr">
            <a:normAutofit/>
          </a:bodyPr>
          <a:lst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a:lstStyle>
          <a:p>
            <a:r>
              <a:rPr lang="en-US" sz="5400" dirty="0">
                <a:solidFill>
                  <a:srgbClr val="298F1F"/>
                </a:solidFill>
                <a:latin typeface="+mn-lt"/>
              </a:rPr>
              <a:t>SUPPORTING OUTPUTS</a:t>
            </a:r>
          </a:p>
        </p:txBody>
      </p:sp>
      <p:pic>
        <p:nvPicPr>
          <p:cNvPr id="21" name="Picture 20">
            <a:extLst>
              <a:ext uri="{FF2B5EF4-FFF2-40B4-BE49-F238E27FC236}">
                <a16:creationId xmlns:a16="http://schemas.microsoft.com/office/drawing/2014/main" id="{08E112BF-1F3B-0445-8D36-F029D8487298}"/>
              </a:ext>
            </a:extLst>
          </p:cNvPr>
          <p:cNvPicPr>
            <a:picLocks noChangeAspect="1"/>
          </p:cNvPicPr>
          <p:nvPr/>
        </p:nvPicPr>
        <p:blipFill rotWithShape="1">
          <a:blip r:embed="rId10"/>
          <a:srcRect b="24961"/>
          <a:stretch/>
        </p:blipFill>
        <p:spPr>
          <a:xfrm>
            <a:off x="187636" y="198600"/>
            <a:ext cx="1846726" cy="905953"/>
          </a:xfrm>
          <a:prstGeom prst="rect">
            <a:avLst/>
          </a:prstGeom>
        </p:spPr>
      </p:pic>
    </p:spTree>
    <p:extLst>
      <p:ext uri="{BB962C8B-B14F-4D97-AF65-F5344CB8AC3E}">
        <p14:creationId xmlns:p14="http://schemas.microsoft.com/office/powerpoint/2010/main" val="38239354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527173" cy="2800767"/>
          </a:xfrm>
          <a:prstGeom prst="rect">
            <a:avLst/>
          </a:prstGeom>
          <a:noFill/>
        </p:spPr>
        <p:txBody>
          <a:bodyPr wrap="square" rtlCol="0">
            <a:spAutoFit/>
          </a:bodyPr>
          <a:lstStyle/>
          <a:p>
            <a:r>
              <a:rPr lang="en-US" sz="1600" dirty="0"/>
              <a:t>The ‘23 Things Physical Samples’ output will be of value to anyone working with samples and specimens, as well as others interested in this topic. The output provides an overview of resources centered on physical sample management and sharing. Resources included are applicable to any scientific discipline working with sample or specimen data. The output highlights examples and resources from the following research domains: Archaeology, Earth Sciences, Biomedical Sciences, Life Sciences, Biology, Genomics, Environmental Science, and Natural Sciences. The output increases awareness of the various initiatives that focus on physical samples and specimens, ultimately facilitating cross disciplinary data exchange and interoperability.</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23 Things Physical Samples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6013786" cy="323165"/>
          </a:xfrm>
          <a:prstGeom prst="rect">
            <a:avLst/>
          </a:prstGeom>
          <a:noFill/>
        </p:spPr>
        <p:txBody>
          <a:bodyPr wrap="square" rtlCol="0">
            <a:spAutoFit/>
          </a:bodyPr>
          <a:lstStyle/>
          <a:p>
            <a:r>
              <a:rPr lang="en-US" sz="1500" b="1" dirty="0">
                <a:solidFill>
                  <a:schemeClr val="accent6">
                    <a:lumMod val="50000"/>
                  </a:schemeClr>
                </a:solidFill>
                <a:hlinkClick r:id="rId3">
                  <a:extLst>
                    <a:ext uri="{A12FA001-AC4F-418D-AE19-62706E023703}">
                      <ahyp:hlinkClr xmlns:ahyp="http://schemas.microsoft.com/office/drawing/2018/hyperlinkcolor" val="tx"/>
                    </a:ext>
                  </a:extLst>
                </a:hlinkClick>
              </a:rPr>
              <a:t>Physical Samples and Collections in the Research Data Ecosystem IG</a:t>
            </a:r>
            <a:endParaRPr lang="en-US" sz="15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7491460" y="1237794"/>
            <a:ext cx="4357283" cy="323165"/>
          </a:xfrm>
          <a:prstGeom prst="rect">
            <a:avLst/>
          </a:prstGeom>
          <a:noFill/>
        </p:spPr>
        <p:txBody>
          <a:bodyPr wrap="none" rtlCol="0">
            <a:spAutoFit/>
          </a:bodyPr>
          <a:lstStyle/>
          <a:p>
            <a:r>
              <a:rPr lang="en-US" sz="1500" b="1" dirty="0">
                <a:solidFill>
                  <a:schemeClr val="accent6">
                    <a:lumMod val="50000"/>
                  </a:schemeClr>
                </a:solidFill>
              </a:rPr>
              <a:t>Recommendation package DOI</a:t>
            </a:r>
            <a:r>
              <a:rPr lang="en-US" sz="1500" dirty="0">
                <a:solidFill>
                  <a:schemeClr val="accent6">
                    <a:lumMod val="50000"/>
                  </a:schemeClr>
                </a:solidFill>
              </a:rPr>
              <a:t>: </a:t>
            </a:r>
            <a:r>
              <a:rPr lang="en-US" sz="15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10.15497/RDA00067</a:t>
            </a:r>
            <a:endParaRPr lang="en-US" sz="15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7157744"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29260871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5852259" cy="1477328"/>
          </a:xfrm>
          <a:prstGeom prst="rect">
            <a:avLst/>
          </a:prstGeom>
          <a:noFill/>
        </p:spPr>
        <p:txBody>
          <a:bodyPr wrap="square" rtlCol="0">
            <a:spAutoFit/>
          </a:bodyPr>
          <a:lstStyle/>
          <a:p>
            <a:r>
              <a:rPr lang="en-US" dirty="0"/>
              <a:t>23 Things: Libraries for Research Data provides an overview of practical, free, online resources and tools that you can begin using today to incorporate research data management into your practice of librarianship from the Libraries for Research Data Interest Group of the Research Data Alliance.</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23 Things: Libraries for Research Data</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Libraries for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91804"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rPr>
              <a:t>10.15497/rda00005</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5808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2289" name="Picture 1">
            <a:extLst>
              <a:ext uri="{FF2B5EF4-FFF2-40B4-BE49-F238E27FC236}">
                <a16:creationId xmlns:a16="http://schemas.microsoft.com/office/drawing/2014/main" id="{7C5173BB-9A62-5041-A3CF-E838A2E65B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6832" y="2723637"/>
            <a:ext cx="3437420" cy="1933549"/>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a:extLst>
              <a:ext uri="{FF2B5EF4-FFF2-40B4-BE49-F238E27FC236}">
                <a16:creationId xmlns:a16="http://schemas.microsoft.com/office/drawing/2014/main" id="{54A61AC0-3123-3346-8D31-1B0C15C0F3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0004" y="3198096"/>
            <a:ext cx="3434032" cy="1931643"/>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a:extLst>
              <a:ext uri="{FF2B5EF4-FFF2-40B4-BE49-F238E27FC236}">
                <a16:creationId xmlns:a16="http://schemas.microsoft.com/office/drawing/2014/main" id="{12467C2A-E68A-D04A-AF9E-60FE77A755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66823" y="3737600"/>
            <a:ext cx="3434032" cy="1931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0057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44489"/>
            <a:ext cx="11763202" cy="523220"/>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A Collection of Crosswalks from Fifteen Research Data Schemas to Schema.org</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Research Metadata Schemas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835348" y="1237794"/>
            <a:ext cx="470891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10.15497/RDA00069</a:t>
            </a:r>
            <a:r>
              <a:rPr lang="en-US" sz="1600" dirty="0">
                <a:solidFill>
                  <a:schemeClr val="accent6">
                    <a:lumMod val="50000"/>
                  </a:schemeClr>
                </a:solidFill>
              </a:rPr>
              <a:t> </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Disseminate, Link, and Find</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632264"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754326"/>
          </a:xfrm>
          <a:prstGeom prst="rect">
            <a:avLst/>
          </a:prstGeom>
          <a:noFill/>
        </p:spPr>
        <p:txBody>
          <a:bodyPr wrap="square" rtlCol="0">
            <a:spAutoFit/>
          </a:bodyPr>
          <a:lstStyle/>
          <a:p>
            <a:r>
              <a:rPr lang="en-US" dirty="0"/>
              <a:t>The collection of crosswalks provides an important insight into semantic interoperability of metadata schemas commonly used for research data. The collection can serve as a reference for data repositories when they develop their own crosswalks or for projects that develop common metadata frameworks. </a:t>
            </a:r>
          </a:p>
        </p:txBody>
      </p:sp>
    </p:spTree>
    <p:extLst>
      <p:ext uri="{BB962C8B-B14F-4D97-AF65-F5344CB8AC3E}">
        <p14:creationId xmlns:p14="http://schemas.microsoft.com/office/powerpoint/2010/main" val="8800366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A Survey of Current Practices in Data Search Services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Discovery Paradigms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37374" y="1237794"/>
            <a:ext cx="491089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10.17632/7j43z6n22z.1</a:t>
            </a:r>
            <a:r>
              <a:rPr lang="en-US" sz="1600" dirty="0">
                <a:solidFill>
                  <a:schemeClr val="accent6">
                    <a:lumMod val="50000"/>
                  </a:schemeClr>
                </a:solidFill>
              </a:rPr>
              <a:t> </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Disseminate, Link, and Find</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0365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862322"/>
          </a:xfrm>
          <a:prstGeom prst="rect">
            <a:avLst/>
          </a:prstGeom>
          <a:noFill/>
        </p:spPr>
        <p:txBody>
          <a:bodyPr wrap="square" rtlCol="0">
            <a:spAutoFit/>
          </a:bodyPr>
          <a:lstStyle/>
          <a:p>
            <a:r>
              <a:rPr lang="en-US" dirty="0"/>
              <a:t>The study finds that repositories desire guidelines for improving relevancy ranking in their systems, with small repositories having the greatest need. Repositories understand that their search systems need to be evaluated and improved, but often lack the resources (time and/or expertise) to explore and evaluate the available options. The study concludes that there is an opportunity for people working in the search space to collaborate, to build test collections and other efforts that offer the greatest improvements in search services at the lowest cost.</a:t>
            </a:r>
          </a:p>
        </p:txBody>
      </p:sp>
    </p:spTree>
    <p:extLst>
      <p:ext uri="{BB962C8B-B14F-4D97-AF65-F5344CB8AC3E}">
        <p14:creationId xmlns:p14="http://schemas.microsoft.com/office/powerpoint/2010/main" val="20043789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277654"/>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Addressing the Gaps: Recommendations for Supporting the Long Tail of Research Data</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Long tail of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693830" y="1237794"/>
            <a:ext cx="4685065"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10.15497/RDA00023</a:t>
            </a:r>
            <a:r>
              <a:rPr lang="en-US" sz="1600" dirty="0">
                <a:solidFill>
                  <a:schemeClr val="accent6">
                    <a:lumMod val="50000"/>
                  </a:schemeClr>
                </a:solidFill>
              </a:rPr>
              <a:t> </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360114"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US" dirty="0"/>
              <a:t>“Long Tail of Research Data Interest Group” calls on the community to work together to create necessary and sufficient conditions to properly steward long tail valuable research outputs for future generations of researchers.</a:t>
            </a:r>
          </a:p>
        </p:txBody>
      </p:sp>
    </p:spTree>
    <p:extLst>
      <p:ext uri="{BB962C8B-B14F-4D97-AF65-F5344CB8AC3E}">
        <p14:creationId xmlns:p14="http://schemas.microsoft.com/office/powerpoint/2010/main" val="11915179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39136"/>
            <a:ext cx="11763202" cy="584775"/>
          </a:xfrm>
          <a:prstGeom prst="rect">
            <a:avLst/>
          </a:prstGeom>
        </p:spPr>
        <p:txBody>
          <a:bodyPr wrap="square">
            <a:spAutoFit/>
          </a:bodyPr>
          <a:lstStyle/>
          <a:p>
            <a:r>
              <a:rPr lang="en-US" sz="3200" b="1" dirty="0">
                <a:solidFill>
                  <a:schemeClr val="bg1"/>
                </a:solidFill>
                <a:hlinkClick r:id="rId2">
                  <a:extLst>
                    <a:ext uri="{A12FA001-AC4F-418D-AE19-62706E023703}">
                      <ahyp:hlinkClr xmlns:ahyp="http://schemas.microsoft.com/office/drawing/2018/hyperlinkcolor" val="tx"/>
                    </a:ext>
                  </a:extLst>
                </a:hlinkClick>
              </a:rPr>
              <a:t>Challenges of Curating for Reproducible and FAIR Research Output</a:t>
            </a:r>
            <a:endParaRPr lang="en-US" sz="32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CURE-FAIR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625194"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225376" y="1368976"/>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477328"/>
          </a:xfrm>
          <a:prstGeom prst="rect">
            <a:avLst/>
          </a:prstGeom>
          <a:noFill/>
        </p:spPr>
        <p:txBody>
          <a:bodyPr wrap="square" rtlCol="0">
            <a:spAutoFit/>
          </a:bodyPr>
          <a:lstStyle/>
          <a:p>
            <a:r>
              <a:rPr lang="en-US" dirty="0"/>
              <a:t>This report identified the current set of key challenges associated with generating, sharing, and using reproducible computation-based scientific results. The report will inform the WG’s forthcoming standards-based guidelines for curating for FAIR and reproducible research outputs.</a:t>
            </a:r>
          </a:p>
        </p:txBody>
      </p:sp>
    </p:spTree>
    <p:extLst>
      <p:ext uri="{BB962C8B-B14F-4D97-AF65-F5344CB8AC3E}">
        <p14:creationId xmlns:p14="http://schemas.microsoft.com/office/powerpoint/2010/main" val="978714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2759ACE-168E-974B-B5DA-9BDA24097EF0}"/>
              </a:ext>
            </a:extLst>
          </p:cNvPr>
          <p:cNvSpPr/>
          <p:nvPr/>
        </p:nvSpPr>
        <p:spPr>
          <a:xfrm>
            <a:off x="383524"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Working Groups</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5</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graphicFrame>
        <p:nvGraphicFramePr>
          <p:cNvPr id="3" name="Table 2">
            <a:extLst>
              <a:ext uri="{FF2B5EF4-FFF2-40B4-BE49-F238E27FC236}">
                <a16:creationId xmlns:a16="http://schemas.microsoft.com/office/drawing/2014/main" id="{BAD12E8A-7F53-0443-A5FF-74011C6AFFD9}"/>
              </a:ext>
            </a:extLst>
          </p:cNvPr>
          <p:cNvGraphicFramePr>
            <a:graphicFrameLocks noGrp="1"/>
          </p:cNvGraphicFramePr>
          <p:nvPr>
            <p:extLst>
              <p:ext uri="{D42A27DB-BD31-4B8C-83A1-F6EECF244321}">
                <p14:modId xmlns:p14="http://schemas.microsoft.com/office/powerpoint/2010/main" val="2657249815"/>
              </p:ext>
            </p:extLst>
          </p:nvPr>
        </p:nvGraphicFramePr>
        <p:xfrm>
          <a:off x="481497" y="2000250"/>
          <a:ext cx="5211732" cy="2636157"/>
        </p:xfrm>
        <a:graphic>
          <a:graphicData uri="http://schemas.openxmlformats.org/drawingml/2006/table">
            <a:tbl>
              <a:tblPr/>
              <a:tblGrid>
                <a:gridCol w="5211732">
                  <a:extLst>
                    <a:ext uri="{9D8B030D-6E8A-4147-A177-3AD203B41FA5}">
                      <a16:colId xmlns:a16="http://schemas.microsoft.com/office/drawing/2014/main" val="1166188177"/>
                    </a:ext>
                  </a:extLst>
                </a:gridCol>
              </a:tblGrid>
              <a:tr h="203200">
                <a:tc>
                  <a:txBody>
                    <a:bodyPr/>
                    <a:lstStyle/>
                    <a:p>
                      <a:pPr marL="285750" marR="0" lvl="0" indent="-2857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RDA-COVID19-Legal-Ethical</a:t>
                      </a:r>
                    </a:p>
                  </a:txBody>
                  <a:tcPr marL="9525" marR="9525" marT="9525" marB="0" anchor="b">
                    <a:lnL>
                      <a:noFill/>
                    </a:lnL>
                    <a:lnR>
                      <a:noFill/>
                    </a:lnR>
                    <a:lnT>
                      <a:noFill/>
                    </a:lnT>
                    <a:lnB>
                      <a:noFill/>
                    </a:lnB>
                  </a:tcPr>
                </a:tc>
                <a:extLst>
                  <a:ext uri="{0D108BD9-81ED-4DB2-BD59-A6C34878D82A}">
                    <a16:rowId xmlns:a16="http://schemas.microsoft.com/office/drawing/2014/main" val="3147732744"/>
                  </a:ext>
                </a:extLst>
              </a:tr>
              <a:tr h="203200">
                <a:tc>
                  <a:txBody>
                    <a:bodyPr/>
                    <a:lstStyle/>
                    <a:p>
                      <a:pPr marL="285750" marR="0" lvl="0" indent="-2857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RDA-COVID19-Omics</a:t>
                      </a:r>
                    </a:p>
                  </a:txBody>
                  <a:tcPr marL="9525" marR="9525" marT="9525" marB="0" anchor="b">
                    <a:lnL>
                      <a:noFill/>
                    </a:lnL>
                    <a:lnR>
                      <a:noFill/>
                    </a:lnR>
                    <a:lnT>
                      <a:noFill/>
                    </a:lnT>
                    <a:lnB>
                      <a:noFill/>
                    </a:lnB>
                  </a:tcPr>
                </a:tc>
                <a:extLst>
                  <a:ext uri="{0D108BD9-81ED-4DB2-BD59-A6C34878D82A}">
                    <a16:rowId xmlns:a16="http://schemas.microsoft.com/office/drawing/2014/main" val="2599152458"/>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RDA-COVID19-Social-Sciences</a:t>
                      </a:r>
                    </a:p>
                  </a:txBody>
                  <a:tcPr marL="9525" marR="9525" marT="9525" marB="0" anchor="b">
                    <a:lnL>
                      <a:noFill/>
                    </a:lnL>
                    <a:lnR>
                      <a:noFill/>
                    </a:lnR>
                    <a:lnT>
                      <a:noFill/>
                    </a:lnT>
                    <a:lnB>
                      <a:noFill/>
                    </a:lnB>
                  </a:tcPr>
                </a:tc>
                <a:extLst>
                  <a:ext uri="{0D108BD9-81ED-4DB2-BD59-A6C34878D82A}">
                    <a16:rowId xmlns:a16="http://schemas.microsoft.com/office/drawing/2014/main" val="2339393319"/>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RDA-COVID19-Software</a:t>
                      </a:r>
                    </a:p>
                  </a:txBody>
                  <a:tcPr marL="9525" marR="9525" marT="9525" marB="0" anchor="b">
                    <a:lnL>
                      <a:noFill/>
                    </a:lnL>
                    <a:lnR>
                      <a:noFill/>
                    </a:lnR>
                    <a:lnT>
                      <a:noFill/>
                    </a:lnT>
                    <a:lnB>
                      <a:noFill/>
                    </a:lnB>
                  </a:tcPr>
                </a:tc>
                <a:extLst>
                  <a:ext uri="{0D108BD9-81ED-4DB2-BD59-A6C34878D82A}">
                    <a16:rowId xmlns:a16="http://schemas.microsoft.com/office/drawing/2014/main" val="1266990392"/>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a:t>
                      </a:r>
                      <a:r>
                        <a:rPr lang="en-US" sz="1500" b="0" i="0" u="none" strike="noStrike" dirty="0" err="1">
                          <a:solidFill>
                            <a:schemeClr val="bg1"/>
                          </a:solidFill>
                          <a:effectLst/>
                          <a:latin typeface="+mj-lt"/>
                        </a:rPr>
                        <a:t>OfR</a:t>
                      </a:r>
                      <a:r>
                        <a:rPr lang="en-US" sz="1500" b="0" i="0" u="none" strike="noStrike" dirty="0">
                          <a:solidFill>
                            <a:schemeClr val="bg1"/>
                          </a:solidFill>
                          <a:effectLst/>
                          <a:latin typeface="+mj-lt"/>
                        </a:rPr>
                        <a:t> Mapping the Landscape of Digital Research Tools WG</a:t>
                      </a:r>
                    </a:p>
                  </a:txBody>
                  <a:tcPr marL="9525" marR="9525" marT="9525" marB="0" anchor="b">
                    <a:lnL>
                      <a:noFill/>
                    </a:lnL>
                    <a:lnR>
                      <a:noFill/>
                    </a:lnR>
                    <a:lnT>
                      <a:noFill/>
                    </a:lnT>
                    <a:lnB>
                      <a:noFill/>
                    </a:lnB>
                  </a:tcPr>
                </a:tc>
                <a:extLst>
                  <a:ext uri="{0D108BD9-81ED-4DB2-BD59-A6C34878D82A}">
                    <a16:rowId xmlns:a16="http://schemas.microsoft.com/office/drawing/2014/main" val="3845088890"/>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RDA/WDS Scholarly Link Exchange (</a:t>
                      </a:r>
                      <a:r>
                        <a:rPr lang="en-US" sz="1500" b="0" i="0" u="none" strike="noStrike" dirty="0" err="1">
                          <a:solidFill>
                            <a:schemeClr val="bg1"/>
                          </a:solidFill>
                          <a:effectLst/>
                          <a:latin typeface="+mj-lt"/>
                        </a:rPr>
                        <a:t>Scholix</a:t>
                      </a:r>
                      <a:r>
                        <a:rPr lang="en-US" sz="1500" b="0" i="0" u="none" strike="noStrike" dirty="0">
                          <a:solidFill>
                            <a:schemeClr val="bg1"/>
                          </a:solidFill>
                          <a:effectLst/>
                          <a:latin typeface="+mj-lt"/>
                        </a:rPr>
                        <a:t>) WG</a:t>
                      </a:r>
                    </a:p>
                  </a:txBody>
                  <a:tcPr marL="9525" marR="9525" marT="9525" marB="0" anchor="b">
                    <a:lnL>
                      <a:noFill/>
                    </a:lnL>
                    <a:lnR>
                      <a:noFill/>
                    </a:lnR>
                    <a:lnT>
                      <a:noFill/>
                    </a:lnT>
                    <a:lnB>
                      <a:noFill/>
                    </a:lnB>
                  </a:tcPr>
                </a:tc>
                <a:extLst>
                  <a:ext uri="{0D108BD9-81ED-4DB2-BD59-A6C34878D82A}">
                    <a16:rowId xmlns:a16="http://schemas.microsoft.com/office/drawing/2014/main" val="1900659807"/>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RDA/WDS TRUST Principles Outreach and Adoption WG</a:t>
                      </a:r>
                    </a:p>
                  </a:txBody>
                  <a:tcPr marL="9525" marR="9525" marT="9525" marB="0" anchor="b">
                    <a:lnL>
                      <a:noFill/>
                    </a:lnL>
                    <a:lnR>
                      <a:noFill/>
                    </a:lnR>
                    <a:lnT>
                      <a:noFill/>
                    </a:lnT>
                    <a:lnB>
                      <a:noFill/>
                    </a:lnB>
                  </a:tcPr>
                </a:tc>
                <a:extLst>
                  <a:ext uri="{0D108BD9-81ED-4DB2-BD59-A6C34878D82A}">
                    <a16:rowId xmlns:a16="http://schemas.microsoft.com/office/drawing/2014/main" val="698328246"/>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Reproducible Health Data Services WG</a:t>
                      </a:r>
                    </a:p>
                  </a:txBody>
                  <a:tcPr marL="9525" marR="9525" marT="9525" marB="0" anchor="b">
                    <a:lnL>
                      <a:noFill/>
                    </a:lnL>
                    <a:lnR>
                      <a:noFill/>
                    </a:lnR>
                    <a:lnT>
                      <a:noFill/>
                    </a:lnT>
                    <a:lnB>
                      <a:noFill/>
                    </a:lnB>
                  </a:tcPr>
                </a:tc>
                <a:extLst>
                  <a:ext uri="{0D108BD9-81ED-4DB2-BD59-A6C34878D82A}">
                    <a16:rowId xmlns:a16="http://schemas.microsoft.com/office/drawing/2014/main" val="730786878"/>
                  </a:ext>
                </a:extLst>
              </a:tr>
              <a:tr h="264432">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Research Metadata Schemas WG</a:t>
                      </a:r>
                    </a:p>
                  </a:txBody>
                  <a:tcPr marL="9525" marR="9525" marT="9525" marB="0" anchor="b">
                    <a:lnL>
                      <a:noFill/>
                    </a:lnL>
                    <a:lnR>
                      <a:noFill/>
                    </a:lnR>
                    <a:lnT>
                      <a:noFill/>
                    </a:lnT>
                    <a:lnB>
                      <a:noFill/>
                    </a:lnB>
                  </a:tcPr>
                </a:tc>
                <a:extLst>
                  <a:ext uri="{0D108BD9-81ED-4DB2-BD59-A6C34878D82A}">
                    <a16:rowId xmlns:a16="http://schemas.microsoft.com/office/drawing/2014/main" val="2102040977"/>
                  </a:ext>
                </a:extLst>
              </a:tr>
              <a:tr h="264432">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Scientific Knowledge Graphs – Interoperability Framework (SKG-IF_ WG</a:t>
                      </a:r>
                    </a:p>
                  </a:txBody>
                  <a:tcPr marL="9525" marR="9525" marT="9525" marB="0" anchor="b">
                    <a:lnL>
                      <a:noFill/>
                    </a:lnL>
                    <a:lnR>
                      <a:noFill/>
                    </a:lnR>
                    <a:lnT>
                      <a:noFill/>
                    </a:lnT>
                    <a:lnB>
                      <a:noFill/>
                    </a:lnB>
                  </a:tcPr>
                </a:tc>
                <a:extLst>
                  <a:ext uri="{0D108BD9-81ED-4DB2-BD59-A6C34878D82A}">
                    <a16:rowId xmlns:a16="http://schemas.microsoft.com/office/drawing/2014/main" val="2051790597"/>
                  </a:ext>
                </a:extLst>
              </a:tr>
            </a:tbl>
          </a:graphicData>
        </a:graphic>
      </p:graphicFrame>
    </p:spTree>
    <p:extLst>
      <p:ext uri="{BB962C8B-B14F-4D97-AF65-F5344CB8AC3E}">
        <p14:creationId xmlns:p14="http://schemas.microsoft.com/office/powerpoint/2010/main" val="42026500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277654"/>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Compilation of Data Versioning Use cases from the RDA Data Versioning Working Group</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Versioning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942716"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10.15497/RDA00041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Categories: Data Management -</a:t>
            </a:r>
            <a:r>
              <a:rPr lang="en-US" sz="1600" dirty="0"/>
              <a:t> </a:t>
            </a:r>
            <a:r>
              <a:rPr lang="en-US" sz="1600" b="1" dirty="0">
                <a:solidFill>
                  <a:schemeClr val="bg1"/>
                </a:solidFill>
              </a:rPr>
              <a:t>Data Description - Identity, Store, and Preserve</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609000"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754326"/>
          </a:xfrm>
          <a:prstGeom prst="rect">
            <a:avLst/>
          </a:prstGeom>
          <a:noFill/>
        </p:spPr>
        <p:txBody>
          <a:bodyPr wrap="square" rtlCol="0">
            <a:spAutoFit/>
          </a:bodyPr>
          <a:lstStyle/>
          <a:p>
            <a:r>
              <a:rPr lang="en-US" dirty="0"/>
              <a:t>The use cases provide important insights into definitions, workflows and best practices for versioning. They also form the basis of the data versioning principles presented in the RDA Data Versioning Working Group’s final Output, Principles and Best Practices in Data Versioning for all Data Sets Big and Small.</a:t>
            </a:r>
          </a:p>
        </p:txBody>
      </p:sp>
    </p:spTree>
    <p:extLst>
      <p:ext uri="{BB962C8B-B14F-4D97-AF65-F5344CB8AC3E}">
        <p14:creationId xmlns:p14="http://schemas.microsoft.com/office/powerpoint/2010/main" val="33079856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19518"/>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39136"/>
            <a:ext cx="11763202" cy="646331"/>
          </a:xfrm>
          <a:prstGeom prst="rect">
            <a:avLst/>
          </a:prstGeom>
        </p:spPr>
        <p:txBody>
          <a:bodyPr wrap="square">
            <a:spAutoFit/>
          </a:bodyPr>
          <a:lstStyle/>
          <a:p>
            <a:r>
              <a:rPr lang="en-US" sz="3600" b="1" dirty="0">
                <a:solidFill>
                  <a:schemeClr val="bg1"/>
                </a:solidFill>
                <a:hlinkClick r:id="rId2">
                  <a:extLst>
                    <a:ext uri="{A12FA001-AC4F-418D-AE19-62706E023703}">
                      <ahyp:hlinkClr xmlns:ahyp="http://schemas.microsoft.com/office/drawing/2018/hyperlinkcolor" val="tx"/>
                    </a:ext>
                  </a:extLst>
                </a:hlinkClick>
              </a:rPr>
              <a:t>Core Characteristics of Learning Resource Collectors</a:t>
            </a:r>
            <a:endParaRPr lang="en-US" sz="36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994790"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Education and Training on Handling of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999762"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10.15497/rda00072</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688883"/>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6654374" y="1368976"/>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6682776" cy="3093154"/>
          </a:xfrm>
          <a:prstGeom prst="rect">
            <a:avLst/>
          </a:prstGeom>
          <a:noFill/>
        </p:spPr>
        <p:txBody>
          <a:bodyPr wrap="square" rtlCol="0">
            <a:spAutoFit/>
          </a:bodyPr>
          <a:lstStyle/>
          <a:p>
            <a:r>
              <a:rPr lang="en-US" sz="1300" dirty="0"/>
              <a:t>”Core characteristics of learning resource collecting and servicing </a:t>
            </a:r>
            <a:r>
              <a:rPr lang="en-US" sz="1300" dirty="0" err="1"/>
              <a:t>organisations</a:t>
            </a:r>
            <a:r>
              <a:rPr lang="en-US" sz="1300" dirty="0"/>
              <a:t> (such as catalogues and registries)” provides a set of core descriptive characteristics that can help people evaluate and understand the types and extent of service approaches and learning content offered.  In addition, the identification of core characteristics can help the </a:t>
            </a:r>
            <a:r>
              <a:rPr lang="en-US" sz="1300" dirty="0" err="1"/>
              <a:t>organisations</a:t>
            </a:r>
            <a:r>
              <a:rPr lang="en-US" sz="1300" dirty="0"/>
              <a:t> themselves consider some of the factors that might help them build, structure and maintain their collections and the services they offer in support of researchers and data specialists who seek learning resources on research data skill building topics.  </a:t>
            </a:r>
          </a:p>
          <a:p>
            <a:endParaRPr lang="en-US" sz="1300" dirty="0"/>
          </a:p>
          <a:p>
            <a:r>
              <a:rPr lang="en-US" sz="1300" dirty="0"/>
              <a:t>The recommendations for the core characteristics are offered primarily as guidance to catalogues, registries, portals and learning platforms that collect and/or provide support services for learning resources in order to assist in structuring them for longer term sustainability.  In addition, making the characteristics known that apply to the service providing </a:t>
            </a:r>
            <a:r>
              <a:rPr lang="en-US" sz="1300" dirty="0" err="1"/>
              <a:t>organisation</a:t>
            </a:r>
            <a:r>
              <a:rPr lang="en-US" sz="1300" dirty="0"/>
              <a:t> should help improve the </a:t>
            </a:r>
            <a:r>
              <a:rPr lang="en-US" sz="1300" dirty="0" err="1"/>
              <a:t>organisation’s</a:t>
            </a:r>
            <a:r>
              <a:rPr lang="en-US" sz="1300" dirty="0"/>
              <a:t> ability to help learning resource searchers more easily find the resources they seek and discern whether those resources would fit their needs.   </a:t>
            </a:r>
          </a:p>
        </p:txBody>
      </p:sp>
    </p:spTree>
    <p:extLst>
      <p:ext uri="{BB962C8B-B14F-4D97-AF65-F5344CB8AC3E}">
        <p14:creationId xmlns:p14="http://schemas.microsoft.com/office/powerpoint/2010/main" val="5248913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277654"/>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Data Discovery Paradigms: User Requirements and Recommendations for Data Repositories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Discovery Paradigms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04714" y="1237794"/>
            <a:ext cx="475059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10.5334/dsj-2019-003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Categories: Data Management - Data Description - Disseminate, Link, and Find</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37099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031325"/>
          </a:xfrm>
          <a:prstGeom prst="rect">
            <a:avLst/>
          </a:prstGeom>
          <a:noFill/>
        </p:spPr>
        <p:txBody>
          <a:bodyPr wrap="square" rtlCol="0">
            <a:spAutoFit/>
          </a:bodyPr>
          <a:lstStyle/>
          <a:p>
            <a:r>
              <a:rPr lang="en-US" dirty="0"/>
              <a:t>The work focuses on enabling and improving the methods and tools by which users find data in repositories. Recommendations can be used as guidelines or as a reference for developers, project and product managers at data repositories, as well as researchers who are involved in developing and improving data repositories, community platforms, or interfaces to data collections.</a:t>
            </a:r>
          </a:p>
        </p:txBody>
      </p:sp>
    </p:spTree>
    <p:extLst>
      <p:ext uri="{BB962C8B-B14F-4D97-AF65-F5344CB8AC3E}">
        <p14:creationId xmlns:p14="http://schemas.microsoft.com/office/powerpoint/2010/main" val="3707435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18187" y="486171"/>
            <a:ext cx="11763202" cy="523220"/>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Developing a Research Data Policy Framework for All Journals and Publishers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policy standardisation and implementation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642374" y="1237794"/>
            <a:ext cx="475059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10.5334/dsj-2020-005</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Policy, Legal Compliance, and Capacity</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630865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754326"/>
          </a:xfrm>
          <a:prstGeom prst="rect">
            <a:avLst/>
          </a:prstGeom>
          <a:noFill/>
        </p:spPr>
        <p:txBody>
          <a:bodyPr wrap="square" rtlCol="0">
            <a:spAutoFit/>
          </a:bodyPr>
          <a:lstStyle/>
          <a:p>
            <a:r>
              <a:rPr lang="en-US" dirty="0"/>
              <a:t>Defines and describes 14 features of journal research data policies and arranges these into a set of six standard policy types or tiers, which can be adopted by journals and publishers to promote data sharing in a way that encourages good practice and is appropriate for their audience's perceived needs.</a:t>
            </a:r>
          </a:p>
        </p:txBody>
      </p:sp>
    </p:spTree>
    <p:extLst>
      <p:ext uri="{BB962C8B-B14F-4D97-AF65-F5344CB8AC3E}">
        <p14:creationId xmlns:p14="http://schemas.microsoft.com/office/powerpoint/2010/main" val="42626873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Eleven Quick Tips for Finding Research Data</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Discovery Paradigms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37374" y="1237794"/>
            <a:ext cx="5475153"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10.1371/journal.pcbi.1006038</a:t>
            </a:r>
            <a:r>
              <a:rPr lang="en-US" sz="1600" dirty="0">
                <a:solidFill>
                  <a:schemeClr val="accent6">
                    <a:lumMod val="50000"/>
                  </a:schemeClr>
                </a:solidFill>
              </a:rPr>
              <a:t> </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Categories: Data Description - Disseminate, Link, and Find</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0365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US" dirty="0"/>
              <a:t>Encouraging wide adoption to educate and train research students and early career researchers, and to help researchers more effectively and precisely discover data that meets their specific needs.</a:t>
            </a:r>
          </a:p>
        </p:txBody>
      </p:sp>
    </p:spTree>
    <p:extLst>
      <p:ext uri="{BB962C8B-B14F-4D97-AF65-F5344CB8AC3E}">
        <p14:creationId xmlns:p14="http://schemas.microsoft.com/office/powerpoint/2010/main" val="39155187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15553"/>
          </a:xfrm>
          <a:prstGeom prst="rect">
            <a:avLst/>
          </a:prstGeom>
        </p:spPr>
        <p:txBody>
          <a:bodyPr wrap="square">
            <a:spAutoFit/>
          </a:bodyPr>
          <a:lstStyle/>
          <a:p>
            <a:r>
              <a:rPr lang="en-US" sz="3400" b="1" dirty="0">
                <a:solidFill>
                  <a:schemeClr val="bg1"/>
                </a:solidFill>
                <a:hlinkClick r:id="rId2">
                  <a:extLst>
                    <a:ext uri="{A12FA001-AC4F-418D-AE19-62706E023703}">
                      <ahyp:hlinkClr xmlns:ahyp="http://schemas.microsoft.com/office/drawing/2018/hyperlinkcolor" val="tx"/>
                    </a:ext>
                  </a:extLst>
                </a:hlinkClick>
              </a:rPr>
              <a:t>Engaging Researchers with Data Management: The Cookbook</a:t>
            </a:r>
            <a:endParaRPr lang="en-US" sz="34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Libraries for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70032" y="1237794"/>
            <a:ext cx="4605813"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10.11647/OBP.0185</a:t>
            </a:r>
            <a:r>
              <a:rPr lang="en-US" sz="1600" dirty="0">
                <a:solidFill>
                  <a:schemeClr val="accent6">
                    <a:lumMod val="50000"/>
                  </a:schemeClr>
                </a:solidFill>
              </a:rPr>
              <a:t> </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36316"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923330"/>
          </a:xfrm>
          <a:prstGeom prst="rect">
            <a:avLst/>
          </a:prstGeom>
          <a:noFill/>
        </p:spPr>
        <p:txBody>
          <a:bodyPr wrap="square" rtlCol="0">
            <a:spAutoFit/>
          </a:bodyPr>
          <a:lstStyle/>
          <a:p>
            <a:r>
              <a:rPr lang="en-US" dirty="0"/>
              <a:t>Provides examples of 24 innovative, searchable and re-usable case studies on how institutions can effectively engage with researchers about research data.</a:t>
            </a:r>
          </a:p>
        </p:txBody>
      </p:sp>
      <p:pic>
        <p:nvPicPr>
          <p:cNvPr id="3" name="Picture 2">
            <a:extLst>
              <a:ext uri="{FF2B5EF4-FFF2-40B4-BE49-F238E27FC236}">
                <a16:creationId xmlns:a16="http://schemas.microsoft.com/office/drawing/2014/main" id="{348931C1-B2B4-4CB2-A6C6-208E7BCCE33E}"/>
              </a:ext>
            </a:extLst>
          </p:cNvPr>
          <p:cNvPicPr>
            <a:picLocks noChangeAspect="1"/>
          </p:cNvPicPr>
          <p:nvPr/>
        </p:nvPicPr>
        <p:blipFill rotWithShape="1">
          <a:blip r:embed="rId5"/>
          <a:srcRect t="19604" b="-942"/>
          <a:stretch/>
        </p:blipFill>
        <p:spPr>
          <a:xfrm>
            <a:off x="8619487" y="2601637"/>
            <a:ext cx="2562139" cy="3110770"/>
          </a:xfrm>
          <a:prstGeom prst="rect">
            <a:avLst/>
          </a:prstGeom>
        </p:spPr>
      </p:pic>
    </p:spTree>
    <p:extLst>
      <p:ext uri="{BB962C8B-B14F-4D97-AF65-F5344CB8AC3E}">
        <p14:creationId xmlns:p14="http://schemas.microsoft.com/office/powerpoint/2010/main" val="33232779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15553"/>
          </a:xfrm>
          <a:prstGeom prst="rect">
            <a:avLst/>
          </a:prstGeom>
        </p:spPr>
        <p:txBody>
          <a:bodyPr wrap="square">
            <a:spAutoFit/>
          </a:bodyPr>
          <a:lstStyle/>
          <a:p>
            <a:r>
              <a:rPr lang="en-US" sz="3400" b="1" dirty="0">
                <a:solidFill>
                  <a:schemeClr val="bg1"/>
                </a:solidFill>
                <a:hlinkClick r:id="rId2">
                  <a:extLst>
                    <a:ext uri="{A12FA001-AC4F-418D-AE19-62706E023703}">
                      <ahyp:hlinkClr xmlns:ahyp="http://schemas.microsoft.com/office/drawing/2018/hyperlinkcolor" val="tx"/>
                    </a:ext>
                  </a:extLst>
                </a:hlinkClick>
              </a:rPr>
              <a:t>Federated Identity Management for Research Collaborations</a:t>
            </a:r>
            <a:endParaRPr lang="en-US" sz="34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Federated Identity Management</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118375" y="1237794"/>
            <a:ext cx="510344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10.5281/zenodo.1296031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Identity, Store, and Preserve</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784659"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585323"/>
          </a:xfrm>
          <a:prstGeom prst="rect">
            <a:avLst/>
          </a:prstGeom>
          <a:noFill/>
        </p:spPr>
        <p:txBody>
          <a:bodyPr wrap="square" rtlCol="0">
            <a:spAutoFit/>
          </a:bodyPr>
          <a:lstStyle/>
          <a:p>
            <a:r>
              <a:rPr lang="en-US" dirty="0"/>
              <a:t>FIM stakeholders are able to coordinate activity to enable research use cases, based on the set of recommendations outlined, to achieve the common vision of Federated Identity Management. Each recommendation is expected to have broad positive impact on the viability and value of Federated Identity Management for future support of research communities. A mapping of groups which are mentioned in connection with each recommendation is also provided.</a:t>
            </a:r>
          </a:p>
        </p:txBody>
      </p:sp>
    </p:spTree>
    <p:extLst>
      <p:ext uri="{BB962C8B-B14F-4D97-AF65-F5344CB8AC3E}">
        <p14:creationId xmlns:p14="http://schemas.microsoft.com/office/powerpoint/2010/main" val="10913681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15553"/>
          </a:xfrm>
          <a:prstGeom prst="rect">
            <a:avLst/>
          </a:prstGeom>
        </p:spPr>
        <p:txBody>
          <a:bodyPr wrap="square">
            <a:spAutoFit/>
          </a:bodyPr>
          <a:lstStyle/>
          <a:p>
            <a:r>
              <a:rPr lang="en-US" sz="3400" b="1" dirty="0">
                <a:solidFill>
                  <a:schemeClr val="bg1"/>
                </a:solidFill>
                <a:hlinkClick r:id="rId2">
                  <a:extLst>
                    <a:ext uri="{A12FA001-AC4F-418D-AE19-62706E023703}">
                      <ahyp:hlinkClr xmlns:ahyp="http://schemas.microsoft.com/office/drawing/2018/hyperlinkcolor" val="tx"/>
                    </a:ext>
                  </a:extLst>
                </a:hlinkClick>
              </a:rPr>
              <a:t>GORC IG: Typology and Definitions</a:t>
            </a:r>
            <a:endParaRPr lang="en-US" sz="34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rPr>
              <a:t>GORC IG</a:t>
            </a:r>
          </a:p>
        </p:txBody>
      </p:sp>
      <p:sp>
        <p:nvSpPr>
          <p:cNvPr id="20" name="TextBox 19">
            <a:extLst>
              <a:ext uri="{FF2B5EF4-FFF2-40B4-BE49-F238E27FC236}">
                <a16:creationId xmlns:a16="http://schemas.microsoft.com/office/drawing/2014/main" id="{0BBD1FF3-E3F7-E143-9921-D4F5D43922F5}"/>
              </a:ext>
            </a:extLst>
          </p:cNvPr>
          <p:cNvSpPr txBox="1"/>
          <p:nvPr/>
        </p:nvSpPr>
        <p:spPr>
          <a:xfrm>
            <a:off x="5118375" y="1237794"/>
            <a:ext cx="5052152"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3">
                  <a:extLst>
                    <a:ext uri="{A12FA001-AC4F-418D-AE19-62706E023703}">
                      <ahyp:hlinkClr xmlns:ahyp="http://schemas.microsoft.com/office/drawing/2018/hyperlinkcolor" val="tx"/>
                    </a:ext>
                  </a:extLst>
                </a:hlinkClick>
              </a:rPr>
              <a:t>10.5281/zenodo.</a:t>
            </a:r>
            <a:r>
              <a:rPr lang="en-US" sz="1600" dirty="0">
                <a:solidFill>
                  <a:schemeClr val="accent6">
                    <a:lumMod val="50000"/>
                  </a:schemeClr>
                </a:solidFill>
              </a:rPr>
              <a:t>8189153</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Identity, Store, and Preserve</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784659"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GB" b="0" i="0" dirty="0">
                <a:solidFill>
                  <a:srgbClr val="1E1F21"/>
                </a:solidFill>
                <a:effectLst/>
                <a:latin typeface="-apple-system"/>
              </a:rPr>
              <a:t>By providing a list of essential elements, people can assess what they currently provide and identify gaps. By providing definitions for the elements, there is now a shared language to use when discussing coordination and interoperability.</a:t>
            </a:r>
            <a:endParaRPr lang="en-US" dirty="0"/>
          </a:p>
        </p:txBody>
      </p:sp>
    </p:spTree>
    <p:extLst>
      <p:ext uri="{BB962C8B-B14F-4D97-AF65-F5344CB8AC3E}">
        <p14:creationId xmlns:p14="http://schemas.microsoft.com/office/powerpoint/2010/main" val="18552844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15553"/>
          </a:xfrm>
          <a:prstGeom prst="rect">
            <a:avLst/>
          </a:prstGeom>
        </p:spPr>
        <p:txBody>
          <a:bodyPr wrap="square">
            <a:spAutoFit/>
          </a:bodyPr>
          <a:lstStyle/>
          <a:p>
            <a:r>
              <a:rPr lang="en-US" sz="3400" b="1" dirty="0">
                <a:solidFill>
                  <a:schemeClr val="bg1"/>
                </a:solidFill>
                <a:hlinkClick r:id="rId2">
                  <a:extLst>
                    <a:ext uri="{A12FA001-AC4F-418D-AE19-62706E023703}">
                      <ahyp:hlinkClr xmlns:ahyp="http://schemas.microsoft.com/office/drawing/2018/hyperlinkcolor" val="tx"/>
                    </a:ext>
                  </a:extLst>
                </a:hlinkClick>
              </a:rPr>
              <a:t>GORC IG: Typology and Definitions</a:t>
            </a:r>
            <a:r>
              <a:rPr lang="en-US" sz="3400" b="1" u="sng" dirty="0">
                <a:solidFill>
                  <a:schemeClr val="bg1"/>
                </a:solidFill>
              </a:rPr>
              <a:t> Diagram</a:t>
            </a: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rPr>
              <a:t>GORC IG</a:t>
            </a:r>
          </a:p>
        </p:txBody>
      </p:sp>
      <p:sp>
        <p:nvSpPr>
          <p:cNvPr id="20" name="TextBox 19">
            <a:extLst>
              <a:ext uri="{FF2B5EF4-FFF2-40B4-BE49-F238E27FC236}">
                <a16:creationId xmlns:a16="http://schemas.microsoft.com/office/drawing/2014/main" id="{0BBD1FF3-E3F7-E143-9921-D4F5D43922F5}"/>
              </a:ext>
            </a:extLst>
          </p:cNvPr>
          <p:cNvSpPr txBox="1"/>
          <p:nvPr/>
        </p:nvSpPr>
        <p:spPr>
          <a:xfrm>
            <a:off x="5118375" y="1237794"/>
            <a:ext cx="5052152"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3">
                  <a:extLst>
                    <a:ext uri="{A12FA001-AC4F-418D-AE19-62706E023703}">
                      <ahyp:hlinkClr xmlns:ahyp="http://schemas.microsoft.com/office/drawing/2018/hyperlinkcolor" val="tx"/>
                    </a:ext>
                  </a:extLst>
                </a:hlinkClick>
              </a:rPr>
              <a:t>10.5281/zenodo.</a:t>
            </a:r>
            <a:r>
              <a:rPr lang="en-US" sz="1600" dirty="0">
                <a:solidFill>
                  <a:schemeClr val="accent6">
                    <a:lumMod val="50000"/>
                  </a:schemeClr>
                </a:solidFill>
              </a:rPr>
              <a:t>8224189</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Identity, Store, and Preserve</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784659"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GB" b="0" i="0" dirty="0">
                <a:solidFill>
                  <a:srgbClr val="1E1F21"/>
                </a:solidFill>
                <a:effectLst/>
                <a:latin typeface="-apple-system"/>
              </a:rPr>
              <a:t>By providing a list of essential elements, people can assess what they currently provide and identify gaps. By providing definitions for the elements, there is now a shared language to use when discussing coordination and interoperability.</a:t>
            </a:r>
            <a:endParaRPr lang="en-US" dirty="0"/>
          </a:p>
        </p:txBody>
      </p:sp>
    </p:spTree>
    <p:extLst>
      <p:ext uri="{BB962C8B-B14F-4D97-AF65-F5344CB8AC3E}">
        <p14:creationId xmlns:p14="http://schemas.microsoft.com/office/powerpoint/2010/main" val="25455617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Income Streams for Data Repositories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5852259"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RDA/WDS Publishing Data Cost Recovery for Data Centres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7331902" y="1253190"/>
            <a:ext cx="4843762"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10.5281/zenodo.46693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Policy, Legal Compliance, and Capacity</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7034258" y="1346266"/>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6559830" cy="2585323"/>
          </a:xfrm>
          <a:prstGeom prst="rect">
            <a:avLst/>
          </a:prstGeom>
          <a:noFill/>
        </p:spPr>
        <p:txBody>
          <a:bodyPr wrap="square" rtlCol="0">
            <a:spAutoFit/>
          </a:bodyPr>
          <a:lstStyle/>
          <a:p>
            <a:r>
              <a:rPr lang="en-US" dirty="0"/>
              <a:t>The survey consisted of structured in-depth interviews with high-level representatives of these </a:t>
            </a:r>
            <a:r>
              <a:rPr lang="en-US" dirty="0" err="1"/>
              <a:t>organisations</a:t>
            </a:r>
            <a:r>
              <a:rPr lang="en-US" dirty="0"/>
              <a:t> and was focused on identifying various existing approaches to cost recovery, the range of income streams available and current and possible business models.</a:t>
            </a:r>
          </a:p>
          <a:p>
            <a:endParaRPr lang="en-US" dirty="0"/>
          </a:p>
          <a:p>
            <a:r>
              <a:rPr lang="en-US" dirty="0"/>
              <a:t>The principal beneficiaries of this work will be data </a:t>
            </a:r>
            <a:r>
              <a:rPr lang="en-US" dirty="0" err="1"/>
              <a:t>centre</a:t>
            </a:r>
            <a:r>
              <a:rPr lang="en-US" dirty="0"/>
              <a:t> managers on the one hand and research infrastructures on the other. Each of these stakeholders will gain a valuable insight into alternative options for cost recovery, substantiated by the survey results.</a:t>
            </a:r>
          </a:p>
        </p:txBody>
      </p:sp>
      <p:pic>
        <p:nvPicPr>
          <p:cNvPr id="24" name="Picture 6">
            <a:extLst>
              <a:ext uri="{FF2B5EF4-FFF2-40B4-BE49-F238E27FC236}">
                <a16:creationId xmlns:a16="http://schemas.microsoft.com/office/drawing/2014/main" id="{F8205FD2-3293-8D47-BEB8-F690C646DB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113" y="2734622"/>
            <a:ext cx="3714447" cy="2089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499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Interest Groups</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6</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sp>
        <p:nvSpPr>
          <p:cNvPr id="13" name="Rectangle 12">
            <a:extLst>
              <a:ext uri="{FF2B5EF4-FFF2-40B4-BE49-F238E27FC236}">
                <a16:creationId xmlns:a16="http://schemas.microsoft.com/office/drawing/2014/main" id="{FA125C29-B3B8-CC47-8D4C-DB311892E060}"/>
              </a:ext>
            </a:extLst>
          </p:cNvPr>
          <p:cNvSpPr/>
          <p:nvPr/>
        </p:nvSpPr>
        <p:spPr>
          <a:xfrm>
            <a:off x="383524"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F8856B0-B326-7C4E-A2F2-594AFF55432E}"/>
              </a:ext>
            </a:extLst>
          </p:cNvPr>
          <p:cNvSpPr/>
          <p:nvPr/>
        </p:nvSpPr>
        <p:spPr>
          <a:xfrm>
            <a:off x="6281059"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a:extLst>
              <a:ext uri="{FF2B5EF4-FFF2-40B4-BE49-F238E27FC236}">
                <a16:creationId xmlns:a16="http://schemas.microsoft.com/office/drawing/2014/main" id="{4A322D9F-4199-CB46-B0D0-9B860ACFCCD1}"/>
              </a:ext>
            </a:extLst>
          </p:cNvPr>
          <p:cNvGraphicFramePr>
            <a:graphicFrameLocks noGrp="1"/>
          </p:cNvGraphicFramePr>
          <p:nvPr>
            <p:extLst>
              <p:ext uri="{D42A27DB-BD31-4B8C-83A1-F6EECF244321}">
                <p14:modId xmlns:p14="http://schemas.microsoft.com/office/powerpoint/2010/main" val="3652250574"/>
              </p:ext>
            </p:extLst>
          </p:nvPr>
        </p:nvGraphicFramePr>
        <p:xfrm>
          <a:off x="571469" y="2000326"/>
          <a:ext cx="5053554" cy="3562350"/>
        </p:xfrm>
        <a:graphic>
          <a:graphicData uri="http://schemas.openxmlformats.org/drawingml/2006/table">
            <a:tbl>
              <a:tblPr/>
              <a:tblGrid>
                <a:gridCol w="5053554">
                  <a:extLst>
                    <a:ext uri="{9D8B030D-6E8A-4147-A177-3AD203B41FA5}">
                      <a16:colId xmlns:a16="http://schemas.microsoft.com/office/drawing/2014/main" val="3844591953"/>
                    </a:ext>
                  </a:extLst>
                </a:gridCol>
              </a:tblGrid>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Active Data Management Plans IG</a:t>
                      </a:r>
                    </a:p>
                  </a:txBody>
                  <a:tcPr marL="9525" marR="9525" marT="9525" marB="0" anchor="b">
                    <a:lnL>
                      <a:noFill/>
                    </a:lnL>
                    <a:lnR>
                      <a:noFill/>
                    </a:lnR>
                    <a:lnT>
                      <a:noFill/>
                    </a:lnT>
                    <a:lnB>
                      <a:noFill/>
                    </a:lnB>
                  </a:tcPr>
                </a:tc>
                <a:extLst>
                  <a:ext uri="{0D108BD9-81ED-4DB2-BD59-A6C34878D82A}">
                    <a16:rowId xmlns:a16="http://schemas.microsoft.com/office/drawing/2014/main" val="49217392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Archives and Records Professionals for Research Data IG</a:t>
                      </a:r>
                    </a:p>
                  </a:txBody>
                  <a:tcPr marL="9525" marR="9525" marT="9525" marB="0" anchor="b">
                    <a:lnL>
                      <a:noFill/>
                    </a:lnL>
                    <a:lnR>
                      <a:noFill/>
                    </a:lnR>
                    <a:lnT>
                      <a:noFill/>
                    </a:lnT>
                    <a:lnB>
                      <a:noFill/>
                    </a:lnB>
                  </a:tcPr>
                </a:tc>
                <a:extLst>
                  <a:ext uri="{0D108BD9-81ED-4DB2-BD59-A6C34878D82A}">
                    <a16:rowId xmlns:a16="http://schemas.microsoft.com/office/drawing/2014/main" val="1673516116"/>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Biodiversity Data Integration IG</a:t>
                      </a:r>
                    </a:p>
                  </a:txBody>
                  <a:tcPr marL="9525" marR="9525" marT="9525" marB="0" anchor="b">
                    <a:lnL>
                      <a:noFill/>
                    </a:lnL>
                    <a:lnR>
                      <a:noFill/>
                    </a:lnR>
                    <a:lnT>
                      <a:noFill/>
                    </a:lnT>
                    <a:lnB>
                      <a:noFill/>
                    </a:lnB>
                  </a:tcPr>
                </a:tc>
                <a:extLst>
                  <a:ext uri="{0D108BD9-81ED-4DB2-BD59-A6C34878D82A}">
                    <a16:rowId xmlns:a16="http://schemas.microsoft.com/office/drawing/2014/main" val="2250913148"/>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Chemistry Research Data IG</a:t>
                      </a:r>
                    </a:p>
                  </a:txBody>
                  <a:tcPr marL="9525" marR="9525" marT="9525" marB="0" anchor="b">
                    <a:lnL>
                      <a:noFill/>
                    </a:lnL>
                    <a:lnR>
                      <a:noFill/>
                    </a:lnR>
                    <a:lnT>
                      <a:noFill/>
                    </a:lnT>
                    <a:lnB>
                      <a:noFill/>
                    </a:lnB>
                  </a:tcPr>
                </a:tc>
                <a:extLst>
                  <a:ext uri="{0D108BD9-81ED-4DB2-BD59-A6C34878D82A}">
                    <a16:rowId xmlns:a16="http://schemas.microsoft.com/office/drawing/2014/main" val="1492769798"/>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CODATA/RDA Research Data Science Schools for Low and Middle Income Countries</a:t>
                      </a:r>
                    </a:p>
                  </a:txBody>
                  <a:tcPr marL="9525" marR="9525" marT="9525" marB="0" anchor="b">
                    <a:lnL>
                      <a:noFill/>
                    </a:lnL>
                    <a:lnR>
                      <a:noFill/>
                    </a:lnR>
                    <a:lnT>
                      <a:noFill/>
                    </a:lnT>
                    <a:lnB>
                      <a:noFill/>
                    </a:lnB>
                  </a:tcPr>
                </a:tc>
                <a:extLst>
                  <a:ext uri="{0D108BD9-81ED-4DB2-BD59-A6C34878D82A}">
                    <a16:rowId xmlns:a16="http://schemas.microsoft.com/office/drawing/2014/main" val="3935157668"/>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Data Discovery Paradigms IG</a:t>
                      </a:r>
                    </a:p>
                  </a:txBody>
                  <a:tcPr marL="9525" marR="9525" marT="9525" marB="0" anchor="b">
                    <a:lnL>
                      <a:noFill/>
                    </a:lnL>
                    <a:lnR>
                      <a:noFill/>
                    </a:lnR>
                    <a:lnT>
                      <a:noFill/>
                    </a:lnT>
                    <a:lnB>
                      <a:noFill/>
                    </a:lnB>
                  </a:tcPr>
                </a:tc>
                <a:extLst>
                  <a:ext uri="{0D108BD9-81ED-4DB2-BD59-A6C34878D82A}">
                    <a16:rowId xmlns:a16="http://schemas.microsoft.com/office/drawing/2014/main" val="975681428"/>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Data Economics IG</a:t>
                      </a:r>
                    </a:p>
                  </a:txBody>
                  <a:tcPr marL="9525" marR="9525" marT="9525" marB="0" anchor="b">
                    <a:lnL>
                      <a:noFill/>
                    </a:lnL>
                    <a:lnR>
                      <a:noFill/>
                    </a:lnR>
                    <a:lnT>
                      <a:noFill/>
                    </a:lnT>
                    <a:lnB>
                      <a:noFill/>
                    </a:lnB>
                  </a:tcPr>
                </a:tc>
                <a:extLst>
                  <a:ext uri="{0D108BD9-81ED-4DB2-BD59-A6C34878D82A}">
                    <a16:rowId xmlns:a16="http://schemas.microsoft.com/office/drawing/2014/main" val="206687650"/>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Data for Development IG</a:t>
                      </a:r>
                    </a:p>
                  </a:txBody>
                  <a:tcPr marL="9525" marR="9525" marT="9525" marB="0" anchor="b">
                    <a:lnL>
                      <a:noFill/>
                    </a:lnL>
                    <a:lnR>
                      <a:noFill/>
                    </a:lnR>
                    <a:lnT>
                      <a:noFill/>
                    </a:lnT>
                    <a:lnB>
                      <a:noFill/>
                    </a:lnB>
                  </a:tcPr>
                </a:tc>
                <a:extLst>
                  <a:ext uri="{0D108BD9-81ED-4DB2-BD59-A6C34878D82A}">
                    <a16:rowId xmlns:a16="http://schemas.microsoft.com/office/drawing/2014/main" val="2262364334"/>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Data policy </a:t>
                      </a:r>
                      <a:r>
                        <a:rPr lang="en-US" sz="1500" b="0" i="0" u="none" strike="noStrike" kern="1200" dirty="0" err="1">
                          <a:solidFill>
                            <a:schemeClr val="bg1"/>
                          </a:solidFill>
                          <a:effectLst/>
                          <a:latin typeface="+mj-lt"/>
                          <a:ea typeface="+mn-ea"/>
                          <a:cs typeface="+mn-cs"/>
                        </a:rPr>
                        <a:t>standardisation</a:t>
                      </a:r>
                      <a:r>
                        <a:rPr lang="en-US" sz="1500" b="0" i="0" u="none" strike="noStrike" kern="1200" dirty="0">
                          <a:solidFill>
                            <a:schemeClr val="bg1"/>
                          </a:solidFill>
                          <a:effectLst/>
                          <a:latin typeface="+mj-lt"/>
                          <a:ea typeface="+mn-ea"/>
                          <a:cs typeface="+mn-cs"/>
                        </a:rPr>
                        <a:t> and implementation IG</a:t>
                      </a:r>
                    </a:p>
                  </a:txBody>
                  <a:tcPr marL="9525" marR="9525" marT="9525" marB="0" anchor="b">
                    <a:lnL>
                      <a:noFill/>
                    </a:lnL>
                    <a:lnR>
                      <a:noFill/>
                    </a:lnR>
                    <a:lnT>
                      <a:noFill/>
                    </a:lnT>
                    <a:lnB>
                      <a:noFill/>
                    </a:lnB>
                  </a:tcPr>
                </a:tc>
                <a:extLst>
                  <a:ext uri="{0D108BD9-81ED-4DB2-BD59-A6C34878D82A}">
                    <a16:rowId xmlns:a16="http://schemas.microsoft.com/office/drawing/2014/main" val="2769949343"/>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Data Versioning IG</a:t>
                      </a:r>
                    </a:p>
                  </a:txBody>
                  <a:tcPr marL="9525" marR="9525" marT="9525" marB="0" anchor="b">
                    <a:lnL>
                      <a:noFill/>
                    </a:lnL>
                    <a:lnR>
                      <a:noFill/>
                    </a:lnR>
                    <a:lnT>
                      <a:noFill/>
                    </a:lnT>
                    <a:lnB>
                      <a:noFill/>
                    </a:lnB>
                  </a:tcPr>
                </a:tc>
                <a:extLst>
                  <a:ext uri="{0D108BD9-81ED-4DB2-BD59-A6C34878D82A}">
                    <a16:rowId xmlns:a16="http://schemas.microsoft.com/office/drawing/2014/main" val="1646169161"/>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Domain Repositories IG</a:t>
                      </a:r>
                    </a:p>
                  </a:txBody>
                  <a:tcPr marL="9525" marR="9525" marT="9525" marB="0" anchor="b">
                    <a:lnL>
                      <a:noFill/>
                    </a:lnL>
                    <a:lnR>
                      <a:noFill/>
                    </a:lnR>
                    <a:lnT>
                      <a:noFill/>
                    </a:lnT>
                    <a:lnB>
                      <a:noFill/>
                    </a:lnB>
                  </a:tcPr>
                </a:tc>
                <a:extLst>
                  <a:ext uri="{0D108BD9-81ED-4DB2-BD59-A6C34878D82A}">
                    <a16:rowId xmlns:a16="http://schemas.microsoft.com/office/drawing/2014/main" val="1708583930"/>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Early Career and Engagement IG</a:t>
                      </a:r>
                    </a:p>
                  </a:txBody>
                  <a:tcPr marL="9525" marR="9525" marT="9525" marB="0" anchor="b">
                    <a:lnL>
                      <a:noFill/>
                    </a:lnL>
                    <a:lnR>
                      <a:noFill/>
                    </a:lnR>
                    <a:lnT>
                      <a:noFill/>
                    </a:lnT>
                    <a:lnB>
                      <a:noFill/>
                    </a:lnB>
                  </a:tcPr>
                </a:tc>
                <a:extLst>
                  <a:ext uri="{0D108BD9-81ED-4DB2-BD59-A6C34878D82A}">
                    <a16:rowId xmlns:a16="http://schemas.microsoft.com/office/drawing/2014/main" val="2396432413"/>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Education and Training on handling of research data IG</a:t>
                      </a:r>
                    </a:p>
                  </a:txBody>
                  <a:tcPr marL="9525" marR="9525" marT="9525" marB="0" anchor="b">
                    <a:lnL>
                      <a:noFill/>
                    </a:lnL>
                    <a:lnR>
                      <a:noFill/>
                    </a:lnR>
                    <a:lnT>
                      <a:noFill/>
                    </a:lnT>
                    <a:lnB>
                      <a:noFill/>
                    </a:lnB>
                  </a:tcPr>
                </a:tc>
                <a:extLst>
                  <a:ext uri="{0D108BD9-81ED-4DB2-BD59-A6C34878D82A}">
                    <a16:rowId xmlns:a16="http://schemas.microsoft.com/office/drawing/2014/main" val="3501677407"/>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Engaging Researchers with Data IG</a:t>
                      </a:r>
                    </a:p>
                  </a:txBody>
                  <a:tcPr marL="9525" marR="9525" marT="9525" marB="0" anchor="b">
                    <a:lnL>
                      <a:noFill/>
                    </a:lnL>
                    <a:lnR>
                      <a:noFill/>
                    </a:lnR>
                    <a:lnT>
                      <a:noFill/>
                    </a:lnT>
                    <a:lnB>
                      <a:noFill/>
                    </a:lnB>
                  </a:tcPr>
                </a:tc>
                <a:extLst>
                  <a:ext uri="{0D108BD9-81ED-4DB2-BD59-A6C34878D82A}">
                    <a16:rowId xmlns:a16="http://schemas.microsoft.com/office/drawing/2014/main" val="3204358163"/>
                  </a:ext>
                </a:extLst>
              </a:tr>
            </a:tbl>
          </a:graphicData>
        </a:graphic>
      </p:graphicFrame>
      <p:graphicFrame>
        <p:nvGraphicFramePr>
          <p:cNvPr id="9" name="Table 8">
            <a:extLst>
              <a:ext uri="{FF2B5EF4-FFF2-40B4-BE49-F238E27FC236}">
                <a16:creationId xmlns:a16="http://schemas.microsoft.com/office/drawing/2014/main" id="{3FDDEC7E-E530-844D-AFAC-5013D262A53E}"/>
              </a:ext>
            </a:extLst>
          </p:cNvPr>
          <p:cNvGraphicFramePr>
            <a:graphicFrameLocks noGrp="1"/>
          </p:cNvGraphicFramePr>
          <p:nvPr>
            <p:extLst>
              <p:ext uri="{D42A27DB-BD31-4B8C-83A1-F6EECF244321}">
                <p14:modId xmlns:p14="http://schemas.microsoft.com/office/powerpoint/2010/main" val="3903055939"/>
              </p:ext>
            </p:extLst>
          </p:nvPr>
        </p:nvGraphicFramePr>
        <p:xfrm>
          <a:off x="6430351" y="1912555"/>
          <a:ext cx="5130860" cy="4048125"/>
        </p:xfrm>
        <a:graphic>
          <a:graphicData uri="http://schemas.openxmlformats.org/drawingml/2006/table">
            <a:tbl>
              <a:tblPr/>
              <a:tblGrid>
                <a:gridCol w="5130860">
                  <a:extLst>
                    <a:ext uri="{9D8B030D-6E8A-4147-A177-3AD203B41FA5}">
                      <a16:colId xmlns:a16="http://schemas.microsoft.com/office/drawing/2014/main" val="3425567024"/>
                    </a:ext>
                  </a:extLst>
                </a:gridCol>
              </a:tblGrid>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ESIP/RDA Earth, Space, and Environmental Sciences IG</a:t>
                      </a:r>
                    </a:p>
                  </a:txBody>
                  <a:tcPr marL="9525" marR="9525" marT="9525" marB="0" anchor="b">
                    <a:lnL>
                      <a:noFill/>
                    </a:lnL>
                    <a:lnR>
                      <a:noFill/>
                    </a:lnR>
                    <a:lnT>
                      <a:noFill/>
                    </a:lnT>
                    <a:lnB>
                      <a:noFill/>
                    </a:lnB>
                  </a:tcPr>
                </a:tc>
                <a:extLst>
                  <a:ext uri="{0D108BD9-81ED-4DB2-BD59-A6C34878D82A}">
                    <a16:rowId xmlns:a16="http://schemas.microsoft.com/office/drawing/2014/main" val="1370500138"/>
                  </a:ext>
                </a:extLst>
              </a:tr>
              <a:tr h="203124">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Ethics and Social Aspects of Data IG</a:t>
                      </a:r>
                    </a:p>
                  </a:txBody>
                  <a:tcPr marL="9525" marR="9525" marT="9525" marB="0" anchor="b">
                    <a:lnL>
                      <a:noFill/>
                    </a:lnL>
                    <a:lnR>
                      <a:noFill/>
                    </a:lnR>
                    <a:lnT>
                      <a:noFill/>
                    </a:lnT>
                    <a:lnB>
                      <a:noFill/>
                    </a:lnB>
                  </a:tcPr>
                </a:tc>
                <a:extLst>
                  <a:ext uri="{0D108BD9-81ED-4DB2-BD59-A6C34878D82A}">
                    <a16:rowId xmlns:a16="http://schemas.microsoft.com/office/drawing/2014/main" val="1060070679"/>
                  </a:ext>
                </a:extLst>
              </a:tr>
              <a:tr h="203124">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Evaluation of Research IG</a:t>
                      </a:r>
                    </a:p>
                  </a:txBody>
                  <a:tcPr marL="9525" marR="9525" marT="9525" marB="0" anchor="b">
                    <a:lnL>
                      <a:noFill/>
                    </a:lnL>
                    <a:lnR>
                      <a:noFill/>
                    </a:lnR>
                    <a:lnT>
                      <a:noFill/>
                    </a:lnT>
                    <a:lnB>
                      <a:noFill/>
                    </a:lnB>
                  </a:tcPr>
                </a:tc>
                <a:extLst>
                  <a:ext uri="{0D108BD9-81ED-4DB2-BD59-A6C34878D82A}">
                    <a16:rowId xmlns:a16="http://schemas.microsoft.com/office/drawing/2014/main" val="2892362856"/>
                  </a:ext>
                </a:extLst>
              </a:tr>
              <a:tr h="203124">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FAIR Digital Object Fabric IG</a:t>
                      </a:r>
                    </a:p>
                  </a:txBody>
                  <a:tcPr marL="9525" marR="9525" marT="9525" marB="0" anchor="b">
                    <a:lnL>
                      <a:noFill/>
                    </a:lnL>
                    <a:lnR>
                      <a:noFill/>
                    </a:lnR>
                    <a:lnT>
                      <a:noFill/>
                    </a:lnT>
                    <a:lnB>
                      <a:noFill/>
                    </a:lnB>
                  </a:tcPr>
                </a:tc>
                <a:extLst>
                  <a:ext uri="{0D108BD9-81ED-4DB2-BD59-A6C34878D82A}">
                    <a16:rowId xmlns:a16="http://schemas.microsoft.com/office/drawing/2014/main" val="3709825715"/>
                  </a:ext>
                </a:extLst>
              </a:tr>
              <a:tr h="203124">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FAIR for Machine Learning (FAIR4ML) IG</a:t>
                      </a:r>
                    </a:p>
                  </a:txBody>
                  <a:tcPr marL="9525" marR="9525" marT="9525" marB="0" anchor="b">
                    <a:lnL>
                      <a:noFill/>
                    </a:lnL>
                    <a:lnR>
                      <a:noFill/>
                    </a:lnR>
                    <a:lnT>
                      <a:noFill/>
                    </a:lnT>
                    <a:lnB>
                      <a:noFill/>
                    </a:lnB>
                  </a:tcPr>
                </a:tc>
                <a:extLst>
                  <a:ext uri="{0D108BD9-81ED-4DB2-BD59-A6C34878D82A}">
                    <a16:rowId xmlns:a16="http://schemas.microsoft.com/office/drawing/2014/main" val="3150301902"/>
                  </a:ext>
                </a:extLst>
              </a:tr>
              <a:tr h="203124">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FAIR Principles for Research Hardware</a:t>
                      </a:r>
                    </a:p>
                  </a:txBody>
                  <a:tcPr marL="9525" marR="9525" marT="9525" marB="0" anchor="b">
                    <a:lnL>
                      <a:noFill/>
                    </a:lnL>
                    <a:lnR>
                      <a:noFill/>
                    </a:lnR>
                    <a:lnT>
                      <a:noFill/>
                    </a:lnT>
                    <a:lnB>
                      <a:noFill/>
                    </a:lnB>
                  </a:tcPr>
                </a:tc>
                <a:extLst>
                  <a:ext uri="{0D108BD9-81ED-4DB2-BD59-A6C34878D82A}">
                    <a16:rowId xmlns:a16="http://schemas.microsoft.com/office/drawing/2014/main" val="274667048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Federated Identity Management</a:t>
                      </a:r>
                    </a:p>
                  </a:txBody>
                  <a:tcPr marL="9525" marR="9525" marT="9525" marB="0" anchor="b">
                    <a:lnL>
                      <a:noFill/>
                    </a:lnL>
                    <a:lnR>
                      <a:noFill/>
                    </a:lnR>
                    <a:lnT>
                      <a:noFill/>
                    </a:lnT>
                    <a:lnB>
                      <a:noFill/>
                    </a:lnB>
                  </a:tcPr>
                </a:tc>
                <a:extLst>
                  <a:ext uri="{0D108BD9-81ED-4DB2-BD59-A6C34878D82A}">
                    <a16:rowId xmlns:a16="http://schemas.microsoft.com/office/drawing/2014/main" val="2920712707"/>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Geospatial IG</a:t>
                      </a:r>
                    </a:p>
                  </a:txBody>
                  <a:tcPr marL="9525" marR="9525" marT="9525" marB="0" anchor="b">
                    <a:lnL>
                      <a:noFill/>
                    </a:lnL>
                    <a:lnR>
                      <a:noFill/>
                    </a:lnR>
                    <a:lnT>
                      <a:noFill/>
                    </a:lnT>
                    <a:lnB>
                      <a:noFill/>
                    </a:lnB>
                  </a:tcPr>
                </a:tc>
                <a:extLst>
                  <a:ext uri="{0D108BD9-81ED-4DB2-BD59-A6C34878D82A}">
                    <a16:rowId xmlns:a16="http://schemas.microsoft.com/office/drawing/2014/main" val="491014671"/>
                  </a:ext>
                </a:extLst>
              </a:tr>
              <a:tr h="203200">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Global Open Research Commons IG</a:t>
                      </a:r>
                    </a:p>
                  </a:txBody>
                  <a:tcPr marL="9525" marR="9525" marT="9525" marB="0" anchor="b">
                    <a:lnL>
                      <a:noFill/>
                    </a:lnL>
                    <a:lnR>
                      <a:noFill/>
                    </a:lnR>
                    <a:lnT>
                      <a:noFill/>
                    </a:lnT>
                    <a:lnB>
                      <a:noFill/>
                    </a:lnB>
                  </a:tcPr>
                </a:tc>
                <a:extLst>
                  <a:ext uri="{0D108BD9-81ED-4DB2-BD59-A6C34878D82A}">
                    <a16:rowId xmlns:a16="http://schemas.microsoft.com/office/drawing/2014/main" val="3661615322"/>
                  </a:ext>
                </a:extLst>
              </a:tr>
              <a:tr h="203200">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Global Water Information IG</a:t>
                      </a:r>
                    </a:p>
                  </a:txBody>
                  <a:tcPr marL="9525" marR="9525" marT="9525" marB="0" anchor="b">
                    <a:lnL>
                      <a:noFill/>
                    </a:lnL>
                    <a:lnR>
                      <a:noFill/>
                    </a:lnR>
                    <a:lnT>
                      <a:noFill/>
                    </a:lnT>
                    <a:lnB>
                      <a:noFill/>
                    </a:lnB>
                  </a:tcPr>
                </a:tc>
                <a:extLst>
                  <a:ext uri="{0D108BD9-81ED-4DB2-BD59-A6C34878D82A}">
                    <a16:rowId xmlns:a16="http://schemas.microsoft.com/office/drawing/2014/main" val="3952841646"/>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GO FAIR Liaison IG</a:t>
                      </a:r>
                    </a:p>
                  </a:txBody>
                  <a:tcPr marL="9525" marR="9525" marT="9525" marB="0" anchor="b">
                    <a:lnL>
                      <a:noFill/>
                    </a:lnL>
                    <a:lnR>
                      <a:noFill/>
                    </a:lnR>
                    <a:lnT>
                      <a:noFill/>
                    </a:lnT>
                    <a:lnB>
                      <a:noFill/>
                    </a:lnB>
                  </a:tcPr>
                </a:tc>
                <a:extLst>
                  <a:ext uri="{0D108BD9-81ED-4DB2-BD59-A6C34878D82A}">
                    <a16:rowId xmlns:a16="http://schemas.microsoft.com/office/drawing/2014/main" val="3994512308"/>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Health Data Interest Group</a:t>
                      </a:r>
                    </a:p>
                  </a:txBody>
                  <a:tcPr marL="9525" marR="9525" marT="9525" marB="0" anchor="b">
                    <a:lnL>
                      <a:noFill/>
                    </a:lnL>
                    <a:lnR>
                      <a:noFill/>
                    </a:lnR>
                    <a:lnT>
                      <a:noFill/>
                    </a:lnT>
                    <a:lnB>
                      <a:noFill/>
                    </a:lnB>
                  </a:tcPr>
                </a:tc>
                <a:extLst>
                  <a:ext uri="{0D108BD9-81ED-4DB2-BD59-A6C34878D82A}">
                    <a16:rowId xmlns:a16="http://schemas.microsoft.com/office/drawing/2014/main" val="448370054"/>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IG for Surveying Open Data Practices</a:t>
                      </a:r>
                    </a:p>
                  </a:txBody>
                  <a:tcPr marL="9525" marR="9525" marT="9525" marB="0" anchor="b">
                    <a:lnL>
                      <a:noFill/>
                    </a:lnL>
                    <a:lnR>
                      <a:noFill/>
                    </a:lnR>
                    <a:lnT>
                      <a:noFill/>
                    </a:lnT>
                    <a:lnB>
                      <a:noFill/>
                    </a:lnB>
                  </a:tcPr>
                </a:tc>
                <a:extLst>
                  <a:ext uri="{0D108BD9-81ED-4DB2-BD59-A6C34878D82A}">
                    <a16:rowId xmlns:a16="http://schemas.microsoft.com/office/drawing/2014/main" val="1322803481"/>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International Indigenous Data Sovereignty IG</a:t>
                      </a:r>
                    </a:p>
                  </a:txBody>
                  <a:tcPr marL="9525" marR="9525" marT="9525" marB="0" anchor="b">
                    <a:lnL>
                      <a:noFill/>
                    </a:lnL>
                    <a:lnR>
                      <a:noFill/>
                    </a:lnR>
                    <a:lnT>
                      <a:noFill/>
                    </a:lnT>
                    <a:lnB>
                      <a:noFill/>
                    </a:lnB>
                  </a:tcPr>
                </a:tc>
                <a:extLst>
                  <a:ext uri="{0D108BD9-81ED-4DB2-BD59-A6C34878D82A}">
                    <a16:rowId xmlns:a16="http://schemas.microsoft.com/office/drawing/2014/main" val="1146275311"/>
                  </a:ext>
                </a:extLst>
              </a:tr>
              <a:tr h="222174">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Libraries for Research Data IG</a:t>
                      </a:r>
                    </a:p>
                  </a:txBody>
                  <a:tcPr marL="9525" marR="9525" marT="9525" marB="0" anchor="b">
                    <a:lnL>
                      <a:noFill/>
                    </a:lnL>
                    <a:lnR>
                      <a:noFill/>
                    </a:lnR>
                    <a:lnT>
                      <a:noFill/>
                    </a:lnT>
                    <a:lnB>
                      <a:noFill/>
                    </a:lnB>
                  </a:tcPr>
                </a:tc>
                <a:extLst>
                  <a:ext uri="{0D108BD9-81ED-4DB2-BD59-A6C34878D82A}">
                    <a16:rowId xmlns:a16="http://schemas.microsoft.com/office/drawing/2014/main" val="1570271597"/>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Life Science Data Infrastructures IG</a:t>
                      </a:r>
                    </a:p>
                  </a:txBody>
                  <a:tcPr marL="9525" marR="9525" marT="9525" marB="0" anchor="b">
                    <a:lnL>
                      <a:noFill/>
                    </a:lnL>
                    <a:lnR>
                      <a:noFill/>
                    </a:lnR>
                    <a:lnT>
                      <a:noFill/>
                    </a:lnT>
                    <a:lnB>
                      <a:noFill/>
                    </a:lnB>
                  </a:tcPr>
                </a:tc>
                <a:extLst>
                  <a:ext uri="{0D108BD9-81ED-4DB2-BD59-A6C34878D82A}">
                    <a16:rowId xmlns:a16="http://schemas.microsoft.com/office/drawing/2014/main" val="1318966470"/>
                  </a:ext>
                </a:extLst>
              </a:tr>
              <a:tr h="203200">
                <a:tc>
                  <a:txBody>
                    <a:bodyPr/>
                    <a:lstStyle/>
                    <a:p>
                      <a:pPr marL="171450" indent="-171450" algn="l" fontAlgn="b">
                        <a:buFont typeface="Wingdings" pitchFamily="2" charset="2"/>
                        <a:buChar char="§"/>
                      </a:pPr>
                      <a:endParaRPr lang="en-US" sz="1500" b="0" i="0" u="none" strike="noStrike" dirty="0">
                        <a:solidFill>
                          <a:schemeClr val="bg1"/>
                        </a:solidFill>
                        <a:effectLst/>
                        <a:latin typeface="+mj-lt"/>
                      </a:endParaRPr>
                    </a:p>
                  </a:txBody>
                  <a:tcPr marL="9525" marR="9525" marT="9525" marB="0" anchor="b">
                    <a:lnL>
                      <a:noFill/>
                    </a:lnL>
                    <a:lnR>
                      <a:noFill/>
                    </a:lnR>
                    <a:lnT>
                      <a:noFill/>
                    </a:lnT>
                    <a:lnB>
                      <a:noFill/>
                    </a:lnB>
                  </a:tcPr>
                </a:tc>
                <a:extLst>
                  <a:ext uri="{0D108BD9-81ED-4DB2-BD59-A6C34878D82A}">
                    <a16:rowId xmlns:a16="http://schemas.microsoft.com/office/drawing/2014/main" val="679867445"/>
                  </a:ext>
                </a:extLst>
              </a:tr>
            </a:tbl>
          </a:graphicData>
        </a:graphic>
      </p:graphicFrame>
    </p:spTree>
    <p:extLst>
      <p:ext uri="{BB962C8B-B14F-4D97-AF65-F5344CB8AC3E}">
        <p14:creationId xmlns:p14="http://schemas.microsoft.com/office/powerpoint/2010/main" val="13299177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72885" y="258884"/>
            <a:ext cx="11763202" cy="1015663"/>
          </a:xfrm>
          <a:prstGeom prst="rect">
            <a:avLst/>
          </a:prstGeom>
        </p:spPr>
        <p:txBody>
          <a:bodyPr wrap="square">
            <a:spAutoFit/>
          </a:bodyPr>
          <a:lstStyle/>
          <a:p>
            <a:r>
              <a:rPr lang="en-US" sz="3000" b="1" dirty="0">
                <a:solidFill>
                  <a:schemeClr val="bg1"/>
                </a:solidFill>
                <a:hlinkClick r:id="rId2">
                  <a:extLst>
                    <a:ext uri="{A12FA001-AC4F-418D-AE19-62706E023703}">
                      <ahyp:hlinkClr xmlns:ahyp="http://schemas.microsoft.com/office/drawing/2018/hyperlinkcolor" val="tx"/>
                    </a:ext>
                  </a:extLst>
                </a:hlinkClick>
              </a:rPr>
              <a:t>Matrix of use cases and functional requirements for research data repository platforms</a:t>
            </a:r>
            <a:endParaRPr lang="en-US" sz="30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Repository Platforms for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858607"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93984"/>
            <a:ext cx="11798573" cy="784830"/>
          </a:xfrm>
          <a:prstGeom prst="rect">
            <a:avLst/>
          </a:prstGeom>
          <a:noFill/>
        </p:spPr>
        <p:txBody>
          <a:bodyPr wrap="square" rtlCol="0">
            <a:spAutoFit/>
          </a:bodyPr>
          <a:lstStyle/>
          <a:p>
            <a:r>
              <a:rPr lang="en-US" sz="1300" b="1" dirty="0">
                <a:solidFill>
                  <a:schemeClr val="bg1"/>
                </a:solidFill>
              </a:rPr>
              <a:t>Categories: Data Management - Data Collection - Data Description - Identity, Store, and Preserve - Disseminate, Link, and Find - Policy, Legal Compliance, and Capacity</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524891"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031325"/>
          </a:xfrm>
          <a:prstGeom prst="rect">
            <a:avLst/>
          </a:prstGeom>
          <a:noFill/>
        </p:spPr>
        <p:txBody>
          <a:bodyPr wrap="square" rtlCol="0">
            <a:spAutoFit/>
          </a:bodyPr>
          <a:lstStyle/>
          <a:p>
            <a:r>
              <a:rPr lang="en-US" dirty="0"/>
              <a:t>Based on use cases, the matrix describes forty-four functional requirements identified for research data repository platforms and provides a score identifying relative importance. These functional requirement scores can be used to assess research data repository platforms and to prioritize functional requirements for development and adoption.</a:t>
            </a:r>
          </a:p>
        </p:txBody>
      </p:sp>
    </p:spTree>
    <p:extLst>
      <p:ext uri="{BB962C8B-B14F-4D97-AF65-F5344CB8AC3E}">
        <p14:creationId xmlns:p14="http://schemas.microsoft.com/office/powerpoint/2010/main" val="16020873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72885" y="258884"/>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Member survey on bridging the gap between funders and communities – perspectives on benefits and challenges of FAIR assessments V2.0</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FAIR Data Maturity Model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93734"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93984"/>
            <a:ext cx="11798573" cy="830997"/>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6001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308324"/>
          </a:xfrm>
          <a:prstGeom prst="rect">
            <a:avLst/>
          </a:prstGeom>
          <a:noFill/>
        </p:spPr>
        <p:txBody>
          <a:bodyPr wrap="square" rtlCol="0">
            <a:spAutoFit/>
          </a:bodyPr>
          <a:lstStyle/>
          <a:p>
            <a:r>
              <a:rPr lang="en-US" dirty="0"/>
              <a:t>This report provides a consolidated view of the answers collected during a survey conducted in October 2020.</a:t>
            </a:r>
          </a:p>
          <a:p>
            <a:endParaRPr lang="en-US" dirty="0"/>
          </a:p>
          <a:p>
            <a:r>
              <a:rPr lang="en-US" dirty="0"/>
              <a:t>It is helpful in uncovering the differences of perspectives on benefits and challenges of the FAIR assessments between funders and research communities. Although the number of respondents was limited, this can form input for further discussion for future development of FAIR assessments.</a:t>
            </a:r>
          </a:p>
        </p:txBody>
      </p:sp>
    </p:spTree>
    <p:extLst>
      <p:ext uri="{BB962C8B-B14F-4D97-AF65-F5344CB8AC3E}">
        <p14:creationId xmlns:p14="http://schemas.microsoft.com/office/powerpoint/2010/main" val="39511971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Persistent Identification of Instruments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Persistent Identification of Instruments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954486" y="1237794"/>
            <a:ext cx="475059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10.5334/dsj-2020-018</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Categories: Data Management - Data Description</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620770"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646331"/>
          </a:xfrm>
          <a:prstGeom prst="rect">
            <a:avLst/>
          </a:prstGeom>
          <a:noFill/>
        </p:spPr>
        <p:txBody>
          <a:bodyPr wrap="square" rtlCol="0">
            <a:spAutoFit/>
          </a:bodyPr>
          <a:lstStyle/>
          <a:p>
            <a:r>
              <a:rPr lang="en-US" dirty="0"/>
              <a:t>Provides two tested approaches for persistent identification of instruments.</a:t>
            </a:r>
          </a:p>
        </p:txBody>
      </p:sp>
    </p:spTree>
    <p:extLst>
      <p:ext uri="{BB962C8B-B14F-4D97-AF65-F5344CB8AC3E}">
        <p14:creationId xmlns:p14="http://schemas.microsoft.com/office/powerpoint/2010/main" val="1723154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Persistent Identifiers: Consolidated assertions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Fabric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516086"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10.15497/RDA00027</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182370"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923330"/>
          </a:xfrm>
          <a:prstGeom prst="rect">
            <a:avLst/>
          </a:prstGeom>
          <a:noFill/>
        </p:spPr>
        <p:txBody>
          <a:bodyPr wrap="square" rtlCol="0">
            <a:spAutoFit/>
          </a:bodyPr>
          <a:lstStyle/>
          <a:p>
            <a:r>
              <a:rPr lang="en-US" dirty="0"/>
              <a:t>With this document GEDE is happy to help demystify PIDs, overcome confusion and create bridges between the various disciplines.</a:t>
            </a:r>
          </a:p>
        </p:txBody>
      </p:sp>
    </p:spTree>
    <p:extLst>
      <p:ext uri="{BB962C8B-B14F-4D97-AF65-F5344CB8AC3E}">
        <p14:creationId xmlns:p14="http://schemas.microsoft.com/office/powerpoint/2010/main" val="13635958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18187" y="486171"/>
            <a:ext cx="11763202" cy="523220"/>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Principles and best practices in data versioning for all data sets big and small</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Versioning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012388"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10.15497/RDA00042</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0547488" cy="830997"/>
          </a:xfrm>
          <a:prstGeom prst="rect">
            <a:avLst/>
          </a:prstGeom>
          <a:noFill/>
        </p:spPr>
        <p:txBody>
          <a:bodyPr wrap="square" rtlCol="0">
            <a:spAutoFit/>
          </a:bodyPr>
          <a:lstStyle/>
          <a:p>
            <a:r>
              <a:rPr lang="en-US" sz="1600" b="1" dirty="0">
                <a:solidFill>
                  <a:schemeClr val="bg1"/>
                </a:solidFill>
              </a:rPr>
              <a:t>Categories: Data Management - Data Description - Identity, Store, and Preserve - Disseminate, Link, and Find</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678672"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754326"/>
          </a:xfrm>
          <a:prstGeom prst="rect">
            <a:avLst/>
          </a:prstGeom>
          <a:noFill/>
        </p:spPr>
        <p:txBody>
          <a:bodyPr wrap="square" rtlCol="0">
            <a:spAutoFit/>
          </a:bodyPr>
          <a:lstStyle/>
          <a:p>
            <a:r>
              <a:rPr lang="en-US" dirty="0"/>
              <a:t>Provides recommendations for standard practices in the versioning of research data, adding a central element to the systematic management of research data at any scale which in turn enhances reproducibility and enables the attribution of any person or </a:t>
            </a:r>
            <a:r>
              <a:rPr lang="en-US" dirty="0" err="1"/>
              <a:t>organisation</a:t>
            </a:r>
            <a:r>
              <a:rPr lang="en-US" dirty="0"/>
              <a:t> that contributed to the development or funding of any version of a dataset.</a:t>
            </a:r>
          </a:p>
        </p:txBody>
      </p:sp>
    </p:spTree>
    <p:extLst>
      <p:ext uri="{BB962C8B-B14F-4D97-AF65-F5344CB8AC3E}">
        <p14:creationId xmlns:p14="http://schemas.microsoft.com/office/powerpoint/2010/main" val="12783883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19521"/>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67569"/>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RDA &amp; CODATA Legal Interoperability Of Research Data: Principles And Implementation Guidelines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RDA/CODATA Legal Interoperability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585827" y="1237794"/>
            <a:ext cx="494795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10.5281/zenodo.162241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688886"/>
            <a:ext cx="10547488" cy="584775"/>
          </a:xfrm>
          <a:prstGeom prst="rect">
            <a:avLst/>
          </a:prstGeom>
          <a:noFill/>
        </p:spPr>
        <p:txBody>
          <a:bodyPr wrap="square" rtlCol="0">
            <a:spAutoFit/>
          </a:bodyPr>
          <a:lstStyle/>
          <a:p>
            <a:r>
              <a:rPr lang="en-US" sz="1600" b="1" dirty="0">
                <a:solidFill>
                  <a:schemeClr val="bg1"/>
                </a:solidFill>
              </a:rPr>
              <a:t>Category: Policy, Legal Compliance, and Capacity</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252111"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6973487" cy="3046988"/>
          </a:xfrm>
          <a:prstGeom prst="rect">
            <a:avLst/>
          </a:prstGeom>
          <a:noFill/>
        </p:spPr>
        <p:txBody>
          <a:bodyPr wrap="square" rtlCol="0">
            <a:spAutoFit/>
          </a:bodyPr>
          <a:lstStyle/>
          <a:p>
            <a:r>
              <a:rPr lang="en-US" sz="1600" dirty="0"/>
              <a:t>The ability of the research community to share, access, and reuse data, as well as to integrate data from diverse sources for research, education, and other purposes requires effective technical, syntactic, semantic, and legal interoperability rules and practices. The Principles and guidelines produced by the RDA/CODATA Legal Interoperability Interest Group focus on legal interoperability because there tends to be misunderstanding and lack of knowledge and guidance about legal issues concerning research data generally. </a:t>
            </a:r>
          </a:p>
          <a:p>
            <a:endParaRPr lang="en-US" sz="1600" dirty="0"/>
          </a:p>
          <a:p>
            <a:r>
              <a:rPr lang="en-US" sz="1600" dirty="0"/>
              <a:t>The scope is limited to laws and policies pertaining to access and reuse of data, either produced by researchers themselves or used in research and other activities. It is specifically focused on the ability to integrate those data for research purposes in the context of intellectual property law.</a:t>
            </a:r>
          </a:p>
        </p:txBody>
      </p:sp>
      <p:pic>
        <p:nvPicPr>
          <p:cNvPr id="6146" name="Picture 2">
            <a:extLst>
              <a:ext uri="{FF2B5EF4-FFF2-40B4-BE49-F238E27FC236}">
                <a16:creationId xmlns:a16="http://schemas.microsoft.com/office/drawing/2014/main" id="{8AB4DB2F-004E-CF42-AFC6-B339B9ED46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113" y="2915149"/>
            <a:ext cx="3730171" cy="2098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7266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RDA COVID-19 WG Zotero Library</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RDA-COVID19</a:t>
            </a:r>
            <a:r>
              <a:rPr lang="en-US" sz="1600" b="1" dirty="0">
                <a:hlinkClick r:id="rId3"/>
              </a:rPr>
              <a:t> </a:t>
            </a:r>
            <a:endParaRPr lang="en-US" sz="1600" b="1" dirty="0"/>
          </a:p>
        </p:txBody>
      </p:sp>
      <p:sp>
        <p:nvSpPr>
          <p:cNvPr id="20" name="TextBox 19">
            <a:extLst>
              <a:ext uri="{FF2B5EF4-FFF2-40B4-BE49-F238E27FC236}">
                <a16:creationId xmlns:a16="http://schemas.microsoft.com/office/drawing/2014/main" id="{0BBD1FF3-E3F7-E143-9921-D4F5D43922F5}"/>
              </a:ext>
            </a:extLst>
          </p:cNvPr>
          <p:cNvSpPr txBox="1"/>
          <p:nvPr/>
        </p:nvSpPr>
        <p:spPr>
          <a:xfrm>
            <a:off x="3516086"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10.15497/rda00051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0" y="5514711"/>
            <a:ext cx="11712259" cy="692497"/>
          </a:xfrm>
          <a:prstGeom prst="rect">
            <a:avLst/>
          </a:prstGeom>
          <a:noFill/>
        </p:spPr>
        <p:txBody>
          <a:bodyPr wrap="square" rtlCol="0">
            <a:spAutoFit/>
          </a:bodyPr>
          <a:lstStyle/>
          <a:p>
            <a:r>
              <a:rPr lang="en-US" sz="1300" b="1" dirty="0">
                <a:solidFill>
                  <a:schemeClr val="bg1"/>
                </a:solidFill>
              </a:rPr>
              <a:t>Categories: Data Management - Data Collection - Data Description - Identity, Store, and Preserve -  Disseminate, Link, and Find - Policy, Legal Compliance, and Capacity</a:t>
            </a:r>
          </a:p>
          <a:p>
            <a:endParaRPr lang="en-US" sz="1300" b="1" dirty="0">
              <a:solidFill>
                <a:schemeClr val="bg1"/>
              </a:solidFill>
            </a:endParaRPr>
          </a:p>
          <a:p>
            <a:endParaRPr lang="en-US" sz="13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182370"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US" dirty="0"/>
              <a:t>The Library contains resources and references supporting the following RDA COVID-19 sub work groups: clinical, community, epidemiology, Indigenous, legal and ethics, omics, social, and software.</a:t>
            </a:r>
          </a:p>
        </p:txBody>
      </p:sp>
      <p:pic>
        <p:nvPicPr>
          <p:cNvPr id="3" name="Picture 2">
            <a:extLst>
              <a:ext uri="{FF2B5EF4-FFF2-40B4-BE49-F238E27FC236}">
                <a16:creationId xmlns:a16="http://schemas.microsoft.com/office/drawing/2014/main" id="{36C8B8B8-F708-4A24-B633-04C198AD275B}"/>
              </a:ext>
            </a:extLst>
          </p:cNvPr>
          <p:cNvPicPr>
            <a:picLocks noChangeAspect="1"/>
          </p:cNvPicPr>
          <p:nvPr/>
        </p:nvPicPr>
        <p:blipFill>
          <a:blip r:embed="rId5"/>
          <a:stretch>
            <a:fillRect/>
          </a:stretch>
        </p:blipFill>
        <p:spPr>
          <a:xfrm>
            <a:off x="8783447" y="2502242"/>
            <a:ext cx="2287185" cy="2922719"/>
          </a:xfrm>
          <a:prstGeom prst="rect">
            <a:avLst/>
          </a:prstGeom>
        </p:spPr>
      </p:pic>
    </p:spTree>
    <p:extLst>
      <p:ext uri="{BB962C8B-B14F-4D97-AF65-F5344CB8AC3E}">
        <p14:creationId xmlns:p14="http://schemas.microsoft.com/office/powerpoint/2010/main" val="34372888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19521"/>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67569"/>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RDA Professionalising Data Stewardship - Current Models of Data Stewardship: Survey Report</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Professionalising Data Stewardship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346342"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10.15497/RDA00075</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688886"/>
            <a:ext cx="10547488" cy="584775"/>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056166"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16795"/>
            <a:ext cx="7223859" cy="3046988"/>
          </a:xfrm>
          <a:prstGeom prst="rect">
            <a:avLst/>
          </a:prstGeom>
          <a:noFill/>
        </p:spPr>
        <p:txBody>
          <a:bodyPr wrap="square" rtlCol="0">
            <a:spAutoFit/>
          </a:bodyPr>
          <a:lstStyle/>
          <a:p>
            <a:r>
              <a:rPr lang="en-US" sz="1600" dirty="0"/>
              <a:t>The ‘RDA </a:t>
            </a:r>
            <a:r>
              <a:rPr lang="en-US" sz="1600" dirty="0" err="1"/>
              <a:t>Professionalising</a:t>
            </a:r>
            <a:r>
              <a:rPr lang="en-US" sz="1600" dirty="0"/>
              <a:t> Data Stewardship – Models of Data Stewardship Initial Report’ output will be of value to stakeholders seeking to develop support services and competence </a:t>
            </a:r>
            <a:r>
              <a:rPr lang="en-US" sz="1600" dirty="0" err="1"/>
              <a:t>centres</a:t>
            </a:r>
            <a:r>
              <a:rPr lang="en-US" sz="1600" dirty="0"/>
              <a:t> serving research producers and users of FAIR data and Open Science. The survey findings are particularly relevant to individual data stewards as well as coordinated data stewardship service provision at all levels, including institutions, national, regional, and domain-based services. The output offers insights to current data stewardship service definition and provision across the globe, but in Europe in particular, and facilitates learning from the benefits promoted, the barriers experienced, and the main lessons learned by existing data stewardship services.  Alongside the publicly available survey dataset this report therefore provides a useful evidence base to further aid the </a:t>
            </a:r>
            <a:r>
              <a:rPr lang="en-US" sz="1600" dirty="0" err="1"/>
              <a:t>professionalisation</a:t>
            </a:r>
            <a:r>
              <a:rPr lang="en-US" sz="1600" dirty="0"/>
              <a:t> and delivery of data stewardship across the research data management community.</a:t>
            </a:r>
          </a:p>
        </p:txBody>
      </p:sp>
    </p:spTree>
    <p:extLst>
      <p:ext uri="{BB962C8B-B14F-4D97-AF65-F5344CB8AC3E}">
        <p14:creationId xmlns:p14="http://schemas.microsoft.com/office/powerpoint/2010/main" val="34075088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19521"/>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67569"/>
            <a:ext cx="11363914"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RDA Professionalising Data Stewardship - Data Stewardship Landscape Initial Report</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Professionalising Data Stewardship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346342"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10.15497/RDA00076</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688886"/>
            <a:ext cx="10547488" cy="584775"/>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056166"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16795"/>
            <a:ext cx="7223859" cy="3046988"/>
          </a:xfrm>
          <a:prstGeom prst="rect">
            <a:avLst/>
          </a:prstGeom>
          <a:noFill/>
        </p:spPr>
        <p:txBody>
          <a:bodyPr wrap="square" rtlCol="0">
            <a:spAutoFit/>
          </a:bodyPr>
          <a:lstStyle/>
          <a:p>
            <a:r>
              <a:rPr lang="en-US" sz="1600" dirty="0"/>
              <a:t>The main take-home messages from this review are: 1) Collaborate internationally on certified training; 2) Enable researchers to share their data from the planning stage of their project and 3) Address the increased need for technical skills in data stewardship. The report offers 197 solutions compiled from literature to bridge gaps in data stewardship. The output can be used to identify and recommend learning pathways for data stewards, and to identify use cases to concretize the solutions in order to provide a valuable tool for data stewards. The results of the report could be used to contribute to the Competency Hub pages on Data Stewardship, the continuing work of the EOSC Taskforce or the creation of new educational materials for RDA task group developing curricula. The report will also give valuable information to all who are interested in developing their data stewardship skills needed to better serve the needs of researchers.</a:t>
            </a:r>
          </a:p>
        </p:txBody>
      </p:sp>
    </p:spTree>
    <p:extLst>
      <p:ext uri="{BB962C8B-B14F-4D97-AF65-F5344CB8AC3E}">
        <p14:creationId xmlns:p14="http://schemas.microsoft.com/office/powerpoint/2010/main" val="29278363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19521"/>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67569"/>
            <a:ext cx="11363914"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RDA Professionalising Data Stewardship - Data Stewardship Landscape Report Resource Matrix</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Professionalising Data Stewardship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346342"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10.15497/RDA00077</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688886"/>
            <a:ext cx="10547488" cy="584775"/>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056166"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16795"/>
            <a:ext cx="7223859" cy="2800767"/>
          </a:xfrm>
          <a:prstGeom prst="rect">
            <a:avLst/>
          </a:prstGeom>
          <a:noFill/>
        </p:spPr>
        <p:txBody>
          <a:bodyPr wrap="square" rtlCol="0">
            <a:spAutoFit/>
          </a:bodyPr>
          <a:lstStyle/>
          <a:p>
            <a:r>
              <a:rPr lang="en-US" sz="1600" dirty="0"/>
              <a:t>This dataset includes the resources which were included in the Research Data Alliance </a:t>
            </a:r>
            <a:r>
              <a:rPr lang="en-US" sz="1600" dirty="0" err="1"/>
              <a:t>Professionalising</a:t>
            </a:r>
            <a:r>
              <a:rPr lang="en-US" sz="1600" dirty="0"/>
              <a:t> Data Stewardship Interest Group (RDA PDS-IG) Training Landscape sub-group report published in October 2022. The literature was structured into the following categories: data stewardship; education and training of data stewards; RDM education; training materials; data management plan templates; documents about the skills needed to support EOSC and FAIR principles; data management in the humanities, industry, life sciences, natural sciences, public institutions and the social sciences. The aim was to identify papers concerning the RDM needs of researchers and data stewards and their role in the RDM life cycle. The screening resulted in 125 papers that are used as the knowledge base for the output report.</a:t>
            </a:r>
          </a:p>
        </p:txBody>
      </p:sp>
    </p:spTree>
    <p:extLst>
      <p:ext uri="{BB962C8B-B14F-4D97-AF65-F5344CB8AC3E}">
        <p14:creationId xmlns:p14="http://schemas.microsoft.com/office/powerpoint/2010/main" val="3537565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Interest Groups</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7</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sp>
        <p:nvSpPr>
          <p:cNvPr id="13" name="Rectangle 12">
            <a:extLst>
              <a:ext uri="{FF2B5EF4-FFF2-40B4-BE49-F238E27FC236}">
                <a16:creationId xmlns:a16="http://schemas.microsoft.com/office/drawing/2014/main" id="{FA125C29-B3B8-CC47-8D4C-DB311892E060}"/>
              </a:ext>
            </a:extLst>
          </p:cNvPr>
          <p:cNvSpPr/>
          <p:nvPr/>
        </p:nvSpPr>
        <p:spPr>
          <a:xfrm>
            <a:off x="427068" y="1688142"/>
            <a:ext cx="5527418" cy="4187869"/>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F8856B0-B326-7C4E-A2F2-594AFF55432E}"/>
              </a:ext>
            </a:extLst>
          </p:cNvPr>
          <p:cNvSpPr/>
          <p:nvPr/>
        </p:nvSpPr>
        <p:spPr>
          <a:xfrm>
            <a:off x="6281059"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18D0A1CF-C2E1-C54E-B387-70C281AECD1A}"/>
              </a:ext>
            </a:extLst>
          </p:cNvPr>
          <p:cNvGraphicFramePr>
            <a:graphicFrameLocks noGrp="1"/>
          </p:cNvGraphicFramePr>
          <p:nvPr>
            <p:extLst>
              <p:ext uri="{D42A27DB-BD31-4B8C-83A1-F6EECF244321}">
                <p14:modId xmlns:p14="http://schemas.microsoft.com/office/powerpoint/2010/main" val="672011187"/>
              </p:ext>
            </p:extLst>
          </p:nvPr>
        </p:nvGraphicFramePr>
        <p:xfrm>
          <a:off x="481496" y="1688142"/>
          <a:ext cx="5160369" cy="4209419"/>
        </p:xfrm>
        <a:graphic>
          <a:graphicData uri="http://schemas.openxmlformats.org/drawingml/2006/table">
            <a:tbl>
              <a:tblPr/>
              <a:tblGrid>
                <a:gridCol w="5160369">
                  <a:extLst>
                    <a:ext uri="{9D8B030D-6E8A-4147-A177-3AD203B41FA5}">
                      <a16:colId xmlns:a16="http://schemas.microsoft.com/office/drawing/2014/main" val="3884730305"/>
                    </a:ext>
                  </a:extLst>
                </a:gridCol>
              </a:tblGrid>
              <a:tr h="263748">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Linguistics Data IG</a:t>
                      </a:r>
                    </a:p>
                  </a:txBody>
                  <a:tcPr marL="9525" marR="9525" marT="9525" marB="0" anchor="b">
                    <a:lnL>
                      <a:noFill/>
                    </a:lnL>
                    <a:lnR>
                      <a:noFill/>
                    </a:lnR>
                    <a:lnT>
                      <a:noFill/>
                    </a:lnT>
                    <a:lnB>
                      <a:noFill/>
                    </a:lnB>
                  </a:tcPr>
                </a:tc>
                <a:extLst>
                  <a:ext uri="{0D108BD9-81ED-4DB2-BD59-A6C34878D82A}">
                    <a16:rowId xmlns:a16="http://schemas.microsoft.com/office/drawing/2014/main" val="3461772959"/>
                  </a:ext>
                </a:extLst>
              </a:tr>
              <a:tr h="263748">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Metadata IG</a:t>
                      </a:r>
                    </a:p>
                  </a:txBody>
                  <a:tcPr marL="9525" marR="9525" marT="9525" marB="0" anchor="b">
                    <a:lnL>
                      <a:noFill/>
                    </a:lnL>
                    <a:lnR>
                      <a:noFill/>
                    </a:lnR>
                    <a:lnT>
                      <a:noFill/>
                    </a:lnT>
                    <a:lnB>
                      <a:noFill/>
                    </a:lnB>
                  </a:tcPr>
                </a:tc>
                <a:extLst>
                  <a:ext uri="{0D108BD9-81ED-4DB2-BD59-A6C34878D82A}">
                    <a16:rowId xmlns:a16="http://schemas.microsoft.com/office/drawing/2014/main" val="166668724"/>
                  </a:ext>
                </a:extLst>
              </a:tr>
              <a:tr h="263748">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National PID Strategies IG</a:t>
                      </a:r>
                    </a:p>
                  </a:txBody>
                  <a:tcPr marL="9525" marR="9525" marT="9525" marB="0" anchor="b">
                    <a:lnL>
                      <a:noFill/>
                    </a:lnL>
                    <a:lnR>
                      <a:noFill/>
                    </a:lnR>
                    <a:lnT>
                      <a:noFill/>
                    </a:lnT>
                    <a:lnB>
                      <a:noFill/>
                    </a:lnB>
                  </a:tcPr>
                </a:tc>
                <a:extLst>
                  <a:ext uri="{0D108BD9-81ED-4DB2-BD59-A6C34878D82A}">
                    <a16:rowId xmlns:a16="http://schemas.microsoft.com/office/drawing/2014/main" val="3700056054"/>
                  </a:ext>
                </a:extLst>
              </a:tr>
              <a:tr h="263748">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Open Science Graphs for FAIR Data IG</a:t>
                      </a:r>
                    </a:p>
                  </a:txBody>
                  <a:tcPr marL="9525" marR="9525" marT="9525" marB="0" anchor="b">
                    <a:lnL>
                      <a:noFill/>
                    </a:lnL>
                    <a:lnR>
                      <a:noFill/>
                    </a:lnR>
                    <a:lnT>
                      <a:noFill/>
                    </a:lnT>
                    <a:lnB>
                      <a:noFill/>
                    </a:lnB>
                  </a:tcPr>
                </a:tc>
                <a:extLst>
                  <a:ext uri="{0D108BD9-81ED-4DB2-BD59-A6C34878D82A}">
                    <a16:rowId xmlns:a16="http://schemas.microsoft.com/office/drawing/2014/main" val="687887595"/>
                  </a:ext>
                </a:extLst>
              </a:tr>
              <a:tr h="516947">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Physical Samples and Collections in the Research Data Ecosystem IG</a:t>
                      </a:r>
                    </a:p>
                  </a:txBody>
                  <a:tcPr marL="9525" marR="9525" marT="9525" marB="0" anchor="b">
                    <a:lnL>
                      <a:noFill/>
                    </a:lnL>
                    <a:lnR>
                      <a:noFill/>
                    </a:lnR>
                    <a:lnT>
                      <a:noFill/>
                    </a:lnT>
                    <a:lnB>
                      <a:noFill/>
                    </a:lnB>
                  </a:tcPr>
                </a:tc>
                <a:extLst>
                  <a:ext uri="{0D108BD9-81ED-4DB2-BD59-A6C34878D82A}">
                    <a16:rowId xmlns:a16="http://schemas.microsoft.com/office/drawing/2014/main" val="1525926200"/>
                  </a:ext>
                </a:extLst>
              </a:tr>
              <a:tr h="263748">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PID IG</a:t>
                      </a:r>
                    </a:p>
                  </a:txBody>
                  <a:tcPr marL="9525" marR="9525" marT="9525" marB="0" anchor="b">
                    <a:lnL>
                      <a:noFill/>
                    </a:lnL>
                    <a:lnR>
                      <a:noFill/>
                    </a:lnR>
                    <a:lnT>
                      <a:noFill/>
                    </a:lnT>
                    <a:lnB>
                      <a:noFill/>
                    </a:lnB>
                  </a:tcPr>
                </a:tc>
                <a:extLst>
                  <a:ext uri="{0D108BD9-81ED-4DB2-BD59-A6C34878D82A}">
                    <a16:rowId xmlns:a16="http://schemas.microsoft.com/office/drawing/2014/main" val="1678646535"/>
                  </a:ext>
                </a:extLst>
              </a:tr>
              <a:tr h="263748">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Preservation Tools, Techniques, and Policies</a:t>
                      </a:r>
                    </a:p>
                  </a:txBody>
                  <a:tcPr marL="9525" marR="9525" marT="9525" marB="0" anchor="b">
                    <a:lnL>
                      <a:noFill/>
                    </a:lnL>
                    <a:lnR>
                      <a:noFill/>
                    </a:lnR>
                    <a:lnT>
                      <a:noFill/>
                    </a:lnT>
                    <a:lnB>
                      <a:noFill/>
                    </a:lnB>
                  </a:tcPr>
                </a:tc>
                <a:extLst>
                  <a:ext uri="{0D108BD9-81ED-4DB2-BD59-A6C34878D82A}">
                    <a16:rowId xmlns:a16="http://schemas.microsoft.com/office/drawing/2014/main" val="675929863"/>
                  </a:ext>
                </a:extLst>
              </a:tr>
              <a:tr h="263748">
                <a:tc>
                  <a:txBody>
                    <a:bodyPr/>
                    <a:lstStyle/>
                    <a:p>
                      <a:pPr marL="171450" indent="-171450" algn="l" fontAlgn="b">
                        <a:buFont typeface="Wingdings" pitchFamily="2" charset="2"/>
                        <a:buChar char="§"/>
                      </a:pPr>
                      <a:r>
                        <a:rPr lang="en-US" sz="1500" b="0" i="0" u="none" strike="noStrike" dirty="0" err="1">
                          <a:solidFill>
                            <a:schemeClr val="bg1"/>
                          </a:solidFill>
                          <a:effectLst/>
                          <a:latin typeface="+mj-lt"/>
                        </a:rPr>
                        <a:t>Professionalising</a:t>
                      </a:r>
                      <a:r>
                        <a:rPr lang="en-US" sz="1500" b="0" i="0" u="none" strike="noStrike" dirty="0">
                          <a:solidFill>
                            <a:schemeClr val="bg1"/>
                          </a:solidFill>
                          <a:effectLst/>
                          <a:latin typeface="+mj-lt"/>
                        </a:rPr>
                        <a:t> Data Stewardship IG</a:t>
                      </a:r>
                    </a:p>
                  </a:txBody>
                  <a:tcPr marL="9525" marR="9525" marT="9525" marB="0" anchor="b">
                    <a:lnL>
                      <a:noFill/>
                    </a:lnL>
                    <a:lnR>
                      <a:noFill/>
                    </a:lnR>
                    <a:lnT>
                      <a:noFill/>
                    </a:lnT>
                    <a:lnB>
                      <a:noFill/>
                    </a:lnB>
                  </a:tcPr>
                </a:tc>
                <a:extLst>
                  <a:ext uri="{0D108BD9-81ED-4DB2-BD59-A6C34878D82A}">
                    <a16:rowId xmlns:a16="http://schemas.microsoft.com/office/drawing/2014/main" val="328663792"/>
                  </a:ext>
                </a:extLst>
              </a:tr>
              <a:tr h="263748">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Psychological Data IG</a:t>
                      </a:r>
                    </a:p>
                  </a:txBody>
                  <a:tcPr marL="9525" marR="9525" marT="9525" marB="0" anchor="b">
                    <a:lnL>
                      <a:noFill/>
                    </a:lnL>
                    <a:lnR>
                      <a:noFill/>
                    </a:lnR>
                    <a:lnT>
                      <a:noFill/>
                    </a:lnT>
                    <a:lnB>
                      <a:noFill/>
                    </a:lnB>
                  </a:tcPr>
                </a:tc>
                <a:extLst>
                  <a:ext uri="{0D108BD9-81ED-4DB2-BD59-A6C34878D82A}">
                    <a16:rowId xmlns:a16="http://schemas.microsoft.com/office/drawing/2014/main" val="857195134"/>
                  </a:ext>
                </a:extLst>
              </a:tr>
              <a:tr h="263748">
                <a:tc>
                  <a:txBody>
                    <a:bodyPr/>
                    <a:lstStyle/>
                    <a:p>
                      <a:pPr marL="171450" indent="-171450" algn="l" defTabSz="914400" rtl="0" eaLnBrk="1" fontAlgn="b" latinLnBrk="0" hangingPunct="1">
                        <a:buFont typeface="Wingdings" pitchFamily="2" charset="2"/>
                        <a:buChar char="§"/>
                      </a:pPr>
                      <a:r>
                        <a:rPr lang="en-US" sz="1500" b="0" i="0" u="none" strike="noStrike" kern="1200" dirty="0">
                          <a:solidFill>
                            <a:schemeClr val="bg1"/>
                          </a:solidFill>
                          <a:effectLst/>
                          <a:latin typeface="+mj-lt"/>
                          <a:ea typeface="+mn-ea"/>
                          <a:cs typeface="+mn-cs"/>
                        </a:rPr>
                        <a:t>RDA for the Sustainable Development Goals IG</a:t>
                      </a:r>
                    </a:p>
                  </a:txBody>
                  <a:tcPr marL="9525" marR="9525" marT="9525" marB="0" anchor="b">
                    <a:lnL>
                      <a:noFill/>
                    </a:lnL>
                    <a:lnR>
                      <a:noFill/>
                    </a:lnR>
                    <a:lnT>
                      <a:noFill/>
                    </a:lnT>
                    <a:lnB>
                      <a:noFill/>
                    </a:lnB>
                  </a:tcPr>
                </a:tc>
                <a:extLst>
                  <a:ext uri="{0D108BD9-81ED-4DB2-BD59-A6C34878D82A}">
                    <a16:rowId xmlns:a16="http://schemas.microsoft.com/office/drawing/2014/main" val="1247654308"/>
                  </a:ext>
                </a:extLst>
              </a:tr>
              <a:tr h="263748">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RDA/CODATA Legal Interoperability IG</a:t>
                      </a:r>
                    </a:p>
                  </a:txBody>
                  <a:tcPr marL="9525" marR="9525" marT="9525" marB="0" anchor="b">
                    <a:lnL>
                      <a:noFill/>
                    </a:lnL>
                    <a:lnR>
                      <a:noFill/>
                    </a:lnR>
                    <a:lnT>
                      <a:noFill/>
                    </a:lnT>
                    <a:lnB>
                      <a:noFill/>
                    </a:lnB>
                  </a:tcPr>
                </a:tc>
                <a:extLst>
                  <a:ext uri="{0D108BD9-81ED-4DB2-BD59-A6C34878D82A}">
                    <a16:rowId xmlns:a16="http://schemas.microsoft.com/office/drawing/2014/main" val="1694773382"/>
                  </a:ext>
                </a:extLst>
              </a:tr>
              <a:tr h="263748">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RDA/CODATA Materials Data, Infrastructure &amp; Interoperability IG</a:t>
                      </a:r>
                    </a:p>
                  </a:txBody>
                  <a:tcPr marL="9525" marR="9525" marT="9525" marB="0" anchor="b">
                    <a:lnL>
                      <a:noFill/>
                    </a:lnL>
                    <a:lnR>
                      <a:noFill/>
                    </a:lnR>
                    <a:lnT>
                      <a:noFill/>
                    </a:lnT>
                    <a:lnB>
                      <a:noFill/>
                    </a:lnB>
                  </a:tcPr>
                </a:tc>
                <a:extLst>
                  <a:ext uri="{0D108BD9-81ED-4DB2-BD59-A6C34878D82A}">
                    <a16:rowId xmlns:a16="http://schemas.microsoft.com/office/drawing/2014/main" val="1933304285"/>
                  </a:ext>
                </a:extLst>
              </a:tr>
              <a:tr h="263748">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RDA Privacy Implications of Research Data Sets IG</a:t>
                      </a:r>
                    </a:p>
                  </a:txBody>
                  <a:tcPr marL="9525" marR="9525" marT="9525" marB="0" anchor="b">
                    <a:lnL>
                      <a:noFill/>
                    </a:lnL>
                    <a:lnR>
                      <a:noFill/>
                    </a:lnR>
                    <a:lnT>
                      <a:noFill/>
                    </a:lnT>
                    <a:lnB>
                      <a:noFill/>
                    </a:lnB>
                  </a:tcPr>
                </a:tc>
                <a:extLst>
                  <a:ext uri="{0D108BD9-81ED-4DB2-BD59-A6C34878D82A}">
                    <a16:rowId xmlns:a16="http://schemas.microsoft.com/office/drawing/2014/main" val="2328742375"/>
                  </a:ext>
                </a:extLst>
              </a:tr>
              <a:tr h="263748">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RDA/WDS Certification of Digital Repositories IG</a:t>
                      </a:r>
                    </a:p>
                  </a:txBody>
                  <a:tcPr marL="9525" marR="9525" marT="9525" marB="0" anchor="b">
                    <a:lnL>
                      <a:noFill/>
                    </a:lnL>
                    <a:lnR>
                      <a:noFill/>
                    </a:lnR>
                    <a:lnT>
                      <a:noFill/>
                    </a:lnT>
                    <a:lnB>
                      <a:noFill/>
                    </a:lnB>
                  </a:tcPr>
                </a:tc>
                <a:extLst>
                  <a:ext uri="{0D108BD9-81ED-4DB2-BD59-A6C34878D82A}">
                    <a16:rowId xmlns:a16="http://schemas.microsoft.com/office/drawing/2014/main" val="3106677295"/>
                  </a:ext>
                </a:extLst>
              </a:tr>
              <a:tr h="263748">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Repository Platforms for Research Data IG</a:t>
                      </a:r>
                    </a:p>
                  </a:txBody>
                  <a:tcPr marL="9525" marR="9525" marT="9525" marB="0" anchor="b">
                    <a:lnL>
                      <a:noFill/>
                    </a:lnL>
                    <a:lnR>
                      <a:noFill/>
                    </a:lnR>
                    <a:lnT>
                      <a:noFill/>
                    </a:lnT>
                    <a:lnB>
                      <a:noFill/>
                    </a:lnB>
                  </a:tcPr>
                </a:tc>
                <a:extLst>
                  <a:ext uri="{0D108BD9-81ED-4DB2-BD59-A6C34878D82A}">
                    <a16:rowId xmlns:a16="http://schemas.microsoft.com/office/drawing/2014/main" val="3810009959"/>
                  </a:ext>
                </a:extLst>
              </a:tr>
            </a:tbl>
          </a:graphicData>
        </a:graphic>
      </p:graphicFrame>
      <p:graphicFrame>
        <p:nvGraphicFramePr>
          <p:cNvPr id="10" name="Table 9">
            <a:extLst>
              <a:ext uri="{FF2B5EF4-FFF2-40B4-BE49-F238E27FC236}">
                <a16:creationId xmlns:a16="http://schemas.microsoft.com/office/drawing/2014/main" id="{FC8779CA-EDFB-EB46-9496-49279918A58F}"/>
              </a:ext>
            </a:extLst>
          </p:cNvPr>
          <p:cNvGraphicFramePr>
            <a:graphicFrameLocks noGrp="1"/>
          </p:cNvGraphicFramePr>
          <p:nvPr>
            <p:extLst>
              <p:ext uri="{D42A27DB-BD31-4B8C-83A1-F6EECF244321}">
                <p14:modId xmlns:p14="http://schemas.microsoft.com/office/powerpoint/2010/main" val="342198465"/>
              </p:ext>
            </p:extLst>
          </p:nvPr>
        </p:nvGraphicFramePr>
        <p:xfrm>
          <a:off x="6401367" y="1911926"/>
          <a:ext cx="5160369" cy="4019550"/>
        </p:xfrm>
        <a:graphic>
          <a:graphicData uri="http://schemas.openxmlformats.org/drawingml/2006/table">
            <a:tbl>
              <a:tblPr/>
              <a:tblGrid>
                <a:gridCol w="5160369">
                  <a:extLst>
                    <a:ext uri="{9D8B030D-6E8A-4147-A177-3AD203B41FA5}">
                      <a16:colId xmlns:a16="http://schemas.microsoft.com/office/drawing/2014/main" val="4095031069"/>
                    </a:ext>
                  </a:extLst>
                </a:gridCol>
              </a:tblGrid>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Reproducibility IG</a:t>
                      </a:r>
                    </a:p>
                  </a:txBody>
                  <a:tcPr marL="9525" marR="9525" marT="9525" marB="0" anchor="b">
                    <a:lnL>
                      <a:noFill/>
                    </a:lnL>
                    <a:lnR>
                      <a:noFill/>
                    </a:lnR>
                    <a:lnT>
                      <a:noFill/>
                    </a:lnT>
                    <a:lnB>
                      <a:noFill/>
                    </a:lnB>
                  </a:tcPr>
                </a:tc>
                <a:extLst>
                  <a:ext uri="{0D108BD9-81ED-4DB2-BD59-A6C34878D82A}">
                    <a16:rowId xmlns:a16="http://schemas.microsoft.com/office/drawing/2014/main" val="1345978780"/>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Research Data Architectures in Research Institutions IG</a:t>
                      </a:r>
                    </a:p>
                  </a:txBody>
                  <a:tcPr marL="9525" marR="9525" marT="9525" marB="0" anchor="b">
                    <a:lnL>
                      <a:noFill/>
                    </a:lnL>
                    <a:lnR>
                      <a:noFill/>
                    </a:lnR>
                    <a:lnT>
                      <a:noFill/>
                    </a:lnT>
                    <a:lnB>
                      <a:noFill/>
                    </a:lnB>
                  </a:tcPr>
                </a:tc>
                <a:extLst>
                  <a:ext uri="{0D108BD9-81ED-4DB2-BD59-A6C34878D82A}">
                    <a16:rowId xmlns:a16="http://schemas.microsoft.com/office/drawing/2014/main" val="2826172660"/>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Research Data Management in Engineering IG</a:t>
                      </a:r>
                    </a:p>
                  </a:txBody>
                  <a:tcPr marL="9525" marR="9525" marT="9525" marB="0" anchor="b">
                    <a:lnL>
                      <a:noFill/>
                    </a:lnL>
                    <a:lnR>
                      <a:noFill/>
                    </a:lnR>
                    <a:lnT>
                      <a:noFill/>
                    </a:lnT>
                    <a:lnB>
                      <a:noFill/>
                    </a:lnB>
                  </a:tcPr>
                </a:tc>
                <a:extLst>
                  <a:ext uri="{0D108BD9-81ED-4DB2-BD59-A6C34878D82A}">
                    <a16:rowId xmlns:a16="http://schemas.microsoft.com/office/drawing/2014/main" val="2777036674"/>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Research data needs of the Photon and Neutron Science community IG</a:t>
                      </a:r>
                    </a:p>
                  </a:txBody>
                  <a:tcPr marL="9525" marR="9525" marT="9525" marB="0" anchor="b">
                    <a:lnL>
                      <a:noFill/>
                    </a:lnL>
                    <a:lnR>
                      <a:noFill/>
                    </a:lnR>
                    <a:lnT>
                      <a:noFill/>
                    </a:lnT>
                    <a:lnB>
                      <a:noFill/>
                    </a:lnB>
                  </a:tcPr>
                </a:tc>
                <a:extLst>
                  <a:ext uri="{0D108BD9-81ED-4DB2-BD59-A6C34878D82A}">
                    <a16:rowId xmlns:a16="http://schemas.microsoft.com/office/drawing/2014/main" val="68626085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Research Funders and Stakeholders on Open Research and Data Management Policies and Practices IG</a:t>
                      </a:r>
                    </a:p>
                  </a:txBody>
                  <a:tcPr marL="9525" marR="9525" marT="9525" marB="0" anchor="b">
                    <a:lnL>
                      <a:noFill/>
                    </a:lnL>
                    <a:lnR>
                      <a:noFill/>
                    </a:lnR>
                    <a:lnT>
                      <a:noFill/>
                    </a:lnT>
                    <a:lnB>
                      <a:noFill/>
                    </a:lnB>
                  </a:tcPr>
                </a:tc>
                <a:extLst>
                  <a:ext uri="{0D108BD9-81ED-4DB2-BD59-A6C34878D82A}">
                    <a16:rowId xmlns:a16="http://schemas.microsoft.com/office/drawing/2014/main" val="1286731950"/>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Sensitive Data Interest Group</a:t>
                      </a:r>
                    </a:p>
                  </a:txBody>
                  <a:tcPr marL="9525" marR="9525" marT="9525" marB="0" anchor="b">
                    <a:lnL>
                      <a:noFill/>
                    </a:lnL>
                    <a:lnR>
                      <a:noFill/>
                    </a:lnR>
                    <a:lnT>
                      <a:noFill/>
                    </a:lnT>
                    <a:lnB>
                      <a:noFill/>
                    </a:lnB>
                  </a:tcPr>
                </a:tc>
                <a:extLst>
                  <a:ext uri="{0D108BD9-81ED-4DB2-BD59-A6C34878D82A}">
                    <a16:rowId xmlns:a16="http://schemas.microsoft.com/office/drawing/2014/main" val="48681380"/>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Sharing Rewards and Credit (SHARC) IG</a:t>
                      </a:r>
                    </a:p>
                  </a:txBody>
                  <a:tcPr marL="9525" marR="9525" marT="9525" marB="0" anchor="b">
                    <a:lnL>
                      <a:noFill/>
                    </a:lnL>
                    <a:lnR>
                      <a:noFill/>
                    </a:lnR>
                    <a:lnT>
                      <a:noFill/>
                    </a:lnT>
                    <a:lnB>
                      <a:noFill/>
                    </a:lnB>
                  </a:tcPr>
                </a:tc>
                <a:extLst>
                  <a:ext uri="{0D108BD9-81ED-4DB2-BD59-A6C34878D82A}">
                    <a16:rowId xmlns:a16="http://schemas.microsoft.com/office/drawing/2014/main" val="1813019708"/>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Small Unmanned Aircraft Systems’ Data IG</a:t>
                      </a:r>
                    </a:p>
                  </a:txBody>
                  <a:tcPr marL="9525" marR="9525" marT="9525" marB="0" anchor="b">
                    <a:lnL>
                      <a:noFill/>
                    </a:lnL>
                    <a:lnR>
                      <a:noFill/>
                    </a:lnR>
                    <a:lnT>
                      <a:noFill/>
                    </a:lnT>
                    <a:lnB>
                      <a:noFill/>
                    </a:lnB>
                  </a:tcPr>
                </a:tc>
                <a:extLst>
                  <a:ext uri="{0D108BD9-81ED-4DB2-BD59-A6C34878D82A}">
                    <a16:rowId xmlns:a16="http://schemas.microsoft.com/office/drawing/2014/main" val="3551046699"/>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Social Dynamics of Data Interoperability IG</a:t>
                      </a:r>
                    </a:p>
                  </a:txBody>
                  <a:tcPr marL="9525" marR="9525" marT="9525" marB="0" anchor="b">
                    <a:lnL>
                      <a:noFill/>
                    </a:lnL>
                    <a:lnR>
                      <a:noFill/>
                    </a:lnR>
                    <a:lnT>
                      <a:noFill/>
                    </a:lnT>
                    <a:lnB>
                      <a:noFill/>
                    </a:lnB>
                  </a:tcPr>
                </a:tc>
                <a:extLst>
                  <a:ext uri="{0D108BD9-81ED-4DB2-BD59-A6C34878D82A}">
                    <a16:rowId xmlns:a16="http://schemas.microsoft.com/office/drawing/2014/main" val="306686490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Social Science Research Data IG</a:t>
                      </a:r>
                    </a:p>
                  </a:txBody>
                  <a:tcPr marL="9525" marR="9525" marT="9525" marB="0" anchor="b">
                    <a:lnL>
                      <a:noFill/>
                    </a:lnL>
                    <a:lnR>
                      <a:noFill/>
                    </a:lnR>
                    <a:lnT>
                      <a:noFill/>
                    </a:lnT>
                    <a:lnB>
                      <a:noFill/>
                    </a:lnB>
                  </a:tcPr>
                </a:tc>
                <a:extLst>
                  <a:ext uri="{0D108BD9-81ED-4DB2-BD59-A6C34878D82A}">
                    <a16:rowId xmlns:a16="http://schemas.microsoft.com/office/drawing/2014/main" val="1550135083"/>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Software Source Code IG</a:t>
                      </a:r>
                    </a:p>
                  </a:txBody>
                  <a:tcPr marL="9525" marR="9525" marT="9525" marB="0" anchor="b">
                    <a:lnL>
                      <a:noFill/>
                    </a:lnL>
                    <a:lnR>
                      <a:noFill/>
                    </a:lnR>
                    <a:lnT>
                      <a:noFill/>
                    </a:lnT>
                    <a:lnB>
                      <a:noFill/>
                    </a:lnB>
                  </a:tcPr>
                </a:tc>
                <a:extLst>
                  <a:ext uri="{0D108BD9-81ED-4DB2-BD59-A6C34878D82A}">
                    <a16:rowId xmlns:a16="http://schemas.microsoft.com/office/drawing/2014/main" val="445054012"/>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Virtual Research Environment IG (VRE-IG)</a:t>
                      </a:r>
                    </a:p>
                  </a:txBody>
                  <a:tcPr marL="9525" marR="9525" marT="9525" marB="0" anchor="b">
                    <a:lnL>
                      <a:noFill/>
                    </a:lnL>
                    <a:lnR>
                      <a:noFill/>
                    </a:lnR>
                    <a:lnT>
                      <a:noFill/>
                    </a:lnT>
                    <a:lnB>
                      <a:noFill/>
                    </a:lnB>
                  </a:tcPr>
                </a:tc>
                <a:extLst>
                  <a:ext uri="{0D108BD9-81ED-4DB2-BD59-A6C34878D82A}">
                    <a16:rowId xmlns:a16="http://schemas.microsoft.com/office/drawing/2014/main" val="946292018"/>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Vocabulary Services IG</a:t>
                      </a:r>
                    </a:p>
                  </a:txBody>
                  <a:tcPr marL="9525" marR="9525" marT="9525" marB="0" anchor="b">
                    <a:lnL>
                      <a:noFill/>
                    </a:lnL>
                    <a:lnR>
                      <a:noFill/>
                    </a:lnR>
                    <a:lnT>
                      <a:noFill/>
                    </a:lnT>
                    <a:lnB>
                      <a:noFill/>
                    </a:lnB>
                  </a:tcPr>
                </a:tc>
                <a:extLst>
                  <a:ext uri="{0D108BD9-81ED-4DB2-BD59-A6C34878D82A}">
                    <a16:rowId xmlns:a16="http://schemas.microsoft.com/office/drawing/2014/main" val="2384658434"/>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Working with PIDs in Tools IG</a:t>
                      </a:r>
                    </a:p>
                    <a:p>
                      <a:pPr marL="171450" indent="-171450" algn="l" fontAlgn="b">
                        <a:buFont typeface="Wingdings" pitchFamily="2" charset="2"/>
                        <a:buChar char="§"/>
                      </a:pPr>
                      <a:endParaRPr lang="en-US" sz="1500" b="0" i="0" u="none" strike="noStrike" dirty="0">
                        <a:solidFill>
                          <a:schemeClr val="bg1"/>
                        </a:solidFill>
                        <a:effectLst/>
                        <a:latin typeface="+mj-lt"/>
                      </a:endParaRPr>
                    </a:p>
                  </a:txBody>
                  <a:tcPr marL="9525" marR="9525" marT="9525" marB="0" anchor="b">
                    <a:lnL>
                      <a:noFill/>
                    </a:lnL>
                    <a:lnR>
                      <a:noFill/>
                    </a:lnR>
                    <a:lnT>
                      <a:noFill/>
                    </a:lnT>
                    <a:lnB>
                      <a:noFill/>
                    </a:lnB>
                  </a:tcPr>
                </a:tc>
                <a:extLst>
                  <a:ext uri="{0D108BD9-81ED-4DB2-BD59-A6C34878D82A}">
                    <a16:rowId xmlns:a16="http://schemas.microsoft.com/office/drawing/2014/main" val="2880377926"/>
                  </a:ext>
                </a:extLst>
              </a:tr>
            </a:tbl>
          </a:graphicData>
        </a:graphic>
      </p:graphicFrame>
    </p:spTree>
    <p:extLst>
      <p:ext uri="{BB962C8B-B14F-4D97-AF65-F5344CB8AC3E}">
        <p14:creationId xmlns:p14="http://schemas.microsoft.com/office/powerpoint/2010/main" val="34545937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19521"/>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70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67569"/>
            <a:ext cx="11363914"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RDA Professionalising Data Stewardship - Models of Data Stewardship Survey Output Data</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Professionalising Data Stewardship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346342" y="1237794"/>
            <a:ext cx="5052152"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10.5281/zenodo.6665306</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688886"/>
            <a:ext cx="10547488" cy="584775"/>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056166"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16795"/>
            <a:ext cx="7223859" cy="2800767"/>
          </a:xfrm>
          <a:prstGeom prst="rect">
            <a:avLst/>
          </a:prstGeom>
          <a:noFill/>
        </p:spPr>
        <p:txBody>
          <a:bodyPr wrap="square" rtlCol="0">
            <a:spAutoFit/>
          </a:bodyPr>
          <a:lstStyle/>
          <a:p>
            <a:r>
              <a:rPr lang="en-US" sz="1600" dirty="0"/>
              <a:t>The ‘RDA </a:t>
            </a:r>
            <a:r>
              <a:rPr lang="en-US" sz="1600" dirty="0" err="1"/>
              <a:t>Professionalising</a:t>
            </a:r>
            <a:r>
              <a:rPr lang="en-US" sz="1600" dirty="0"/>
              <a:t> Data Stewardship – Models of Data Stewardship Survey Output Data’ output will be of value to stakeholders seeking to develop support services and competence centers serving research producers and users of FAIR data and Open Science. The data offer insights to current data stewardship service definition and provision across the globe, but in Europe in particular, and facilitate comparison and learning for individual data stewards as well as data stewardship service providers and coordinators at all levels, including institutions, national, regional, and domain-based services. Together with the publicly available “Models of Data Stewardship Initial Report” (presently under RDA community review), these data provide a useful evidence base to further aid the </a:t>
            </a:r>
            <a:r>
              <a:rPr lang="en-US" sz="1600" dirty="0" err="1"/>
              <a:t>professionalisation</a:t>
            </a:r>
            <a:r>
              <a:rPr lang="en-US" sz="1600" dirty="0"/>
              <a:t> and delivery of data stewardship across the research data management community.</a:t>
            </a:r>
          </a:p>
        </p:txBody>
      </p:sp>
    </p:spTree>
    <p:extLst>
      <p:ext uri="{BB962C8B-B14F-4D97-AF65-F5344CB8AC3E}">
        <p14:creationId xmlns:p14="http://schemas.microsoft.com/office/powerpoint/2010/main" val="33740817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19521"/>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71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67569"/>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Recommendations for a minimal metadata set to aid harmonised discovery of learning resources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5034073"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Education and Training on Handling of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7000973"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688886"/>
            <a:ext cx="10547488" cy="584775"/>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6667257"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6973487" cy="3046988"/>
          </a:xfrm>
          <a:prstGeom prst="rect">
            <a:avLst/>
          </a:prstGeom>
          <a:noFill/>
        </p:spPr>
        <p:txBody>
          <a:bodyPr wrap="square" rtlCol="0">
            <a:spAutoFit/>
          </a:bodyPr>
          <a:lstStyle/>
          <a:p>
            <a:r>
              <a:rPr lang="en-US" sz="1600" dirty="0"/>
              <a:t>The ”Recommendations for a minimal metadata set to aid </a:t>
            </a:r>
            <a:r>
              <a:rPr lang="en-US" sz="1600" dirty="0" err="1"/>
              <a:t>harmonised</a:t>
            </a:r>
            <a:r>
              <a:rPr lang="en-US" sz="1600" dirty="0"/>
              <a:t> discovery of learning resources” provides a core set of descriptors for learning resources especially focused on research data that is intended to help searchers for learning activities or experiences such as tutorials, webinars, curricula guides and other training materials find such content.  The minimal set identifies key characteristics of learning resources that are important for content creators and adapters to include with the resources they create, and for learning resource catalogue and registry service providers, and institutions that publish learning resources on their websites  to expose when they provide information about the resources in their collections.  Adoption of the recommended minimal set will improve the ability of learning resource searchers to more easily find the resources they seek and to discern whether those resources might fit their needs. </a:t>
            </a:r>
          </a:p>
        </p:txBody>
      </p:sp>
    </p:spTree>
    <p:extLst>
      <p:ext uri="{BB962C8B-B14F-4D97-AF65-F5344CB8AC3E}">
        <p14:creationId xmlns:p14="http://schemas.microsoft.com/office/powerpoint/2010/main" val="31025203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72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Research Data Repository Interoperability Primer</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Research Data Repository Interoperability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193972"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10.15497/RDA00020</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860256"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308324"/>
          </a:xfrm>
          <a:prstGeom prst="rect">
            <a:avLst/>
          </a:prstGeom>
          <a:noFill/>
        </p:spPr>
        <p:txBody>
          <a:bodyPr wrap="square" rtlCol="0">
            <a:spAutoFit/>
          </a:bodyPr>
          <a:lstStyle/>
          <a:p>
            <a:r>
              <a:rPr lang="en-US" dirty="0"/>
              <a:t>The Research Data Repository Interoperability Primer presents a set of initial use cases, as well as an overview of standards, technologies and tools that could be components of an agreed adoptable approach to facilitating interoperability between different research data repository platforms. Main focus is on machine-machine communication with the primary goal of enabling migration and replication.</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3159FF72-EAA4-AC42-B7BF-D8E4D7EFAF4E}"/>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Categories: Data Description - Disseminate, Link, and Find</a:t>
            </a:r>
          </a:p>
        </p:txBody>
      </p:sp>
    </p:spTree>
    <p:extLst>
      <p:ext uri="{BB962C8B-B14F-4D97-AF65-F5344CB8AC3E}">
        <p14:creationId xmlns:p14="http://schemas.microsoft.com/office/powerpoint/2010/main" val="42733065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73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Results of an Analysis of Existing FAIR Assessment Tools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FAIR Data Maturity Model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909457"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10.15497/RDA00035</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575741"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477328"/>
          </a:xfrm>
          <a:prstGeom prst="rect">
            <a:avLst/>
          </a:prstGeom>
          <a:noFill/>
        </p:spPr>
        <p:txBody>
          <a:bodyPr wrap="square" rtlCol="0">
            <a:spAutoFit/>
          </a:bodyPr>
          <a:lstStyle/>
          <a:p>
            <a:r>
              <a:rPr lang="en-US" dirty="0"/>
              <a:t>This document provides an overview of a number of existing FAIR assessment tools, listing the indicators used in these tools to assess the </a:t>
            </a:r>
            <a:r>
              <a:rPr lang="en-US" dirty="0" err="1"/>
              <a:t>FAIRness</a:t>
            </a:r>
            <a:r>
              <a:rPr lang="en-US" dirty="0"/>
              <a:t> of a data set. This is useful if you wish to compare existing FAIR assessment tools and the questions that are being asked.</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3159FF72-EAA4-AC42-B7BF-D8E4D7EFAF4E}"/>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Category: Data Management</a:t>
            </a:r>
          </a:p>
        </p:txBody>
      </p:sp>
    </p:spTree>
    <p:extLst>
      <p:ext uri="{BB962C8B-B14F-4D97-AF65-F5344CB8AC3E}">
        <p14:creationId xmlns:p14="http://schemas.microsoft.com/office/powerpoint/2010/main" val="565649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74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Sharing COVID-19 Epidemiology Data</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 COVID-19 Epidemiology</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78828"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10.15497/rda00049</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45112"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585323"/>
          </a:xfrm>
          <a:prstGeom prst="rect">
            <a:avLst/>
          </a:prstGeom>
          <a:noFill/>
        </p:spPr>
        <p:txBody>
          <a:bodyPr wrap="square" rtlCol="0">
            <a:spAutoFit/>
          </a:bodyPr>
          <a:lstStyle/>
          <a:p>
            <a:r>
              <a:rPr lang="en-US" dirty="0"/>
              <a:t>The recommendations and guidelines support development of an internationally harmonized specification to enable rapid reporting and integration of epidemiology and related data across domains and between jurisdictions. </a:t>
            </a:r>
          </a:p>
          <a:p>
            <a:br>
              <a:rPr lang="en-US" dirty="0"/>
            </a:br>
            <a:r>
              <a:rPr lang="en-US" dirty="0"/>
              <a:t>The guidelines outline a data driven, coordinated global system that encompasses preparedness, early detection, and rapid response to newly emergent threats such as SARS-CoV-2 virus and the COVID-19 disease that it causes.</a:t>
            </a:r>
            <a:endParaRPr lang="en-US" dirty="0">
              <a:effectLst/>
            </a:endParaRP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3159FF72-EAA4-AC42-B7BF-D8E4D7EFAF4E}"/>
              </a:ext>
            </a:extLst>
          </p:cNvPr>
          <p:cNvSpPr txBox="1"/>
          <p:nvPr/>
        </p:nvSpPr>
        <p:spPr>
          <a:xfrm>
            <a:off x="251140" y="5503825"/>
            <a:ext cx="11798573" cy="292388"/>
          </a:xfrm>
          <a:prstGeom prst="rect">
            <a:avLst/>
          </a:prstGeom>
          <a:noFill/>
        </p:spPr>
        <p:txBody>
          <a:bodyPr wrap="square" rtlCol="0">
            <a:spAutoFit/>
          </a:bodyPr>
          <a:lstStyle/>
          <a:p>
            <a:r>
              <a:rPr lang="en-US" sz="1300" b="1" dirty="0">
                <a:solidFill>
                  <a:schemeClr val="bg1"/>
                </a:solidFill>
              </a:rPr>
              <a:t>Categories: Data Management - Data Collection - Data Description - Identity, Store, and Preserve - Disseminate, Link, and Find - Policy, Legal Compliance, and Capacity</a:t>
            </a:r>
          </a:p>
        </p:txBody>
      </p:sp>
    </p:spTree>
    <p:extLst>
      <p:ext uri="{BB962C8B-B14F-4D97-AF65-F5344CB8AC3E}">
        <p14:creationId xmlns:p14="http://schemas.microsoft.com/office/powerpoint/2010/main" val="26718908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75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Summary of Virtual Layer Recommendations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Fabric IG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537856"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10.15497/RDA00026</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204140"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646331"/>
          </a:xfrm>
          <a:prstGeom prst="rect">
            <a:avLst/>
          </a:prstGeom>
          <a:noFill/>
        </p:spPr>
        <p:txBody>
          <a:bodyPr wrap="square" rtlCol="0">
            <a:spAutoFit/>
          </a:bodyPr>
          <a:lstStyle/>
          <a:p>
            <a:r>
              <a:rPr lang="en-US" dirty="0"/>
              <a:t>A high-level conceptual framework to support Digital Object management and service development.</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DAFAC31-A52D-4043-933F-4C221C28B04D}"/>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Category: Data Management</a:t>
            </a:r>
          </a:p>
        </p:txBody>
      </p:sp>
    </p:spTree>
    <p:extLst>
      <p:ext uri="{BB962C8B-B14F-4D97-AF65-F5344CB8AC3E}">
        <p14:creationId xmlns:p14="http://schemas.microsoft.com/office/powerpoint/2010/main" val="16409435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76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Top 10 FAIR Data &amp; Software Things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Libraries for Research Data IG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855027" y="1237794"/>
            <a:ext cx="5052152"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10.5281/zenodo.2555497</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521311"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US" dirty="0"/>
              <a:t>Provides 17 topic-based, community submitted brief guides that can be used by the research community to understand how they can make their research (data and software) more FAIR (Findable, Accessible, Interoperable and Reusable).</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DAFAC31-A52D-4043-933F-4C221C28B04D}"/>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Category: Data Management</a:t>
            </a:r>
          </a:p>
        </p:txBody>
      </p:sp>
    </p:spTree>
    <p:extLst>
      <p:ext uri="{BB962C8B-B14F-4D97-AF65-F5344CB8AC3E}">
        <p14:creationId xmlns:p14="http://schemas.microsoft.com/office/powerpoint/2010/main" val="6317799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77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415272"/>
            <a:ext cx="11763202" cy="553998"/>
          </a:xfrm>
          <a:prstGeom prst="rect">
            <a:avLst/>
          </a:prstGeom>
        </p:spPr>
        <p:txBody>
          <a:bodyPr wrap="square">
            <a:spAutoFit/>
          </a:bodyPr>
          <a:lstStyle/>
          <a:p>
            <a:r>
              <a:rPr lang="en-US" sz="3000" b="1" dirty="0">
                <a:solidFill>
                  <a:schemeClr val="bg1"/>
                </a:solidFill>
                <a:hlinkClick r:id="rId2">
                  <a:extLst>
                    <a:ext uri="{A12FA001-AC4F-418D-AE19-62706E023703}">
                      <ahyp:hlinkClr xmlns:ahyp="http://schemas.microsoft.com/office/drawing/2018/hyperlinkcolor" val="tx"/>
                    </a:ext>
                  </a:extLst>
                </a:hlinkClick>
              </a:rPr>
              <a:t>Tromsø Recommendations for Citation of Research Data in Linguistics </a:t>
            </a:r>
            <a:endParaRPr lang="en-US" sz="30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Linguistics Data IG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907969"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10.15497/rda00040</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574253"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646331"/>
          </a:xfrm>
          <a:prstGeom prst="rect">
            <a:avLst/>
          </a:prstGeom>
          <a:noFill/>
        </p:spPr>
        <p:txBody>
          <a:bodyPr wrap="square" rtlCol="0">
            <a:spAutoFit/>
          </a:bodyPr>
          <a:lstStyle/>
          <a:p>
            <a:r>
              <a:rPr lang="en-US" dirty="0"/>
              <a:t>Provides guidance for citing linguistic data in publications to researchers, academic publishers and resource providers.</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DAFAC31-A52D-4043-933F-4C221C28B04D}"/>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Categories: Data Management - Data Description - Disseminate, Link, and Find</a:t>
            </a:r>
          </a:p>
        </p:txBody>
      </p:sp>
      <p:pic>
        <p:nvPicPr>
          <p:cNvPr id="9218" name="Picture 2">
            <a:extLst>
              <a:ext uri="{FF2B5EF4-FFF2-40B4-BE49-F238E27FC236}">
                <a16:creationId xmlns:a16="http://schemas.microsoft.com/office/drawing/2014/main" id="{635D993A-8774-DE47-9A2B-2DB98A75A2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113" y="2829360"/>
            <a:ext cx="3635095" cy="2044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2022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78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92162"/>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Use cases and identifier schemes for persistent software source code identification (V1.1)</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881673"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RDA/FORCE11 Software Source Code Identification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7011397"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10.15497/RDA00053</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6677681"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US" dirty="0"/>
              <a:t>Provides an overview of the current state-of-the-art of the practice of software identification, including use cases and identifier schemes from different academic domains and in industry.</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DAFAC31-A52D-4043-933F-4C221C28B04D}"/>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Category: Identity, Store, and Preserve</a:t>
            </a:r>
          </a:p>
        </p:txBody>
      </p:sp>
    </p:spTree>
    <p:extLst>
      <p:ext uri="{BB962C8B-B14F-4D97-AF65-F5344CB8AC3E}">
        <p14:creationId xmlns:p14="http://schemas.microsoft.com/office/powerpoint/2010/main" val="7903091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79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92162"/>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WDS/RDA Assessment of Data Fitness for Use WG Outputs and Recommendations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881673"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WDS/RDA Assessment of Data Fitness for Use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521113" y="1237794"/>
            <a:ext cx="4605107"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10.15497/rda00034</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6187397"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923330"/>
          </a:xfrm>
          <a:prstGeom prst="rect">
            <a:avLst/>
          </a:prstGeom>
          <a:noFill/>
        </p:spPr>
        <p:txBody>
          <a:bodyPr wrap="square" rtlCol="0">
            <a:spAutoFit/>
          </a:bodyPr>
          <a:lstStyle/>
          <a:p>
            <a:r>
              <a:rPr lang="en-US" dirty="0"/>
              <a:t>A practical process by which </a:t>
            </a:r>
            <a:r>
              <a:rPr lang="en-US" dirty="0" err="1"/>
              <a:t>CoreTrustSeal</a:t>
            </a:r>
            <a:r>
              <a:rPr lang="en-US" dirty="0"/>
              <a:t> certified repositories can evaluate dataset holding for their fitness for use. </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DAFAC31-A52D-4043-933F-4C221C28B04D}"/>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Category: Identity, Store, and Preserve</a:t>
            </a:r>
          </a:p>
        </p:txBody>
      </p:sp>
    </p:spTree>
    <p:extLst>
      <p:ext uri="{BB962C8B-B14F-4D97-AF65-F5344CB8AC3E}">
        <p14:creationId xmlns:p14="http://schemas.microsoft.com/office/powerpoint/2010/main" val="3222375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49AAA89-BEEB-7F4A-AF45-14CD7695D093}"/>
              </a:ext>
            </a:extLst>
          </p:cNvPr>
          <p:cNvSpPr/>
          <p:nvPr/>
        </p:nvSpPr>
        <p:spPr>
          <a:xfrm>
            <a:off x="5841405" y="2473020"/>
            <a:ext cx="5429445" cy="1669642"/>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322304"/>
            <a:ext cx="9351936" cy="1094450"/>
          </a:xfrm>
        </p:spPr>
        <p:txBody>
          <a:bodyPr>
            <a:normAutofit/>
          </a:bodyPr>
          <a:lstStyle/>
          <a:p>
            <a:r>
              <a:rPr lang="en-US" sz="4000" dirty="0">
                <a:solidFill>
                  <a:srgbClr val="298F1F"/>
                </a:solidFill>
                <a:latin typeface="+mn-lt"/>
              </a:rPr>
              <a:t>Communities of Practice</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8</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30173CA-7EE9-0447-AA62-CC4F6FC7C332}"/>
              </a:ext>
            </a:extLst>
          </p:cNvPr>
          <p:cNvSpPr txBox="1"/>
          <p:nvPr/>
        </p:nvSpPr>
        <p:spPr>
          <a:xfrm>
            <a:off x="522515" y="2113986"/>
            <a:ext cx="5029200" cy="3077766"/>
          </a:xfrm>
          <a:prstGeom prst="rect">
            <a:avLst/>
          </a:prstGeom>
          <a:solidFill>
            <a:srgbClr val="298F1F"/>
          </a:solidFill>
        </p:spPr>
        <p:txBody>
          <a:bodyPr wrap="square" rtlCol="0" anchor="ctr">
            <a:spAutoFit/>
          </a:bodyPr>
          <a:lstStyle/>
          <a:p>
            <a:endParaRPr lang="en-US" b="1" dirty="0">
              <a:solidFill>
                <a:schemeClr val="bg1"/>
              </a:solidFill>
            </a:endParaRPr>
          </a:p>
          <a:p>
            <a:r>
              <a:rPr lang="en-US" b="1" dirty="0">
                <a:solidFill>
                  <a:schemeClr val="bg1"/>
                </a:solidFill>
              </a:rPr>
              <a:t>Communities of Practice (CoP)</a:t>
            </a:r>
          </a:p>
          <a:p>
            <a:pPr lvl="1"/>
            <a:r>
              <a:rPr lang="en-US" dirty="0">
                <a:solidFill>
                  <a:schemeClr val="bg1"/>
                </a:solidFill>
              </a:rPr>
              <a:t>CoPs investigate, discuss and provide knowledge and skills within a specific discipline and/or research domain. These groups are committed to directly or indirectly enabling data sharing, exchange and/or interoperability by serving as THE coordination focal point for RDA in specific disciplines/research domains.</a:t>
            </a:r>
            <a:r>
              <a:rPr lang="en-US" dirty="0"/>
              <a:t> </a:t>
            </a:r>
          </a:p>
          <a:p>
            <a:pPr lvl="1"/>
            <a:endParaRPr lang="en-US" sz="1600" dirty="0">
              <a:solidFill>
                <a:schemeClr val="bg1"/>
              </a:solidFill>
            </a:endParaRPr>
          </a:p>
          <a:p>
            <a:pPr lvl="1"/>
            <a:endParaRPr lang="en-US" sz="1600" dirty="0">
              <a:solidFill>
                <a:schemeClr val="bg1"/>
              </a:solidFill>
            </a:endParaRP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graphicFrame>
        <p:nvGraphicFramePr>
          <p:cNvPr id="13" name="Table 12">
            <a:extLst>
              <a:ext uri="{FF2B5EF4-FFF2-40B4-BE49-F238E27FC236}">
                <a16:creationId xmlns:a16="http://schemas.microsoft.com/office/drawing/2014/main" id="{9E4B6D1F-5D50-B043-A02A-27CFB79A3A85}"/>
              </a:ext>
            </a:extLst>
          </p:cNvPr>
          <p:cNvGraphicFramePr>
            <a:graphicFrameLocks noGrp="1"/>
          </p:cNvGraphicFramePr>
          <p:nvPr>
            <p:extLst>
              <p:ext uri="{D42A27DB-BD31-4B8C-83A1-F6EECF244321}">
                <p14:modId xmlns:p14="http://schemas.microsoft.com/office/powerpoint/2010/main" val="1461209629"/>
              </p:ext>
            </p:extLst>
          </p:nvPr>
        </p:nvGraphicFramePr>
        <p:xfrm>
          <a:off x="6110481" y="2638003"/>
          <a:ext cx="5160369" cy="238125"/>
        </p:xfrm>
        <a:graphic>
          <a:graphicData uri="http://schemas.openxmlformats.org/drawingml/2006/table">
            <a:tbl>
              <a:tblPr/>
              <a:tblGrid>
                <a:gridCol w="5160369">
                  <a:extLst>
                    <a:ext uri="{9D8B030D-6E8A-4147-A177-3AD203B41FA5}">
                      <a16:colId xmlns:a16="http://schemas.microsoft.com/office/drawing/2014/main" val="3884730305"/>
                    </a:ext>
                  </a:extLst>
                </a:gridCol>
              </a:tblGrid>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IGAD Community of Practice</a:t>
                      </a:r>
                    </a:p>
                  </a:txBody>
                  <a:tcPr marL="9525" marR="9525" marT="9525" marB="0" anchor="b">
                    <a:lnL>
                      <a:noFill/>
                    </a:lnL>
                    <a:lnR>
                      <a:noFill/>
                    </a:lnR>
                    <a:lnT>
                      <a:noFill/>
                    </a:lnT>
                    <a:lnB>
                      <a:noFill/>
                    </a:lnB>
                  </a:tcPr>
                </a:tc>
                <a:extLst>
                  <a:ext uri="{0D108BD9-81ED-4DB2-BD59-A6C34878D82A}">
                    <a16:rowId xmlns:a16="http://schemas.microsoft.com/office/drawing/2014/main" val="3106677295"/>
                  </a:ext>
                </a:extLst>
              </a:tr>
            </a:tbl>
          </a:graphicData>
        </a:graphic>
      </p:graphicFrame>
      <p:sp>
        <p:nvSpPr>
          <p:cNvPr id="14" name="Title 1">
            <a:extLst>
              <a:ext uri="{FF2B5EF4-FFF2-40B4-BE49-F238E27FC236}">
                <a16:creationId xmlns:a16="http://schemas.microsoft.com/office/drawing/2014/main" id="{1BA6224A-5AFD-9347-A82A-EA3FA562E34F}"/>
              </a:ext>
            </a:extLst>
          </p:cNvPr>
          <p:cNvSpPr txBox="1">
            <a:spLocks/>
          </p:cNvSpPr>
          <p:nvPr/>
        </p:nvSpPr>
        <p:spPr>
          <a:xfrm>
            <a:off x="5758852" y="1654221"/>
            <a:ext cx="9351936" cy="683440"/>
          </a:xfrm>
          <a:prstGeom prst="rect">
            <a:avLst/>
          </a:prstGeom>
        </p:spPr>
        <p:txBody>
          <a:bodyPr vert="horz" lIns="91440" tIns="72000" rIns="91440" bIns="72000" rtlCol="0" anchor="ctr">
            <a:normAutofit/>
          </a:bodyPr>
          <a:lst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a:lstStyle>
          <a:p>
            <a:r>
              <a:rPr lang="en-US" sz="3200" dirty="0">
                <a:solidFill>
                  <a:srgbClr val="298F1F"/>
                </a:solidFill>
              </a:rPr>
              <a:t>Current Communities of Practice:</a:t>
            </a:r>
            <a:endParaRPr lang="en-US" sz="3200" dirty="0">
              <a:solidFill>
                <a:srgbClr val="298F1F"/>
              </a:solidFill>
              <a:latin typeface="+mn-lt"/>
            </a:endParaRPr>
          </a:p>
        </p:txBody>
      </p:sp>
    </p:spTree>
    <p:extLst>
      <p:ext uri="{BB962C8B-B14F-4D97-AF65-F5344CB8AC3E}">
        <p14:creationId xmlns:p14="http://schemas.microsoft.com/office/powerpoint/2010/main" val="33010559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80</a:t>
            </a:fld>
            <a:endParaRPr lang="en-GB" dirty="0"/>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7" name="Title 6">
            <a:extLst>
              <a:ext uri="{FF2B5EF4-FFF2-40B4-BE49-F238E27FC236}">
                <a16:creationId xmlns:a16="http://schemas.microsoft.com/office/drawing/2014/main" id="{A22596AC-8875-D847-B15A-F11AD3DEB76E}"/>
              </a:ext>
            </a:extLst>
          </p:cNvPr>
          <p:cNvSpPr>
            <a:spLocks noGrp="1"/>
          </p:cNvSpPr>
          <p:nvPr>
            <p:ph type="title"/>
          </p:nvPr>
        </p:nvSpPr>
        <p:spPr>
          <a:xfrm>
            <a:off x="2209800" y="357428"/>
            <a:ext cx="9351936" cy="1094450"/>
          </a:xfrm>
        </p:spPr>
        <p:txBody>
          <a:bodyPr/>
          <a:lstStyle/>
          <a:p>
            <a:r>
              <a:rPr lang="en-US" sz="4000" dirty="0">
                <a:solidFill>
                  <a:srgbClr val="298F1F"/>
                </a:solidFill>
                <a:latin typeface="+mn-lt"/>
              </a:rPr>
              <a:t>ICT Technical Specifications</a:t>
            </a:r>
          </a:p>
        </p:txBody>
      </p:sp>
      <p:cxnSp>
        <p:nvCxnSpPr>
          <p:cNvPr id="15" name="Straight Connector 14">
            <a:extLst>
              <a:ext uri="{FF2B5EF4-FFF2-40B4-BE49-F238E27FC236}">
                <a16:creationId xmlns:a16="http://schemas.microsoft.com/office/drawing/2014/main" id="{5C396426-C3CD-1941-9277-829753DB931E}"/>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Triangle 17">
            <a:extLst>
              <a:ext uri="{FF2B5EF4-FFF2-40B4-BE49-F238E27FC236}">
                <a16:creationId xmlns:a16="http://schemas.microsoft.com/office/drawing/2014/main" id="{311FF8B7-B8B5-9B41-BB18-40C553CF3CF1}"/>
              </a:ext>
            </a:extLst>
          </p:cNvPr>
          <p:cNvSpPr/>
          <p:nvPr/>
        </p:nvSpPr>
        <p:spPr>
          <a:xfrm rot="10800000">
            <a:off x="3037115" y="-15554"/>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7">
            <a:extLst>
              <a:ext uri="{FF2B5EF4-FFF2-40B4-BE49-F238E27FC236}">
                <a16:creationId xmlns:a16="http://schemas.microsoft.com/office/drawing/2014/main" id="{2756AF3F-CC4F-834E-A34F-0F9661C704C7}"/>
              </a:ext>
            </a:extLst>
          </p:cNvPr>
          <p:cNvSpPr txBox="1"/>
          <p:nvPr/>
        </p:nvSpPr>
        <p:spPr>
          <a:xfrm>
            <a:off x="0" y="6029558"/>
            <a:ext cx="12192000" cy="338554"/>
          </a:xfrm>
          <a:prstGeom prst="rect">
            <a:avLst/>
          </a:prstGeom>
          <a:solidFill>
            <a:schemeClr val="accent6"/>
          </a:solidFill>
        </p:spPr>
        <p:txBody>
          <a:bodyPr wrap="square" rtlCol="0">
            <a:spAutoFit/>
          </a:bodyPr>
          <a:lstStyle/>
          <a:p>
            <a:pPr algn="ctr"/>
            <a:r>
              <a:rPr lang="en-US" sz="1600" b="1" dirty="0">
                <a:solidFill>
                  <a:schemeClr val="bg1"/>
                </a:solidFill>
                <a:latin typeface="+mj-lt"/>
                <a:ea typeface="+mj-ea"/>
                <a:cs typeface="+mj-cs"/>
              </a:rPr>
              <a:t>RDA Technical Specifications </a:t>
            </a:r>
            <a:r>
              <a:rPr lang="en-GB" sz="1600" b="1" dirty="0">
                <a:solidFill>
                  <a:schemeClr val="bg1"/>
                </a:solidFill>
                <a:latin typeface="+mj-lt"/>
                <a:ea typeface="+mj-ea"/>
                <a:cs typeface="+mj-cs"/>
              </a:rPr>
              <a:t>https://</a:t>
            </a:r>
            <a:r>
              <a:rPr lang="en-GB" sz="1600" b="1" dirty="0" err="1">
                <a:solidFill>
                  <a:schemeClr val="bg1"/>
                </a:solidFill>
                <a:latin typeface="+mj-lt"/>
                <a:ea typeface="+mj-ea"/>
                <a:cs typeface="+mj-cs"/>
              </a:rPr>
              <a:t>www.rd-alliance.org</a:t>
            </a:r>
            <a:r>
              <a:rPr lang="en-GB" sz="1600" b="1" dirty="0">
                <a:solidFill>
                  <a:schemeClr val="bg1"/>
                </a:solidFill>
                <a:latin typeface="+mj-lt"/>
                <a:ea typeface="+mj-ea"/>
                <a:cs typeface="+mj-cs"/>
              </a:rPr>
              <a:t>/recommendations-outputs/standards</a:t>
            </a:r>
            <a:endParaRPr lang="x-none" sz="1600" b="1" dirty="0">
              <a:solidFill>
                <a:schemeClr val="bg1"/>
              </a:solidFill>
              <a:latin typeface="+mj-lt"/>
              <a:ea typeface="+mj-ea"/>
              <a:cs typeface="+mj-cs"/>
            </a:endParaRPr>
          </a:p>
        </p:txBody>
      </p:sp>
      <p:sp>
        <p:nvSpPr>
          <p:cNvPr id="20" name="Segnaposto contenuto 2">
            <a:extLst>
              <a:ext uri="{FF2B5EF4-FFF2-40B4-BE49-F238E27FC236}">
                <a16:creationId xmlns:a16="http://schemas.microsoft.com/office/drawing/2014/main" id="{5DC9E26D-6C0D-0248-83A0-354C977B7022}"/>
              </a:ext>
            </a:extLst>
          </p:cNvPr>
          <p:cNvSpPr>
            <a:spLocks noGrp="1"/>
          </p:cNvSpPr>
          <p:nvPr>
            <p:ph idx="1"/>
          </p:nvPr>
        </p:nvSpPr>
        <p:spPr>
          <a:xfrm>
            <a:off x="481498" y="1645083"/>
            <a:ext cx="7780759" cy="4428016"/>
          </a:xfrm>
        </p:spPr>
        <p:txBody>
          <a:bodyPr>
            <a:noAutofit/>
          </a:bodyPr>
          <a:lstStyle/>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TS1 Data Foundation &amp; </a:t>
            </a:r>
            <a:r>
              <a:rPr lang="it-IT" altLang="en-US" sz="1400" b="1" dirty="0" err="1">
                <a:solidFill>
                  <a:sysClr val="windowText" lastClr="000000">
                    <a:lumMod val="75000"/>
                    <a:lumOff val="25000"/>
                  </a:sysClr>
                </a:solidFill>
              </a:rPr>
              <a:t>Terminology</a:t>
            </a:r>
            <a:r>
              <a:rPr lang="it-IT" altLang="en-US" sz="1400" b="1" dirty="0">
                <a:solidFill>
                  <a:sysClr val="windowText" lastClr="000000">
                    <a:lumMod val="75000"/>
                    <a:lumOff val="25000"/>
                  </a:sysClr>
                </a:solidFill>
              </a:rPr>
              <a:t> Model </a:t>
            </a:r>
            <a:r>
              <a:rPr lang="it-IT" altLang="en-US" sz="1400" dirty="0">
                <a:solidFill>
                  <a:sysClr val="windowText" lastClr="000000">
                    <a:lumMod val="75000"/>
                    <a:lumOff val="25000"/>
                  </a:sysClr>
                </a:solidFill>
              </a:rPr>
              <a:t>- </a:t>
            </a:r>
            <a:r>
              <a:rPr lang="en-US" sz="1400" b="0" i="0" dirty="0">
                <a:solidFill>
                  <a:srgbClr val="000064"/>
                </a:solidFill>
                <a:effectLst/>
                <a:latin typeface="-webkit-standard"/>
                <a:hlinkClick r:id="rId3" tooltip="https://doi.org/10.15497/06825049-8CA4-40BD-BCAF-DE9F0EA2FADF"/>
              </a:rPr>
              <a:t>https://doi.org/10.15497/06825049-8CA4-40BD-BCAF-DE9F0EA2FADF</a:t>
            </a:r>
            <a:endParaRPr lang="it-IT" altLang="en-US" sz="1400"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TS2 PID Information </a:t>
            </a:r>
            <a:r>
              <a:rPr lang="it-IT" altLang="en-US" sz="1400" b="1" dirty="0" err="1">
                <a:solidFill>
                  <a:sysClr val="windowText" lastClr="000000">
                    <a:lumMod val="75000"/>
                    <a:lumOff val="25000"/>
                  </a:sysClr>
                </a:solidFill>
              </a:rPr>
              <a:t>Types</a:t>
            </a:r>
            <a:r>
              <a:rPr lang="it-IT" altLang="en-US" sz="1400" b="1" dirty="0">
                <a:solidFill>
                  <a:sysClr val="windowText" lastClr="000000">
                    <a:lumMod val="75000"/>
                    <a:lumOff val="25000"/>
                  </a:sysClr>
                </a:solidFill>
              </a:rPr>
              <a:t> API- </a:t>
            </a:r>
            <a:r>
              <a:rPr lang="it-IT" altLang="en-US" sz="1400" b="1" dirty="0" err="1">
                <a:solidFill>
                  <a:sysClr val="windowText" lastClr="000000">
                    <a:lumMod val="75000"/>
                    <a:lumOff val="25000"/>
                  </a:sysClr>
                </a:solidFill>
              </a:rPr>
              <a:t>Persistent</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Identifier</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Type</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Registry</a:t>
            </a:r>
            <a:r>
              <a:rPr lang="it-IT" altLang="en-US" sz="1400" b="1" dirty="0">
                <a:solidFill>
                  <a:sysClr val="windowText" lastClr="000000">
                    <a:lumMod val="75000"/>
                    <a:lumOff val="25000"/>
                  </a:sysClr>
                </a:solidFill>
              </a:rPr>
              <a:t> </a:t>
            </a:r>
            <a:r>
              <a:rPr lang="it-IT" altLang="en-US" sz="1400" dirty="0">
                <a:solidFill>
                  <a:sysClr val="windowText" lastClr="000000">
                    <a:lumMod val="75000"/>
                    <a:lumOff val="25000"/>
                  </a:sysClr>
                </a:solidFill>
              </a:rPr>
              <a:t>- </a:t>
            </a:r>
            <a:r>
              <a:rPr lang="en-US" sz="1400" b="0" i="0" dirty="0">
                <a:solidFill>
                  <a:srgbClr val="000064"/>
                </a:solidFill>
                <a:effectLst/>
                <a:latin typeface="-webkit-standard"/>
                <a:hlinkClick r:id="rId4" tooltip="https://doi.org/10.15497/FDAA09D5-5ED0-403D-B97A-2675E1EBE786"/>
              </a:rPr>
              <a:t>https://doi.org/10.15497/FDAA09D5-5ED0-403D-B97A-2675E1EBE786</a:t>
            </a:r>
            <a:endParaRPr lang="it-IT" altLang="en-US" sz="1400"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TS3 Data </a:t>
            </a:r>
            <a:r>
              <a:rPr lang="it-IT" altLang="en-US" sz="1400" b="1" dirty="0" err="1">
                <a:solidFill>
                  <a:sysClr val="windowText" lastClr="000000">
                    <a:lumMod val="75000"/>
                    <a:lumOff val="25000"/>
                  </a:sysClr>
                </a:solidFill>
              </a:rPr>
              <a:t>Type</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Registries</a:t>
            </a:r>
            <a:r>
              <a:rPr lang="it-IT" altLang="en-US" sz="1400" b="1" dirty="0">
                <a:solidFill>
                  <a:sysClr val="windowText" lastClr="000000">
                    <a:lumMod val="75000"/>
                    <a:lumOff val="25000"/>
                  </a:sysClr>
                </a:solidFill>
              </a:rPr>
              <a:t> Model </a:t>
            </a:r>
            <a:r>
              <a:rPr lang="it-IT" altLang="en-US" sz="1400" dirty="0">
                <a:solidFill>
                  <a:sysClr val="windowText" lastClr="000000">
                    <a:lumMod val="75000"/>
                    <a:lumOff val="25000"/>
                  </a:sysClr>
                </a:solidFill>
              </a:rPr>
              <a:t>- </a:t>
            </a:r>
            <a:r>
              <a:rPr lang="en-US" sz="1400" b="0" i="0" dirty="0">
                <a:solidFill>
                  <a:srgbClr val="000064"/>
                </a:solidFill>
                <a:effectLst/>
                <a:latin typeface="-webkit-standard"/>
                <a:hlinkClick r:id="rId5" tooltip="https://doi.org/10.15497/A5BCD108-ECC4-41BE-91A7-20112FF77458"/>
              </a:rPr>
              <a:t>https://doi.org/10.15497/A5BCD108-ECC4-41BE-91A7-20112FF77458</a:t>
            </a:r>
            <a:endParaRPr lang="it-IT" altLang="en-US" sz="1400"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TS4 </a:t>
            </a:r>
            <a:r>
              <a:rPr lang="it-IT" altLang="en-US" sz="1400" b="1" dirty="0" err="1">
                <a:solidFill>
                  <a:sysClr val="windowText" lastClr="000000">
                    <a:lumMod val="75000"/>
                    <a:lumOff val="25000"/>
                  </a:sysClr>
                </a:solidFill>
              </a:rPr>
              <a:t>Practical</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Policies</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recommendations</a:t>
            </a:r>
            <a:r>
              <a:rPr lang="it-IT" altLang="en-US" sz="1400" b="1" dirty="0">
                <a:solidFill>
                  <a:sysClr val="windowText" lastClr="000000">
                    <a:lumMod val="75000"/>
                    <a:lumOff val="25000"/>
                  </a:sysClr>
                </a:solidFill>
              </a:rPr>
              <a:t> </a:t>
            </a:r>
            <a:r>
              <a:rPr lang="it-IT" altLang="en-US" sz="1400" dirty="0">
                <a:solidFill>
                  <a:sysClr val="windowText" lastClr="000000">
                    <a:lumMod val="75000"/>
                    <a:lumOff val="25000"/>
                  </a:sysClr>
                </a:solidFill>
              </a:rPr>
              <a:t>- </a:t>
            </a:r>
            <a:r>
              <a:rPr lang="en-US" sz="1400" b="0" i="0" dirty="0">
                <a:solidFill>
                  <a:srgbClr val="000064"/>
                </a:solidFill>
                <a:effectLst/>
                <a:latin typeface="-webkit-standard"/>
                <a:hlinkClick r:id="rId6" tooltip="https://doi.org/10.15497/83E1B3F9-7E17-484A-A466-B3E5775121CC"/>
              </a:rPr>
              <a:t>https://doi.org/10.15497/83E1B3F9-7E17-484A-A466-B3E5775121CC</a:t>
            </a:r>
            <a:endParaRPr lang="it-IT" altLang="en-US" sz="1400"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TS5 RDA Data </a:t>
            </a:r>
            <a:r>
              <a:rPr lang="it-IT" altLang="en-US" sz="1400" b="1" dirty="0" err="1">
                <a:solidFill>
                  <a:sysClr val="windowText" lastClr="000000">
                    <a:lumMod val="75000"/>
                    <a:lumOff val="25000"/>
                  </a:sysClr>
                </a:solidFill>
              </a:rPr>
              <a:t>Citation</a:t>
            </a:r>
            <a:r>
              <a:rPr lang="it-IT" altLang="en-US" sz="1400" b="1" dirty="0">
                <a:solidFill>
                  <a:sysClr val="windowText" lastClr="000000">
                    <a:lumMod val="75000"/>
                    <a:lumOff val="25000"/>
                  </a:sysClr>
                </a:solidFill>
              </a:rPr>
              <a:t> of </a:t>
            </a:r>
            <a:r>
              <a:rPr lang="it-IT" altLang="en-US" sz="1400" b="1" dirty="0" err="1">
                <a:solidFill>
                  <a:sysClr val="windowText" lastClr="000000">
                    <a:lumMod val="75000"/>
                    <a:lumOff val="25000"/>
                  </a:sysClr>
                </a:solidFill>
              </a:rPr>
              <a:t>Evolving</a:t>
            </a:r>
            <a:r>
              <a:rPr lang="it-IT" altLang="en-US" sz="1400" b="1" dirty="0">
                <a:solidFill>
                  <a:sysClr val="windowText" lastClr="000000">
                    <a:lumMod val="75000"/>
                    <a:lumOff val="25000"/>
                  </a:sysClr>
                </a:solidFill>
              </a:rPr>
              <a:t> Data - </a:t>
            </a:r>
            <a:r>
              <a:rPr lang="en-US" sz="1400" b="0" i="0" dirty="0">
                <a:solidFill>
                  <a:srgbClr val="000064"/>
                </a:solidFill>
                <a:effectLst/>
                <a:latin typeface="-webkit-standard"/>
                <a:hlinkClick r:id="rId7" tooltip="https://doi.org/10.15497/RDA00016"/>
              </a:rPr>
              <a:t>https://doi.org/10.15497/RDA00016</a:t>
            </a:r>
            <a:endParaRPr lang="it-IT" altLang="en-US" sz="1400" b="1"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TS6 RDA Data </a:t>
            </a:r>
            <a:r>
              <a:rPr lang="it-IT" altLang="en-US" sz="1400" b="1" dirty="0" err="1">
                <a:solidFill>
                  <a:sysClr val="windowText" lastClr="000000">
                    <a:lumMod val="75000"/>
                    <a:lumOff val="25000"/>
                  </a:sysClr>
                </a:solidFill>
              </a:rPr>
              <a:t>Description</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Registry</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Interoperability</a:t>
            </a:r>
            <a:r>
              <a:rPr lang="it-IT" altLang="en-US" sz="1400" b="1" dirty="0">
                <a:solidFill>
                  <a:sysClr val="windowText" lastClr="000000">
                    <a:lumMod val="75000"/>
                    <a:lumOff val="25000"/>
                  </a:sysClr>
                </a:solidFill>
              </a:rPr>
              <a:t> Model - </a:t>
            </a:r>
            <a:r>
              <a:rPr lang="en-US" sz="1400" b="0" i="0" dirty="0">
                <a:solidFill>
                  <a:srgbClr val="000064"/>
                </a:solidFill>
                <a:effectLst/>
                <a:latin typeface="-webkit-standard"/>
                <a:hlinkClick r:id="rId8"/>
              </a:rPr>
              <a:t>https://doi.org/10.15497/RDA00003</a:t>
            </a:r>
            <a:endParaRPr lang="it-IT" altLang="en-US" sz="1400" b="1"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TS7 RDA </a:t>
            </a:r>
            <a:r>
              <a:rPr lang="it-IT" altLang="en-US" sz="1400" b="1" dirty="0" err="1">
                <a:solidFill>
                  <a:sysClr val="windowText" lastClr="000000">
                    <a:lumMod val="75000"/>
                    <a:lumOff val="25000"/>
                  </a:sysClr>
                </a:solidFill>
              </a:rPr>
              <a:t>CoreTrustSeal</a:t>
            </a:r>
            <a:r>
              <a:rPr lang="it-IT" altLang="en-US" sz="1400" b="1" dirty="0">
                <a:solidFill>
                  <a:sysClr val="windowText" lastClr="000000">
                    <a:lumMod val="75000"/>
                    <a:lumOff val="25000"/>
                  </a:sysClr>
                </a:solidFill>
              </a:rPr>
              <a:t> Data </a:t>
            </a:r>
            <a:r>
              <a:rPr lang="it-IT" altLang="en-US" sz="1400" b="1" dirty="0" err="1">
                <a:solidFill>
                  <a:sysClr val="windowText" lastClr="000000">
                    <a:lumMod val="75000"/>
                    <a:lumOff val="25000"/>
                  </a:sysClr>
                </a:solidFill>
              </a:rPr>
              <a:t>Repository</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Requirements</a:t>
            </a:r>
            <a:r>
              <a:rPr lang="it-IT" altLang="en-US" sz="1400" b="1" dirty="0">
                <a:solidFill>
                  <a:sysClr val="windowText" lastClr="000000">
                    <a:lumMod val="75000"/>
                    <a:lumOff val="25000"/>
                  </a:sysClr>
                </a:solidFill>
              </a:rPr>
              <a:t> - </a:t>
            </a:r>
            <a:r>
              <a:rPr lang="en-US" sz="1400" b="0" i="0" dirty="0">
                <a:solidFill>
                  <a:srgbClr val="000064"/>
                </a:solidFill>
                <a:effectLst/>
                <a:latin typeface="-webkit-standard"/>
                <a:hlinkClick r:id="rId9" tooltip="https://doi.org/10.15497/RDA00019"/>
              </a:rPr>
              <a:t>https://doi.org/10.15497/RDA00019</a:t>
            </a:r>
            <a:endParaRPr lang="it-IT" altLang="en-US" sz="1400" b="1"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TS8 RDA RDA/WDS </a:t>
            </a:r>
            <a:r>
              <a:rPr lang="it-IT" altLang="en-US" sz="1400" b="1" dirty="0" err="1">
                <a:solidFill>
                  <a:sysClr val="windowText" lastClr="000000">
                    <a:lumMod val="75000"/>
                    <a:lumOff val="25000"/>
                  </a:sysClr>
                </a:solidFill>
              </a:rPr>
              <a:t>Workflows</a:t>
            </a:r>
            <a:r>
              <a:rPr lang="it-IT" altLang="en-US" sz="1400" b="1" dirty="0">
                <a:solidFill>
                  <a:sysClr val="windowText" lastClr="000000">
                    <a:lumMod val="75000"/>
                    <a:lumOff val="25000"/>
                  </a:sysClr>
                </a:solidFill>
              </a:rPr>
              <a:t> for </a:t>
            </a:r>
            <a:r>
              <a:rPr lang="it-IT" altLang="en-US" sz="1400" b="1" dirty="0" err="1">
                <a:solidFill>
                  <a:sysClr val="windowText" lastClr="000000">
                    <a:lumMod val="75000"/>
                    <a:lumOff val="25000"/>
                  </a:sysClr>
                </a:solidFill>
              </a:rPr>
              <a:t>Research</a:t>
            </a:r>
            <a:r>
              <a:rPr lang="it-IT" altLang="en-US" sz="1400" b="1" dirty="0">
                <a:solidFill>
                  <a:sysClr val="windowText" lastClr="000000">
                    <a:lumMod val="75000"/>
                    <a:lumOff val="25000"/>
                  </a:sysClr>
                </a:solidFill>
              </a:rPr>
              <a:t> Data Publishing Model - </a:t>
            </a:r>
            <a:r>
              <a:rPr lang="en-US" sz="1400" b="0" i="0" dirty="0">
                <a:solidFill>
                  <a:srgbClr val="000064"/>
                </a:solidFill>
                <a:effectLst/>
                <a:latin typeface="-webkit-standard"/>
                <a:hlinkClick r:id="rId10"/>
              </a:rPr>
              <a:t>https://doi.org/10.15497/RDA00004</a:t>
            </a:r>
            <a:endParaRPr lang="it-IT" altLang="en-US" sz="1400" b="1" dirty="0">
              <a:solidFill>
                <a:sysClr val="windowText" lastClr="000000">
                  <a:lumMod val="75000"/>
                  <a:lumOff val="25000"/>
                </a:sysClr>
              </a:solidFill>
            </a:endParaRPr>
          </a:p>
        </p:txBody>
      </p:sp>
      <p:sp>
        <p:nvSpPr>
          <p:cNvPr id="2" name="TextBox 1">
            <a:extLst>
              <a:ext uri="{FF2B5EF4-FFF2-40B4-BE49-F238E27FC236}">
                <a16:creationId xmlns:a16="http://schemas.microsoft.com/office/drawing/2014/main" id="{25388339-E4C7-4AE2-A135-52D81A7A9F00}"/>
              </a:ext>
            </a:extLst>
          </p:cNvPr>
          <p:cNvSpPr txBox="1"/>
          <p:nvPr/>
        </p:nvSpPr>
        <p:spPr>
          <a:xfrm>
            <a:off x="8545286" y="1811604"/>
            <a:ext cx="3472543" cy="3970318"/>
          </a:xfrm>
          <a:prstGeom prst="rect">
            <a:avLst/>
          </a:prstGeom>
          <a:solidFill>
            <a:srgbClr val="298F1F"/>
          </a:solidFill>
        </p:spPr>
        <p:txBody>
          <a:bodyPr wrap="square" rtlCol="0">
            <a:spAutoFit/>
          </a:bodyPr>
          <a:lstStyle/>
          <a:p>
            <a:pPr algn="ctr"/>
            <a:r>
              <a:rPr lang="en-GB" b="1" i="1" dirty="0">
                <a:solidFill>
                  <a:schemeClr val="bg1"/>
                </a:solidFill>
                <a:effectLst/>
                <a:latin typeface="Open Sans"/>
              </a:rPr>
              <a:t>In 2017, the Research Data Alliance was approved </a:t>
            </a:r>
            <a:r>
              <a:rPr lang="en-GB" b="1" i="1" dirty="0">
                <a:solidFill>
                  <a:schemeClr val="bg1"/>
                </a:solidFill>
                <a:latin typeface="Open Sans"/>
              </a:rPr>
              <a:t>by </a:t>
            </a:r>
            <a:r>
              <a:rPr lang="en-US" b="1" i="1" dirty="0">
                <a:solidFill>
                  <a:schemeClr val="bg1"/>
                </a:solidFill>
                <a:latin typeface="Open Sans"/>
              </a:rPr>
              <a:t>the European Multi-Stakeholders Platform</a:t>
            </a:r>
            <a:r>
              <a:rPr lang="en-GB" b="1" i="1" dirty="0">
                <a:solidFill>
                  <a:schemeClr val="bg1"/>
                </a:solidFill>
                <a:latin typeface="Open Sans"/>
              </a:rPr>
              <a:t> </a:t>
            </a:r>
            <a:r>
              <a:rPr lang="en-GB" b="1" i="1" dirty="0">
                <a:solidFill>
                  <a:schemeClr val="bg1"/>
                </a:solidFill>
                <a:effectLst/>
                <a:latin typeface="Open Sans"/>
              </a:rPr>
              <a:t>as an organisation </a:t>
            </a:r>
            <a:r>
              <a:rPr lang="en-GB" b="1" i="1" dirty="0">
                <a:solidFill>
                  <a:schemeClr val="bg1"/>
                </a:solidFill>
                <a:latin typeface="Open Sans"/>
              </a:rPr>
              <a:t>that </a:t>
            </a:r>
            <a:r>
              <a:rPr lang="en-GB" b="1" i="1" dirty="0">
                <a:solidFill>
                  <a:schemeClr val="bg1"/>
                </a:solidFill>
                <a:effectLst/>
                <a:latin typeface="Open Sans"/>
              </a:rPr>
              <a:t>can submit technical specifications / standards for approval. Leveraging the clear and transparent RDA process for producing and endorsing its </a:t>
            </a:r>
            <a:r>
              <a:rPr lang="en-GB" b="1" i="1" u="none" strike="noStrike" dirty="0">
                <a:solidFill>
                  <a:schemeClr val="bg1"/>
                </a:solidFill>
                <a:effectLst/>
                <a:latin typeface="Open Sans"/>
                <a:hlinkClick r:id="rId11">
                  <a:extLst>
                    <a:ext uri="{A12FA001-AC4F-418D-AE19-62706E023703}">
                      <ahyp:hlinkClr xmlns:ahyp="http://schemas.microsoft.com/office/drawing/2018/hyperlinkcolor" val="tx"/>
                    </a:ext>
                  </a:extLst>
                </a:hlinkClick>
              </a:rPr>
              <a:t>“Recommendations"</a:t>
            </a:r>
            <a:r>
              <a:rPr lang="en-GB" b="1" i="1" dirty="0">
                <a:solidFill>
                  <a:schemeClr val="bg1"/>
                </a:solidFill>
                <a:effectLst/>
                <a:latin typeface="Open Sans"/>
              </a:rPr>
              <a:t>, to date eight RDA recommendations have been approved as ICT Technical Specifications (standards).</a:t>
            </a:r>
            <a:endParaRPr lang="it-IT" b="1" i="1" dirty="0">
              <a:solidFill>
                <a:schemeClr val="bg1"/>
              </a:solidFill>
            </a:endParaRPr>
          </a:p>
        </p:txBody>
      </p:sp>
    </p:spTree>
    <p:extLst>
      <p:ext uri="{BB962C8B-B14F-4D97-AF65-F5344CB8AC3E}">
        <p14:creationId xmlns:p14="http://schemas.microsoft.com/office/powerpoint/2010/main" val="41528875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81</a:t>
            </a:fld>
            <a:endParaRPr lang="en-GB" dirty="0"/>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7" name="Title 6">
            <a:extLst>
              <a:ext uri="{FF2B5EF4-FFF2-40B4-BE49-F238E27FC236}">
                <a16:creationId xmlns:a16="http://schemas.microsoft.com/office/drawing/2014/main" id="{A22596AC-8875-D847-B15A-F11AD3DEB76E}"/>
              </a:ext>
            </a:extLst>
          </p:cNvPr>
          <p:cNvSpPr>
            <a:spLocks noGrp="1"/>
          </p:cNvSpPr>
          <p:nvPr>
            <p:ph type="title"/>
          </p:nvPr>
        </p:nvSpPr>
        <p:spPr>
          <a:xfrm>
            <a:off x="2209800" y="357428"/>
            <a:ext cx="9351936" cy="1094450"/>
          </a:xfrm>
        </p:spPr>
        <p:txBody>
          <a:bodyPr/>
          <a:lstStyle/>
          <a:p>
            <a:r>
              <a:rPr lang="en-US" sz="4000" dirty="0">
                <a:solidFill>
                  <a:srgbClr val="298F1F"/>
                </a:solidFill>
                <a:latin typeface="+mn-lt"/>
              </a:rPr>
              <a:t>Adoption Stories</a:t>
            </a:r>
          </a:p>
        </p:txBody>
      </p:sp>
      <p:sp>
        <p:nvSpPr>
          <p:cNvPr id="12" name="TextBox 11">
            <a:extLst>
              <a:ext uri="{FF2B5EF4-FFF2-40B4-BE49-F238E27FC236}">
                <a16:creationId xmlns:a16="http://schemas.microsoft.com/office/drawing/2014/main" id="{64E0DE1F-B435-2149-8F71-9A025729E2C6}"/>
              </a:ext>
            </a:extLst>
          </p:cNvPr>
          <p:cNvSpPr txBox="1"/>
          <p:nvPr/>
        </p:nvSpPr>
        <p:spPr>
          <a:xfrm>
            <a:off x="557416" y="1735309"/>
            <a:ext cx="11004320" cy="1895391"/>
          </a:xfrm>
          <a:prstGeom prst="rect">
            <a:avLst/>
          </a:prstGeom>
          <a:noFill/>
        </p:spPr>
        <p:txBody>
          <a:bodyPr wrap="square" rtlCol="0">
            <a:spAutoFit/>
          </a:bodyPr>
          <a:lstStyle/>
          <a:p>
            <a:pPr marL="91440" lvl="0" indent="-91440">
              <a:lnSpc>
                <a:spcPts val="1680"/>
              </a:lnSpc>
              <a:buClr>
                <a:srgbClr val="99CB38"/>
              </a:buClr>
              <a:buSzPct val="100000"/>
              <a:buFont typeface="Calibri" panose="020F0502020204030204" pitchFamily="34" charset="0"/>
              <a:buChar char=" "/>
              <a:defRPr/>
            </a:pPr>
            <a:r>
              <a:rPr lang="en-GB" sz="2000" dirty="0">
                <a:solidFill>
                  <a:sysClr val="windowText" lastClr="000000">
                    <a:lumMod val="75000"/>
                    <a:lumOff val="25000"/>
                  </a:sysClr>
                </a:solidFill>
              </a:rPr>
              <a:t>RDA Recommendations and Outputs take the form of technical specifications, code, policies or practices, harmonized standards or reference models. In the widest sense these aim for:  </a:t>
            </a:r>
          </a:p>
          <a:p>
            <a:pPr marL="91440" lvl="0" indent="-91440">
              <a:lnSpc>
                <a:spcPts val="1680"/>
              </a:lnSpc>
              <a:buClr>
                <a:srgbClr val="99CB38"/>
              </a:buClr>
              <a:buSzPct val="100000"/>
              <a:buFont typeface="Calibri" panose="020F0502020204030204" pitchFamily="34" charset="0"/>
              <a:buChar char=" "/>
              <a:defRPr/>
            </a:pPr>
            <a:endParaRPr lang="it-IT" sz="24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data sharing, exchange, interoperability, usability and re-usability;</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discoverability of research data sets;</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Better management, stewardship, and preservation of research data;</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New data standards or harmonization of existing standards.</a:t>
            </a:r>
          </a:p>
          <a:p>
            <a:endParaRPr lang="en-US" dirty="0"/>
          </a:p>
        </p:txBody>
      </p:sp>
      <p:cxnSp>
        <p:nvCxnSpPr>
          <p:cNvPr id="14" name="Straight Connector 13">
            <a:extLst>
              <a:ext uri="{FF2B5EF4-FFF2-40B4-BE49-F238E27FC236}">
                <a16:creationId xmlns:a16="http://schemas.microsoft.com/office/drawing/2014/main" id="{D977B4ED-6693-5844-8F74-2F0783D529C4}"/>
              </a:ext>
            </a:extLst>
          </p:cNvPr>
          <p:cNvCxnSpPr/>
          <p:nvPr/>
        </p:nvCxnSpPr>
        <p:spPr>
          <a:xfrm>
            <a:off x="350362" y="3429000"/>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396426-C3CD-1941-9277-829753DB931E}"/>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CasellaDiTesto 6">
            <a:extLst>
              <a:ext uri="{FF2B5EF4-FFF2-40B4-BE49-F238E27FC236}">
                <a16:creationId xmlns:a16="http://schemas.microsoft.com/office/drawing/2014/main" id="{37BE73B9-BD1D-3F4B-880E-0B8FD14553E4}"/>
              </a:ext>
            </a:extLst>
          </p:cNvPr>
          <p:cNvSpPr txBox="1"/>
          <p:nvPr/>
        </p:nvSpPr>
        <p:spPr>
          <a:xfrm>
            <a:off x="1386717" y="4440351"/>
            <a:ext cx="9219623"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solidFill>
                  <a:sysClr val="windowText" lastClr="000000">
                    <a:lumMod val="75000"/>
                    <a:lumOff val="25000"/>
                  </a:sysClr>
                </a:solidFill>
              </a:rPr>
              <a:t>If you are interested in any of the RDA’s recommendations or would like to share your group's results with our international community, please fill the contact form at </a:t>
            </a:r>
            <a:r>
              <a:rPr lang="en-US" sz="2400" dirty="0">
                <a:solidFill>
                  <a:srgbClr val="298F1F"/>
                </a:solidFill>
                <a:hlinkClick r:id="rId3">
                  <a:extLst>
                    <a:ext uri="{A12FA001-AC4F-418D-AE19-62706E023703}">
                      <ahyp:hlinkClr xmlns:ahyp="http://schemas.microsoft.com/office/drawing/2018/hyperlinkcolor" val="tx"/>
                    </a:ext>
                  </a:extLst>
                </a:hlinkClick>
              </a:rPr>
              <a:t>https://www.rd-alliance.org/interest-rda-recommendations</a:t>
            </a:r>
            <a:r>
              <a:rPr lang="en-US" sz="2400" dirty="0">
                <a:solidFill>
                  <a:srgbClr val="298F1F"/>
                </a:solidFill>
              </a:rPr>
              <a:t> </a:t>
            </a:r>
            <a:r>
              <a:rPr lang="en-US" sz="2400" dirty="0">
                <a:solidFill>
                  <a:sysClr val="windowText" lastClr="000000">
                    <a:lumMod val="75000"/>
                    <a:lumOff val="25000"/>
                  </a:sysClr>
                </a:solidFill>
              </a:rPr>
              <a:t>or write to </a:t>
            </a:r>
            <a:r>
              <a:rPr lang="en-US" sz="2400" dirty="0">
                <a:solidFill>
                  <a:srgbClr val="298F1F"/>
                </a:solidFill>
                <a:hlinkClick r:id="rId4">
                  <a:extLst>
                    <a:ext uri="{A12FA001-AC4F-418D-AE19-62706E023703}">
                      <ahyp:hlinkClr xmlns:ahyp="http://schemas.microsoft.com/office/drawing/2018/hyperlinkcolor" val="tx"/>
                    </a:ext>
                  </a:extLst>
                </a:hlinkClick>
              </a:rPr>
              <a:t>enquiries@rd-alliance.org</a:t>
            </a:r>
            <a:r>
              <a:rPr lang="en-US" sz="2400" dirty="0">
                <a:solidFill>
                  <a:sysClr val="windowText" lastClr="000000">
                    <a:lumMod val="75000"/>
                    <a:lumOff val="25000"/>
                  </a:sysClr>
                </a:solidFill>
              </a:rPr>
              <a:t>.</a:t>
            </a:r>
            <a:endParaRPr lang="it-IT" sz="2400" dirty="0">
              <a:solidFill>
                <a:sysClr val="windowText" lastClr="000000">
                  <a:lumMod val="75000"/>
                  <a:lumOff val="25000"/>
                </a:sysClr>
              </a:solidFill>
            </a:endParaRPr>
          </a:p>
        </p:txBody>
      </p:sp>
      <p:sp>
        <p:nvSpPr>
          <p:cNvPr id="18" name="Triangle 17">
            <a:extLst>
              <a:ext uri="{FF2B5EF4-FFF2-40B4-BE49-F238E27FC236}">
                <a16:creationId xmlns:a16="http://schemas.microsoft.com/office/drawing/2014/main" id="{311FF8B7-B8B5-9B41-BB18-40C553CF3CF1}"/>
              </a:ext>
            </a:extLst>
          </p:cNvPr>
          <p:cNvSpPr/>
          <p:nvPr/>
        </p:nvSpPr>
        <p:spPr>
          <a:xfrm rot="10800000">
            <a:off x="3037115" y="-15554"/>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F4A32BA-5146-4B41-A94F-53660D6CF8B4}"/>
              </a:ext>
            </a:extLst>
          </p:cNvPr>
          <p:cNvSpPr txBox="1"/>
          <p:nvPr/>
        </p:nvSpPr>
        <p:spPr>
          <a:xfrm>
            <a:off x="7264785" y="588442"/>
            <a:ext cx="3209038" cy="584775"/>
          </a:xfrm>
          <a:prstGeom prst="rect">
            <a:avLst/>
          </a:prstGeom>
          <a:solidFill>
            <a:srgbClr val="0070C0"/>
          </a:solidFill>
          <a:ln w="12700" cap="flat" cmpd="sng" algn="ctr">
            <a:noFill/>
            <a:prstDash val="solid"/>
          </a:ln>
          <a:effectLst>
            <a:outerShdw blurRad="38100" dist="25400" dir="2700000" algn="br" rotWithShape="0">
              <a:srgbClr val="000000">
                <a:alpha val="60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1" i="0" u="sng" strike="noStrike" kern="0" cap="none" spc="0" normalizeH="0" baseline="0" noProof="0" dirty="0">
                <a:ln>
                  <a:noFill/>
                </a:ln>
                <a:solidFill>
                  <a:schemeClr val="bg1"/>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RDA Adoption &amp; Implementation Stories - Tell us yours!</a:t>
            </a:r>
            <a:endParaRPr kumimoji="0" lang="it-IT" sz="1600" b="1" i="0" u="sng" strike="noStrike" kern="0" cap="none" spc="0" normalizeH="0" baseline="0" noProof="0" dirty="0">
              <a:ln>
                <a:noFill/>
              </a:ln>
              <a:solidFill>
                <a:schemeClr val="bg1"/>
              </a:solidFill>
              <a:effectLst/>
              <a:uLnTx/>
              <a:uFillTx/>
              <a:latin typeface="Calibri"/>
              <a:ea typeface="+mn-ea"/>
              <a:cs typeface="+mn-cs"/>
            </a:endParaRPr>
          </a:p>
        </p:txBody>
      </p:sp>
      <p:sp>
        <p:nvSpPr>
          <p:cNvPr id="8" name="TextBox 7">
            <a:extLst>
              <a:ext uri="{FF2B5EF4-FFF2-40B4-BE49-F238E27FC236}">
                <a16:creationId xmlns:a16="http://schemas.microsoft.com/office/drawing/2014/main" id="{E4F2DC0B-61CB-684C-A86F-72FEE560D678}"/>
              </a:ext>
            </a:extLst>
          </p:cNvPr>
          <p:cNvSpPr txBox="1"/>
          <p:nvPr/>
        </p:nvSpPr>
        <p:spPr>
          <a:xfrm>
            <a:off x="2280564" y="3742177"/>
            <a:ext cx="7630872" cy="646331"/>
          </a:xfrm>
          <a:prstGeom prst="rect">
            <a:avLst/>
          </a:prstGeom>
          <a:noFill/>
        </p:spPr>
        <p:txBody>
          <a:bodyPr wrap="none" rtlCol="0">
            <a:spAutoFit/>
          </a:bodyPr>
          <a:lstStyle/>
          <a:p>
            <a:r>
              <a:rPr lang="en-US" sz="3600" b="1" dirty="0">
                <a:solidFill>
                  <a:srgbClr val="0070C0"/>
                </a:solidFill>
              </a:rPr>
              <a:t>Become one of the next RDA adopters!</a:t>
            </a:r>
          </a:p>
        </p:txBody>
      </p:sp>
    </p:spTree>
    <p:extLst>
      <p:ext uri="{BB962C8B-B14F-4D97-AF65-F5344CB8AC3E}">
        <p14:creationId xmlns:p14="http://schemas.microsoft.com/office/powerpoint/2010/main" val="19684956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083157-0188-274E-9498-3A2AA77C8E9F}"/>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82</a:t>
            </a:fld>
            <a:endParaRPr lang="en-GB"/>
          </a:p>
        </p:txBody>
      </p:sp>
      <p:sp>
        <p:nvSpPr>
          <p:cNvPr id="11" name="Footer Placeholder 4">
            <a:extLst>
              <a:ext uri="{FF2B5EF4-FFF2-40B4-BE49-F238E27FC236}">
                <a16:creationId xmlns:a16="http://schemas.microsoft.com/office/drawing/2014/main" id="{F47D0460-DF09-EF4B-A08D-35094F56A636}"/>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4" name="Content Placeholder 1">
            <a:extLst>
              <a:ext uri="{FF2B5EF4-FFF2-40B4-BE49-F238E27FC236}">
                <a16:creationId xmlns:a16="http://schemas.microsoft.com/office/drawing/2014/main" id="{6FA32792-171B-3E4A-AD6B-FB336C73EF3F}"/>
              </a:ext>
            </a:extLst>
          </p:cNvPr>
          <p:cNvSpPr txBox="1">
            <a:spLocks/>
          </p:cNvSpPr>
          <p:nvPr/>
        </p:nvSpPr>
        <p:spPr>
          <a:xfrm>
            <a:off x="498321" y="1705771"/>
            <a:ext cx="7491880" cy="2031060"/>
          </a:xfrm>
          <a:prstGeom prst="rect">
            <a:avLst/>
          </a:prstGeom>
          <a:noFill/>
          <a:ln w="38100">
            <a:noFill/>
            <a:prstDash val="solid"/>
          </a:ln>
        </p:spPr>
        <p:style>
          <a:lnRef idx="2">
            <a:schemeClr val="accent3"/>
          </a:lnRef>
          <a:fillRef idx="1">
            <a:schemeClr val="lt1"/>
          </a:fillRef>
          <a:effectRef idx="0">
            <a:schemeClr val="accent3"/>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Global</a:t>
            </a:r>
            <a:endParaRPr lang="fr-FR" sz="2000" b="1" dirty="0">
              <a:solidFill>
                <a:srgbClr val="0070C0"/>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Email - </a:t>
            </a:r>
            <a:r>
              <a:rPr lang="fr-FR" sz="1800" b="1" dirty="0">
                <a:solidFill>
                  <a:srgbClr val="298F1F"/>
                </a:solidFill>
                <a:latin typeface="Gisha" panose="020B0502040204020203" pitchFamily="34" charset="-79"/>
                <a:cs typeface="Gisha" panose="020B0502040204020203" pitchFamily="34" charset="-79"/>
              </a:rPr>
              <a:t>enquiries@rd-alliance.org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Web - </a:t>
            </a:r>
            <a:r>
              <a:rPr lang="fr-FR" sz="1800" b="1" dirty="0">
                <a:solidFill>
                  <a:srgbClr val="298F1F"/>
                </a:solidFill>
                <a:latin typeface="Gisha" panose="020B0502040204020203" pitchFamily="34" charset="-79"/>
                <a:cs typeface="Gisha" panose="020B0502040204020203" pitchFamily="34" charset="-79"/>
              </a:rPr>
              <a:t>www.rd-alliance.org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Twitter - </a:t>
            </a:r>
            <a:r>
              <a:rPr lang="fr-FR" sz="1800" b="1" dirty="0">
                <a:solidFill>
                  <a:srgbClr val="298F1F"/>
                </a:solidFill>
                <a:latin typeface="Gisha" panose="020B0502040204020203" pitchFamily="34" charset="-79"/>
                <a:cs typeface="Gisha" panose="020B0502040204020203" pitchFamily="34" charset="-79"/>
              </a:rPr>
              <a:t>@</a:t>
            </a:r>
            <a:r>
              <a:rPr lang="fr-FR" sz="1800" b="1" dirty="0" err="1">
                <a:solidFill>
                  <a:srgbClr val="298F1F"/>
                </a:solidFill>
                <a:latin typeface="Gisha" panose="020B0502040204020203" pitchFamily="34" charset="-79"/>
                <a:cs typeface="Gisha" panose="020B0502040204020203" pitchFamily="34" charset="-79"/>
              </a:rPr>
              <a:t>resdatall</a:t>
            </a:r>
            <a:endParaRPr lang="fr-FR" sz="1800" b="1" dirty="0">
              <a:solidFill>
                <a:srgbClr val="298F1F"/>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LinkedIn - </a:t>
            </a:r>
            <a:r>
              <a:rPr lang="fr-FR" sz="1800" b="1" dirty="0">
                <a:solidFill>
                  <a:srgbClr val="298F1F"/>
                </a:solidFill>
                <a:latin typeface="Gisha" panose="020B0502040204020203" pitchFamily="34" charset="-79"/>
                <a:cs typeface="Gisha" panose="020B0502040204020203" pitchFamily="34" charset="-79"/>
              </a:rPr>
              <a:t>www.linkedin.com/in/ResearchDataAlliance</a:t>
            </a:r>
          </a:p>
          <a:p>
            <a:pPr marL="0" indent="0">
              <a:buNone/>
            </a:pPr>
            <a:r>
              <a:rPr lang="fr-FR" sz="1800" b="1" dirty="0" err="1">
                <a:solidFill>
                  <a:srgbClr val="0070C0"/>
                </a:solidFill>
                <a:latin typeface="Gisha" panose="020B0502040204020203" pitchFamily="34" charset="-79"/>
                <a:cs typeface="Gisha" panose="020B0502040204020203" pitchFamily="34" charset="-79"/>
              </a:rPr>
              <a:t>Slideshare</a:t>
            </a:r>
            <a:r>
              <a:rPr lang="fr-FR" sz="1800" b="1" dirty="0">
                <a:solidFill>
                  <a:srgbClr val="0070C0"/>
                </a:solidFill>
                <a:latin typeface="Gisha" panose="020B0502040204020203" pitchFamily="34" charset="-79"/>
                <a:cs typeface="Gisha" panose="020B0502040204020203" pitchFamily="34" charset="-79"/>
              </a:rPr>
              <a:t> - </a:t>
            </a:r>
            <a:r>
              <a:rPr lang="fr-FR" sz="1800" b="1" dirty="0">
                <a:solidFill>
                  <a:srgbClr val="298F1F"/>
                </a:solidFill>
                <a:latin typeface="Gisha" panose="020B0502040204020203" pitchFamily="34" charset="-79"/>
                <a:cs typeface="Gisha" panose="020B0502040204020203" pitchFamily="34" charset="-79"/>
              </a:rPr>
              <a:t>http://www.slideshare.net/ResearchDataAlliance</a:t>
            </a:r>
            <a:endParaRPr lang="en-GB" sz="1800" dirty="0">
              <a:solidFill>
                <a:srgbClr val="298F1F"/>
              </a:solidFill>
              <a:latin typeface="Gisha" panose="020B0502040204020203" pitchFamily="34" charset="-79"/>
              <a:cs typeface="Gisha" panose="020B0502040204020203" pitchFamily="34" charset="-79"/>
            </a:endParaRPr>
          </a:p>
        </p:txBody>
      </p:sp>
      <p:sp>
        <p:nvSpPr>
          <p:cNvPr id="85" name="Content Placeholder 1">
            <a:extLst>
              <a:ext uri="{FF2B5EF4-FFF2-40B4-BE49-F238E27FC236}">
                <a16:creationId xmlns:a16="http://schemas.microsoft.com/office/drawing/2014/main" id="{CC74DBB1-2110-AE4D-AB62-6C526860754D}"/>
              </a:ext>
            </a:extLst>
          </p:cNvPr>
          <p:cNvSpPr txBox="1">
            <a:spLocks/>
          </p:cNvSpPr>
          <p:nvPr/>
        </p:nvSpPr>
        <p:spPr>
          <a:xfrm>
            <a:off x="555323" y="3993451"/>
            <a:ext cx="7212204" cy="824072"/>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Europe</a:t>
            </a:r>
          </a:p>
          <a:p>
            <a:pPr marL="0" indent="0">
              <a:buNone/>
            </a:pPr>
            <a:r>
              <a:rPr lang="en-GB" sz="1800" b="1" dirty="0">
                <a:solidFill>
                  <a:srgbClr val="0070C0"/>
                </a:solidFill>
                <a:latin typeface="Gisha" panose="020B0502040204020203" pitchFamily="34" charset="-79"/>
                <a:cs typeface="Gisha" panose="020B0502040204020203" pitchFamily="34" charset="-79"/>
              </a:rPr>
              <a:t>Twitter </a:t>
            </a:r>
            <a:r>
              <a:rPr lang="en-GB" sz="1800" dirty="0">
                <a:solidFill>
                  <a:srgbClr val="0070C0"/>
                </a:solidFill>
                <a:latin typeface="Gisha" panose="020B0502040204020203" pitchFamily="34" charset="-79"/>
                <a:cs typeface="Gisha" panose="020B0502040204020203" pitchFamily="34" charset="-79"/>
              </a:rPr>
              <a:t>- </a:t>
            </a:r>
            <a:r>
              <a:rPr lang="en-GB" sz="1800" b="1" dirty="0">
                <a:solidFill>
                  <a:srgbClr val="298F1F"/>
                </a:solidFill>
                <a:latin typeface="Gisha" panose="020B0502040204020203" pitchFamily="34" charset="-79"/>
                <a:cs typeface="Gisha" panose="020B0502040204020203" pitchFamily="34" charset="-79"/>
              </a:rPr>
              <a:t>@</a:t>
            </a:r>
            <a:r>
              <a:rPr lang="en-GB" sz="1800" b="1" dirty="0" err="1">
                <a:solidFill>
                  <a:srgbClr val="298F1F"/>
                </a:solidFill>
                <a:latin typeface="Gisha" panose="020B0502040204020203" pitchFamily="34" charset="-79"/>
                <a:cs typeface="Gisha" panose="020B0502040204020203" pitchFamily="34" charset="-79"/>
              </a:rPr>
              <a:t>RDA_Europe</a:t>
            </a:r>
            <a:endParaRPr lang="en-GB" sz="1800" b="1" dirty="0">
              <a:solidFill>
                <a:srgbClr val="298F1F"/>
              </a:solidFill>
              <a:latin typeface="Gisha" panose="020B0502040204020203" pitchFamily="34" charset="-79"/>
              <a:cs typeface="Gisha" panose="020B0502040204020203" pitchFamily="34" charset="-79"/>
            </a:endParaRPr>
          </a:p>
        </p:txBody>
      </p:sp>
      <p:sp>
        <p:nvSpPr>
          <p:cNvPr id="86" name="Content Placeholder 1">
            <a:extLst>
              <a:ext uri="{FF2B5EF4-FFF2-40B4-BE49-F238E27FC236}">
                <a16:creationId xmlns:a16="http://schemas.microsoft.com/office/drawing/2014/main" id="{F4FD7945-8826-6A42-B633-5ADBD2CBA8FC}"/>
              </a:ext>
            </a:extLst>
          </p:cNvPr>
          <p:cNvSpPr txBox="1">
            <a:spLocks/>
          </p:cNvSpPr>
          <p:nvPr/>
        </p:nvSpPr>
        <p:spPr>
          <a:xfrm>
            <a:off x="555323" y="4983994"/>
            <a:ext cx="7212204" cy="1297205"/>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US</a:t>
            </a:r>
          </a:p>
          <a:p>
            <a:pPr marL="0" indent="0">
              <a:buNone/>
            </a:pPr>
            <a:r>
              <a:rPr lang="en-GB" sz="1800" b="1" dirty="0">
                <a:solidFill>
                  <a:srgbClr val="0070C0"/>
                </a:solidFill>
                <a:latin typeface="Gisha" panose="020B0502040204020203" pitchFamily="34" charset="-79"/>
                <a:cs typeface="Gisha" panose="020B0502040204020203" pitchFamily="34" charset="-79"/>
              </a:rPr>
              <a:t>Email – </a:t>
            </a:r>
            <a:r>
              <a:rPr lang="en-GB" sz="1800" b="1" dirty="0" err="1">
                <a:solidFill>
                  <a:srgbClr val="298F1F"/>
                </a:solidFill>
                <a:latin typeface="Gisha" panose="020B0502040204020203" pitchFamily="34" charset="-79"/>
                <a:cs typeface="Gisha" panose="020B0502040204020203" pitchFamily="34" charset="-79"/>
              </a:rPr>
              <a:t>rdaus@rda-foundation.org</a:t>
            </a:r>
            <a:endParaRPr lang="en-GB" sz="1800" b="1" dirty="0">
              <a:solidFill>
                <a:srgbClr val="298F1F"/>
              </a:solidFill>
              <a:latin typeface="Gisha" panose="020B0502040204020203" pitchFamily="34" charset="-79"/>
              <a:cs typeface="Gisha" panose="020B0502040204020203" pitchFamily="34" charset="-79"/>
            </a:endParaRPr>
          </a:p>
          <a:p>
            <a:pPr marL="0" indent="0">
              <a:buNone/>
            </a:pPr>
            <a:r>
              <a:rPr lang="en-GB" sz="1800" b="1" dirty="0">
                <a:solidFill>
                  <a:srgbClr val="0070C0"/>
                </a:solidFill>
                <a:latin typeface="Gisha" panose="020B0502040204020203" pitchFamily="34" charset="-79"/>
                <a:cs typeface="Gisha" panose="020B0502040204020203" pitchFamily="34" charset="-79"/>
              </a:rPr>
              <a:t>Twitter - </a:t>
            </a:r>
            <a:r>
              <a:rPr lang="en-GB" sz="1800" b="1" dirty="0">
                <a:solidFill>
                  <a:srgbClr val="298F1F"/>
                </a:solidFill>
                <a:latin typeface="Gisha" panose="020B0502040204020203" pitchFamily="34" charset="-79"/>
                <a:cs typeface="Gisha" panose="020B0502040204020203" pitchFamily="34" charset="-79"/>
              </a:rPr>
              <a:t>@RDA_US</a:t>
            </a:r>
          </a:p>
        </p:txBody>
      </p:sp>
      <p:grpSp>
        <p:nvGrpSpPr>
          <p:cNvPr id="7" name="Group 6">
            <a:extLst>
              <a:ext uri="{FF2B5EF4-FFF2-40B4-BE49-F238E27FC236}">
                <a16:creationId xmlns:a16="http://schemas.microsoft.com/office/drawing/2014/main" id="{2C739C08-1CB8-364A-8C7E-5CF8E4C045D9}"/>
              </a:ext>
            </a:extLst>
          </p:cNvPr>
          <p:cNvGrpSpPr/>
          <p:nvPr/>
        </p:nvGrpSpPr>
        <p:grpSpPr>
          <a:xfrm>
            <a:off x="6768099" y="-3795"/>
            <a:ext cx="5423901" cy="6350166"/>
            <a:chOff x="6768099" y="-3795"/>
            <a:chExt cx="5423901" cy="6350166"/>
          </a:xfrm>
        </p:grpSpPr>
        <p:sp>
          <p:nvSpPr>
            <p:cNvPr id="4" name="Right Triangle 3">
              <a:extLst>
                <a:ext uri="{FF2B5EF4-FFF2-40B4-BE49-F238E27FC236}">
                  <a16:creationId xmlns:a16="http://schemas.microsoft.com/office/drawing/2014/main" id="{DA657010-3A51-2A4B-90E4-126BA3028653}"/>
                </a:ext>
              </a:extLst>
            </p:cNvPr>
            <p:cNvSpPr/>
            <p:nvPr/>
          </p:nvSpPr>
          <p:spPr>
            <a:xfrm rot="10800000">
              <a:off x="6768099" y="-3795"/>
              <a:ext cx="3795228" cy="6347228"/>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32D7363-1BE1-EF44-8922-AAB56388B6C2}"/>
                </a:ext>
              </a:extLst>
            </p:cNvPr>
            <p:cNvSpPr/>
            <p:nvPr/>
          </p:nvSpPr>
          <p:spPr>
            <a:xfrm>
              <a:off x="10555256" y="0"/>
              <a:ext cx="1636744" cy="63463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C1EEB116-5AC8-964E-8DD2-E2A1A0A7755A}"/>
              </a:ext>
            </a:extLst>
          </p:cNvPr>
          <p:cNvSpPr/>
          <p:nvPr/>
        </p:nvSpPr>
        <p:spPr>
          <a:xfrm>
            <a:off x="2438752" y="348307"/>
            <a:ext cx="2394886" cy="923330"/>
          </a:xfrm>
          <a:prstGeom prst="rect">
            <a:avLst/>
          </a:prstGeom>
        </p:spPr>
        <p:txBody>
          <a:bodyPr wrap="none">
            <a:spAutoFit/>
          </a:bodyPr>
          <a:lstStyle/>
          <a:p>
            <a:r>
              <a:rPr lang="en-GB" sz="5400" b="1" dirty="0">
                <a:solidFill>
                  <a:srgbClr val="298F1F"/>
                </a:solidFill>
                <a:ea typeface="+mj-ea"/>
                <a:cs typeface="+mj-cs"/>
              </a:rPr>
              <a:t>Contact</a:t>
            </a:r>
            <a:endParaRPr lang="en-US" sz="5400" b="1" dirty="0">
              <a:solidFill>
                <a:srgbClr val="298F1F"/>
              </a:solidFill>
              <a:ea typeface="+mj-ea"/>
              <a:cs typeface="+mj-cs"/>
            </a:endParaRPr>
          </a:p>
        </p:txBody>
      </p:sp>
      <p:cxnSp>
        <p:nvCxnSpPr>
          <p:cNvPr id="13" name="Straight Connector 12">
            <a:extLst>
              <a:ext uri="{FF2B5EF4-FFF2-40B4-BE49-F238E27FC236}">
                <a16:creationId xmlns:a16="http://schemas.microsoft.com/office/drawing/2014/main" id="{96763425-634B-6146-9549-919A14D7CA8E}"/>
              </a:ext>
            </a:extLst>
          </p:cNvPr>
          <p:cNvCxnSpPr>
            <a:cxnSpLocks/>
          </p:cNvCxnSpPr>
          <p:nvPr/>
        </p:nvCxnSpPr>
        <p:spPr>
          <a:xfrm>
            <a:off x="348343" y="3881257"/>
            <a:ext cx="837336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0A5A358-0FEF-1C4A-93AD-DC38824448E8}"/>
              </a:ext>
            </a:extLst>
          </p:cNvPr>
          <p:cNvCxnSpPr>
            <a:cxnSpLocks/>
          </p:cNvCxnSpPr>
          <p:nvPr/>
        </p:nvCxnSpPr>
        <p:spPr>
          <a:xfrm>
            <a:off x="348343" y="1619944"/>
            <a:ext cx="7184571"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7A16458-69F2-4747-9FC2-AA6583F5F6FE}"/>
              </a:ext>
            </a:extLst>
          </p:cNvPr>
          <p:cNvCxnSpPr>
            <a:cxnSpLocks/>
          </p:cNvCxnSpPr>
          <p:nvPr/>
        </p:nvCxnSpPr>
        <p:spPr>
          <a:xfrm>
            <a:off x="348343" y="4808574"/>
            <a:ext cx="9002486"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3643A3F-72ED-0E46-962D-D526B1464C82}"/>
              </a:ext>
            </a:extLst>
          </p:cNvPr>
          <p:cNvCxnSpPr>
            <a:cxnSpLocks/>
          </p:cNvCxnSpPr>
          <p:nvPr/>
        </p:nvCxnSpPr>
        <p:spPr>
          <a:xfrm>
            <a:off x="348343" y="6180174"/>
            <a:ext cx="992299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149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9F85-DA54-7144-A790-CABEFC046CBA}"/>
              </a:ext>
            </a:extLst>
          </p:cNvPr>
          <p:cNvSpPr>
            <a:spLocks noGrp="1"/>
          </p:cNvSpPr>
          <p:nvPr>
            <p:ph type="title"/>
          </p:nvPr>
        </p:nvSpPr>
        <p:spPr>
          <a:xfrm>
            <a:off x="2188028" y="245028"/>
            <a:ext cx="9842291" cy="1203895"/>
          </a:xfrm>
        </p:spPr>
        <p:txBody>
          <a:bodyPr>
            <a:normAutofit/>
          </a:bodyPr>
          <a:lstStyle/>
          <a:p>
            <a:r>
              <a:rPr lang="en-GB" sz="4000" dirty="0">
                <a:solidFill>
                  <a:srgbClr val="298F1F"/>
                </a:solidFill>
                <a:latin typeface="+mn-lt"/>
              </a:rPr>
              <a:t>RDA Recommendations that Make Data Work</a:t>
            </a:r>
          </a:p>
        </p:txBody>
      </p:sp>
      <p:sp>
        <p:nvSpPr>
          <p:cNvPr id="6" name="Slide Number Placeholder 5">
            <a:extLst>
              <a:ext uri="{FF2B5EF4-FFF2-40B4-BE49-F238E27FC236}">
                <a16:creationId xmlns:a16="http://schemas.microsoft.com/office/drawing/2014/main" id="{C8470A0A-A5EF-4D49-90A6-5B7F4D6B0F1E}"/>
              </a:ext>
            </a:extLst>
          </p:cNvPr>
          <p:cNvSpPr>
            <a:spLocks noGrp="1"/>
          </p:cNvSpPr>
          <p:nvPr>
            <p:ph type="sldNum" sz="quarter" idx="4"/>
          </p:nvPr>
        </p:nvSpPr>
        <p:spPr/>
        <p:txBody>
          <a:bodyPr/>
          <a:lstStyle/>
          <a:p>
            <a:fld id="{D4FA74F0-3561-6E4B-9323-54D0640DAE41}" type="slidenum">
              <a:rPr lang="en-GB" smtClean="0"/>
              <a:pPr/>
              <a:t>9</a:t>
            </a:fld>
            <a:endParaRPr lang="en-GB" dirty="0"/>
          </a:p>
        </p:txBody>
      </p:sp>
      <p:sp>
        <p:nvSpPr>
          <p:cNvPr id="9" name="Footer Placeholder 4">
            <a:extLst>
              <a:ext uri="{FF2B5EF4-FFF2-40B4-BE49-F238E27FC236}">
                <a16:creationId xmlns:a16="http://schemas.microsoft.com/office/drawing/2014/main" id="{7706BCDC-C19B-C54D-8EBB-2349DEABF2C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Shape 486">
            <a:extLst>
              <a:ext uri="{FF2B5EF4-FFF2-40B4-BE49-F238E27FC236}">
                <a16:creationId xmlns:a16="http://schemas.microsoft.com/office/drawing/2014/main" id="{7AD16DCD-2826-2847-930A-13ADB0B0C921}"/>
              </a:ext>
            </a:extLst>
          </p:cNvPr>
          <p:cNvSpPr txBox="1">
            <a:spLocks/>
          </p:cNvSpPr>
          <p:nvPr/>
        </p:nvSpPr>
        <p:spPr>
          <a:xfrm>
            <a:off x="194873" y="2221623"/>
            <a:ext cx="6547365" cy="2676720"/>
          </a:xfrm>
          <a:prstGeom prst="rect">
            <a:avLst/>
          </a:prstGeom>
        </p:spPr>
        <p:txBody>
          <a:bodyPr>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Adopted code, policy, specifications, standards, or practices that enable data sharing</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“Harvestable” efforts for which 12-18 months of work can eliminate a roadblock</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have substantive applicability to groups within the data community but may not apply to all</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can start today</a:t>
            </a:r>
          </a:p>
        </p:txBody>
      </p:sp>
      <p:sp>
        <p:nvSpPr>
          <p:cNvPr id="11" name="TextBox 10">
            <a:extLst>
              <a:ext uri="{FF2B5EF4-FFF2-40B4-BE49-F238E27FC236}">
                <a16:creationId xmlns:a16="http://schemas.microsoft.com/office/drawing/2014/main" id="{5517C8F7-B93E-A140-A6B3-ABAF3AD05A31}"/>
              </a:ext>
            </a:extLst>
          </p:cNvPr>
          <p:cNvSpPr txBox="1"/>
          <p:nvPr/>
        </p:nvSpPr>
        <p:spPr>
          <a:xfrm>
            <a:off x="353640" y="1559210"/>
            <a:ext cx="5430046"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6C2D20"/>
                </a:solidFill>
                <a:effectLst/>
                <a:uLnTx/>
                <a:uFillTx/>
              </a:rPr>
              <a:t>“Create - Adopt - Use”</a:t>
            </a:r>
          </a:p>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black"/>
              </a:solidFill>
              <a:effectLst/>
              <a:uLnTx/>
              <a:uFillTx/>
            </a:endParaRPr>
          </a:p>
        </p:txBody>
      </p:sp>
      <p:sp>
        <p:nvSpPr>
          <p:cNvPr id="12" name="TextBox 11">
            <a:extLst>
              <a:ext uri="{FF2B5EF4-FFF2-40B4-BE49-F238E27FC236}">
                <a16:creationId xmlns:a16="http://schemas.microsoft.com/office/drawing/2014/main" id="{B6186961-A0AF-BA48-ABBF-E894E07A1A52}"/>
              </a:ext>
            </a:extLst>
          </p:cNvPr>
          <p:cNvSpPr txBox="1"/>
          <p:nvPr/>
        </p:nvSpPr>
        <p:spPr>
          <a:xfrm>
            <a:off x="185707" y="4960591"/>
            <a:ext cx="7525615"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73 flagship Recommendations &amp; Outputs</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More than 200 cases of Adoption in Different Domains, Organisations and Countries</a:t>
            </a:r>
          </a:p>
        </p:txBody>
      </p:sp>
      <p:pic>
        <p:nvPicPr>
          <p:cNvPr id="17" name="Picture 6">
            <a:extLst>
              <a:ext uri="{FF2B5EF4-FFF2-40B4-BE49-F238E27FC236}">
                <a16:creationId xmlns:a16="http://schemas.microsoft.com/office/drawing/2014/main" id="{65B5D41D-FF6A-C141-801B-67F885BB8604}"/>
              </a:ext>
            </a:extLst>
          </p:cNvPr>
          <p:cNvPicPr>
            <a:picLocks noChangeAspect="1"/>
          </p:cNvPicPr>
          <p:nvPr/>
        </p:nvPicPr>
        <p:blipFill>
          <a:blip r:embed="rId2"/>
          <a:stretch>
            <a:fillRect/>
          </a:stretch>
        </p:blipFill>
        <p:spPr>
          <a:xfrm>
            <a:off x="7128489" y="1382535"/>
            <a:ext cx="1991570" cy="2544589"/>
          </a:xfrm>
          <a:prstGeom prst="rect">
            <a:avLst/>
          </a:prstGeom>
          <a:effectLst>
            <a:outerShdw blurRad="50800" dist="38100" dir="8100000" algn="tr" rotWithShape="0">
              <a:prstClr val="black">
                <a:alpha val="40000"/>
              </a:prstClr>
            </a:outerShdw>
          </a:effectLst>
        </p:spPr>
      </p:pic>
      <p:pic>
        <p:nvPicPr>
          <p:cNvPr id="18" name="Immagine 26">
            <a:extLst>
              <a:ext uri="{FF2B5EF4-FFF2-40B4-BE49-F238E27FC236}">
                <a16:creationId xmlns:a16="http://schemas.microsoft.com/office/drawing/2014/main" id="{01838ACD-EE80-AD43-A23E-26F3B576BE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94628" y="2013126"/>
            <a:ext cx="1891741" cy="2555052"/>
          </a:xfrm>
          <a:prstGeom prst="rect">
            <a:avLst/>
          </a:prstGeom>
          <a:effectLst>
            <a:outerShdw blurRad="50800" dist="38100" dir="8100000" algn="tr" rotWithShape="0">
              <a:prstClr val="black">
                <a:alpha val="40000"/>
              </a:prstClr>
            </a:outerShdw>
          </a:effectLst>
        </p:spPr>
      </p:pic>
      <p:pic>
        <p:nvPicPr>
          <p:cNvPr id="22" name="Picture 11">
            <a:extLst>
              <a:ext uri="{FF2B5EF4-FFF2-40B4-BE49-F238E27FC236}">
                <a16:creationId xmlns:a16="http://schemas.microsoft.com/office/drawing/2014/main" id="{11E937D1-89B7-2240-B14B-F6FD2DE5E168}"/>
              </a:ext>
            </a:extLst>
          </p:cNvPr>
          <p:cNvPicPr>
            <a:picLocks noChangeAspect="1"/>
          </p:cNvPicPr>
          <p:nvPr/>
        </p:nvPicPr>
        <p:blipFill rotWithShape="1">
          <a:blip r:embed="rId4">
            <a:extLst>
              <a:ext uri="{28A0092B-C50C-407E-A947-70E740481C1C}">
                <a14:useLocalDpi xmlns:a14="http://schemas.microsoft.com/office/drawing/2010/main"/>
              </a:ext>
            </a:extLst>
          </a:blip>
          <a:srcRect l="2250" t="1989"/>
          <a:stretch/>
        </p:blipFill>
        <p:spPr>
          <a:xfrm>
            <a:off x="10110395" y="2758322"/>
            <a:ext cx="1983631" cy="2555053"/>
          </a:xfrm>
          <a:prstGeom prst="rect">
            <a:avLst/>
          </a:prstGeom>
          <a:effectLst>
            <a:outerShdw blurRad="50800" dist="38100" dir="8100000" algn="tr" rotWithShape="0">
              <a:prstClr val="black">
                <a:alpha val="40000"/>
              </a:prstClr>
            </a:outerShdw>
          </a:effectLst>
        </p:spPr>
      </p:pic>
      <p:pic>
        <p:nvPicPr>
          <p:cNvPr id="19" name="Picture 8">
            <a:extLst>
              <a:ext uri="{FF2B5EF4-FFF2-40B4-BE49-F238E27FC236}">
                <a16:creationId xmlns:a16="http://schemas.microsoft.com/office/drawing/2014/main" id="{BD28DFF8-19B0-1845-BB2D-87427DDB1EE2}"/>
              </a:ext>
            </a:extLst>
          </p:cNvPr>
          <p:cNvPicPr>
            <a:picLocks noChangeAspect="1"/>
          </p:cNvPicPr>
          <p:nvPr/>
        </p:nvPicPr>
        <p:blipFill>
          <a:blip r:embed="rId5"/>
          <a:stretch>
            <a:fillRect/>
          </a:stretch>
        </p:blipFill>
        <p:spPr>
          <a:xfrm>
            <a:off x="6644264" y="2377322"/>
            <a:ext cx="1938168" cy="2544589"/>
          </a:xfrm>
          <a:prstGeom prst="rect">
            <a:avLst/>
          </a:prstGeom>
          <a:effectLst>
            <a:outerShdw blurRad="50800" dist="38100" dir="8100000" algn="tr" rotWithShape="0">
              <a:prstClr val="black">
                <a:alpha val="40000"/>
              </a:prstClr>
            </a:outerShdw>
          </a:effectLst>
        </p:spPr>
      </p:pic>
      <p:pic>
        <p:nvPicPr>
          <p:cNvPr id="20" name="Picture 9">
            <a:extLst>
              <a:ext uri="{FF2B5EF4-FFF2-40B4-BE49-F238E27FC236}">
                <a16:creationId xmlns:a16="http://schemas.microsoft.com/office/drawing/2014/main" id="{FA0D8D18-6FE4-2448-87AD-FD91DE92D2B6}"/>
              </a:ext>
            </a:extLst>
          </p:cNvPr>
          <p:cNvPicPr>
            <a:picLocks noChangeAspect="1"/>
          </p:cNvPicPr>
          <p:nvPr/>
        </p:nvPicPr>
        <p:blipFill>
          <a:blip r:embed="rId6"/>
          <a:stretch>
            <a:fillRect/>
          </a:stretch>
        </p:blipFill>
        <p:spPr>
          <a:xfrm>
            <a:off x="7666057" y="3134056"/>
            <a:ext cx="1918151" cy="2579839"/>
          </a:xfrm>
          <a:prstGeom prst="rect">
            <a:avLst/>
          </a:prstGeom>
          <a:effectLst>
            <a:outerShdw blurRad="50800" dist="38100" dir="8100000" algn="tr" rotWithShape="0">
              <a:prstClr val="black">
                <a:alpha val="40000"/>
              </a:prstClr>
            </a:outerShdw>
          </a:effectLst>
        </p:spPr>
      </p:pic>
      <p:pic>
        <p:nvPicPr>
          <p:cNvPr id="21" name="Picture 10">
            <a:extLst>
              <a:ext uri="{FF2B5EF4-FFF2-40B4-BE49-F238E27FC236}">
                <a16:creationId xmlns:a16="http://schemas.microsoft.com/office/drawing/2014/main" id="{31731CB8-65E7-634B-ABC2-F5E0E8AE06F1}"/>
              </a:ext>
            </a:extLst>
          </p:cNvPr>
          <p:cNvPicPr>
            <a:picLocks noChangeAspect="1"/>
          </p:cNvPicPr>
          <p:nvPr/>
        </p:nvPicPr>
        <p:blipFill>
          <a:blip r:embed="rId7"/>
          <a:stretch>
            <a:fillRect/>
          </a:stretch>
        </p:blipFill>
        <p:spPr>
          <a:xfrm>
            <a:off x="8857688" y="3834899"/>
            <a:ext cx="1942755" cy="257984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613511407"/>
      </p:ext>
    </p:extLst>
  </p:cSld>
  <p:clrMapOvr>
    <a:masterClrMapping/>
  </p:clrMapOvr>
</p:sld>
</file>

<file path=ppt/theme/theme1.xml><?xml version="1.0" encoding="utf-8"?>
<a:theme xmlns:a="http://schemas.openxmlformats.org/drawingml/2006/main" name="with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thout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18534</TotalTime>
  <Words>9854</Words>
  <Application>Microsoft Macintosh PowerPoint</Application>
  <PresentationFormat>Widescreen</PresentationFormat>
  <Paragraphs>842</Paragraphs>
  <Slides>82</Slides>
  <Notes>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82</vt:i4>
      </vt:variant>
    </vt:vector>
  </HeadingPairs>
  <TitlesOfParts>
    <vt:vector size="94" baseType="lpstr">
      <vt:lpstr>-apple-system</vt:lpstr>
      <vt:lpstr>-webkit-standard</vt:lpstr>
      <vt:lpstr>Arial</vt:lpstr>
      <vt:lpstr>Calibri</vt:lpstr>
      <vt:lpstr>Calibri Light</vt:lpstr>
      <vt:lpstr>Courier New</vt:lpstr>
      <vt:lpstr>Gisha</vt:lpstr>
      <vt:lpstr>Open Sans</vt:lpstr>
      <vt:lpstr>Wingdings</vt:lpstr>
      <vt:lpstr>Wingdings 2</vt:lpstr>
      <vt:lpstr>with background</vt:lpstr>
      <vt:lpstr>without background</vt:lpstr>
      <vt:lpstr>PowerPoint Presentation</vt:lpstr>
      <vt:lpstr>Notice: Updates to RDA in a Nutshell</vt:lpstr>
      <vt:lpstr>RDA Groups - Overview</vt:lpstr>
      <vt:lpstr>Working Groups</vt:lpstr>
      <vt:lpstr>Working Groups</vt:lpstr>
      <vt:lpstr>Interest Groups</vt:lpstr>
      <vt:lpstr>Interest Groups</vt:lpstr>
      <vt:lpstr>Communities of Practice</vt:lpstr>
      <vt:lpstr>RDA Recommendations that Make Data Work</vt:lpstr>
      <vt:lpstr>RDA Recommendations &amp; Outputs</vt:lpstr>
      <vt:lpstr>ENDORSED RECOMMENDATIONS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ICT Technical Specifications</vt:lpstr>
      <vt:lpstr>Adoption Stories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Research Data Alliance in a nutshell</dc:title>
  <dc:creator>Meghan Underwood</dc:creator>
  <cp:lastModifiedBy>Bridget Walker</cp:lastModifiedBy>
  <cp:revision>181</cp:revision>
  <dcterms:created xsi:type="dcterms:W3CDTF">2021-01-04T19:52:21Z</dcterms:created>
  <dcterms:modified xsi:type="dcterms:W3CDTF">2023-08-16T15:44:52Z</dcterms:modified>
</cp:coreProperties>
</file>