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2"/>
  </p:notesMasterIdLst>
  <p:handoutMasterIdLst>
    <p:handoutMasterId r:id="rId63"/>
  </p:handoutMasterIdLst>
  <p:sldIdLst>
    <p:sldId id="595" r:id="rId3"/>
    <p:sldId id="583" r:id="rId4"/>
    <p:sldId id="586" r:id="rId5"/>
    <p:sldId id="590" r:id="rId6"/>
    <p:sldId id="596" r:id="rId7"/>
    <p:sldId id="591" r:id="rId8"/>
    <p:sldId id="597" r:id="rId9"/>
    <p:sldId id="277" r:id="rId10"/>
    <p:sldId id="278" r:id="rId11"/>
    <p:sldId id="647" r:id="rId12"/>
    <p:sldId id="401" r:id="rId13"/>
    <p:sldId id="601" r:id="rId14"/>
    <p:sldId id="600" r:id="rId15"/>
    <p:sldId id="602" r:id="rId16"/>
    <p:sldId id="603" r:id="rId17"/>
    <p:sldId id="604" r:id="rId18"/>
    <p:sldId id="605" r:id="rId19"/>
    <p:sldId id="606" r:id="rId20"/>
    <p:sldId id="607" r:id="rId21"/>
    <p:sldId id="608" r:id="rId22"/>
    <p:sldId id="609" r:id="rId23"/>
    <p:sldId id="610" r:id="rId24"/>
    <p:sldId id="611" r:id="rId25"/>
    <p:sldId id="612" r:id="rId26"/>
    <p:sldId id="613" r:id="rId27"/>
    <p:sldId id="614" r:id="rId28"/>
    <p:sldId id="615" r:id="rId29"/>
    <p:sldId id="616" r:id="rId30"/>
    <p:sldId id="617" r:id="rId31"/>
    <p:sldId id="618" r:id="rId32"/>
    <p:sldId id="619" r:id="rId33"/>
    <p:sldId id="648" r:id="rId34"/>
    <p:sldId id="623" r:id="rId35"/>
    <p:sldId id="624" r:id="rId36"/>
    <p:sldId id="625" r:id="rId37"/>
    <p:sldId id="626" r:id="rId38"/>
    <p:sldId id="627" r:id="rId39"/>
    <p:sldId id="628" r:id="rId40"/>
    <p:sldId id="629" r:id="rId41"/>
    <p:sldId id="630" r:id="rId42"/>
    <p:sldId id="631" r:id="rId43"/>
    <p:sldId id="632" r:id="rId44"/>
    <p:sldId id="633" r:id="rId45"/>
    <p:sldId id="634" r:id="rId46"/>
    <p:sldId id="635" r:id="rId47"/>
    <p:sldId id="636" r:id="rId48"/>
    <p:sldId id="637" r:id="rId49"/>
    <p:sldId id="638" r:id="rId50"/>
    <p:sldId id="639" r:id="rId51"/>
    <p:sldId id="640" r:id="rId52"/>
    <p:sldId id="641" r:id="rId53"/>
    <p:sldId id="642" r:id="rId54"/>
    <p:sldId id="643" r:id="rId55"/>
    <p:sldId id="644" r:id="rId56"/>
    <p:sldId id="645" r:id="rId57"/>
    <p:sldId id="646" r:id="rId58"/>
    <p:sldId id="289" r:id="rId59"/>
    <p:sldId id="594" r:id="rId60"/>
    <p:sldId id="259" r:id="rId6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p:restoredTop sz="91701"/>
  </p:normalViewPr>
  <p:slideViewPr>
    <p:cSldViewPr snapToGrid="0" snapToObjects="1">
      <p:cViewPr varScale="1">
        <p:scale>
          <a:sx n="117" d="100"/>
          <a:sy n="117" d="100"/>
        </p:scale>
        <p:origin x="79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14/04/2021</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14/04/2021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57</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58</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35E1F355-6AA9-D141-9BD4-DAA041D4C661}" type="datetime1">
              <a:rPr lang="en-US" smtClean="0"/>
              <a:t>4/14/21</a:t>
            </a:fld>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0E55CDBF-5C90-024E-8765-A402D42C1BDE}" type="datetime1">
              <a:rPr lang="en-US" smtClean="0"/>
              <a:t>4/14/21</a:t>
            </a:fld>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47D95BD1-BD2A-3441-A5C7-A642D63CCE45}" type="datetime1">
              <a:rPr lang="en-US" smtClean="0"/>
              <a:t>4/14/21</a:t>
            </a:fld>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FB40D043-CF22-4F4A-8D43-BDD36795A176}" type="datetime1">
              <a:rPr lang="en-US" smtClean="0"/>
              <a:t>4/14/21</a:t>
            </a:fld>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6576FB8B-B376-9548-A256-8C6EB534A6A3}" type="datetime1">
              <a:rPr lang="en-US" smtClean="0"/>
              <a:t>4/14/21</a:t>
            </a:fld>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2C897E4B-A271-7D42-9298-6A3F95B55044}" type="datetime1">
              <a:rPr lang="en-US" smtClean="0"/>
              <a:t>4/14/21</a:t>
            </a:fld>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1F72E6F4-721D-4D46-9301-8A2327230C5B}" type="datetime1">
              <a:rPr lang="en-US" smtClean="0"/>
              <a:t>4/14/21</a:t>
            </a:fld>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B9EA8F36-DA4E-2044-9A5A-3F1A33A68D06}" type="datetime1">
              <a:rPr lang="en-US" smtClean="0"/>
              <a:t>4/14/21</a:t>
            </a:fld>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57C6FCAC-FFC5-EB45-AA35-9C41A94FBE4E}" type="datetime1">
              <a:rPr lang="en-US" smtClean="0"/>
              <a:t>4/14/21</a:t>
            </a:fld>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7A5724D4-E664-ED41-99B8-A0832590CDB1}" type="datetime1">
              <a:rPr lang="en-US" smtClean="0"/>
              <a:t>4/14/21</a:t>
            </a:fld>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B429E12E-C5A8-6B46-A978-76459C039131}" type="datetime1">
              <a:rPr lang="en-US" smtClean="0"/>
              <a:t>4/14/21</a:t>
            </a:fld>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E122860C-37BE-9C4D-BCF4-7F558FA0BD48}" type="datetime1">
              <a:rPr lang="en-US" smtClean="0"/>
              <a:t>4/14/21</a:t>
            </a:fld>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08ACA759-AA58-F84E-8D57-D5D0CA5A66C3}" type="datetime1">
              <a:rPr lang="en-US" smtClean="0"/>
              <a:t>4/14/21</a:t>
            </a:fld>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6610785C-A3E3-8B49-8F5A-EEFD05BB4F53}" type="datetime1">
              <a:rPr lang="en-US" smtClean="0"/>
              <a:t>4/14/21</a:t>
            </a:fld>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F997127C-61C5-744F-9519-45DA5FD580F7}" type="datetime1">
              <a:rPr lang="en-US" smtClean="0"/>
              <a:t>4/14/21</a:t>
            </a:fld>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B7A7EC5D-4010-7340-9AEB-8D3E34C1FF59}" type="datetime1">
              <a:rPr lang="en-US" smtClean="0"/>
              <a:t>4/14/21</a:t>
            </a:fld>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E4876BE9-7162-3A4F-8012-B9756C19B695}" type="datetime1">
              <a:rPr lang="en-US" smtClean="0"/>
              <a:t>4/14/21</a:t>
            </a:fld>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54439A15-9627-0843-8EEA-79825F8288CF}" type="datetime1">
              <a:rPr lang="en-US" smtClean="0"/>
              <a:t>4/14/21</a:t>
            </a:fld>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71841DAE-2BBD-4747-888E-9EF19973C79B}" type="datetime1">
              <a:rPr lang="en-US" smtClean="0"/>
              <a:t>4/14/21</a:t>
            </a:fld>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2D47AA20-7C98-0B42-B451-E228FAFE5FCC}" type="datetime1">
              <a:rPr lang="en-US" smtClean="0"/>
              <a:t>4/14/21</a:t>
            </a:fld>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fld id="{C8579640-1BDA-C541-9167-CCD8B0B2EB6C}" type="datetime1">
              <a:rPr lang="en-US" smtClean="0"/>
              <a:t>4/14/21</a:t>
            </a:fld>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fld id="{7DC3ECEC-0032-A845-8E51-2B8FA018F53E}" type="datetime1">
              <a:rPr lang="en-US" smtClean="0"/>
              <a:t>4/14/21</a:t>
            </a:fld>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3"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rd-alliance.org/groups/dmp-common-standards-wg" TargetMode="External"/><Relationship Id="rId7" Type="http://schemas.openxmlformats.org/officeDocument/2006/relationships/image" Target="../media/image25.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39"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doi.org/10.15497/RDA00022"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dx.doi.org/10.15497/RDA0002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29.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hyperlink" Target="https://ec.europa.eu/growth/industry/policy/ict-standardisation/ict-technical-specifications_en" TargetMode="Externa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hyperlink" Target="https://doi.org/10.15497/rda00019" TargetMode="External"/><Relationship Id="rId5" Type="http://schemas.openxmlformats.org/officeDocument/2006/relationships/hyperlink" Target="https://www.rd-alliance.org/groups/repository-audit-and-certification-dsa%E2%80%93wds-partnership-wg.html" TargetMode="External"/><Relationship Id="rId4" Type="http://schemas.openxmlformats.org/officeDocument/2006/relationships/hyperlink" Target="https://www.rd-alliance.org/group/repository-audit-and-certification-dsa%E2%80%93wds-partnership-wg/outcomes/dsa-wds-partnershi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rd-alliance.org/groups/data-citation-wg.html" TargetMode="External"/><Relationship Id="rId7" Type="http://schemas.openxmlformats.org/officeDocument/2006/relationships/image" Target="../media/image33.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1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37.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doi.org/10.15497/rda0005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1.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doi.org/10.11647/OBP.0185"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s://doi.org/10.5281/zenodo.46693"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doi.org/10.5281/zenodo.16224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doi.org/10.15497/rda0005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doi.org/10.15497/rda0004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rd-alliance.org/groups/creating-and-managing-rda-groups/working-group-outputs.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181020" y="312568"/>
            <a:ext cx="3261105" cy="1028233"/>
          </a:xfrm>
        </p:spPr>
        <p:txBody>
          <a:bodyPr>
            <a:noAutofit/>
          </a:bodyPr>
          <a:lstStyle/>
          <a:p>
            <a:pPr algn="r"/>
            <a:r>
              <a:rPr lang="en-GB" sz="3600" b="1" dirty="0">
                <a:solidFill>
                  <a:schemeClr val="bg1"/>
                </a:solidFill>
              </a:rPr>
              <a:t>Jan – Mar  2021</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8CDF1ABC-00BE-D64F-86AD-9FAD1327651C}"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6D4D4254-C2D5-864C-B54F-5234AA9ED313}"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D2BFC55D-1021-254D-B5D1-CCD6DB5A3FE9}"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7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55B7AC4D-2926-7248-A426-7C37DBA315C3}"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641945F7-9C47-ED42-9A4E-969374D9DBE5}"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E28462A9-AEDB-8048-8A7F-71B06D5249D0}"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p>
        </p:txBody>
      </p:sp>
    </p:spTree>
    <p:extLst>
      <p:ext uri="{BB962C8B-B14F-4D97-AF65-F5344CB8AC3E}">
        <p14:creationId xmlns:p14="http://schemas.microsoft.com/office/powerpoint/2010/main" val="307000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86422422-296F-4D49-9387-04931B79CBDF}"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8C43B90D-6993-BC4F-A7FD-AC6D3C996BB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33E15EF-BCE3-6F46-965F-7DB9EF68D7F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8A82705B-7358-AA4B-961E-98377B798CCD}"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585323"/>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and Interest Groups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863BC89C-C5C1-EA4C-9521-A260D1E9CDC4}"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7197F8E8-8209-1946-BEAE-B63B99169667}"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7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3FA029D1-1169-A24E-B079-D1F6F0DF3A5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6180D2DF-2D60-2241-A9C8-A125CBB56BF9}"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00FF43BB-6265-554C-AC4C-80C0F42AE9C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E027E849-4B36-FA49-B50D-DD9085E4E680}"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1CEC2FD8-E852-0E40-BD4D-925C3AC82FB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4">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5">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6">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7">
                  <a:extLst>
                    <a:ext uri="{A12FA001-AC4F-418D-AE19-62706E023703}">
                      <ahyp:hlinkClr xmlns:ahyp="http://schemas.microsoft.com/office/drawing/2018/hyperlinkcolor" val="tx"/>
                    </a:ext>
                  </a:extLst>
                </a:hlinkClick>
              </a:rPr>
              <a:t>TS7 RDA 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82B5C858-8B8A-FE41-B64D-78AB30E096F6}"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5CFF96B7-5E9B-F14C-A6B8-D3944CCB7FC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44EDC3F0-D766-3E43-B658-8996B7E5CF19}"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fld id="{57131932-35FE-1A49-855D-3E3F69085B03}" type="datetime1">
              <a:rPr lang="en-US" smtClean="0"/>
              <a:t>4/14/21</a:t>
            </a:fld>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8D7A9FDE-E368-3E48-BBB3-F496CC29C348}"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2AF7FE68-8878-A94F-8937-BA7CDAF5009D}"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4" name="Segnaposto data 3"/>
          <p:cNvSpPr>
            <a:spLocks noGrp="1"/>
          </p:cNvSpPr>
          <p:nvPr>
            <p:ph type="dt" sz="half" idx="2"/>
          </p:nvPr>
        </p:nvSpPr>
        <p:spPr/>
        <p:txBody>
          <a:bodyPr/>
          <a:lstStyle/>
          <a:p>
            <a:fld id="{9298150A-707D-4749-AA96-C87CDB34A426}"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F9E7503C-FAE3-5D4E-9F1B-6546C1F4252B}"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8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0FA34F4-F30E-4142-AED9-3F09DCD2585C}"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880036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D529C5B-24B4-874A-921C-CC133324FD2D}"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7FAAC52B-2CB6-234A-B40A-3680CD8D9518}"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0C2CED3C-D581-AE42-81F4-B532FC54CE57}"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FBA539D2-4065-BB47-9A89-BAE9C1B5E6F3}"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53E9525-BA05-3448-B7F2-7970E9F81165}"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fld id="{0507F096-E8E1-3544-8225-9581F0F7A516}" type="datetime1">
              <a:rPr lang="en-US" smtClean="0"/>
              <a:t>4/14/21</a:t>
            </a:fld>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3324892449"/>
              </p:ext>
            </p:extLst>
          </p:nvPr>
        </p:nvGraphicFramePr>
        <p:xfrm>
          <a:off x="497825" y="1968724"/>
          <a:ext cx="5097432" cy="3571875"/>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Blockchain Applications in Health WG</a:t>
                      </a:r>
                    </a:p>
                  </a:txBody>
                  <a:tcPr marL="9525" marR="9525" marT="9525" marB="0" anchor="b">
                    <a:lnL>
                      <a:noFill/>
                    </a:lnL>
                    <a:lnR>
                      <a:noFill/>
                    </a:lnR>
                    <a:lnT>
                      <a:noFill/>
                    </a:lnT>
                    <a:lnB>
                      <a:noFill/>
                    </a:lnB>
                  </a:tcPr>
                </a:tc>
                <a:extLst>
                  <a:ext uri="{0D108BD9-81ED-4DB2-BD59-A6C34878D82A}">
                    <a16:rowId xmlns:a16="http://schemas.microsoft.com/office/drawing/2014/main" val="220088871"/>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CURE-FAIR WG</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Type Registries WG &amp; #2</a:t>
                      </a:r>
                    </a:p>
                  </a:txBody>
                  <a:tcPr marL="9525" marR="9525" marT="9525" marB="0" anchor="b">
                    <a:lnL>
                      <a:noFill/>
                    </a:lnL>
                    <a:lnR>
                      <a:noFill/>
                    </a:lnR>
                    <a:lnT>
                      <a:noFill/>
                    </a:lnT>
                    <a:lnB>
                      <a:noFill/>
                    </a:lnB>
                  </a:tcPr>
                </a:tc>
                <a:extLst>
                  <a:ext uri="{0D108BD9-81ED-4DB2-BD59-A6C34878D82A}">
                    <a16:rowId xmlns:a16="http://schemas.microsoft.com/office/drawing/2014/main" val="19783732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Versioning WG</a:t>
                      </a:r>
                    </a:p>
                  </a:txBody>
                  <a:tcPr marL="9525" marR="9525" marT="9525" marB="0" anchor="b">
                    <a:lnL>
                      <a:noFill/>
                    </a:lnL>
                    <a:lnR>
                      <a:noFill/>
                    </a:lnR>
                    <a:lnT>
                      <a:noFill/>
                    </a:lnT>
                    <a:lnB>
                      <a:noFill/>
                    </a:lnB>
                  </a:tcPr>
                </a:tc>
                <a:extLst>
                  <a:ext uri="{0D108BD9-81ED-4DB2-BD59-A6C34878D82A}">
                    <a16:rowId xmlns:a16="http://schemas.microsoft.com/office/drawing/2014/main" val="3950448830"/>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Empirical Humanities Metadata Working Group</a:t>
                      </a:r>
                    </a:p>
                  </a:txBody>
                  <a:tcPr marL="9525" marR="9525" marT="9525" marB="0" anchor="b">
                    <a:lnL>
                      <a:noFill/>
                    </a:lnL>
                    <a:lnR>
                      <a:noFill/>
                    </a:lnR>
                    <a:lnT>
                      <a:noFill/>
                    </a:lnT>
                    <a:lnB>
                      <a:noFill/>
                    </a:lnB>
                  </a:tcPr>
                </a:tc>
                <a:extLst>
                  <a:ext uri="{0D108BD9-81ED-4DB2-BD59-A6C34878D82A}">
                    <a16:rowId xmlns:a16="http://schemas.microsoft.com/office/drawing/2014/main" val="31285715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Exposing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26229468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1224947387"/>
              </p:ext>
            </p:extLst>
          </p:nvPr>
        </p:nvGraphicFramePr>
        <p:xfrm>
          <a:off x="6379033" y="1956248"/>
          <a:ext cx="5219984" cy="3533775"/>
        </p:xfrm>
        <a:graphic>
          <a:graphicData uri="http://schemas.openxmlformats.org/drawingml/2006/table">
            <a:tbl>
              <a:tblPr/>
              <a:tblGrid>
                <a:gridCol w="5219984">
                  <a:extLst>
                    <a:ext uri="{9D8B030D-6E8A-4147-A177-3AD203B41FA5}">
                      <a16:colId xmlns:a16="http://schemas.microsoft.com/office/drawing/2014/main" val="850450400"/>
                    </a:ext>
                  </a:extLst>
                </a:gridCol>
              </a:tblGrid>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Global Open Research Commons International Benchmarking WG</a:t>
                      </a:r>
                    </a:p>
                  </a:txBody>
                  <a:tcPr marL="9525" marR="9525" marT="9525" marB="0" anchor="b">
                    <a:lnL>
                      <a:noFill/>
                    </a:lnL>
                    <a:lnR>
                      <a:noFill/>
                    </a:lnR>
                    <a:lnT>
                      <a:noFill/>
                    </a:lnT>
                    <a:lnB>
                      <a:noFill/>
                    </a:lnB>
                  </a:tcPr>
                </a:tc>
                <a:extLst>
                  <a:ext uri="{0D108BD9-81ED-4DB2-BD59-A6C34878D82A}">
                    <a16:rowId xmlns:a16="http://schemas.microsoft.com/office/drawing/2014/main" val="3470013913"/>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2249241710"/>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26790">
                <a:tc>
                  <a:txBody>
                    <a:bodyPr/>
                    <a:lstStyle/>
                    <a:p>
                      <a:pPr marL="285750" indent="-285750" algn="l" fontAlgn="b">
                        <a:buFont typeface="Wingdings" pitchFamily="2" charset="2"/>
                        <a:buChar char="§"/>
                      </a:pPr>
                      <a:r>
                        <a:rPr lang="en-US" sz="1500" b="0" i="0" u="none" strike="noStrike">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226790">
                <a:tc>
                  <a:txBody>
                    <a:bodyPr/>
                    <a:lstStyle/>
                    <a:p>
                      <a:pPr marL="285750" indent="-285750" algn="l" fontAlgn="b">
                        <a:buFont typeface="Wingdings" pitchFamily="2" charset="2"/>
                        <a:buChar char="§"/>
                      </a:pPr>
                      <a:r>
                        <a:rPr lang="en-US" sz="1500" b="0" i="0" u="none" strike="noStrike">
                          <a:solidFill>
                            <a:schemeClr val="bg1"/>
                          </a:solidFill>
                          <a:effectLst/>
                          <a:latin typeface="+mj-lt"/>
                        </a:rPr>
                        <a:t>Preserving Scientific Annotation WG</a:t>
                      </a:r>
                    </a:p>
                  </a:txBody>
                  <a:tcPr marL="9525" marR="9525" marT="9525" marB="0" anchor="b">
                    <a:lnL>
                      <a:noFill/>
                    </a:lnL>
                    <a:lnR>
                      <a:noFill/>
                    </a:lnR>
                    <a:lnT>
                      <a:noFill/>
                    </a:lnT>
                    <a:lnB>
                      <a:noFill/>
                    </a:lnB>
                  </a:tcPr>
                </a:tc>
                <a:extLst>
                  <a:ext uri="{0D108BD9-81ED-4DB2-BD59-A6C34878D82A}">
                    <a16:rowId xmlns:a16="http://schemas.microsoft.com/office/drawing/2014/main" val="16445844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F5C4E43A-94ED-044B-B7F6-345264B6DC78}"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FA1C0F6-5406-EF43-84C8-00B5B86DBD72}"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C3CB9B6-B2DC-F24F-9868-62FF52F49B4C}"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1181E75B-D0D6-AF43-BE44-45538991A6EB}"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C36584BF-4895-4342-8E52-F8F07D4632FE}"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CFD962CF-1355-7C4A-935B-84E5B6A999AF}"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A1B165F2-02DB-BA49-BC87-14597E95E23D}"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C3050B80-7AE8-874D-BF71-8D3B6CA45F8B}"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508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gnaposto data 3"/>
          <p:cNvSpPr>
            <a:spLocks noGrp="1"/>
          </p:cNvSpPr>
          <p:nvPr>
            <p:ph type="dt" sz="half" idx="2"/>
          </p:nvPr>
        </p:nvSpPr>
        <p:spPr/>
        <p:txBody>
          <a:bodyPr/>
          <a:lstStyle/>
          <a:p>
            <a:fld id="{C4F5E048-92F0-5E4D-BFE7-9D0CF48F92D9}"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95BC7BD8-88C9-D24A-804F-53BC50B28985}"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fld id="{3FA1D476-0A99-AE44-8460-1E04BF88A41D}" type="datetime1">
              <a:rPr lang="en-US" smtClean="0"/>
              <a:t>4/14/21</a:t>
            </a:fld>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1985724429"/>
              </p:ext>
            </p:extLst>
          </p:nvPr>
        </p:nvGraphicFramePr>
        <p:xfrm>
          <a:off x="481498" y="2000250"/>
          <a:ext cx="4927600" cy="2645682"/>
        </p:xfrm>
        <a:graphic>
          <a:graphicData uri="http://schemas.openxmlformats.org/drawingml/2006/table">
            <a:tbl>
              <a:tblPr/>
              <a:tblGrid>
                <a:gridCol w="4927600">
                  <a:extLst>
                    <a:ext uri="{9D8B030D-6E8A-4147-A177-3AD203B41FA5}">
                      <a16:colId xmlns:a16="http://schemas.microsoft.com/office/drawing/2014/main" val="1166188177"/>
                    </a:ext>
                  </a:extLst>
                </a:gridCol>
              </a:tblGrid>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592010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897718634"/>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a:solidFill>
                            <a:schemeClr val="bg1"/>
                          </a:solidFill>
                          <a:effectLst/>
                          <a:latin typeface="+mj-lt"/>
                        </a:rPr>
                        <a:t>RDA/FORCE11 Software Source Code Identification WG</a:t>
                      </a:r>
                    </a:p>
                  </a:txBody>
                  <a:tcPr marL="9525" marR="9525" marT="9525" marB="0" anchor="b">
                    <a:lnL>
                      <a:noFill/>
                    </a:lnL>
                    <a:lnR>
                      <a:noFill/>
                    </a:lnR>
                    <a:lnT>
                      <a:noFill/>
                    </a:lnT>
                    <a:lnB>
                      <a:noFill/>
                    </a:lnB>
                  </a:tcPr>
                </a:tc>
                <a:extLst>
                  <a:ext uri="{0D108BD9-81ED-4DB2-BD59-A6C34878D82A}">
                    <a16:rowId xmlns:a16="http://schemas.microsoft.com/office/drawing/2014/main" val="219930450"/>
                  </a:ext>
                </a:extLst>
              </a:tr>
              <a:tr h="203200">
                <a:tc>
                  <a:txBody>
                    <a:bodyPr/>
                    <a:lstStyle/>
                    <a:p>
                      <a:pPr marL="285750" indent="-285750" algn="l" fontAlgn="b">
                        <a:buFont typeface="Wingdings" pitchFamily="2" charset="2"/>
                        <a:buChar char="§"/>
                      </a:pPr>
                      <a:r>
                        <a:rPr lang="en-US" sz="1500" b="0" i="0" u="none" strike="noStrike">
                          <a:solidFill>
                            <a:schemeClr val="bg1"/>
                          </a:solidFill>
                          <a:effectLst/>
                          <a:latin typeface="+mj-lt"/>
                        </a:rPr>
                        <a:t>RDA/WDS Scholarly Link Exchange (Scholix)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Reproducible Health Data Services WG</a:t>
                      </a:r>
                    </a:p>
                  </a:txBody>
                  <a:tcPr marL="9525" marR="9525" marT="9525" marB="0" anchor="b">
                    <a:lnL>
                      <a:noFill/>
                    </a:lnL>
                    <a:lnR>
                      <a:noFill/>
                    </a:lnR>
                    <a:lnT>
                      <a:noFill/>
                    </a:lnT>
                    <a:lnB>
                      <a:noFill/>
                    </a:lnB>
                  </a:tcPr>
                </a:tc>
                <a:extLst>
                  <a:ext uri="{0D108BD9-81ED-4DB2-BD59-A6C34878D82A}">
                    <a16:rowId xmlns:a16="http://schemas.microsoft.com/office/drawing/2014/main" val="73078687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Data Collections WG</a:t>
                      </a:r>
                    </a:p>
                  </a:txBody>
                  <a:tcPr marL="9525" marR="9525" marT="9525" marB="0" anchor="b">
                    <a:lnL>
                      <a:noFill/>
                    </a:lnL>
                    <a:lnR>
                      <a:noFill/>
                    </a:lnR>
                    <a:lnT>
                      <a:noFill/>
                    </a:lnT>
                    <a:lnB>
                      <a:noFill/>
                    </a:lnB>
                  </a:tcPr>
                </a:tc>
                <a:extLst>
                  <a:ext uri="{0D108BD9-81ED-4DB2-BD59-A6C34878D82A}">
                    <a16:rowId xmlns:a16="http://schemas.microsoft.com/office/drawing/2014/main" val="36152617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Data Repository Interoperability WG</a:t>
                      </a:r>
                    </a:p>
                  </a:txBody>
                  <a:tcPr marL="9525" marR="9525" marT="9525" marB="0" anchor="b">
                    <a:lnL>
                      <a:noFill/>
                    </a:lnL>
                    <a:lnR>
                      <a:noFill/>
                    </a:lnR>
                    <a:lnT>
                      <a:noFill/>
                    </a:lnT>
                    <a:lnB>
                      <a:noFill/>
                    </a:lnB>
                  </a:tcPr>
                </a:tc>
                <a:extLst>
                  <a:ext uri="{0D108BD9-81ED-4DB2-BD59-A6C34878D82A}">
                    <a16:rowId xmlns:a16="http://schemas.microsoft.com/office/drawing/2014/main" val="117140724"/>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Rice Data Interoperability WG</a:t>
                      </a:r>
                    </a:p>
                  </a:txBody>
                  <a:tcPr marL="9525" marR="9525" marT="9525" marB="0" anchor="b">
                    <a:lnL>
                      <a:noFill/>
                    </a:lnL>
                    <a:lnR>
                      <a:noFill/>
                    </a:lnR>
                    <a:lnT>
                      <a:noFill/>
                    </a:lnT>
                    <a:lnB>
                      <a:noFill/>
                    </a:lnB>
                  </a:tcPr>
                </a:tc>
                <a:extLst>
                  <a:ext uri="{0D108BD9-81ED-4DB2-BD59-A6C34878D82A}">
                    <a16:rowId xmlns:a16="http://schemas.microsoft.com/office/drawing/2014/main" val="1497297213"/>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9048BC7C-0A1C-4C43-BEE3-6DE378E865A4}"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E2421AE7-8168-E647-9DB8-D9256461CC94}"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present supporting output provides supplemental resources, and further develops the global data-driven vision described in the guidelines. This includes a proposed computable framework to support system responses for emerging pathogens. It offers compatible and reliable data models, protocols, and action plans for newly identified threats such as COVID-19.</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455B4E09-F6E2-CA4C-838E-B1F6A98C440C}"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C1A8DC51-8583-C34B-93FC-F26C06C25CF2}"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7E515949-4776-4449-947C-55B1297DFC4B}"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BA1A3F41-44C9-3C4C-B6F9-E2B569F93645}"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2"/>
          </p:nvPr>
        </p:nvSpPr>
        <p:spPr/>
        <p:txBody>
          <a:bodyPr/>
          <a:lstStyle/>
          <a:p>
            <a:fld id="{0582DC0B-6770-D64F-AB2C-324BC271EE94}" type="datetime1">
              <a:rPr lang="en-US" smtClean="0"/>
              <a:t>4/14/21</a:t>
            </a:fld>
            <a:endParaRPr lang="en-GB"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fld id="{E7D3779E-2BE3-B445-9E8C-5C68E663371C}" type="datetime1">
              <a:rPr lang="en-US" smtClean="0"/>
              <a:t>4/14/21</a:t>
            </a:fld>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57</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5748160"/>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838200" y="1736853"/>
            <a:ext cx="10723536" cy="3825750"/>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TS1 Data Foundation &amp; </a:t>
            </a:r>
            <a:r>
              <a:rPr lang="it-IT" altLang="en-US" sz="2000" dirty="0" err="1">
                <a:solidFill>
                  <a:sysClr val="windowText" lastClr="000000">
                    <a:lumMod val="75000"/>
                    <a:lumOff val="25000"/>
                  </a:sysClr>
                </a:solidFill>
              </a:rPr>
              <a:t>Terminology</a:t>
            </a:r>
            <a:r>
              <a:rPr lang="it-IT" altLang="en-US" sz="2000" dirty="0">
                <a:solidFill>
                  <a:sysClr val="windowText" lastClr="000000">
                    <a:lumMod val="75000"/>
                    <a:lumOff val="25000"/>
                  </a:sysClr>
                </a:solidFill>
              </a:rPr>
              <a:t> Model</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TS2 PID Information </a:t>
            </a:r>
            <a:r>
              <a:rPr lang="it-IT" altLang="en-US" sz="2000" dirty="0" err="1">
                <a:solidFill>
                  <a:sysClr val="windowText" lastClr="000000">
                    <a:lumMod val="75000"/>
                    <a:lumOff val="25000"/>
                  </a:sysClr>
                </a:solidFill>
              </a:rPr>
              <a:t>Types</a:t>
            </a:r>
            <a:r>
              <a:rPr lang="it-IT" altLang="en-US" sz="2000" dirty="0">
                <a:solidFill>
                  <a:sysClr val="windowText" lastClr="000000">
                    <a:lumMod val="75000"/>
                    <a:lumOff val="25000"/>
                  </a:sysClr>
                </a:solidFill>
              </a:rPr>
              <a:t> API- </a:t>
            </a:r>
            <a:r>
              <a:rPr lang="it-IT" altLang="en-US" sz="2000" dirty="0" err="1">
                <a:solidFill>
                  <a:sysClr val="windowText" lastClr="000000">
                    <a:lumMod val="75000"/>
                    <a:lumOff val="25000"/>
                  </a:sysClr>
                </a:solidFill>
              </a:rPr>
              <a:t>Persistent</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Identifier</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Type</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Registry</a:t>
            </a:r>
            <a:endParaRPr lang="it-IT" altLang="en-US" sz="20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TS3 Data </a:t>
            </a:r>
            <a:r>
              <a:rPr lang="it-IT" altLang="en-US" sz="2000" dirty="0" err="1">
                <a:solidFill>
                  <a:sysClr val="windowText" lastClr="000000">
                    <a:lumMod val="75000"/>
                    <a:lumOff val="25000"/>
                  </a:sysClr>
                </a:solidFill>
              </a:rPr>
              <a:t>Type</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Registries</a:t>
            </a:r>
            <a:r>
              <a:rPr lang="it-IT" altLang="en-US" sz="2000" dirty="0">
                <a:solidFill>
                  <a:sysClr val="windowText" lastClr="000000">
                    <a:lumMod val="75000"/>
                    <a:lumOff val="25000"/>
                  </a:sysClr>
                </a:solidFill>
              </a:rPr>
              <a:t> Model</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TS4 </a:t>
            </a:r>
            <a:r>
              <a:rPr lang="it-IT" altLang="en-US" sz="2000" dirty="0" err="1">
                <a:solidFill>
                  <a:sysClr val="windowText" lastClr="000000">
                    <a:lumMod val="75000"/>
                    <a:lumOff val="25000"/>
                  </a:sysClr>
                </a:solidFill>
              </a:rPr>
              <a:t>Practical</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Policies</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recommendations</a:t>
            </a:r>
            <a:endParaRPr lang="it-IT" altLang="en-US" sz="20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TS5 RDA Data </a:t>
            </a:r>
            <a:r>
              <a:rPr lang="it-IT" altLang="en-US" sz="2000" dirty="0" err="1">
                <a:solidFill>
                  <a:sysClr val="windowText" lastClr="000000">
                    <a:lumMod val="75000"/>
                    <a:lumOff val="25000"/>
                  </a:sysClr>
                </a:solidFill>
              </a:rPr>
              <a:t>Citation</a:t>
            </a:r>
            <a:r>
              <a:rPr lang="it-IT" altLang="en-US" sz="2000" dirty="0">
                <a:solidFill>
                  <a:sysClr val="windowText" lastClr="000000">
                    <a:lumMod val="75000"/>
                    <a:lumOff val="25000"/>
                  </a:sysClr>
                </a:solidFill>
              </a:rPr>
              <a:t> of </a:t>
            </a:r>
            <a:r>
              <a:rPr lang="it-IT" altLang="en-US" sz="2000" dirty="0" err="1">
                <a:solidFill>
                  <a:sysClr val="windowText" lastClr="000000">
                    <a:lumMod val="75000"/>
                    <a:lumOff val="25000"/>
                  </a:sysClr>
                </a:solidFill>
              </a:rPr>
              <a:t>Evolving</a:t>
            </a:r>
            <a:r>
              <a:rPr lang="it-IT" altLang="en-US" sz="2000" dirty="0">
                <a:solidFill>
                  <a:sysClr val="windowText" lastClr="000000">
                    <a:lumMod val="75000"/>
                    <a:lumOff val="25000"/>
                  </a:sysClr>
                </a:solidFill>
              </a:rPr>
              <a:t> Data</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TS6 RDA Data </a:t>
            </a:r>
            <a:r>
              <a:rPr lang="it-IT" altLang="en-US" sz="2000" dirty="0" err="1">
                <a:solidFill>
                  <a:sysClr val="windowText" lastClr="000000">
                    <a:lumMod val="75000"/>
                    <a:lumOff val="25000"/>
                  </a:sysClr>
                </a:solidFill>
              </a:rPr>
              <a:t>Description</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Registry</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Interoperability</a:t>
            </a:r>
            <a:r>
              <a:rPr lang="it-IT" altLang="en-US" sz="2000" dirty="0">
                <a:solidFill>
                  <a:sysClr val="windowText" lastClr="000000">
                    <a:lumMod val="75000"/>
                    <a:lumOff val="25000"/>
                  </a:sysClr>
                </a:solidFill>
              </a:rPr>
              <a:t> Model</a:t>
            </a: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TS7 RDA </a:t>
            </a:r>
            <a:r>
              <a:rPr lang="it-IT" altLang="en-US" sz="2000" dirty="0" err="1">
                <a:solidFill>
                  <a:sysClr val="windowText" lastClr="000000">
                    <a:lumMod val="75000"/>
                    <a:lumOff val="25000"/>
                  </a:sysClr>
                </a:solidFill>
              </a:rPr>
              <a:t>CoreTrustSeal</a:t>
            </a:r>
            <a:r>
              <a:rPr lang="it-IT" altLang="en-US" sz="2000" dirty="0">
                <a:solidFill>
                  <a:sysClr val="windowText" lastClr="000000">
                    <a:lumMod val="75000"/>
                    <a:lumOff val="25000"/>
                  </a:sysClr>
                </a:solidFill>
              </a:rPr>
              <a:t> Data </a:t>
            </a:r>
            <a:r>
              <a:rPr lang="it-IT" altLang="en-US" sz="2000" dirty="0" err="1">
                <a:solidFill>
                  <a:sysClr val="windowText" lastClr="000000">
                    <a:lumMod val="75000"/>
                    <a:lumOff val="25000"/>
                  </a:sysClr>
                </a:solidFill>
              </a:rPr>
              <a:t>Repository</a:t>
            </a:r>
            <a:r>
              <a:rPr lang="it-IT" altLang="en-US" sz="2000" dirty="0">
                <a:solidFill>
                  <a:sysClr val="windowText" lastClr="000000">
                    <a:lumMod val="75000"/>
                    <a:lumOff val="25000"/>
                  </a:sysClr>
                </a:solidFill>
              </a:rPr>
              <a:t>  </a:t>
            </a:r>
            <a:r>
              <a:rPr lang="it-IT" altLang="en-US" sz="2000" dirty="0" err="1">
                <a:solidFill>
                  <a:sysClr val="windowText" lastClr="000000">
                    <a:lumMod val="75000"/>
                    <a:lumOff val="25000"/>
                  </a:sysClr>
                </a:solidFill>
              </a:rPr>
              <a:t>Requirements</a:t>
            </a:r>
            <a:endParaRPr lang="it-IT" altLang="en-US" sz="20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2000" dirty="0">
                <a:solidFill>
                  <a:sysClr val="windowText" lastClr="000000">
                    <a:lumMod val="75000"/>
                    <a:lumOff val="25000"/>
                  </a:sysClr>
                </a:solidFill>
              </a:rPr>
              <a:t>TS8 RDA RDA/WDS </a:t>
            </a:r>
            <a:r>
              <a:rPr lang="it-IT" altLang="en-US" sz="2000" dirty="0" err="1">
                <a:solidFill>
                  <a:sysClr val="windowText" lastClr="000000">
                    <a:lumMod val="75000"/>
                    <a:lumOff val="25000"/>
                  </a:sysClr>
                </a:solidFill>
              </a:rPr>
              <a:t>Workflows</a:t>
            </a:r>
            <a:r>
              <a:rPr lang="it-IT" altLang="en-US" sz="2000" dirty="0">
                <a:solidFill>
                  <a:sysClr val="windowText" lastClr="000000">
                    <a:lumMod val="75000"/>
                    <a:lumOff val="25000"/>
                  </a:sysClr>
                </a:solidFill>
              </a:rPr>
              <a:t> for </a:t>
            </a:r>
            <a:r>
              <a:rPr lang="it-IT" altLang="en-US" sz="2000" dirty="0" err="1">
                <a:solidFill>
                  <a:sysClr val="windowText" lastClr="000000">
                    <a:lumMod val="75000"/>
                    <a:lumOff val="25000"/>
                  </a:sysClr>
                </a:solidFill>
              </a:rPr>
              <a:t>Research</a:t>
            </a:r>
            <a:r>
              <a:rPr lang="it-IT" altLang="en-US" sz="2000" dirty="0">
                <a:solidFill>
                  <a:sysClr val="windowText" lastClr="000000">
                    <a:lumMod val="75000"/>
                    <a:lumOff val="25000"/>
                  </a:sysClr>
                </a:solidFill>
              </a:rPr>
              <a:t> Data Publishing Model</a:t>
            </a:r>
          </a:p>
        </p:txBody>
      </p:sp>
      <p:sp>
        <p:nvSpPr>
          <p:cNvPr id="2" name="TextBox 1">
            <a:extLst>
              <a:ext uri="{FF2B5EF4-FFF2-40B4-BE49-F238E27FC236}">
                <a16:creationId xmlns:a16="http://schemas.microsoft.com/office/drawing/2014/main" id="{25388339-E4C7-4AE2-A135-52D81A7A9F00}"/>
              </a:ext>
            </a:extLst>
          </p:cNvPr>
          <p:cNvSpPr txBox="1"/>
          <p:nvPr/>
        </p:nvSpPr>
        <p:spPr>
          <a:xfrm>
            <a:off x="8177574" y="1744020"/>
            <a:ext cx="3689077" cy="3693319"/>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as an organisation that 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3">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9DE8F7-28E1-9B47-AB62-C04B21AB0C9E}"/>
              </a:ext>
            </a:extLst>
          </p:cNvPr>
          <p:cNvSpPr>
            <a:spLocks noGrp="1"/>
          </p:cNvSpPr>
          <p:nvPr>
            <p:ph type="dt" sz="half" idx="2"/>
          </p:nvPr>
        </p:nvSpPr>
        <p:spPr/>
        <p:txBody>
          <a:bodyPr/>
          <a:lstStyle/>
          <a:p>
            <a:fld id="{4269DCEF-E3C6-9F40-9C0C-C5D29EB0DBAF}" type="datetime1">
              <a:rPr lang="en-US" smtClean="0"/>
              <a:t>4/14/21</a:t>
            </a:fld>
            <a:endParaRPr lang="en-GB" dirty="0"/>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58</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E3DDB-EA45-6048-86D3-29ABD6BD430B}"/>
              </a:ext>
            </a:extLst>
          </p:cNvPr>
          <p:cNvSpPr>
            <a:spLocks noGrp="1"/>
          </p:cNvSpPr>
          <p:nvPr>
            <p:ph type="dt" sz="half" idx="2"/>
          </p:nvPr>
        </p:nvSpPr>
        <p:spPr/>
        <p:txBody>
          <a:bodyPr/>
          <a:lstStyle/>
          <a:p>
            <a:fld id="{87734C4A-74DD-3049-8090-DE3988FF5498}" type="datetime1">
              <a:rPr lang="en-US" smtClean="0"/>
              <a:t>4/14/21</a:t>
            </a:fld>
            <a:endParaRPr lang="en-GB" dirty="0"/>
          </a:p>
        </p:txBody>
      </p:sp>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59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fld id="{20E3BE65-1D27-8846-B3D0-889D3A26288B}" type="datetime1">
              <a:rPr lang="en-US" smtClean="0"/>
              <a:t>4/14/21</a:t>
            </a:fld>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1047054911"/>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Agricultural Data Interest Group (IGAD)</a:t>
                      </a:r>
                    </a:p>
                  </a:txBody>
                  <a:tcPr marL="9525" marR="9525" marT="9525" marB="0" anchor="b">
                    <a:lnL>
                      <a:noFill/>
                    </a:lnL>
                    <a:lnR>
                      <a:noFill/>
                    </a:lnR>
                    <a:lnT>
                      <a:noFill/>
                    </a:lnT>
                    <a:lnB>
                      <a:noFill/>
                    </a:lnB>
                  </a:tcPr>
                </a:tc>
                <a:extLst>
                  <a:ext uri="{0D108BD9-81ED-4DB2-BD59-A6C34878D82A}">
                    <a16:rowId xmlns:a16="http://schemas.microsoft.com/office/drawing/2014/main" val="163487743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Fabric IG</a:t>
                      </a:r>
                    </a:p>
                  </a:txBody>
                  <a:tcPr marL="9525" marR="9525" marT="9525" marB="0" anchor="b">
                    <a:lnL>
                      <a:noFill/>
                    </a:lnL>
                    <a:lnR>
                      <a:noFill/>
                    </a:lnR>
                    <a:lnT>
                      <a:noFill/>
                    </a:lnT>
                    <a:lnB>
                      <a:noFill/>
                    </a:lnB>
                  </a:tcPr>
                </a:tc>
                <a:extLst>
                  <a:ext uri="{0D108BD9-81ED-4DB2-BD59-A6C34878D82A}">
                    <a16:rowId xmlns:a16="http://schemas.microsoft.com/office/drawing/2014/main" val="139426843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Data Foundations and Terminology IG</a:t>
                      </a:r>
                    </a:p>
                  </a:txBody>
                  <a:tcPr marL="9525" marR="9525" marT="9525" marB="0" anchor="b">
                    <a:lnL>
                      <a:noFill/>
                    </a:lnL>
                    <a:lnR>
                      <a:noFill/>
                    </a:lnR>
                    <a:lnT>
                      <a:noFill/>
                    </a:lnT>
                    <a:lnB>
                      <a:noFill/>
                    </a:lnB>
                  </a:tcPr>
                </a:tc>
                <a:extLst>
                  <a:ext uri="{0D108BD9-81ED-4DB2-BD59-A6C34878D82A}">
                    <a16:rowId xmlns:a16="http://schemas.microsoft.com/office/drawing/2014/main" val="226454211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in Context IG</a:t>
                      </a:r>
                    </a:p>
                  </a:txBody>
                  <a:tcPr marL="9525" marR="9525" marT="9525" marB="0" anchor="b">
                    <a:lnL>
                      <a:noFill/>
                    </a:lnL>
                    <a:lnR>
                      <a:noFill/>
                    </a:lnR>
                    <a:lnT>
                      <a:noFill/>
                    </a:lnT>
                    <a:lnB>
                      <a:noFill/>
                    </a:lnB>
                  </a:tcPr>
                </a:tc>
                <a:extLst>
                  <a:ext uri="{0D108BD9-81ED-4DB2-BD59-A6C34878D82A}">
                    <a16:rowId xmlns:a16="http://schemas.microsoft.com/office/drawing/2014/main" val="1388580901"/>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35781">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Digital Practices in History and Ethnography IG</a:t>
                      </a:r>
                    </a:p>
                  </a:txBody>
                  <a:tcPr marL="9525" marR="9525" marT="9525" marB="0" anchor="b">
                    <a:lnL>
                      <a:noFill/>
                    </a:lnL>
                    <a:lnR>
                      <a:noFill/>
                    </a:lnR>
                    <a:lnT>
                      <a:noFill/>
                    </a:lnT>
                    <a:lnB>
                      <a:noFill/>
                    </a:lnB>
                  </a:tcPr>
                </a:tc>
                <a:extLst>
                  <a:ext uri="{0D108BD9-81ED-4DB2-BD59-A6C34878D82A}">
                    <a16:rowId xmlns:a16="http://schemas.microsoft.com/office/drawing/2014/main" val="99665891"/>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1112538204"/>
              </p:ext>
            </p:extLst>
          </p:nvPr>
        </p:nvGraphicFramePr>
        <p:xfrm>
          <a:off x="6430876" y="1990801"/>
          <a:ext cx="5130860" cy="3571875"/>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Disciplinary Collaboration Framework IG</a:t>
                      </a:r>
                    </a:p>
                  </a:txBody>
                  <a:tcPr marL="9525" marR="9525" marT="9525" marB="0" anchor="b">
                    <a:lnL>
                      <a:noFill/>
                    </a:lnL>
                    <a:lnR>
                      <a:noFill/>
                    </a:lnR>
                    <a:lnT>
                      <a:noFill/>
                    </a:lnT>
                    <a:lnB>
                      <a:noFill/>
                    </a:lnB>
                  </a:tcPr>
                </a:tc>
                <a:extLst>
                  <a:ext uri="{0D108BD9-81ED-4DB2-BD59-A6C34878D82A}">
                    <a16:rowId xmlns:a16="http://schemas.microsoft.com/office/drawing/2014/main" val="376681015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3084205246"/>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81949572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2516448217"/>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ELIXIR Bridging Force IG</a:t>
                      </a:r>
                    </a:p>
                  </a:txBody>
                  <a:tcPr marL="9525" marR="9525" marT="9525" marB="0" anchor="b">
                    <a:lnL>
                      <a:noFill/>
                    </a:lnL>
                    <a:lnR>
                      <a:noFill/>
                    </a:lnR>
                    <a:lnT>
                      <a:noFill/>
                    </a:lnT>
                    <a:lnB>
                      <a:noFill/>
                    </a:lnB>
                  </a:tcPr>
                </a:tc>
                <a:extLst>
                  <a:ext uri="{0D108BD9-81ED-4DB2-BD59-A6C34878D82A}">
                    <a16:rowId xmlns:a16="http://schemas.microsoft.com/office/drawing/2014/main" val="2242133369"/>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1502185855"/>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4" name="Date Placeholder 3">
            <a:extLst>
              <a:ext uri="{FF2B5EF4-FFF2-40B4-BE49-F238E27FC236}">
                <a16:creationId xmlns:a16="http://schemas.microsoft.com/office/drawing/2014/main" id="{BFD5BCD5-E2A4-474A-AF6E-13C4BD56E19D}"/>
              </a:ext>
            </a:extLst>
          </p:cNvPr>
          <p:cNvSpPr>
            <a:spLocks noGrp="1"/>
          </p:cNvSpPr>
          <p:nvPr>
            <p:ph type="dt" sz="half" idx="2"/>
          </p:nvPr>
        </p:nvSpPr>
        <p:spPr/>
        <p:txBody>
          <a:bodyPr/>
          <a:lstStyle/>
          <a:p>
            <a:fld id="{850BC21D-6DA6-0B4A-9BA9-21ACCA997B3E}" type="datetime1">
              <a:rPr lang="en-US" smtClean="0"/>
              <a:t>4/14/21</a:t>
            </a:fld>
            <a:endParaRPr lang="en-GB" dirty="0"/>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2032898472"/>
              </p:ext>
            </p:extLst>
          </p:nvPr>
        </p:nvGraphicFramePr>
        <p:xfrm>
          <a:off x="518061" y="1999062"/>
          <a:ext cx="5160369" cy="3562350"/>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3439830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3994586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4005983191"/>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a:t>
                      </a:r>
                    </a:p>
                    <a:p>
                      <a:pPr marL="171450" indent="-171450" algn="l" fontAlgn="b">
                        <a:buFont typeface="Wingdings" pitchFamily="2" charset="2"/>
                        <a:buChar char="§"/>
                      </a:pPr>
                      <a:r>
                        <a:rPr lang="en-US" sz="1500" b="0" i="0" u="none" strike="noStrike" dirty="0">
                          <a:solidFill>
                            <a:schemeClr val="bg1"/>
                          </a:solidFill>
                          <a:effectLst/>
                          <a:latin typeface="+mj-lt"/>
                        </a:rPr>
                        <a:t>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03200">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RDA/NISO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571765336"/>
              </p:ext>
            </p:extLst>
          </p:nvPr>
        </p:nvGraphicFramePr>
        <p:xfrm>
          <a:off x="6401367" y="1911926"/>
          <a:ext cx="5160369" cy="3552825"/>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339178217"/>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1219970111"/>
                  </a:ext>
                </a:extLst>
              </a:tr>
              <a:tr h="203200">
                <a:tc>
                  <a:txBody>
                    <a:bodyPr/>
                    <a:lstStyle/>
                    <a:p>
                      <a:pPr marL="171450" indent="-171450" algn="l" fontAlgn="b">
                        <a:buFont typeface="Wingdings" pitchFamily="2" charset="2"/>
                        <a:buChar char="§"/>
                      </a:pPr>
                      <a:r>
                        <a:rPr lang="en-US" sz="1500" b="0" i="0" u="none" strike="noStrike">
                          <a:solidFill>
                            <a:schemeClr val="bg1"/>
                          </a:solidFill>
                          <a:effectLst/>
                          <a:latin typeface="+mj-lt"/>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301323556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4" name="Date Placeholder 3">
            <a:extLst>
              <a:ext uri="{FF2B5EF4-FFF2-40B4-BE49-F238E27FC236}">
                <a16:creationId xmlns:a16="http://schemas.microsoft.com/office/drawing/2014/main" id="{EA6B6F41-5531-AB4C-AB7D-6362491FCE5D}"/>
              </a:ext>
            </a:extLst>
          </p:cNvPr>
          <p:cNvSpPr>
            <a:spLocks noGrp="1"/>
          </p:cNvSpPr>
          <p:nvPr>
            <p:ph type="dt" sz="half" idx="2"/>
          </p:nvPr>
        </p:nvSpPr>
        <p:spPr/>
        <p:txBody>
          <a:bodyPr/>
          <a:lstStyle/>
          <a:p>
            <a:fld id="{2B2D6A78-EFB3-DE49-9891-03A5F95E36B3}" type="datetime1">
              <a:rPr lang="en-US" smtClean="0"/>
              <a:t>4/14/21</a:t>
            </a:fld>
            <a:endParaRPr lang="en-GB" dirty="0"/>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50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100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4" name="Date Placeholder 3">
            <a:extLst>
              <a:ext uri="{FF2B5EF4-FFF2-40B4-BE49-F238E27FC236}">
                <a16:creationId xmlns:a16="http://schemas.microsoft.com/office/drawing/2014/main" id="{51581F71-EFED-AE44-94A1-7CC9F8186A27}"/>
              </a:ext>
            </a:extLst>
          </p:cNvPr>
          <p:cNvSpPr>
            <a:spLocks noGrp="1"/>
          </p:cNvSpPr>
          <p:nvPr>
            <p:ph type="dt" sz="half" idx="2"/>
          </p:nvPr>
        </p:nvSpPr>
        <p:spPr/>
        <p:txBody>
          <a:bodyPr/>
          <a:lstStyle/>
          <a:p>
            <a:fld id="{FE5AEFFA-1CAC-F145-8911-2BF4A625F1CD}" type="datetime1">
              <a:rPr lang="en-US" smtClean="0"/>
              <a:t>4/14/21</a:t>
            </a:fld>
            <a:endParaRPr lang="en-GB" dirty="0"/>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21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24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4336</TotalTime>
  <Words>6301</Words>
  <Application>Microsoft Macintosh PowerPoint</Application>
  <PresentationFormat>Widescreen</PresentationFormat>
  <Paragraphs>677</Paragraphs>
  <Slides>59</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120</cp:revision>
  <dcterms:created xsi:type="dcterms:W3CDTF">2021-01-04T19:52:21Z</dcterms:created>
  <dcterms:modified xsi:type="dcterms:W3CDTF">2021-04-14T18:41:24Z</dcterms:modified>
</cp:coreProperties>
</file>