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2"/>
  </p:notesMasterIdLst>
  <p:sldIdLst>
    <p:sldId id="294" r:id="rId2"/>
    <p:sldId id="380" r:id="rId3"/>
    <p:sldId id="381" r:id="rId4"/>
    <p:sldId id="369" r:id="rId5"/>
    <p:sldId id="377" r:id="rId6"/>
    <p:sldId id="366" r:id="rId7"/>
    <p:sldId id="354" r:id="rId8"/>
    <p:sldId id="353" r:id="rId9"/>
    <p:sldId id="374" r:id="rId10"/>
    <p:sldId id="37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bw"/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007033"/>
    <a:srgbClr val="3333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horzBarState="maximized">
    <p:restoredLeft sz="11602" autoAdjust="0"/>
    <p:restoredTop sz="79877" autoAdjust="0"/>
  </p:normalViewPr>
  <p:slideViewPr>
    <p:cSldViewPr>
      <p:cViewPr>
        <p:scale>
          <a:sx n="100" d="100"/>
          <a:sy n="100" d="100"/>
        </p:scale>
        <p:origin x="-1168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-2816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B7307-7602-3E4B-B715-014835847E10}" type="datetimeFigureOut">
              <a:rPr lang="en-US" smtClean="0"/>
              <a:pPr/>
              <a:t>11/13/14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C8521-7BB3-314E-B3B5-8F6A890351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0542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C8521-7BB3-314E-B3B5-8F6A890351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459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21091-5BA2-AC44-833F-B265DB045E52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1638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73DD7-9460-4CF8-B0F1-F8911AF9B2DA}" type="datetimeFigureOut">
              <a:rPr lang="en-US"/>
              <a:pPr>
                <a:defRPr/>
              </a:pPr>
              <a:t>11/13/14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35E91-CFE2-449C-9373-94786BB5D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663FD-87A3-4A01-B93A-6B1B5521227C}" type="datetimeFigureOut">
              <a:rPr lang="en-US"/>
              <a:pPr>
                <a:defRPr/>
              </a:pPr>
              <a:t>11/13/14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D0164-5429-475C-8BE4-DE910BF251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E34A5-8CEB-4589-9668-63D25A990D8E}" type="datetimeFigureOut">
              <a:rPr lang="en-US"/>
              <a:pPr>
                <a:defRPr/>
              </a:pPr>
              <a:t>11/13/14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8CB1E-CAB6-47BF-BE07-586EE4446A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473A4-6182-44F2-810F-37F83B51DC81}" type="datetimeFigureOut">
              <a:rPr lang="en-US"/>
              <a:pPr>
                <a:defRPr/>
              </a:pPr>
              <a:t>11/13/14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DEDCF-EF64-4635-9BB8-F12ECC095A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5"/>
          <p:cNvCxnSpPr/>
          <p:nvPr userDrawn="1"/>
        </p:nvCxnSpPr>
        <p:spPr>
          <a:xfrm>
            <a:off x="533400" y="6400800"/>
            <a:ext cx="80772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6"/>
          <p:cNvSpPr txBox="1"/>
          <p:nvPr userDrawn="1"/>
        </p:nvSpPr>
        <p:spPr>
          <a:xfrm>
            <a:off x="5715000" y="6429375"/>
            <a:ext cx="29527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Corporation for National Research Initiatives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518B5-8D11-4304-8BB8-EA7A5B949D2D}" type="datetimeFigureOut">
              <a:rPr lang="en-US"/>
              <a:pPr>
                <a:defRPr/>
              </a:pPr>
              <a:t>11/13/14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227E6-6959-409F-8EBB-54A01CD04E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9D42-4BAD-4F40-AE59-69EA20D4FE4F}" type="datetimeFigureOut">
              <a:rPr lang="en-US"/>
              <a:pPr>
                <a:defRPr/>
              </a:pPr>
              <a:t>11/13/14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58A2A-1EB5-45EC-9C06-982CBE8742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F95F2-6032-4099-A6CA-ED5B6CDFDB68}" type="datetimeFigureOut">
              <a:rPr lang="en-US"/>
              <a:pPr>
                <a:defRPr/>
              </a:pPr>
              <a:t>11/13/14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ADD08-C101-49E4-9F9B-EF09BC910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5DE85-2D04-4635-8DEE-FC106BC89CAF}" type="datetimeFigureOut">
              <a:rPr lang="en-US"/>
              <a:pPr>
                <a:defRPr/>
              </a:pPr>
              <a:t>11/13/14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5D081-9BF4-41FF-B8F5-6835663886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5"/>
          <p:cNvCxnSpPr/>
          <p:nvPr userDrawn="1"/>
        </p:nvCxnSpPr>
        <p:spPr>
          <a:xfrm>
            <a:off x="533400" y="6400800"/>
            <a:ext cx="80772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6"/>
          <p:cNvSpPr txBox="1"/>
          <p:nvPr userDrawn="1"/>
        </p:nvSpPr>
        <p:spPr>
          <a:xfrm>
            <a:off x="5715000" y="6429375"/>
            <a:ext cx="29527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Corporation for National Research Initiatives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714A-E687-4F93-BB13-0FDEEE5643E5}" type="datetimeFigureOut">
              <a:rPr lang="en-US"/>
              <a:pPr>
                <a:defRPr/>
              </a:pPr>
              <a:t>11/13/14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3B1C7-E15B-43FE-9320-91923C0B5D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AAA59-E034-4633-A01E-F981C755D561}" type="datetimeFigureOut">
              <a:rPr lang="en-US"/>
              <a:pPr>
                <a:defRPr/>
              </a:pPr>
              <a:t>11/13/14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24948-17FA-435B-B389-B08BE232B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5FF55E-6C13-4FE6-9441-32E34A7A4E8E}" type="datetimeFigureOut">
              <a:rPr lang="en-US"/>
              <a:pPr>
                <a:defRPr/>
              </a:pPr>
              <a:t>11/13/14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DE2574-C82F-4A75-B9F0-C3F9C6ADB5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6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emf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emf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yperegistry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0" y="1219200"/>
            <a:ext cx="69342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4000" dirty="0" smtClean="0">
              <a:latin typeface="+mn-lt"/>
            </a:endParaRPr>
          </a:p>
          <a:p>
            <a:pPr algn="ctr"/>
            <a:r>
              <a:rPr lang="en-US" sz="3200" dirty="0" smtClean="0">
                <a:latin typeface="+mn-lt"/>
              </a:rPr>
              <a:t>Data Type Registries (DTR)</a:t>
            </a:r>
          </a:p>
          <a:p>
            <a:pPr algn="ctr"/>
            <a:endParaRPr lang="en-US" sz="2400" dirty="0" smtClean="0">
              <a:latin typeface="+mn-lt"/>
            </a:endParaRPr>
          </a:p>
          <a:p>
            <a:pPr algn="ctr"/>
            <a:r>
              <a:rPr lang="en-US" sz="2400" dirty="0" smtClean="0">
                <a:latin typeface="+mn-lt"/>
              </a:rPr>
              <a:t>NIST</a:t>
            </a:r>
          </a:p>
          <a:p>
            <a:pPr algn="ctr"/>
            <a:r>
              <a:rPr lang="en-US" sz="2400" dirty="0" smtClean="0">
                <a:latin typeface="+mn-lt"/>
              </a:rPr>
              <a:t>November 2014</a:t>
            </a:r>
            <a:r>
              <a:rPr lang="en-US" sz="2000" dirty="0" smtClean="0">
                <a:latin typeface="Calibri" pitchFamily="34" charset="0"/>
              </a:rPr>
              <a:t/>
            </a:r>
            <a:br>
              <a:rPr lang="en-US" sz="2000" dirty="0" smtClean="0">
                <a:latin typeface="Calibri" pitchFamily="34" charset="0"/>
              </a:rPr>
            </a:br>
            <a:endParaRPr lang="en-US" sz="2000" dirty="0" smtClean="0">
              <a:latin typeface="Calibri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6400800"/>
            <a:ext cx="80772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39084212"/>
              </p:ext>
            </p:extLst>
          </p:nvPr>
        </p:nvGraphicFramePr>
        <p:xfrm>
          <a:off x="800100" y="4267200"/>
          <a:ext cx="7620000" cy="518159"/>
        </p:xfrm>
        <a:graphic>
          <a:graphicData uri="http://schemas.openxmlformats.org/drawingml/2006/table">
            <a:tbl>
              <a:tblPr firstRow="1" firstCol="1" bandRow="1"/>
              <a:tblGrid>
                <a:gridCol w="3810000"/>
                <a:gridCol w="3810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Larry Lannom,</a:t>
                      </a:r>
                      <a:r>
                        <a:rPr lang="en-US" sz="2000" baseline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Giridhar Manepalli</a:t>
                      </a:r>
                      <a:endParaRPr lang="en-US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Daan Broeder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Corporation for </a:t>
                      </a:r>
                      <a:r>
                        <a:rPr lang="en-US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National</a:t>
                      </a:r>
                      <a:r>
                        <a:rPr lang="en-US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Research </a:t>
                      </a:r>
                      <a:r>
                        <a:rPr lang="en-US" sz="1400" i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Initiatives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Max Planck Institute for Psycholinguistics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0050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76225"/>
            <a:ext cx="1371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Data Type Example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8" name="Picture 7" descr="Gener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09800" y="228600"/>
            <a:ext cx="4516597" cy="63246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981200" y="228600"/>
            <a:ext cx="0" cy="6324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6658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51173"/>
            <a:ext cx="8137599" cy="5073427"/>
          </a:xfrm>
        </p:spPr>
        <p:txBody>
          <a:bodyPr/>
          <a:lstStyle/>
          <a:p>
            <a:r>
              <a:rPr lang="en-US" sz="2000" dirty="0" smtClean="0"/>
              <a:t>Data sharing requires that data can be parsed, understood, and reused by people and applications other than those that created the data </a:t>
            </a:r>
          </a:p>
          <a:p>
            <a:r>
              <a:rPr lang="en-US" sz="2000" dirty="0" smtClean="0"/>
              <a:t>How do we do this now?</a:t>
            </a:r>
          </a:p>
          <a:p>
            <a:pPr lvl="1"/>
            <a:r>
              <a:rPr lang="en-US" sz="2000" dirty="0" smtClean="0"/>
              <a:t>For documents – formats are enough, e.g., PDF, and then the document explains itself to humans</a:t>
            </a:r>
          </a:p>
          <a:p>
            <a:pPr lvl="1"/>
            <a:r>
              <a:rPr lang="en-US" sz="2000" dirty="0" smtClean="0"/>
              <a:t>This doesn’t work well with data – numbers are not self-explanatory</a:t>
            </a:r>
          </a:p>
          <a:p>
            <a:pPr lvl="2"/>
            <a:r>
              <a:rPr lang="en-US" sz="2000" dirty="0" smtClean="0"/>
              <a:t>What does the number 7 mean in cell B27?</a:t>
            </a:r>
          </a:p>
          <a:p>
            <a:r>
              <a:rPr lang="en-US" sz="2000" dirty="0" smtClean="0"/>
              <a:t>Data producers may not have explicitly specified certain details in the data: measurement units, coordinate systems, variable names, etc. </a:t>
            </a:r>
          </a:p>
          <a:p>
            <a:r>
              <a:rPr lang="en-US" sz="2000" dirty="0" smtClean="0"/>
              <a:t>Need a way to precisely characterize those assumptions such that they can be identified by humans and machines that were not closely involved in its creation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sz="2800" dirty="0" smtClean="0"/>
              <a:t>Problem: Implicit Assumptions in Data</a:t>
            </a:r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78515" y="960438"/>
            <a:ext cx="831691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903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8137599" cy="4968552"/>
          </a:xfrm>
        </p:spPr>
        <p:txBody>
          <a:bodyPr/>
          <a:lstStyle/>
          <a:p>
            <a:r>
              <a:rPr lang="en-US" sz="2000" dirty="0" smtClean="0"/>
              <a:t>Evaluate and identify a few assumptions in data that can be codified and shared in order to…</a:t>
            </a:r>
          </a:p>
          <a:p>
            <a:r>
              <a:rPr lang="en-US" sz="2000" dirty="0" smtClean="0"/>
              <a:t>Produce a functioning Registry system that can easily be evaluated by organizations before adoption</a:t>
            </a:r>
          </a:p>
          <a:p>
            <a:pPr lvl="1"/>
            <a:r>
              <a:rPr lang="en-US" sz="2000" dirty="0" smtClean="0"/>
              <a:t>Highly configurable for changing scope of captured and shared assumptions depending on the domain or organization</a:t>
            </a:r>
          </a:p>
          <a:p>
            <a:pPr lvl="1"/>
            <a:r>
              <a:rPr lang="en-US" sz="2000" dirty="0" smtClean="0"/>
              <a:t>Supports several Type record dissemination variations</a:t>
            </a:r>
          </a:p>
          <a:p>
            <a:r>
              <a:rPr lang="en-US" sz="2000" dirty="0" smtClean="0"/>
              <a:t>Design for allowing federation between multiple Registry instances</a:t>
            </a:r>
          </a:p>
          <a:p>
            <a:r>
              <a:rPr lang="en-US" sz="2000" dirty="0" smtClean="0"/>
              <a:t>The emphasis is not on</a:t>
            </a:r>
          </a:p>
          <a:p>
            <a:pPr lvl="1"/>
            <a:r>
              <a:rPr lang="en-US" sz="2000" dirty="0" smtClean="0"/>
              <a:t>Identifying every possible assumption and data characteristic applicable for all domains</a:t>
            </a:r>
          </a:p>
          <a:p>
            <a:pPr lvl="1"/>
            <a:r>
              <a:rPr lang="en-US" sz="2000" dirty="0" smtClean="0"/>
              <a:t>Technology</a:t>
            </a:r>
            <a:endParaRPr lang="en-US" sz="2000" dirty="0"/>
          </a:p>
          <a:p>
            <a:pPr lvl="1"/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170" y="152400"/>
            <a:ext cx="8229600" cy="1143000"/>
          </a:xfrm>
        </p:spPr>
        <p:txBody>
          <a:bodyPr/>
          <a:lstStyle/>
          <a:p>
            <a:pPr algn="ctr"/>
            <a:r>
              <a:rPr lang="en-US" sz="2400" dirty="0" smtClean="0"/>
              <a:t>Goal of the DTR Effort: Explicate and Share Assumptions using Types and Type Registries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78515" y="1219200"/>
            <a:ext cx="831691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3772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638800"/>
          </a:xfrm>
        </p:spPr>
        <p:txBody>
          <a:bodyPr/>
          <a:lstStyle/>
          <a:p>
            <a:r>
              <a:rPr lang="en-US" sz="2400" dirty="0" smtClean="0"/>
              <a:t>A unique and resolvable identifier</a:t>
            </a:r>
          </a:p>
          <a:p>
            <a:pPr lvl="1"/>
            <a:r>
              <a:rPr lang="en-US" sz="2000" dirty="0" smtClean="0"/>
              <a:t>Which resolves to characterization of structures, conventions, semantics, and representations of data</a:t>
            </a:r>
          </a:p>
          <a:p>
            <a:pPr lvl="1"/>
            <a:r>
              <a:rPr lang="en-US" sz="2000" dirty="0" smtClean="0"/>
              <a:t>Serves as a shortcut for humans and machines to understand and process data</a:t>
            </a:r>
          </a:p>
          <a:p>
            <a:r>
              <a:rPr lang="en-US" sz="2400" dirty="0" smtClean="0"/>
              <a:t>File formats and mime types have solved the ‘representation’ problem at a ‘unit’ level</a:t>
            </a:r>
          </a:p>
          <a:p>
            <a:r>
              <a:rPr lang="en-US" sz="2400" dirty="0" smtClean="0"/>
              <a:t>Examples of problems we aim to solve with data types:</a:t>
            </a:r>
          </a:p>
          <a:p>
            <a:pPr lvl="1"/>
            <a:r>
              <a:rPr lang="en-US" sz="2000" dirty="0" smtClean="0"/>
              <a:t>It is a number in cell A3, but is it temperature? If so, in Celsius?</a:t>
            </a:r>
          </a:p>
          <a:p>
            <a:pPr lvl="1"/>
            <a:r>
              <a:rPr lang="en-US" sz="2000" dirty="0" smtClean="0"/>
              <a:t>It is a dataset consisting of location, temperature, and time, but what variable names should I look for?</a:t>
            </a:r>
          </a:p>
          <a:p>
            <a:pPr lvl="1"/>
            <a:r>
              <a:rPr lang="en-US" sz="2000" dirty="0" smtClean="0"/>
              <a:t>Is it all packaged as CSV or </a:t>
            </a:r>
            <a:r>
              <a:rPr lang="en-US" sz="2000" dirty="0" err="1" smtClean="0"/>
              <a:t>NetCDF</a:t>
            </a:r>
            <a:r>
              <a:rPr lang="en-US" sz="2000" dirty="0" smtClean="0"/>
              <a:t>? And as a single unit or a collection of units?</a:t>
            </a:r>
          </a:p>
          <a:p>
            <a:r>
              <a:rPr lang="en-US" sz="2400" dirty="0" smtClean="0"/>
              <a:t>Type record structure will continue to evolve – not finished, but functioning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78515" y="762000"/>
            <a:ext cx="831691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57200" y="152400"/>
            <a:ext cx="8229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 smtClean="0"/>
              <a:t>What is a Data Type?</a:t>
            </a:r>
            <a:endParaRPr lang="en-US" sz="32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4464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sz="2800" dirty="0" smtClean="0"/>
              <a:t>A low-level infrastructure with wide applicability to record and disseminate type records</a:t>
            </a:r>
          </a:p>
          <a:p>
            <a:pPr lvl="1"/>
            <a:r>
              <a:rPr lang="en-US" sz="2400" dirty="0" smtClean="0"/>
              <a:t>Not an immediate ROI application</a:t>
            </a:r>
          </a:p>
          <a:p>
            <a:r>
              <a:rPr lang="en-US" sz="2800" dirty="0" smtClean="0"/>
              <a:t>Assigns unique and resolvable identifiers to type records</a:t>
            </a:r>
          </a:p>
          <a:p>
            <a:r>
              <a:rPr lang="en-US" sz="2800" dirty="0" smtClean="0"/>
              <a:t>Enforces and validates common data model &amp; expression for interoperation between multiple instances of Registries</a:t>
            </a:r>
          </a:p>
          <a:p>
            <a:r>
              <a:rPr lang="en-US" sz="2800" dirty="0" smtClean="0"/>
              <a:t>API for machine consumption</a:t>
            </a:r>
          </a:p>
          <a:p>
            <a:r>
              <a:rPr lang="en-US" sz="2800" dirty="0" smtClean="0"/>
              <a:t>UI for human use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78515" y="914400"/>
            <a:ext cx="831691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82296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 smtClean="0"/>
              <a:t>What is a Data Type Registry?</a:t>
            </a:r>
            <a:endParaRPr lang="en-US" sz="32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775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loud"/>
          <p:cNvSpPr>
            <a:spLocks noChangeAspect="1" noEditPoints="1" noChangeArrowheads="1"/>
          </p:cNvSpPr>
          <p:nvPr/>
        </p:nvSpPr>
        <p:spPr bwMode="auto">
          <a:xfrm>
            <a:off x="762000" y="990600"/>
            <a:ext cx="2941687" cy="159735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79646">
              <a:lumMod val="20000"/>
              <a:lumOff val="80000"/>
            </a:srgbClr>
          </a:solidFill>
          <a:ln w="9525">
            <a:solidFill>
              <a:sysClr val="window" lastClr="FFFFFF">
                <a:lumMod val="50000"/>
              </a:sys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" name="Group 263"/>
          <p:cNvGrpSpPr/>
          <p:nvPr/>
        </p:nvGrpSpPr>
        <p:grpSpPr>
          <a:xfrm>
            <a:off x="2590800" y="1143000"/>
            <a:ext cx="669432" cy="867711"/>
            <a:chOff x="9379965" y="14165490"/>
            <a:chExt cx="2861041" cy="3708456"/>
          </a:xfrm>
        </p:grpSpPr>
        <p:pic>
          <p:nvPicPr>
            <p:cNvPr id="265" name="Picture 5" descr="C:\Users\crey\AppData\Local\Microsoft\Windows\Temporary Internet Files\Content.IE5\MMKXA7SQ\MC90043524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114762" y="14165490"/>
              <a:ext cx="1417496" cy="2472304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6" name="Picture 265" descr="C:\Users\crey\AppData\Local\Microsoft\Windows\Temporary Internet Files\Content.IE5\MMKXA7SQ\MC90043524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379965" y="14765639"/>
              <a:ext cx="1417496" cy="2472304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7" name="Picture 5" descr="C:\Users\crey\AppData\Local\Microsoft\Windows\Temporary Internet Files\Content.IE5\MMKXA7SQ\MC90043524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823510" y="14570168"/>
              <a:ext cx="1417496" cy="2472304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8" name="Picture 5" descr="C:\Users\crey\AppData\Local\Microsoft\Windows\Temporary Internet Files\Content.IE5\MMKXA7SQ\MC90043524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628196" y="15401642"/>
              <a:ext cx="1417496" cy="2472304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69" name="Picture 3" descr="C:\Users\crey\AppData\Local\Microsoft\Windows\Temporary Internet Files\Content.IE5\MDRZXGH2\MC90024034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945800" y="1227649"/>
            <a:ext cx="1095210" cy="8028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148891" y="1742104"/>
            <a:ext cx="390680" cy="36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1" name="TextBox 270"/>
          <p:cNvSpPr txBox="1"/>
          <p:nvPr/>
        </p:nvSpPr>
        <p:spPr>
          <a:xfrm>
            <a:off x="1367031" y="1991263"/>
            <a:ext cx="97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Users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3" name="Group 271"/>
          <p:cNvGrpSpPr/>
          <p:nvPr/>
        </p:nvGrpSpPr>
        <p:grpSpPr>
          <a:xfrm>
            <a:off x="441243" y="2944977"/>
            <a:ext cx="3216357" cy="1746506"/>
            <a:chOff x="5155250" y="1563491"/>
            <a:chExt cx="3497018" cy="1898907"/>
          </a:xfrm>
        </p:grpSpPr>
        <p:sp>
          <p:nvSpPr>
            <p:cNvPr id="273" name="Cloud"/>
            <p:cNvSpPr>
              <a:spLocks noChangeAspect="1" noEditPoints="1" noChangeArrowheads="1"/>
            </p:cNvSpPr>
            <p:nvPr/>
          </p:nvSpPr>
          <p:spPr bwMode="auto">
            <a:xfrm>
              <a:off x="5155250" y="1563491"/>
              <a:ext cx="3497018" cy="189890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ysClr val="window" lastClr="FFFFFF">
                  <a:lumMod val="50000"/>
                </a:sys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6226992" y="2969182"/>
              <a:ext cx="1380117" cy="301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Typed Data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4" name="Group 274"/>
            <p:cNvGrpSpPr/>
            <p:nvPr/>
          </p:nvGrpSpPr>
          <p:grpSpPr>
            <a:xfrm>
              <a:off x="6872303" y="1804216"/>
              <a:ext cx="950015" cy="1132557"/>
              <a:chOff x="6610524" y="1510000"/>
              <a:chExt cx="950015" cy="1132557"/>
            </a:xfrm>
          </p:grpSpPr>
          <p:sp>
            <p:nvSpPr>
              <p:cNvPr id="297" name="Rectangle 296"/>
              <p:cNvSpPr/>
              <p:nvPr/>
            </p:nvSpPr>
            <p:spPr>
              <a:xfrm>
                <a:off x="6657166" y="1530473"/>
                <a:ext cx="578888" cy="807284"/>
              </a:xfrm>
              <a:prstGeom prst="rect">
                <a:avLst/>
              </a:prstGeom>
              <a:solidFill>
                <a:srgbClr val="EEECE1"/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98" name="TextBox 297"/>
              <p:cNvSpPr txBox="1"/>
              <p:nvPr/>
            </p:nvSpPr>
            <p:spPr>
              <a:xfrm>
                <a:off x="6796384" y="1510000"/>
                <a:ext cx="3177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ID</a:t>
                </a:r>
              </a:p>
            </p:txBody>
          </p:sp>
          <p:cxnSp>
            <p:nvCxnSpPr>
              <p:cNvPr id="299" name="Straight Connector 298"/>
              <p:cNvCxnSpPr/>
              <p:nvPr/>
            </p:nvCxnSpPr>
            <p:spPr>
              <a:xfrm>
                <a:off x="6742299" y="1781394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300" name="TextBox 299"/>
              <p:cNvSpPr txBox="1"/>
              <p:nvPr/>
            </p:nvSpPr>
            <p:spPr>
              <a:xfrm>
                <a:off x="6707089" y="1775789"/>
                <a:ext cx="4790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Type</a:t>
                </a:r>
              </a:p>
            </p:txBody>
          </p:sp>
          <p:cxnSp>
            <p:nvCxnSpPr>
              <p:cNvPr id="301" name="Straight Connector 300"/>
              <p:cNvCxnSpPr/>
              <p:nvPr/>
            </p:nvCxnSpPr>
            <p:spPr>
              <a:xfrm>
                <a:off x="6742299" y="2047183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302" name="TextBox 301"/>
              <p:cNvSpPr txBox="1"/>
              <p:nvPr/>
            </p:nvSpPr>
            <p:spPr>
              <a:xfrm>
                <a:off x="6610524" y="2041578"/>
                <a:ext cx="6721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Payload</a:t>
                </a:r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6809566" y="1682873"/>
                <a:ext cx="578888" cy="807284"/>
              </a:xfrm>
              <a:prstGeom prst="rect">
                <a:avLst/>
              </a:prstGeom>
              <a:solidFill>
                <a:srgbClr val="F79646">
                  <a:lumMod val="20000"/>
                  <a:lumOff val="80000"/>
                </a:srgb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04" name="TextBox 303"/>
              <p:cNvSpPr txBox="1"/>
              <p:nvPr/>
            </p:nvSpPr>
            <p:spPr>
              <a:xfrm>
                <a:off x="6948784" y="1662400"/>
                <a:ext cx="3177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ID</a:t>
                </a:r>
              </a:p>
            </p:txBody>
          </p:sp>
          <p:cxnSp>
            <p:nvCxnSpPr>
              <p:cNvPr id="305" name="Straight Connector 304"/>
              <p:cNvCxnSpPr/>
              <p:nvPr/>
            </p:nvCxnSpPr>
            <p:spPr>
              <a:xfrm>
                <a:off x="6894699" y="1933794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306" name="TextBox 305"/>
              <p:cNvSpPr txBox="1"/>
              <p:nvPr/>
            </p:nvSpPr>
            <p:spPr>
              <a:xfrm>
                <a:off x="6859489" y="1928189"/>
                <a:ext cx="4790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Type</a:t>
                </a:r>
              </a:p>
            </p:txBody>
          </p:sp>
          <p:cxnSp>
            <p:nvCxnSpPr>
              <p:cNvPr id="307" name="Straight Connector 306"/>
              <p:cNvCxnSpPr/>
              <p:nvPr/>
            </p:nvCxnSpPr>
            <p:spPr>
              <a:xfrm>
                <a:off x="6894699" y="2199583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308" name="TextBox 307"/>
              <p:cNvSpPr txBox="1"/>
              <p:nvPr/>
            </p:nvSpPr>
            <p:spPr>
              <a:xfrm>
                <a:off x="6762924" y="2193978"/>
                <a:ext cx="6721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Payload</a:t>
                </a:r>
              </a:p>
            </p:txBody>
          </p:sp>
          <p:cxnSp>
            <p:nvCxnSpPr>
              <p:cNvPr id="309" name="Straight Connector 308"/>
              <p:cNvCxnSpPr/>
              <p:nvPr/>
            </p:nvCxnSpPr>
            <p:spPr>
              <a:xfrm>
                <a:off x="6894699" y="1933794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310" name="Straight Connector 309"/>
              <p:cNvCxnSpPr/>
              <p:nvPr/>
            </p:nvCxnSpPr>
            <p:spPr>
              <a:xfrm>
                <a:off x="6894699" y="2199583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311" name="Rectangle 310"/>
              <p:cNvSpPr/>
              <p:nvPr/>
            </p:nvSpPr>
            <p:spPr>
              <a:xfrm>
                <a:off x="6961966" y="1835273"/>
                <a:ext cx="578888" cy="807284"/>
              </a:xfrm>
              <a:prstGeom prst="rect">
                <a:avLst/>
              </a:prstGeom>
              <a:solidFill>
                <a:srgbClr val="4BACC6">
                  <a:lumMod val="20000"/>
                  <a:lumOff val="80000"/>
                </a:srgb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12" name="TextBox 311"/>
              <p:cNvSpPr txBox="1"/>
              <p:nvPr/>
            </p:nvSpPr>
            <p:spPr>
              <a:xfrm>
                <a:off x="7101184" y="1814800"/>
                <a:ext cx="321040" cy="267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ID</a:t>
                </a:r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>
                <a:off x="7047099" y="2086194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314" name="TextBox 313"/>
              <p:cNvSpPr txBox="1"/>
              <p:nvPr/>
            </p:nvSpPr>
            <p:spPr>
              <a:xfrm>
                <a:off x="7011889" y="2080589"/>
                <a:ext cx="4790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Type</a:t>
                </a:r>
              </a:p>
            </p:txBody>
          </p:sp>
          <p:cxnSp>
            <p:nvCxnSpPr>
              <p:cNvPr id="315" name="Straight Connector 314"/>
              <p:cNvCxnSpPr/>
              <p:nvPr/>
            </p:nvCxnSpPr>
            <p:spPr>
              <a:xfrm>
                <a:off x="7047099" y="2351983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316" name="TextBox 315"/>
              <p:cNvSpPr txBox="1"/>
              <p:nvPr/>
            </p:nvSpPr>
            <p:spPr>
              <a:xfrm>
                <a:off x="6915324" y="2346379"/>
                <a:ext cx="645215" cy="267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Payload</a:t>
                </a:r>
              </a:p>
            </p:txBody>
          </p:sp>
        </p:grpSp>
        <p:grpSp>
          <p:nvGrpSpPr>
            <p:cNvPr id="5" name="Group 275"/>
            <p:cNvGrpSpPr/>
            <p:nvPr/>
          </p:nvGrpSpPr>
          <p:grpSpPr>
            <a:xfrm>
              <a:off x="6038164" y="1769515"/>
              <a:ext cx="950015" cy="1132557"/>
              <a:chOff x="5960610" y="1872128"/>
              <a:chExt cx="950015" cy="1132557"/>
            </a:xfrm>
          </p:grpSpPr>
          <p:sp>
            <p:nvSpPr>
              <p:cNvPr id="277" name="Rectangle 276"/>
              <p:cNvSpPr/>
              <p:nvPr/>
            </p:nvSpPr>
            <p:spPr>
              <a:xfrm>
                <a:off x="6007252" y="1892601"/>
                <a:ext cx="578888" cy="807284"/>
              </a:xfrm>
              <a:prstGeom prst="rect">
                <a:avLst/>
              </a:prstGeom>
              <a:solidFill>
                <a:srgbClr val="EEECE1"/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78" name="TextBox 277"/>
              <p:cNvSpPr txBox="1"/>
              <p:nvPr/>
            </p:nvSpPr>
            <p:spPr>
              <a:xfrm>
                <a:off x="6146470" y="1872128"/>
                <a:ext cx="3177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ID</a:t>
                </a:r>
              </a:p>
            </p:txBody>
          </p:sp>
          <p:cxnSp>
            <p:nvCxnSpPr>
              <p:cNvPr id="279" name="Straight Connector 278"/>
              <p:cNvCxnSpPr/>
              <p:nvPr/>
            </p:nvCxnSpPr>
            <p:spPr>
              <a:xfrm>
                <a:off x="6092385" y="2143522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280" name="TextBox 279"/>
              <p:cNvSpPr txBox="1"/>
              <p:nvPr/>
            </p:nvSpPr>
            <p:spPr>
              <a:xfrm>
                <a:off x="6057175" y="2137917"/>
                <a:ext cx="4790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Type</a:t>
                </a:r>
              </a:p>
            </p:txBody>
          </p:sp>
          <p:cxnSp>
            <p:nvCxnSpPr>
              <p:cNvPr id="281" name="Straight Connector 280"/>
              <p:cNvCxnSpPr/>
              <p:nvPr/>
            </p:nvCxnSpPr>
            <p:spPr>
              <a:xfrm>
                <a:off x="6092385" y="2409311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282" name="TextBox 281"/>
              <p:cNvSpPr txBox="1"/>
              <p:nvPr/>
            </p:nvSpPr>
            <p:spPr>
              <a:xfrm>
                <a:off x="5960610" y="2403706"/>
                <a:ext cx="6721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Payload</a:t>
                </a:r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6159652" y="2045001"/>
                <a:ext cx="578888" cy="807284"/>
              </a:xfrm>
              <a:prstGeom prst="rect">
                <a:avLst/>
              </a:prstGeom>
              <a:solidFill>
                <a:srgbClr val="EEECE1">
                  <a:lumMod val="90000"/>
                </a:srgb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84" name="TextBox 283"/>
              <p:cNvSpPr txBox="1"/>
              <p:nvPr/>
            </p:nvSpPr>
            <p:spPr>
              <a:xfrm>
                <a:off x="6298870" y="2024528"/>
                <a:ext cx="3177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ID</a:t>
                </a:r>
              </a:p>
            </p:txBody>
          </p:sp>
          <p:cxnSp>
            <p:nvCxnSpPr>
              <p:cNvPr id="285" name="Straight Connector 284"/>
              <p:cNvCxnSpPr/>
              <p:nvPr/>
            </p:nvCxnSpPr>
            <p:spPr>
              <a:xfrm>
                <a:off x="6244785" y="2295922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286" name="TextBox 285"/>
              <p:cNvSpPr txBox="1"/>
              <p:nvPr/>
            </p:nvSpPr>
            <p:spPr>
              <a:xfrm>
                <a:off x="6209575" y="2290317"/>
                <a:ext cx="4790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Type</a:t>
                </a:r>
              </a:p>
            </p:txBody>
          </p:sp>
          <p:cxnSp>
            <p:nvCxnSpPr>
              <p:cNvPr id="287" name="Straight Connector 286"/>
              <p:cNvCxnSpPr/>
              <p:nvPr/>
            </p:nvCxnSpPr>
            <p:spPr>
              <a:xfrm>
                <a:off x="6244785" y="2561711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288" name="TextBox 287"/>
              <p:cNvSpPr txBox="1"/>
              <p:nvPr/>
            </p:nvSpPr>
            <p:spPr>
              <a:xfrm>
                <a:off x="6113010" y="2556106"/>
                <a:ext cx="6721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Payload</a:t>
                </a:r>
              </a:p>
            </p:txBody>
          </p:sp>
          <p:cxnSp>
            <p:nvCxnSpPr>
              <p:cNvPr id="289" name="Straight Connector 288"/>
              <p:cNvCxnSpPr/>
              <p:nvPr/>
            </p:nvCxnSpPr>
            <p:spPr>
              <a:xfrm>
                <a:off x="6244785" y="2295922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290" name="Straight Connector 289"/>
              <p:cNvCxnSpPr/>
              <p:nvPr/>
            </p:nvCxnSpPr>
            <p:spPr>
              <a:xfrm>
                <a:off x="6244785" y="2561711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291" name="Rectangle 290"/>
              <p:cNvSpPr/>
              <p:nvPr/>
            </p:nvSpPr>
            <p:spPr>
              <a:xfrm>
                <a:off x="6312052" y="2197401"/>
                <a:ext cx="578888" cy="807284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92" name="TextBox 291"/>
              <p:cNvSpPr txBox="1"/>
              <p:nvPr/>
            </p:nvSpPr>
            <p:spPr>
              <a:xfrm>
                <a:off x="6451270" y="2176928"/>
                <a:ext cx="321040" cy="267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ID</a:t>
                </a:r>
              </a:p>
            </p:txBody>
          </p:sp>
          <p:cxnSp>
            <p:nvCxnSpPr>
              <p:cNvPr id="293" name="Straight Connector 292"/>
              <p:cNvCxnSpPr/>
              <p:nvPr/>
            </p:nvCxnSpPr>
            <p:spPr>
              <a:xfrm>
                <a:off x="6397185" y="2448322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294" name="TextBox 293"/>
              <p:cNvSpPr txBox="1"/>
              <p:nvPr/>
            </p:nvSpPr>
            <p:spPr>
              <a:xfrm>
                <a:off x="6361975" y="2442717"/>
                <a:ext cx="4790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Type</a:t>
                </a:r>
              </a:p>
            </p:txBody>
          </p:sp>
          <p:cxnSp>
            <p:nvCxnSpPr>
              <p:cNvPr id="295" name="Straight Connector 294"/>
              <p:cNvCxnSpPr/>
              <p:nvPr/>
            </p:nvCxnSpPr>
            <p:spPr>
              <a:xfrm>
                <a:off x="6397185" y="2714111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296" name="TextBox 295"/>
              <p:cNvSpPr txBox="1"/>
              <p:nvPr/>
            </p:nvSpPr>
            <p:spPr>
              <a:xfrm>
                <a:off x="6265410" y="2708507"/>
                <a:ext cx="645215" cy="267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Payload</a:t>
                </a:r>
              </a:p>
            </p:txBody>
          </p:sp>
        </p:grpSp>
      </p:grpSp>
      <p:grpSp>
        <p:nvGrpSpPr>
          <p:cNvPr id="6" name="Group 316"/>
          <p:cNvGrpSpPr/>
          <p:nvPr/>
        </p:nvGrpSpPr>
        <p:grpSpPr>
          <a:xfrm>
            <a:off x="5145630" y="1143000"/>
            <a:ext cx="2895600" cy="1546043"/>
            <a:chOff x="609600" y="3766438"/>
            <a:chExt cx="2895600" cy="1546043"/>
          </a:xfrm>
        </p:grpSpPr>
        <p:pic>
          <p:nvPicPr>
            <p:cNvPr id="318" name="Picture 16" descr="C:\Users\crey\AppData\Local\Microsoft\Windows\Temporary Internet Files\Content.IE5\MDRZXGH2\MC900431637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949" y="3956730"/>
              <a:ext cx="481100" cy="473056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9" name="Cloud"/>
            <p:cNvSpPr>
              <a:spLocks noChangeAspect="1" noEditPoints="1" noChangeArrowheads="1"/>
            </p:cNvSpPr>
            <p:nvPr/>
          </p:nvSpPr>
          <p:spPr bwMode="auto">
            <a:xfrm>
              <a:off x="609600" y="3766438"/>
              <a:ext cx="2895600" cy="154604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9BBB59">
                <a:lumMod val="20000"/>
                <a:lumOff val="80000"/>
              </a:srgbClr>
            </a:solidFill>
            <a:ln w="9525">
              <a:solidFill>
                <a:sysClr val="window" lastClr="FFFFFF">
                  <a:lumMod val="50000"/>
                </a:sys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pic>
          <p:nvPicPr>
            <p:cNvPr id="321" name="Picture 16" descr="C:\Users\crey\AppData\Local\Microsoft\Windows\Temporary Internet Files\Content.IE5\MDRZXGH2\MC900431637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6140" y="3920345"/>
              <a:ext cx="481100" cy="473056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2" name="Picture 16" descr="C:\Users\crey\AppData\Local\Microsoft\Windows\Temporary Internet Files\Content.IE5\MDRZXGH2\MC900431637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2330" y="4044425"/>
              <a:ext cx="481100" cy="473056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3" name="Picture 16" descr="C:\Users\crey\AppData\Local\Microsoft\Windows\Temporary Internet Files\Content.IE5\MDRZXGH2\MC900431637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8520" y="4168505"/>
              <a:ext cx="481100" cy="473056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4" name="Picture 16" descr="C:\Users\crey\AppData\Local\Microsoft\Windows\Temporary Internet Files\Content.IE5\MDRZXGH2\MC900431637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4710" y="4292586"/>
              <a:ext cx="481100" cy="473056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5" name="Picture 15" descr="C:\Users\crey\AppData\Local\Microsoft\Windows\Temporary Internet Files\Content.IE5\NVZPHVPG\MC900431616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1674" y="3940853"/>
              <a:ext cx="444096" cy="436671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6" name="Picture 15" descr="C:\Users\crey\AppData\Local\Microsoft\Windows\Temporary Internet Files\Content.IE5\NVZPHVPG\MC900431616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7936" y="4035108"/>
              <a:ext cx="444096" cy="436671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7" name="Picture 15" descr="C:\Users\crey\AppData\Local\Microsoft\Windows\Temporary Internet Files\Content.IE5\NVZPHVPG\MC900431616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4459" y="4159189"/>
              <a:ext cx="444096" cy="436671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8" name="Picture 15" descr="C:\Users\crey\AppData\Local\Microsoft\Windows\Temporary Internet Files\Content.IE5\NVZPHVPG\MC900431616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0649" y="4283269"/>
              <a:ext cx="444096" cy="436671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9" name="Picture 15" descr="C:\Users\crey\AppData\Local\Microsoft\Windows\Temporary Internet Files\Content.IE5\NVZPHVPG\MC900431616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0585" y="4335377"/>
              <a:ext cx="444096" cy="436671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0" name="Picture 15" descr="C:\Users\crey\AppData\Local\Microsoft\Windows\Temporary Internet Files\Content.IE5\NVZPHVPG\MC900431616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8950" y="4375606"/>
              <a:ext cx="444096" cy="436671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330"/>
          <p:cNvGrpSpPr/>
          <p:nvPr/>
        </p:nvGrpSpPr>
        <p:grpSpPr>
          <a:xfrm>
            <a:off x="4735139" y="3021309"/>
            <a:ext cx="3236904" cy="1728275"/>
            <a:chOff x="4735139" y="3453325"/>
            <a:chExt cx="3236904" cy="1728275"/>
          </a:xfrm>
        </p:grpSpPr>
        <p:sp>
          <p:nvSpPr>
            <p:cNvPr id="332" name="Cloud"/>
            <p:cNvSpPr>
              <a:spLocks noChangeAspect="1" noEditPoints="1" noChangeArrowheads="1"/>
            </p:cNvSpPr>
            <p:nvPr/>
          </p:nvSpPr>
          <p:spPr bwMode="auto">
            <a:xfrm>
              <a:off x="4735139" y="3453325"/>
              <a:ext cx="3236904" cy="172827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ysClr val="window" lastClr="FFFFFF">
                <a:lumMod val="95000"/>
              </a:sysClr>
            </a:solidFill>
            <a:ln w="9525">
              <a:solidFill>
                <a:sysClr val="window" lastClr="FFFFFF">
                  <a:lumMod val="50000"/>
                </a:sys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pic>
          <p:nvPicPr>
            <p:cNvPr id="333" name="Picture 8" descr="C:\Users\crey\AppData\Local\Microsoft\Windows\Temporary Internet Files\Content.IE5\IUCDJGN0\MC900441458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0631" y="3632117"/>
              <a:ext cx="716560" cy="716560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4" name="Flowchart: Magnetic Disk 333"/>
            <p:cNvSpPr/>
            <p:nvPr/>
          </p:nvSpPr>
          <p:spPr>
            <a:xfrm>
              <a:off x="6391539" y="4123030"/>
              <a:ext cx="318908" cy="338585"/>
            </a:xfrm>
            <a:prstGeom prst="flowChartMagneticDisk">
              <a:avLst/>
            </a:prstGeom>
            <a:solidFill>
              <a:sysClr val="window" lastClr="FFFFFF">
                <a:lumMod val="8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35" name="TextBox 334"/>
            <p:cNvSpPr txBox="1"/>
            <p:nvPr/>
          </p:nvSpPr>
          <p:spPr>
            <a:xfrm>
              <a:off x="5069432" y="3993467"/>
              <a:ext cx="424417" cy="488589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ysClr val="windowText" lastClr="000000"/>
              </a:solidFill>
            </a:ln>
          </p:spPr>
          <p:txBody>
            <a:bodyPr wrap="square" lIns="26664" tIns="13332" rIns="26664" bIns="13332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10100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11010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101….</a:t>
              </a: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5507081" y="4042071"/>
              <a:ext cx="8402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Visualization</a:t>
              </a:r>
            </a:p>
          </p:txBody>
        </p:sp>
        <p:sp>
          <p:nvSpPr>
            <p:cNvPr id="337" name="Flowchart: Internal Storage 333"/>
            <p:cNvSpPr/>
            <p:nvPr/>
          </p:nvSpPr>
          <p:spPr>
            <a:xfrm>
              <a:off x="6852479" y="3708494"/>
              <a:ext cx="620218" cy="585883"/>
            </a:xfrm>
            <a:prstGeom prst="flowChartInternalStorage">
              <a:avLst/>
            </a:prstGeom>
            <a:solidFill>
              <a:srgbClr val="F79646">
                <a:lumMod val="20000"/>
                <a:lumOff val="8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pic>
          <p:nvPicPr>
            <p:cNvPr id="338" name="Picture 33" descr="C:\Users\crey\AppData\Local\Microsoft\Windows\Temporary Internet Files\Content.IE5\LSZS66Q8\MC900432658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0371" y="3948750"/>
              <a:ext cx="125967" cy="217279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9" name="TextBox 338"/>
            <p:cNvSpPr txBox="1"/>
            <p:nvPr/>
          </p:nvSpPr>
          <p:spPr>
            <a:xfrm>
              <a:off x="7010995" y="3937429"/>
              <a:ext cx="51648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I Agree</a:t>
              </a:r>
            </a:p>
          </p:txBody>
        </p:sp>
        <p:sp>
          <p:nvSpPr>
            <p:cNvPr id="340" name="TextBox 339"/>
            <p:cNvSpPr txBox="1"/>
            <p:nvPr/>
          </p:nvSpPr>
          <p:spPr>
            <a:xfrm>
              <a:off x="6838052" y="3739609"/>
              <a:ext cx="58702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Terms:…</a:t>
              </a:r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6897080" y="4241248"/>
              <a:ext cx="50366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Rights</a:t>
              </a:r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6045700" y="4766824"/>
              <a:ext cx="736100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Services</a:t>
              </a:r>
            </a:p>
          </p:txBody>
        </p:sp>
        <p:sp>
          <p:nvSpPr>
            <p:cNvPr id="343" name="Flowchart: Magnetic Disk 342"/>
            <p:cNvSpPr/>
            <p:nvPr/>
          </p:nvSpPr>
          <p:spPr>
            <a:xfrm>
              <a:off x="6445135" y="4243724"/>
              <a:ext cx="318908" cy="338585"/>
            </a:xfrm>
            <a:prstGeom prst="flowChartMagneticDisk">
              <a:avLst/>
            </a:prstGeom>
            <a:solidFill>
              <a:sysClr val="window" lastClr="FFFFFF">
                <a:lumMod val="8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44" name="Flowchart: Magnetic Disk 343"/>
            <p:cNvSpPr/>
            <p:nvPr/>
          </p:nvSpPr>
          <p:spPr>
            <a:xfrm>
              <a:off x="6272243" y="4214369"/>
              <a:ext cx="318908" cy="338585"/>
            </a:xfrm>
            <a:prstGeom prst="flowChartMagneticDisk">
              <a:avLst/>
            </a:prstGeom>
            <a:solidFill>
              <a:sysClr val="window" lastClr="FFFFFF">
                <a:lumMod val="8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6045887" y="4524134"/>
              <a:ext cx="10102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Data Processing</a:t>
              </a:r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4983453" y="4432375"/>
              <a:ext cx="9220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Data Set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Dissemination</a:t>
              </a:r>
            </a:p>
          </p:txBody>
        </p:sp>
      </p:grpSp>
      <p:grpSp>
        <p:nvGrpSpPr>
          <p:cNvPr id="8" name="Group 347"/>
          <p:cNvGrpSpPr/>
          <p:nvPr/>
        </p:nvGrpSpPr>
        <p:grpSpPr>
          <a:xfrm>
            <a:off x="287880" y="4987097"/>
            <a:ext cx="4675319" cy="307777"/>
            <a:chOff x="685800" y="5277974"/>
            <a:chExt cx="4675319" cy="307777"/>
          </a:xfrm>
        </p:grpSpPr>
        <p:sp>
          <p:nvSpPr>
            <p:cNvPr id="349" name="TextBox 348"/>
            <p:cNvSpPr txBox="1"/>
            <p:nvPr/>
          </p:nvSpPr>
          <p:spPr>
            <a:xfrm>
              <a:off x="939816" y="5277974"/>
              <a:ext cx="44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Client (process or people) encounters unknown data type.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9" name="Group 349"/>
            <p:cNvGrpSpPr/>
            <p:nvPr/>
          </p:nvGrpSpPr>
          <p:grpSpPr>
            <a:xfrm>
              <a:off x="685800" y="5277974"/>
              <a:ext cx="276038" cy="307777"/>
              <a:chOff x="2705398" y="2861641"/>
              <a:chExt cx="276038" cy="307777"/>
            </a:xfrm>
          </p:grpSpPr>
          <p:sp>
            <p:nvSpPr>
              <p:cNvPr id="351" name="Oval 350"/>
              <p:cNvSpPr/>
              <p:nvPr/>
            </p:nvSpPr>
            <p:spPr>
              <a:xfrm>
                <a:off x="2746645" y="2912929"/>
                <a:ext cx="193544" cy="205199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52" name="TextBox 351"/>
              <p:cNvSpPr txBox="1"/>
              <p:nvPr/>
            </p:nvSpPr>
            <p:spPr>
              <a:xfrm>
                <a:off x="2705398" y="2861641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1</a:t>
                </a:r>
              </a:p>
            </p:txBody>
          </p:sp>
        </p:grpSp>
      </p:grpSp>
      <p:grpSp>
        <p:nvGrpSpPr>
          <p:cNvPr id="10" name="Group 352"/>
          <p:cNvGrpSpPr/>
          <p:nvPr/>
        </p:nvGrpSpPr>
        <p:grpSpPr>
          <a:xfrm>
            <a:off x="287880" y="5333573"/>
            <a:ext cx="2363889" cy="311999"/>
            <a:chOff x="685800" y="5631601"/>
            <a:chExt cx="2363889" cy="311999"/>
          </a:xfrm>
        </p:grpSpPr>
        <p:sp>
          <p:nvSpPr>
            <p:cNvPr id="354" name="TextBox 353"/>
            <p:cNvSpPr txBox="1"/>
            <p:nvPr/>
          </p:nvSpPr>
          <p:spPr>
            <a:xfrm>
              <a:off x="939816" y="5635823"/>
              <a:ext cx="21098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Resolved to </a:t>
              </a:r>
              <a:r>
                <a:rPr lang="en-US" sz="1400" kern="0" smtClean="0">
                  <a:solidFill>
                    <a:prstClr val="black"/>
                  </a:solidFill>
                  <a:latin typeface="Calibri"/>
                </a:rPr>
                <a:t>Type Registry.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11" name="Group 354"/>
            <p:cNvGrpSpPr/>
            <p:nvPr/>
          </p:nvGrpSpPr>
          <p:grpSpPr>
            <a:xfrm>
              <a:off x="685800" y="5631601"/>
              <a:ext cx="276038" cy="307777"/>
              <a:chOff x="2705398" y="2861640"/>
              <a:chExt cx="276038" cy="307777"/>
            </a:xfrm>
          </p:grpSpPr>
          <p:sp>
            <p:nvSpPr>
              <p:cNvPr id="356" name="Oval 355"/>
              <p:cNvSpPr/>
              <p:nvPr/>
            </p:nvSpPr>
            <p:spPr>
              <a:xfrm>
                <a:off x="2746645" y="2912929"/>
                <a:ext cx="193544" cy="205199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57" name="TextBox 356"/>
              <p:cNvSpPr txBox="1"/>
              <p:nvPr/>
            </p:nvSpPr>
            <p:spPr>
              <a:xfrm>
                <a:off x="2705398" y="286164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2</a:t>
                </a:r>
              </a:p>
            </p:txBody>
          </p:sp>
        </p:grpSp>
      </p:grpSp>
      <p:grpSp>
        <p:nvGrpSpPr>
          <p:cNvPr id="12" name="Group 357"/>
          <p:cNvGrpSpPr/>
          <p:nvPr/>
        </p:nvGrpSpPr>
        <p:grpSpPr>
          <a:xfrm>
            <a:off x="287880" y="5648980"/>
            <a:ext cx="8325456" cy="523220"/>
            <a:chOff x="685800" y="5959374"/>
            <a:chExt cx="8325456" cy="523220"/>
          </a:xfrm>
        </p:grpSpPr>
        <p:sp>
          <p:nvSpPr>
            <p:cNvPr id="359" name="TextBox 358"/>
            <p:cNvSpPr txBox="1"/>
            <p:nvPr/>
          </p:nvSpPr>
          <p:spPr>
            <a:xfrm>
              <a:off x="939816" y="5959374"/>
              <a:ext cx="80714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Response includes type definitions, relationships, properties, and possibly service pointers. Response can be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u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sed</a:t>
              </a:r>
              <a:r>
                <a:rPr kumimoji="0" lang="en-US" sz="1400" b="0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locally </a:t>
              </a:r>
              <a:r>
                <a:rPr kumimoji="0" lang="en-US" sz="1400" b="0" i="0" u="none" strike="noStrike" kern="0" cap="none" spc="0" normalizeH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fo</a:t>
              </a:r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r processing, or, optionally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13" name="Group 359"/>
            <p:cNvGrpSpPr/>
            <p:nvPr/>
          </p:nvGrpSpPr>
          <p:grpSpPr>
            <a:xfrm>
              <a:off x="685800" y="5959374"/>
              <a:ext cx="276038" cy="307777"/>
              <a:chOff x="2705398" y="2861640"/>
              <a:chExt cx="276038" cy="307777"/>
            </a:xfrm>
          </p:grpSpPr>
          <p:sp>
            <p:nvSpPr>
              <p:cNvPr id="361" name="Oval 360"/>
              <p:cNvSpPr/>
              <p:nvPr/>
            </p:nvSpPr>
            <p:spPr>
              <a:xfrm>
                <a:off x="2746645" y="2912929"/>
                <a:ext cx="193544" cy="205199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62" name="TextBox 361"/>
              <p:cNvSpPr txBox="1"/>
              <p:nvPr/>
            </p:nvSpPr>
            <p:spPr>
              <a:xfrm>
                <a:off x="2705398" y="286164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3</a:t>
                </a:r>
              </a:p>
            </p:txBody>
          </p:sp>
        </p:grpSp>
      </p:grpSp>
      <p:grpSp>
        <p:nvGrpSpPr>
          <p:cNvPr id="14" name="Group 362"/>
          <p:cNvGrpSpPr/>
          <p:nvPr/>
        </p:nvGrpSpPr>
        <p:grpSpPr>
          <a:xfrm>
            <a:off x="3606428" y="5854898"/>
            <a:ext cx="5565364" cy="317302"/>
            <a:chOff x="685800" y="6319512"/>
            <a:chExt cx="5565364" cy="317302"/>
          </a:xfrm>
        </p:grpSpPr>
        <p:sp>
          <p:nvSpPr>
            <p:cNvPr id="364" name="TextBox 363"/>
            <p:cNvSpPr txBox="1"/>
            <p:nvPr/>
          </p:nvSpPr>
          <p:spPr>
            <a:xfrm>
              <a:off x="911241" y="6329037"/>
              <a:ext cx="53399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t</a:t>
              </a:r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yped data or reference to typed data can be sent to service provider.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15" name="Group 364"/>
            <p:cNvGrpSpPr/>
            <p:nvPr/>
          </p:nvGrpSpPr>
          <p:grpSpPr>
            <a:xfrm>
              <a:off x="685800" y="6319512"/>
              <a:ext cx="276038" cy="307777"/>
              <a:chOff x="2705398" y="2861640"/>
              <a:chExt cx="276038" cy="307777"/>
            </a:xfrm>
          </p:grpSpPr>
          <p:sp>
            <p:nvSpPr>
              <p:cNvPr id="366" name="Oval 365"/>
              <p:cNvSpPr/>
              <p:nvPr/>
            </p:nvSpPr>
            <p:spPr>
              <a:xfrm>
                <a:off x="2746645" y="2912929"/>
                <a:ext cx="193544" cy="205199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67" name="TextBox 366"/>
              <p:cNvSpPr txBox="1"/>
              <p:nvPr/>
            </p:nvSpPr>
            <p:spPr>
              <a:xfrm>
                <a:off x="2705398" y="286164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4</a:t>
                </a:r>
              </a:p>
            </p:txBody>
          </p:sp>
        </p:grpSp>
      </p:grpSp>
      <p:grpSp>
        <p:nvGrpSpPr>
          <p:cNvPr id="16" name="Group 367"/>
          <p:cNvGrpSpPr/>
          <p:nvPr/>
        </p:nvGrpSpPr>
        <p:grpSpPr>
          <a:xfrm>
            <a:off x="1589207" y="2263948"/>
            <a:ext cx="276038" cy="1063369"/>
            <a:chOff x="1589207" y="2568748"/>
            <a:chExt cx="276038" cy="1063369"/>
          </a:xfrm>
        </p:grpSpPr>
        <p:cxnSp>
          <p:nvCxnSpPr>
            <p:cNvPr id="369" name="Straight Arrow Connector 368"/>
            <p:cNvCxnSpPr/>
            <p:nvPr/>
          </p:nvCxnSpPr>
          <p:spPr>
            <a:xfrm>
              <a:off x="1736366" y="2568748"/>
              <a:ext cx="0" cy="1063369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arrow" w="med" len="med"/>
              <a:tailEnd type="arrow" w="med" len="med"/>
            </a:ln>
            <a:effectLst/>
          </p:spPr>
        </p:cxnSp>
        <p:grpSp>
          <p:nvGrpSpPr>
            <p:cNvPr id="17" name="Group 369"/>
            <p:cNvGrpSpPr/>
            <p:nvPr/>
          </p:nvGrpSpPr>
          <p:grpSpPr>
            <a:xfrm>
              <a:off x="1589207" y="2912929"/>
              <a:ext cx="276038" cy="307777"/>
              <a:chOff x="2705398" y="2861640"/>
              <a:chExt cx="276038" cy="307777"/>
            </a:xfrm>
          </p:grpSpPr>
          <p:sp>
            <p:nvSpPr>
              <p:cNvPr id="371" name="Oval 370"/>
              <p:cNvSpPr/>
              <p:nvPr/>
            </p:nvSpPr>
            <p:spPr>
              <a:xfrm>
                <a:off x="2746645" y="2912929"/>
                <a:ext cx="193544" cy="205199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72" name="TextBox 371"/>
              <p:cNvSpPr txBox="1"/>
              <p:nvPr/>
            </p:nvSpPr>
            <p:spPr>
              <a:xfrm>
                <a:off x="2705398" y="286164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1</a:t>
                </a:r>
              </a:p>
            </p:txBody>
          </p:sp>
        </p:grpSp>
      </p:grpSp>
      <p:grpSp>
        <p:nvGrpSpPr>
          <p:cNvPr id="18" name="Group 372"/>
          <p:cNvGrpSpPr/>
          <p:nvPr/>
        </p:nvGrpSpPr>
        <p:grpSpPr>
          <a:xfrm>
            <a:off x="2111946" y="2030570"/>
            <a:ext cx="3450654" cy="307777"/>
            <a:chOff x="2111946" y="2335370"/>
            <a:chExt cx="3450654" cy="307777"/>
          </a:xfrm>
        </p:grpSpPr>
        <p:cxnSp>
          <p:nvCxnSpPr>
            <p:cNvPr id="374" name="Straight Arrow Connector 373"/>
            <p:cNvCxnSpPr/>
            <p:nvPr/>
          </p:nvCxnSpPr>
          <p:spPr>
            <a:xfrm>
              <a:off x="2111946" y="2494057"/>
              <a:ext cx="3450654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arrow" w="med" len="med"/>
            </a:ln>
            <a:effectLst/>
          </p:spPr>
        </p:cxnSp>
        <p:grpSp>
          <p:nvGrpSpPr>
            <p:cNvPr id="19" name="Group 374"/>
            <p:cNvGrpSpPr/>
            <p:nvPr/>
          </p:nvGrpSpPr>
          <p:grpSpPr>
            <a:xfrm>
              <a:off x="3914962" y="2335370"/>
              <a:ext cx="276038" cy="307777"/>
              <a:chOff x="2705398" y="2861640"/>
              <a:chExt cx="276038" cy="307777"/>
            </a:xfrm>
          </p:grpSpPr>
          <p:sp>
            <p:nvSpPr>
              <p:cNvPr id="376" name="Oval 375"/>
              <p:cNvSpPr/>
              <p:nvPr/>
            </p:nvSpPr>
            <p:spPr>
              <a:xfrm>
                <a:off x="2746645" y="2912929"/>
                <a:ext cx="193544" cy="205199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77" name="TextBox 376"/>
              <p:cNvSpPr txBox="1"/>
              <p:nvPr/>
            </p:nvSpPr>
            <p:spPr>
              <a:xfrm>
                <a:off x="2705398" y="286164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2</a:t>
                </a:r>
              </a:p>
            </p:txBody>
          </p:sp>
        </p:grpSp>
      </p:grpSp>
      <p:grpSp>
        <p:nvGrpSpPr>
          <p:cNvPr id="20" name="Group 377"/>
          <p:cNvGrpSpPr/>
          <p:nvPr/>
        </p:nvGrpSpPr>
        <p:grpSpPr>
          <a:xfrm>
            <a:off x="2609939" y="1769433"/>
            <a:ext cx="2903118" cy="307777"/>
            <a:chOff x="2609939" y="2074233"/>
            <a:chExt cx="2903118" cy="307777"/>
          </a:xfrm>
        </p:grpSpPr>
        <p:cxnSp>
          <p:nvCxnSpPr>
            <p:cNvPr id="379" name="Straight Arrow Connector 378"/>
            <p:cNvCxnSpPr/>
            <p:nvPr/>
          </p:nvCxnSpPr>
          <p:spPr>
            <a:xfrm>
              <a:off x="2609939" y="2238462"/>
              <a:ext cx="2903118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arrow" w="med" len="med"/>
              <a:tailEnd type="none" w="med" len="med"/>
            </a:ln>
            <a:effectLst/>
          </p:spPr>
        </p:cxnSp>
        <p:grpSp>
          <p:nvGrpSpPr>
            <p:cNvPr id="21" name="Group 379"/>
            <p:cNvGrpSpPr/>
            <p:nvPr/>
          </p:nvGrpSpPr>
          <p:grpSpPr>
            <a:xfrm>
              <a:off x="4537289" y="2074233"/>
              <a:ext cx="276038" cy="307777"/>
              <a:chOff x="2705398" y="2861640"/>
              <a:chExt cx="276038" cy="307777"/>
            </a:xfrm>
          </p:grpSpPr>
          <p:sp>
            <p:nvSpPr>
              <p:cNvPr id="381" name="Oval 380"/>
              <p:cNvSpPr/>
              <p:nvPr/>
            </p:nvSpPr>
            <p:spPr>
              <a:xfrm>
                <a:off x="2746645" y="2912929"/>
                <a:ext cx="193544" cy="205199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82" name="TextBox 381"/>
              <p:cNvSpPr txBox="1"/>
              <p:nvPr/>
            </p:nvSpPr>
            <p:spPr>
              <a:xfrm>
                <a:off x="2705398" y="286164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3</a:t>
                </a:r>
              </a:p>
            </p:txBody>
          </p:sp>
        </p:grpSp>
      </p:grpSp>
      <p:grpSp>
        <p:nvGrpSpPr>
          <p:cNvPr id="22" name="Group 382"/>
          <p:cNvGrpSpPr/>
          <p:nvPr/>
        </p:nvGrpSpPr>
        <p:grpSpPr>
          <a:xfrm>
            <a:off x="2517517" y="2058915"/>
            <a:ext cx="2816483" cy="1603745"/>
            <a:chOff x="2517517" y="2363715"/>
            <a:chExt cx="2816483" cy="1603745"/>
          </a:xfrm>
        </p:grpSpPr>
        <p:cxnSp>
          <p:nvCxnSpPr>
            <p:cNvPr id="384" name="Straight Arrow Connector 383"/>
            <p:cNvCxnSpPr/>
            <p:nvPr/>
          </p:nvCxnSpPr>
          <p:spPr>
            <a:xfrm>
              <a:off x="2517517" y="2363715"/>
              <a:ext cx="2816483" cy="1374718"/>
            </a:xfrm>
            <a:prstGeom prst="straightConnector1">
              <a:avLst/>
            </a:prstGeom>
            <a:noFill/>
            <a:ln w="19050" cap="flat" cmpd="sng" algn="ctr">
              <a:solidFill>
                <a:sysClr val="window" lastClr="FFFFFF">
                  <a:lumMod val="65000"/>
                </a:sysClr>
              </a:solidFill>
              <a:prstDash val="solid"/>
              <a:headEnd type="arrow" w="med" len="med"/>
              <a:tailEnd type="arrow" w="med" len="med"/>
            </a:ln>
            <a:effectLst/>
          </p:spPr>
        </p:cxnSp>
        <p:cxnSp>
          <p:nvCxnSpPr>
            <p:cNvPr id="385" name="Straight Arrow Connector 384"/>
            <p:cNvCxnSpPr/>
            <p:nvPr/>
          </p:nvCxnSpPr>
          <p:spPr>
            <a:xfrm>
              <a:off x="3111400" y="3809630"/>
              <a:ext cx="2222600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" lastClr="FFFFFF">
                  <a:lumMod val="65000"/>
                </a:sysClr>
              </a:solidFill>
              <a:prstDash val="solid"/>
              <a:headEnd type="arrow" w="med" len="med"/>
              <a:tailEnd type="arrow" w="med" len="med"/>
            </a:ln>
            <a:effectLst/>
          </p:spPr>
        </p:cxnSp>
        <p:grpSp>
          <p:nvGrpSpPr>
            <p:cNvPr id="23" name="Group 385"/>
            <p:cNvGrpSpPr/>
            <p:nvPr/>
          </p:nvGrpSpPr>
          <p:grpSpPr>
            <a:xfrm>
              <a:off x="4301083" y="3659683"/>
              <a:ext cx="276038" cy="307777"/>
              <a:chOff x="2705398" y="2885493"/>
              <a:chExt cx="276038" cy="307777"/>
            </a:xfrm>
          </p:grpSpPr>
          <p:sp>
            <p:nvSpPr>
              <p:cNvPr id="390" name="Oval 389"/>
              <p:cNvSpPr/>
              <p:nvPr/>
            </p:nvSpPr>
            <p:spPr>
              <a:xfrm>
                <a:off x="2746645" y="2912929"/>
                <a:ext cx="193544" cy="205199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91" name="TextBox 390"/>
              <p:cNvSpPr txBox="1"/>
              <p:nvPr/>
            </p:nvSpPr>
            <p:spPr>
              <a:xfrm>
                <a:off x="2705398" y="2885493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4</a:t>
                </a:r>
              </a:p>
            </p:txBody>
          </p:sp>
        </p:grpSp>
        <p:grpSp>
          <p:nvGrpSpPr>
            <p:cNvPr id="24" name="Group 386"/>
            <p:cNvGrpSpPr/>
            <p:nvPr/>
          </p:nvGrpSpPr>
          <p:grpSpPr>
            <a:xfrm>
              <a:off x="4204311" y="3070947"/>
              <a:ext cx="276038" cy="307777"/>
              <a:chOff x="2705398" y="2861640"/>
              <a:chExt cx="276038" cy="307777"/>
            </a:xfrm>
          </p:grpSpPr>
          <p:sp>
            <p:nvSpPr>
              <p:cNvPr id="388" name="Oval 387"/>
              <p:cNvSpPr/>
              <p:nvPr/>
            </p:nvSpPr>
            <p:spPr>
              <a:xfrm>
                <a:off x="2746645" y="2912929"/>
                <a:ext cx="193544" cy="205199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89" name="TextBox 388"/>
              <p:cNvSpPr txBox="1"/>
              <p:nvPr/>
            </p:nvSpPr>
            <p:spPr>
              <a:xfrm>
                <a:off x="2705398" y="286164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4</a:t>
                </a:r>
              </a:p>
            </p:txBody>
          </p:sp>
        </p:grpSp>
      </p:grpSp>
      <p:cxnSp>
        <p:nvCxnSpPr>
          <p:cNvPr id="392" name="Straight Connector 391"/>
          <p:cNvCxnSpPr/>
          <p:nvPr/>
        </p:nvCxnSpPr>
        <p:spPr>
          <a:xfrm>
            <a:off x="378515" y="914400"/>
            <a:ext cx="831691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 smtClean="0"/>
              <a:t>Process Use Case</a:t>
            </a:r>
            <a:endParaRPr lang="en-US" sz="3200" dirty="0"/>
          </a:p>
        </p:txBody>
      </p:sp>
      <p:sp>
        <p:nvSpPr>
          <p:cNvPr id="133" name="TextBox 132"/>
          <p:cNvSpPr txBox="1"/>
          <p:nvPr/>
        </p:nvSpPr>
        <p:spPr>
          <a:xfrm>
            <a:off x="5571358" y="2142158"/>
            <a:ext cx="2145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Federated Set of Type Registries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34" name="Straight Connector 133"/>
          <p:cNvCxnSpPr/>
          <p:nvPr/>
        </p:nvCxnSpPr>
        <p:spPr>
          <a:xfrm>
            <a:off x="321720" y="4851373"/>
            <a:ext cx="830580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ysDash"/>
          </a:ln>
          <a:effectLst/>
        </p:spPr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2450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loud"/>
          <p:cNvSpPr>
            <a:spLocks noChangeAspect="1" noEditPoints="1" noChangeArrowheads="1"/>
          </p:cNvSpPr>
          <p:nvPr/>
        </p:nvSpPr>
        <p:spPr bwMode="auto">
          <a:xfrm>
            <a:off x="762000" y="990600"/>
            <a:ext cx="2941687" cy="159735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79646">
              <a:lumMod val="20000"/>
              <a:lumOff val="80000"/>
            </a:srgbClr>
          </a:solidFill>
          <a:ln w="9525">
            <a:solidFill>
              <a:sysClr val="window" lastClr="FFFFFF">
                <a:lumMod val="50000"/>
              </a:sys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" name="Group 263"/>
          <p:cNvGrpSpPr/>
          <p:nvPr/>
        </p:nvGrpSpPr>
        <p:grpSpPr>
          <a:xfrm>
            <a:off x="2590800" y="1143000"/>
            <a:ext cx="669432" cy="867711"/>
            <a:chOff x="9379965" y="14165490"/>
            <a:chExt cx="2861041" cy="3708456"/>
          </a:xfrm>
        </p:grpSpPr>
        <p:pic>
          <p:nvPicPr>
            <p:cNvPr id="265" name="Picture 5" descr="C:\Users\crey\AppData\Local\Microsoft\Windows\Temporary Internet Files\Content.IE5\MMKXA7SQ\MC90043524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114762" y="14165490"/>
              <a:ext cx="1417496" cy="2472304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6" name="Picture 265" descr="C:\Users\crey\AppData\Local\Microsoft\Windows\Temporary Internet Files\Content.IE5\MMKXA7SQ\MC90043524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379965" y="14765639"/>
              <a:ext cx="1417496" cy="2472304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7" name="Picture 5" descr="C:\Users\crey\AppData\Local\Microsoft\Windows\Temporary Internet Files\Content.IE5\MMKXA7SQ\MC90043524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823510" y="14570168"/>
              <a:ext cx="1417496" cy="2472304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8" name="Picture 5" descr="C:\Users\crey\AppData\Local\Microsoft\Windows\Temporary Internet Files\Content.IE5\MMKXA7SQ\MC90043524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628196" y="15401642"/>
              <a:ext cx="1417496" cy="2472304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69" name="Picture 3" descr="C:\Users\crey\AppData\Local\Microsoft\Windows\Temporary Internet Files\Content.IE5\MDRZXGH2\MC90024034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945800" y="1227649"/>
            <a:ext cx="1095210" cy="8028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148891" y="1742104"/>
            <a:ext cx="390680" cy="36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1" name="TextBox 270"/>
          <p:cNvSpPr txBox="1"/>
          <p:nvPr/>
        </p:nvSpPr>
        <p:spPr>
          <a:xfrm>
            <a:off x="1367031" y="1991263"/>
            <a:ext cx="97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Users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3" name="Group 271"/>
          <p:cNvGrpSpPr/>
          <p:nvPr/>
        </p:nvGrpSpPr>
        <p:grpSpPr>
          <a:xfrm>
            <a:off x="441243" y="2944977"/>
            <a:ext cx="3216357" cy="1746505"/>
            <a:chOff x="5155250" y="1563491"/>
            <a:chExt cx="3497018" cy="1898907"/>
          </a:xfrm>
        </p:grpSpPr>
        <p:sp>
          <p:nvSpPr>
            <p:cNvPr id="273" name="Cloud"/>
            <p:cNvSpPr>
              <a:spLocks noChangeAspect="1" noEditPoints="1" noChangeArrowheads="1"/>
            </p:cNvSpPr>
            <p:nvPr/>
          </p:nvSpPr>
          <p:spPr bwMode="auto">
            <a:xfrm>
              <a:off x="5155250" y="1563491"/>
              <a:ext cx="3497018" cy="189890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ysClr val="window" lastClr="FFFFFF">
                  <a:lumMod val="50000"/>
                </a:sys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5856106" y="2882320"/>
              <a:ext cx="2121677" cy="501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Repositories and Metadata Registries</a:t>
              </a:r>
            </a:p>
          </p:txBody>
        </p:sp>
        <p:grpSp>
          <p:nvGrpSpPr>
            <p:cNvPr id="4" name="Group 274"/>
            <p:cNvGrpSpPr/>
            <p:nvPr/>
          </p:nvGrpSpPr>
          <p:grpSpPr>
            <a:xfrm>
              <a:off x="6872303" y="1804216"/>
              <a:ext cx="950015" cy="1132557"/>
              <a:chOff x="6610524" y="1510000"/>
              <a:chExt cx="950015" cy="1132557"/>
            </a:xfrm>
          </p:grpSpPr>
          <p:sp>
            <p:nvSpPr>
              <p:cNvPr id="297" name="Rectangle 296"/>
              <p:cNvSpPr/>
              <p:nvPr/>
            </p:nvSpPr>
            <p:spPr>
              <a:xfrm>
                <a:off x="6657166" y="1530473"/>
                <a:ext cx="578888" cy="807284"/>
              </a:xfrm>
              <a:prstGeom prst="rect">
                <a:avLst/>
              </a:prstGeom>
              <a:solidFill>
                <a:srgbClr val="EEECE1"/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98" name="TextBox 297"/>
              <p:cNvSpPr txBox="1"/>
              <p:nvPr/>
            </p:nvSpPr>
            <p:spPr>
              <a:xfrm>
                <a:off x="6796384" y="1510000"/>
                <a:ext cx="3177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ID</a:t>
                </a:r>
              </a:p>
            </p:txBody>
          </p:sp>
          <p:cxnSp>
            <p:nvCxnSpPr>
              <p:cNvPr id="299" name="Straight Connector 298"/>
              <p:cNvCxnSpPr/>
              <p:nvPr/>
            </p:nvCxnSpPr>
            <p:spPr>
              <a:xfrm>
                <a:off x="6742299" y="1781394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300" name="TextBox 299"/>
              <p:cNvSpPr txBox="1"/>
              <p:nvPr/>
            </p:nvSpPr>
            <p:spPr>
              <a:xfrm>
                <a:off x="6707089" y="1775789"/>
                <a:ext cx="4790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Type</a:t>
                </a:r>
              </a:p>
            </p:txBody>
          </p:sp>
          <p:cxnSp>
            <p:nvCxnSpPr>
              <p:cNvPr id="301" name="Straight Connector 300"/>
              <p:cNvCxnSpPr/>
              <p:nvPr/>
            </p:nvCxnSpPr>
            <p:spPr>
              <a:xfrm>
                <a:off x="6742299" y="2047183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302" name="TextBox 301"/>
              <p:cNvSpPr txBox="1"/>
              <p:nvPr/>
            </p:nvSpPr>
            <p:spPr>
              <a:xfrm>
                <a:off x="6610524" y="2041578"/>
                <a:ext cx="6721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Payload</a:t>
                </a:r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6809566" y="1682873"/>
                <a:ext cx="578888" cy="807284"/>
              </a:xfrm>
              <a:prstGeom prst="rect">
                <a:avLst/>
              </a:prstGeom>
              <a:solidFill>
                <a:srgbClr val="F79646">
                  <a:lumMod val="20000"/>
                  <a:lumOff val="80000"/>
                </a:srgb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04" name="TextBox 303"/>
              <p:cNvSpPr txBox="1"/>
              <p:nvPr/>
            </p:nvSpPr>
            <p:spPr>
              <a:xfrm>
                <a:off x="6948784" y="1662400"/>
                <a:ext cx="3177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ID</a:t>
                </a:r>
              </a:p>
            </p:txBody>
          </p:sp>
          <p:cxnSp>
            <p:nvCxnSpPr>
              <p:cNvPr id="305" name="Straight Connector 304"/>
              <p:cNvCxnSpPr/>
              <p:nvPr/>
            </p:nvCxnSpPr>
            <p:spPr>
              <a:xfrm>
                <a:off x="6894699" y="1933794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306" name="TextBox 305"/>
              <p:cNvSpPr txBox="1"/>
              <p:nvPr/>
            </p:nvSpPr>
            <p:spPr>
              <a:xfrm>
                <a:off x="6859489" y="1928189"/>
                <a:ext cx="4790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Type</a:t>
                </a:r>
              </a:p>
            </p:txBody>
          </p:sp>
          <p:cxnSp>
            <p:nvCxnSpPr>
              <p:cNvPr id="307" name="Straight Connector 306"/>
              <p:cNvCxnSpPr/>
              <p:nvPr/>
            </p:nvCxnSpPr>
            <p:spPr>
              <a:xfrm>
                <a:off x="6894699" y="2199583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308" name="TextBox 307"/>
              <p:cNvSpPr txBox="1"/>
              <p:nvPr/>
            </p:nvSpPr>
            <p:spPr>
              <a:xfrm>
                <a:off x="6762924" y="2193978"/>
                <a:ext cx="6721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Payload</a:t>
                </a:r>
              </a:p>
            </p:txBody>
          </p:sp>
          <p:cxnSp>
            <p:nvCxnSpPr>
              <p:cNvPr id="309" name="Straight Connector 308"/>
              <p:cNvCxnSpPr/>
              <p:nvPr/>
            </p:nvCxnSpPr>
            <p:spPr>
              <a:xfrm>
                <a:off x="6894699" y="1933794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310" name="Straight Connector 309"/>
              <p:cNvCxnSpPr/>
              <p:nvPr/>
            </p:nvCxnSpPr>
            <p:spPr>
              <a:xfrm>
                <a:off x="6894699" y="2199583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311" name="Rectangle 310"/>
              <p:cNvSpPr/>
              <p:nvPr/>
            </p:nvSpPr>
            <p:spPr>
              <a:xfrm>
                <a:off x="6961966" y="1835273"/>
                <a:ext cx="578888" cy="807284"/>
              </a:xfrm>
              <a:prstGeom prst="rect">
                <a:avLst/>
              </a:prstGeom>
              <a:solidFill>
                <a:srgbClr val="4BACC6">
                  <a:lumMod val="20000"/>
                  <a:lumOff val="80000"/>
                </a:srgb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12" name="TextBox 311"/>
              <p:cNvSpPr txBox="1"/>
              <p:nvPr/>
            </p:nvSpPr>
            <p:spPr>
              <a:xfrm>
                <a:off x="7101184" y="1814800"/>
                <a:ext cx="321040" cy="267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ID</a:t>
                </a:r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>
                <a:off x="7047099" y="2086194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314" name="TextBox 313"/>
              <p:cNvSpPr txBox="1"/>
              <p:nvPr/>
            </p:nvSpPr>
            <p:spPr>
              <a:xfrm>
                <a:off x="7011889" y="2080589"/>
                <a:ext cx="4790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Type</a:t>
                </a:r>
              </a:p>
            </p:txBody>
          </p:sp>
          <p:cxnSp>
            <p:nvCxnSpPr>
              <p:cNvPr id="315" name="Straight Connector 314"/>
              <p:cNvCxnSpPr/>
              <p:nvPr/>
            </p:nvCxnSpPr>
            <p:spPr>
              <a:xfrm>
                <a:off x="7047099" y="2351983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316" name="TextBox 315"/>
              <p:cNvSpPr txBox="1"/>
              <p:nvPr/>
            </p:nvSpPr>
            <p:spPr>
              <a:xfrm>
                <a:off x="6915324" y="2346379"/>
                <a:ext cx="645215" cy="267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Payload</a:t>
                </a:r>
              </a:p>
            </p:txBody>
          </p:sp>
        </p:grpSp>
        <p:grpSp>
          <p:nvGrpSpPr>
            <p:cNvPr id="5" name="Group 275"/>
            <p:cNvGrpSpPr/>
            <p:nvPr/>
          </p:nvGrpSpPr>
          <p:grpSpPr>
            <a:xfrm>
              <a:off x="6038164" y="1769515"/>
              <a:ext cx="950015" cy="1132557"/>
              <a:chOff x="5960610" y="1872128"/>
              <a:chExt cx="950015" cy="1132557"/>
            </a:xfrm>
          </p:grpSpPr>
          <p:sp>
            <p:nvSpPr>
              <p:cNvPr id="277" name="Rectangle 276"/>
              <p:cNvSpPr/>
              <p:nvPr/>
            </p:nvSpPr>
            <p:spPr>
              <a:xfrm>
                <a:off x="6007252" y="1892601"/>
                <a:ext cx="578888" cy="807284"/>
              </a:xfrm>
              <a:prstGeom prst="rect">
                <a:avLst/>
              </a:prstGeom>
              <a:solidFill>
                <a:srgbClr val="EEECE1"/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78" name="TextBox 277"/>
              <p:cNvSpPr txBox="1"/>
              <p:nvPr/>
            </p:nvSpPr>
            <p:spPr>
              <a:xfrm>
                <a:off x="6146470" y="1872128"/>
                <a:ext cx="3177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ID</a:t>
                </a:r>
              </a:p>
            </p:txBody>
          </p:sp>
          <p:cxnSp>
            <p:nvCxnSpPr>
              <p:cNvPr id="279" name="Straight Connector 278"/>
              <p:cNvCxnSpPr/>
              <p:nvPr/>
            </p:nvCxnSpPr>
            <p:spPr>
              <a:xfrm>
                <a:off x="6092385" y="2143522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280" name="TextBox 279"/>
              <p:cNvSpPr txBox="1"/>
              <p:nvPr/>
            </p:nvSpPr>
            <p:spPr>
              <a:xfrm>
                <a:off x="6057175" y="2137917"/>
                <a:ext cx="4790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Type</a:t>
                </a:r>
              </a:p>
            </p:txBody>
          </p:sp>
          <p:cxnSp>
            <p:nvCxnSpPr>
              <p:cNvPr id="281" name="Straight Connector 280"/>
              <p:cNvCxnSpPr/>
              <p:nvPr/>
            </p:nvCxnSpPr>
            <p:spPr>
              <a:xfrm>
                <a:off x="6092385" y="2409311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282" name="TextBox 281"/>
              <p:cNvSpPr txBox="1"/>
              <p:nvPr/>
            </p:nvSpPr>
            <p:spPr>
              <a:xfrm>
                <a:off x="5960610" y="2403706"/>
                <a:ext cx="6721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Payload</a:t>
                </a:r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6159652" y="2045001"/>
                <a:ext cx="578888" cy="807284"/>
              </a:xfrm>
              <a:prstGeom prst="rect">
                <a:avLst/>
              </a:prstGeom>
              <a:solidFill>
                <a:srgbClr val="EEECE1">
                  <a:lumMod val="90000"/>
                </a:srgb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84" name="TextBox 283"/>
              <p:cNvSpPr txBox="1"/>
              <p:nvPr/>
            </p:nvSpPr>
            <p:spPr>
              <a:xfrm>
                <a:off x="6298870" y="2024528"/>
                <a:ext cx="3177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ID</a:t>
                </a:r>
              </a:p>
            </p:txBody>
          </p:sp>
          <p:cxnSp>
            <p:nvCxnSpPr>
              <p:cNvPr id="285" name="Straight Connector 284"/>
              <p:cNvCxnSpPr/>
              <p:nvPr/>
            </p:nvCxnSpPr>
            <p:spPr>
              <a:xfrm>
                <a:off x="6244785" y="2295922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286" name="TextBox 285"/>
              <p:cNvSpPr txBox="1"/>
              <p:nvPr/>
            </p:nvSpPr>
            <p:spPr>
              <a:xfrm>
                <a:off x="6209575" y="2290317"/>
                <a:ext cx="4790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Type</a:t>
                </a:r>
              </a:p>
            </p:txBody>
          </p:sp>
          <p:cxnSp>
            <p:nvCxnSpPr>
              <p:cNvPr id="287" name="Straight Connector 286"/>
              <p:cNvCxnSpPr/>
              <p:nvPr/>
            </p:nvCxnSpPr>
            <p:spPr>
              <a:xfrm>
                <a:off x="6244785" y="2561711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288" name="TextBox 287"/>
              <p:cNvSpPr txBox="1"/>
              <p:nvPr/>
            </p:nvSpPr>
            <p:spPr>
              <a:xfrm>
                <a:off x="6113010" y="2556106"/>
                <a:ext cx="6721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Payload</a:t>
                </a:r>
              </a:p>
            </p:txBody>
          </p:sp>
          <p:cxnSp>
            <p:nvCxnSpPr>
              <p:cNvPr id="289" name="Straight Connector 288"/>
              <p:cNvCxnSpPr/>
              <p:nvPr/>
            </p:nvCxnSpPr>
            <p:spPr>
              <a:xfrm>
                <a:off x="6244785" y="2295922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290" name="Straight Connector 289"/>
              <p:cNvCxnSpPr/>
              <p:nvPr/>
            </p:nvCxnSpPr>
            <p:spPr>
              <a:xfrm>
                <a:off x="6244785" y="2561711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291" name="Rectangle 290"/>
              <p:cNvSpPr/>
              <p:nvPr/>
            </p:nvSpPr>
            <p:spPr>
              <a:xfrm>
                <a:off x="6312052" y="2197401"/>
                <a:ext cx="578888" cy="807284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92" name="TextBox 291"/>
              <p:cNvSpPr txBox="1"/>
              <p:nvPr/>
            </p:nvSpPr>
            <p:spPr>
              <a:xfrm>
                <a:off x="6451270" y="2176928"/>
                <a:ext cx="321040" cy="267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ID</a:t>
                </a:r>
              </a:p>
            </p:txBody>
          </p:sp>
          <p:cxnSp>
            <p:nvCxnSpPr>
              <p:cNvPr id="293" name="Straight Connector 292"/>
              <p:cNvCxnSpPr/>
              <p:nvPr/>
            </p:nvCxnSpPr>
            <p:spPr>
              <a:xfrm>
                <a:off x="6397185" y="2448322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294" name="TextBox 293"/>
              <p:cNvSpPr txBox="1"/>
              <p:nvPr/>
            </p:nvSpPr>
            <p:spPr>
              <a:xfrm>
                <a:off x="6361975" y="2442717"/>
                <a:ext cx="4790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Type</a:t>
                </a:r>
              </a:p>
            </p:txBody>
          </p:sp>
          <p:cxnSp>
            <p:nvCxnSpPr>
              <p:cNvPr id="295" name="Straight Connector 294"/>
              <p:cNvCxnSpPr/>
              <p:nvPr/>
            </p:nvCxnSpPr>
            <p:spPr>
              <a:xfrm>
                <a:off x="6397185" y="2714111"/>
                <a:ext cx="408623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296" name="TextBox 295"/>
              <p:cNvSpPr txBox="1"/>
              <p:nvPr/>
            </p:nvSpPr>
            <p:spPr>
              <a:xfrm>
                <a:off x="6265410" y="2708507"/>
                <a:ext cx="645215" cy="267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Payload</a:t>
                </a:r>
              </a:p>
            </p:txBody>
          </p:sp>
        </p:grpSp>
      </p:grpSp>
      <p:grpSp>
        <p:nvGrpSpPr>
          <p:cNvPr id="6" name="Group 316"/>
          <p:cNvGrpSpPr/>
          <p:nvPr/>
        </p:nvGrpSpPr>
        <p:grpSpPr>
          <a:xfrm>
            <a:off x="5145630" y="1143000"/>
            <a:ext cx="2895600" cy="1546043"/>
            <a:chOff x="609600" y="3766438"/>
            <a:chExt cx="2895600" cy="1546043"/>
          </a:xfrm>
        </p:grpSpPr>
        <p:pic>
          <p:nvPicPr>
            <p:cNvPr id="318" name="Picture 16" descr="C:\Users\crey\AppData\Local\Microsoft\Windows\Temporary Internet Files\Content.IE5\MDRZXGH2\MC900431637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949" y="3956730"/>
              <a:ext cx="481100" cy="473056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9" name="Cloud"/>
            <p:cNvSpPr>
              <a:spLocks noChangeAspect="1" noEditPoints="1" noChangeArrowheads="1"/>
            </p:cNvSpPr>
            <p:nvPr/>
          </p:nvSpPr>
          <p:spPr bwMode="auto">
            <a:xfrm>
              <a:off x="609600" y="3766438"/>
              <a:ext cx="2895600" cy="154604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9BBB59">
                <a:lumMod val="20000"/>
                <a:lumOff val="80000"/>
              </a:srgbClr>
            </a:solidFill>
            <a:ln w="9525">
              <a:solidFill>
                <a:sysClr val="window" lastClr="FFFFFF">
                  <a:lumMod val="50000"/>
                </a:sys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1035328" y="4765596"/>
              <a:ext cx="21452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Federated Set of Type Registries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pic>
          <p:nvPicPr>
            <p:cNvPr id="321" name="Picture 16" descr="C:\Users\crey\AppData\Local\Microsoft\Windows\Temporary Internet Files\Content.IE5\MDRZXGH2\MC900431637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6140" y="3920345"/>
              <a:ext cx="481100" cy="473056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2" name="Picture 16" descr="C:\Users\crey\AppData\Local\Microsoft\Windows\Temporary Internet Files\Content.IE5\MDRZXGH2\MC900431637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2330" y="4044425"/>
              <a:ext cx="481100" cy="473056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3" name="Picture 16" descr="C:\Users\crey\AppData\Local\Microsoft\Windows\Temporary Internet Files\Content.IE5\MDRZXGH2\MC900431637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8520" y="4168505"/>
              <a:ext cx="481100" cy="473056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4" name="Picture 16" descr="C:\Users\crey\AppData\Local\Microsoft\Windows\Temporary Internet Files\Content.IE5\MDRZXGH2\MC900431637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4710" y="4292586"/>
              <a:ext cx="481100" cy="473056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5" name="Picture 15" descr="C:\Users\crey\AppData\Local\Microsoft\Windows\Temporary Internet Files\Content.IE5\NVZPHVPG\MC900431616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1674" y="3940853"/>
              <a:ext cx="444096" cy="436671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6" name="Picture 15" descr="C:\Users\crey\AppData\Local\Microsoft\Windows\Temporary Internet Files\Content.IE5\NVZPHVPG\MC900431616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7936" y="4035108"/>
              <a:ext cx="444096" cy="436671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7" name="Picture 15" descr="C:\Users\crey\AppData\Local\Microsoft\Windows\Temporary Internet Files\Content.IE5\NVZPHVPG\MC900431616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4459" y="4159189"/>
              <a:ext cx="444096" cy="436671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8" name="Picture 15" descr="C:\Users\crey\AppData\Local\Microsoft\Windows\Temporary Internet Files\Content.IE5\NVZPHVPG\MC900431616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0649" y="4283269"/>
              <a:ext cx="444096" cy="436671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9" name="Picture 15" descr="C:\Users\crey\AppData\Local\Microsoft\Windows\Temporary Internet Files\Content.IE5\NVZPHVPG\MC900431616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0585" y="4335377"/>
              <a:ext cx="444096" cy="436671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0" name="Picture 15" descr="C:\Users\crey\AppData\Local\Microsoft\Windows\Temporary Internet Files\Content.IE5\NVZPHVPG\MC900431616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8950" y="4375606"/>
              <a:ext cx="444096" cy="436671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47" name="Straight Connector 346"/>
          <p:cNvCxnSpPr/>
          <p:nvPr/>
        </p:nvCxnSpPr>
        <p:spPr>
          <a:xfrm>
            <a:off x="321720" y="4851373"/>
            <a:ext cx="830580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ysDash"/>
          </a:ln>
          <a:effectLst/>
        </p:spPr>
      </p:cxnSp>
      <p:grpSp>
        <p:nvGrpSpPr>
          <p:cNvPr id="7" name="Group 347"/>
          <p:cNvGrpSpPr/>
          <p:nvPr/>
        </p:nvGrpSpPr>
        <p:grpSpPr>
          <a:xfrm>
            <a:off x="685800" y="4876800"/>
            <a:ext cx="8001000" cy="557317"/>
            <a:chOff x="685801" y="5243877"/>
            <a:chExt cx="10667999" cy="557317"/>
          </a:xfrm>
        </p:grpSpPr>
        <p:sp>
          <p:nvSpPr>
            <p:cNvPr id="349" name="TextBox 348"/>
            <p:cNvSpPr txBox="1"/>
            <p:nvPr/>
          </p:nvSpPr>
          <p:spPr>
            <a:xfrm>
              <a:off x="939816" y="5277974"/>
              <a:ext cx="104139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Clients (process or people) look for types that match their criteria for data. For example, clients may look for types that match certain criteria, e.g., combine location, temperature, and date-time stamp.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8" name="Group 349"/>
            <p:cNvGrpSpPr/>
            <p:nvPr/>
          </p:nvGrpSpPr>
          <p:grpSpPr>
            <a:xfrm>
              <a:off x="685801" y="5243877"/>
              <a:ext cx="304800" cy="307777"/>
              <a:chOff x="2705399" y="2827544"/>
              <a:chExt cx="304800" cy="307777"/>
            </a:xfrm>
          </p:grpSpPr>
          <p:sp>
            <p:nvSpPr>
              <p:cNvPr id="351" name="Oval 350"/>
              <p:cNvSpPr/>
              <p:nvPr/>
            </p:nvSpPr>
            <p:spPr>
              <a:xfrm>
                <a:off x="2816655" y="2912929"/>
                <a:ext cx="193544" cy="205199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52" name="TextBox 351"/>
              <p:cNvSpPr txBox="1"/>
              <p:nvPr/>
            </p:nvSpPr>
            <p:spPr>
              <a:xfrm>
                <a:off x="2705399" y="2827544"/>
                <a:ext cx="2760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1</a:t>
                </a:r>
              </a:p>
            </p:txBody>
          </p:sp>
        </p:grpSp>
      </p:grpSp>
      <p:grpSp>
        <p:nvGrpSpPr>
          <p:cNvPr id="9" name="Group 352"/>
          <p:cNvGrpSpPr/>
          <p:nvPr/>
        </p:nvGrpSpPr>
        <p:grpSpPr>
          <a:xfrm>
            <a:off x="685800" y="5403001"/>
            <a:ext cx="3280055" cy="311999"/>
            <a:chOff x="685800" y="5631601"/>
            <a:chExt cx="3280055" cy="311999"/>
          </a:xfrm>
        </p:grpSpPr>
        <p:sp>
          <p:nvSpPr>
            <p:cNvPr id="354" name="TextBox 353"/>
            <p:cNvSpPr txBox="1"/>
            <p:nvPr/>
          </p:nvSpPr>
          <p:spPr>
            <a:xfrm>
              <a:off x="939816" y="5635823"/>
              <a:ext cx="30260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Type Registry returns matching types.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10" name="Group 354"/>
            <p:cNvGrpSpPr/>
            <p:nvPr/>
          </p:nvGrpSpPr>
          <p:grpSpPr>
            <a:xfrm>
              <a:off x="685800" y="5631601"/>
              <a:ext cx="276038" cy="307777"/>
              <a:chOff x="2705398" y="2861640"/>
              <a:chExt cx="276038" cy="307777"/>
            </a:xfrm>
          </p:grpSpPr>
          <p:sp>
            <p:nvSpPr>
              <p:cNvPr id="356" name="Oval 355"/>
              <p:cNvSpPr/>
              <p:nvPr/>
            </p:nvSpPr>
            <p:spPr>
              <a:xfrm>
                <a:off x="2746645" y="2912929"/>
                <a:ext cx="193544" cy="205199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57" name="TextBox 356"/>
              <p:cNvSpPr txBox="1"/>
              <p:nvPr/>
            </p:nvSpPr>
            <p:spPr>
              <a:xfrm>
                <a:off x="2705398" y="286164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2</a:t>
                </a:r>
              </a:p>
            </p:txBody>
          </p:sp>
        </p:grpSp>
      </p:grpSp>
      <p:grpSp>
        <p:nvGrpSpPr>
          <p:cNvPr id="11" name="Group 357"/>
          <p:cNvGrpSpPr/>
          <p:nvPr/>
        </p:nvGrpSpPr>
        <p:grpSpPr>
          <a:xfrm>
            <a:off x="685800" y="5725180"/>
            <a:ext cx="6974225" cy="307777"/>
            <a:chOff x="685800" y="5959374"/>
            <a:chExt cx="6974225" cy="307777"/>
          </a:xfrm>
        </p:grpSpPr>
        <p:sp>
          <p:nvSpPr>
            <p:cNvPr id="359" name="TextBox 358"/>
            <p:cNvSpPr txBox="1"/>
            <p:nvPr/>
          </p:nvSpPr>
          <p:spPr>
            <a:xfrm>
              <a:off x="939816" y="5959374"/>
              <a:ext cx="67202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Clients look up in repositories and metadata registries for data sets matching those types.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12" name="Group 359"/>
            <p:cNvGrpSpPr/>
            <p:nvPr/>
          </p:nvGrpSpPr>
          <p:grpSpPr>
            <a:xfrm>
              <a:off x="685800" y="5959374"/>
              <a:ext cx="276038" cy="307777"/>
              <a:chOff x="2705398" y="2861640"/>
              <a:chExt cx="276038" cy="307777"/>
            </a:xfrm>
          </p:grpSpPr>
          <p:sp>
            <p:nvSpPr>
              <p:cNvPr id="361" name="Oval 360"/>
              <p:cNvSpPr/>
              <p:nvPr/>
            </p:nvSpPr>
            <p:spPr>
              <a:xfrm>
                <a:off x="2746645" y="2912929"/>
                <a:ext cx="193544" cy="205199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62" name="TextBox 361"/>
              <p:cNvSpPr txBox="1"/>
              <p:nvPr/>
            </p:nvSpPr>
            <p:spPr>
              <a:xfrm>
                <a:off x="2705398" y="286164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3</a:t>
                </a:r>
              </a:p>
            </p:txBody>
          </p:sp>
        </p:grpSp>
      </p:grpSp>
      <p:grpSp>
        <p:nvGrpSpPr>
          <p:cNvPr id="13" name="Group 362"/>
          <p:cNvGrpSpPr/>
          <p:nvPr/>
        </p:nvGrpSpPr>
        <p:grpSpPr>
          <a:xfrm>
            <a:off x="685800" y="6019800"/>
            <a:ext cx="3088421" cy="307777"/>
            <a:chOff x="685800" y="6319512"/>
            <a:chExt cx="3088421" cy="307777"/>
          </a:xfrm>
        </p:grpSpPr>
        <p:sp>
          <p:nvSpPr>
            <p:cNvPr id="364" name="TextBox 363"/>
            <p:cNvSpPr txBox="1"/>
            <p:nvPr/>
          </p:nvSpPr>
          <p:spPr>
            <a:xfrm>
              <a:off x="939816" y="6319512"/>
              <a:ext cx="28344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Appropriate typed data is returned.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14" name="Group 364"/>
            <p:cNvGrpSpPr/>
            <p:nvPr/>
          </p:nvGrpSpPr>
          <p:grpSpPr>
            <a:xfrm>
              <a:off x="685800" y="6319512"/>
              <a:ext cx="276038" cy="307777"/>
              <a:chOff x="2705398" y="2861640"/>
              <a:chExt cx="276038" cy="307777"/>
            </a:xfrm>
          </p:grpSpPr>
          <p:sp>
            <p:nvSpPr>
              <p:cNvPr id="366" name="Oval 365"/>
              <p:cNvSpPr/>
              <p:nvPr/>
            </p:nvSpPr>
            <p:spPr>
              <a:xfrm>
                <a:off x="2746645" y="2912929"/>
                <a:ext cx="193544" cy="205199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67" name="TextBox 366"/>
              <p:cNvSpPr txBox="1"/>
              <p:nvPr/>
            </p:nvSpPr>
            <p:spPr>
              <a:xfrm>
                <a:off x="2705398" y="286164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4</a:t>
                </a:r>
              </a:p>
            </p:txBody>
          </p:sp>
        </p:grpSp>
      </p:grpSp>
      <p:grpSp>
        <p:nvGrpSpPr>
          <p:cNvPr id="15" name="Group 367"/>
          <p:cNvGrpSpPr/>
          <p:nvPr/>
        </p:nvGrpSpPr>
        <p:grpSpPr>
          <a:xfrm>
            <a:off x="1295400" y="2209800"/>
            <a:ext cx="276038" cy="1063369"/>
            <a:chOff x="1589207" y="2568748"/>
            <a:chExt cx="276038" cy="1063369"/>
          </a:xfrm>
        </p:grpSpPr>
        <p:cxnSp>
          <p:nvCxnSpPr>
            <p:cNvPr id="369" name="Straight Arrow Connector 368"/>
            <p:cNvCxnSpPr/>
            <p:nvPr/>
          </p:nvCxnSpPr>
          <p:spPr>
            <a:xfrm>
              <a:off x="1736366" y="2568748"/>
              <a:ext cx="0" cy="1063369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arrow" w="med" len="med"/>
            </a:ln>
            <a:effectLst/>
          </p:spPr>
        </p:cxnSp>
        <p:grpSp>
          <p:nvGrpSpPr>
            <p:cNvPr id="16" name="Group 369"/>
            <p:cNvGrpSpPr/>
            <p:nvPr/>
          </p:nvGrpSpPr>
          <p:grpSpPr>
            <a:xfrm>
              <a:off x="1589207" y="2912929"/>
              <a:ext cx="276038" cy="307777"/>
              <a:chOff x="2705398" y="2861640"/>
              <a:chExt cx="276038" cy="307777"/>
            </a:xfrm>
          </p:grpSpPr>
          <p:sp>
            <p:nvSpPr>
              <p:cNvPr id="371" name="Oval 370"/>
              <p:cNvSpPr/>
              <p:nvPr/>
            </p:nvSpPr>
            <p:spPr>
              <a:xfrm>
                <a:off x="2746645" y="2912929"/>
                <a:ext cx="193544" cy="205199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72" name="TextBox 371"/>
              <p:cNvSpPr txBox="1"/>
              <p:nvPr/>
            </p:nvSpPr>
            <p:spPr>
              <a:xfrm>
                <a:off x="2705398" y="286164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3</a:t>
                </a:r>
              </a:p>
            </p:txBody>
          </p:sp>
        </p:grpSp>
      </p:grpSp>
      <p:grpSp>
        <p:nvGrpSpPr>
          <p:cNvPr id="17" name="Group 372"/>
          <p:cNvGrpSpPr/>
          <p:nvPr/>
        </p:nvGrpSpPr>
        <p:grpSpPr>
          <a:xfrm>
            <a:off x="2111946" y="2030570"/>
            <a:ext cx="3450654" cy="307777"/>
            <a:chOff x="2111946" y="2335370"/>
            <a:chExt cx="3450654" cy="307777"/>
          </a:xfrm>
        </p:grpSpPr>
        <p:cxnSp>
          <p:nvCxnSpPr>
            <p:cNvPr id="374" name="Straight Arrow Connector 373"/>
            <p:cNvCxnSpPr/>
            <p:nvPr/>
          </p:nvCxnSpPr>
          <p:spPr>
            <a:xfrm>
              <a:off x="2111946" y="2494057"/>
              <a:ext cx="3450654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arrow" w="med" len="med"/>
            </a:ln>
            <a:effectLst/>
          </p:spPr>
        </p:cxnSp>
        <p:grpSp>
          <p:nvGrpSpPr>
            <p:cNvPr id="18" name="Group 374"/>
            <p:cNvGrpSpPr/>
            <p:nvPr/>
          </p:nvGrpSpPr>
          <p:grpSpPr>
            <a:xfrm>
              <a:off x="3914962" y="2335370"/>
              <a:ext cx="276038" cy="307777"/>
              <a:chOff x="2705398" y="2861640"/>
              <a:chExt cx="276038" cy="307777"/>
            </a:xfrm>
          </p:grpSpPr>
          <p:sp>
            <p:nvSpPr>
              <p:cNvPr id="376" name="Oval 375"/>
              <p:cNvSpPr/>
              <p:nvPr/>
            </p:nvSpPr>
            <p:spPr>
              <a:xfrm>
                <a:off x="2746645" y="2912929"/>
                <a:ext cx="193544" cy="205199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77" name="TextBox 376"/>
              <p:cNvSpPr txBox="1"/>
              <p:nvPr/>
            </p:nvSpPr>
            <p:spPr>
              <a:xfrm>
                <a:off x="2705398" y="286164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1</a:t>
                </a:r>
              </a:p>
            </p:txBody>
          </p:sp>
        </p:grpSp>
      </p:grpSp>
      <p:grpSp>
        <p:nvGrpSpPr>
          <p:cNvPr id="19" name="Group 377"/>
          <p:cNvGrpSpPr/>
          <p:nvPr/>
        </p:nvGrpSpPr>
        <p:grpSpPr>
          <a:xfrm>
            <a:off x="2609939" y="1769433"/>
            <a:ext cx="2903118" cy="307777"/>
            <a:chOff x="2609939" y="2074233"/>
            <a:chExt cx="2903118" cy="307777"/>
          </a:xfrm>
        </p:grpSpPr>
        <p:cxnSp>
          <p:nvCxnSpPr>
            <p:cNvPr id="379" name="Straight Arrow Connector 378"/>
            <p:cNvCxnSpPr/>
            <p:nvPr/>
          </p:nvCxnSpPr>
          <p:spPr>
            <a:xfrm>
              <a:off x="2609939" y="2238462"/>
              <a:ext cx="2903118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arrow" w="med" len="med"/>
              <a:tailEnd type="none" w="med" len="med"/>
            </a:ln>
            <a:effectLst/>
          </p:spPr>
        </p:cxnSp>
        <p:grpSp>
          <p:nvGrpSpPr>
            <p:cNvPr id="20" name="Group 379"/>
            <p:cNvGrpSpPr/>
            <p:nvPr/>
          </p:nvGrpSpPr>
          <p:grpSpPr>
            <a:xfrm>
              <a:off x="4537289" y="2074233"/>
              <a:ext cx="276038" cy="307777"/>
              <a:chOff x="2705398" y="2861640"/>
              <a:chExt cx="276038" cy="307777"/>
            </a:xfrm>
          </p:grpSpPr>
          <p:sp>
            <p:nvSpPr>
              <p:cNvPr id="381" name="Oval 380"/>
              <p:cNvSpPr/>
              <p:nvPr/>
            </p:nvSpPr>
            <p:spPr>
              <a:xfrm>
                <a:off x="2746645" y="2912929"/>
                <a:ext cx="193544" cy="205199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82" name="TextBox 381"/>
              <p:cNvSpPr txBox="1"/>
              <p:nvPr/>
            </p:nvSpPr>
            <p:spPr>
              <a:xfrm>
                <a:off x="2705398" y="286164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2</a:t>
                </a:r>
              </a:p>
            </p:txBody>
          </p:sp>
        </p:grpSp>
      </p:grpSp>
      <p:cxnSp>
        <p:nvCxnSpPr>
          <p:cNvPr id="392" name="Straight Connector 391"/>
          <p:cNvCxnSpPr/>
          <p:nvPr/>
        </p:nvCxnSpPr>
        <p:spPr>
          <a:xfrm>
            <a:off x="378515" y="914400"/>
            <a:ext cx="831691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dirty="0" smtClean="0"/>
              <a:t>Discovery Use Case</a:t>
            </a:r>
            <a:endParaRPr lang="en-US" sz="3600" dirty="0"/>
          </a:p>
        </p:txBody>
      </p:sp>
      <p:grpSp>
        <p:nvGrpSpPr>
          <p:cNvPr id="21" name="Group 134"/>
          <p:cNvGrpSpPr/>
          <p:nvPr/>
        </p:nvGrpSpPr>
        <p:grpSpPr>
          <a:xfrm>
            <a:off x="1981200" y="2209800"/>
            <a:ext cx="276038" cy="1063369"/>
            <a:chOff x="1589207" y="2568748"/>
            <a:chExt cx="276038" cy="1063369"/>
          </a:xfrm>
        </p:grpSpPr>
        <p:cxnSp>
          <p:nvCxnSpPr>
            <p:cNvPr id="136" name="Straight Arrow Connector 135"/>
            <p:cNvCxnSpPr/>
            <p:nvPr/>
          </p:nvCxnSpPr>
          <p:spPr>
            <a:xfrm>
              <a:off x="1736366" y="2568748"/>
              <a:ext cx="0" cy="1063369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arrow" w="med" len="med"/>
              <a:tailEnd type="none" w="med" len="med"/>
            </a:ln>
            <a:effectLst/>
          </p:spPr>
        </p:cxnSp>
        <p:grpSp>
          <p:nvGrpSpPr>
            <p:cNvPr id="22" name="Group 136"/>
            <p:cNvGrpSpPr/>
            <p:nvPr/>
          </p:nvGrpSpPr>
          <p:grpSpPr>
            <a:xfrm>
              <a:off x="1589207" y="2912929"/>
              <a:ext cx="276038" cy="307777"/>
              <a:chOff x="2705398" y="2861640"/>
              <a:chExt cx="276038" cy="307777"/>
            </a:xfrm>
          </p:grpSpPr>
          <p:sp>
            <p:nvSpPr>
              <p:cNvPr id="138" name="Oval 137"/>
              <p:cNvSpPr/>
              <p:nvPr/>
            </p:nvSpPr>
            <p:spPr>
              <a:xfrm>
                <a:off x="2746645" y="2912929"/>
                <a:ext cx="193544" cy="205199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2705398" y="286164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4</a:t>
                </a:r>
              </a:p>
            </p:txBody>
          </p:sp>
        </p:grp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3556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953000"/>
          </a:xfrm>
        </p:spPr>
        <p:txBody>
          <a:bodyPr/>
          <a:lstStyle/>
          <a:p>
            <a:r>
              <a:rPr lang="en-US" sz="2000" dirty="0" smtClean="0"/>
              <a:t>Handle Types – 0.Type/SomeType</a:t>
            </a:r>
          </a:p>
          <a:p>
            <a:pPr lvl="1"/>
            <a:r>
              <a:rPr lang="en-US" sz="1600" dirty="0" smtClean="0"/>
              <a:t>Good idea, limited applicability</a:t>
            </a:r>
          </a:p>
          <a:p>
            <a:pPr lvl="1"/>
            <a:r>
              <a:rPr lang="en-US" sz="1600" dirty="0" smtClean="0"/>
              <a:t>Profiles – ‘type’ the whole set of handle/type/value triples. No traction</a:t>
            </a:r>
          </a:p>
          <a:p>
            <a:r>
              <a:rPr lang="en-US" sz="2000" dirty="0" smtClean="0"/>
              <a:t>Sloan Grant: 2012 -2014</a:t>
            </a:r>
          </a:p>
          <a:p>
            <a:pPr lvl="1"/>
            <a:r>
              <a:rPr lang="en-US" sz="1600" dirty="0" smtClean="0"/>
              <a:t>Generic Registry system using Type Registry as a use case</a:t>
            </a:r>
          </a:p>
          <a:p>
            <a:r>
              <a:rPr lang="en-US" sz="2000" dirty="0" smtClean="0"/>
              <a:t>NSF Grant: 2013 -2014</a:t>
            </a:r>
          </a:p>
          <a:p>
            <a:pPr lvl="1"/>
            <a:r>
              <a:rPr lang="en-US" sz="1600" dirty="0" smtClean="0"/>
              <a:t>Included support for Type Registry</a:t>
            </a:r>
          </a:p>
          <a:p>
            <a:r>
              <a:rPr lang="en-US" sz="2000" dirty="0" smtClean="0"/>
              <a:t>Research Data Alliance (RDA) Data Type Registries Working Group</a:t>
            </a:r>
          </a:p>
          <a:p>
            <a:pPr lvl="1"/>
            <a:r>
              <a:rPr lang="en-US" sz="1600" dirty="0" smtClean="0"/>
              <a:t>One of first two </a:t>
            </a:r>
            <a:r>
              <a:rPr lang="en-US" sz="1600" dirty="0" err="1" smtClean="0"/>
              <a:t>WGs</a:t>
            </a:r>
            <a:r>
              <a:rPr lang="en-US" sz="1600" dirty="0" smtClean="0"/>
              <a:t> approved at Plenary 1 – March 2013</a:t>
            </a:r>
          </a:p>
          <a:p>
            <a:pPr lvl="1"/>
            <a:r>
              <a:rPr lang="en-US" sz="1600" dirty="0" smtClean="0"/>
              <a:t>International representation, &gt; 50 members</a:t>
            </a:r>
          </a:p>
          <a:p>
            <a:pPr lvl="1"/>
            <a:r>
              <a:rPr lang="en-US" sz="1600" dirty="0" smtClean="0"/>
              <a:t>Co-chairs </a:t>
            </a:r>
            <a:r>
              <a:rPr lang="en-US" sz="1600" smtClean="0"/>
              <a:t>Lannom</a:t>
            </a:r>
            <a:r>
              <a:rPr lang="en-US" sz="1600" dirty="0" smtClean="0"/>
              <a:t> (CNRI), </a:t>
            </a:r>
            <a:r>
              <a:rPr lang="en-US" sz="1600" smtClean="0"/>
              <a:t>Broeder</a:t>
            </a:r>
            <a:r>
              <a:rPr lang="en-US" sz="1600" dirty="0" smtClean="0"/>
              <a:t> (Max Planck Psycholinguistics Institute)</a:t>
            </a:r>
          </a:p>
          <a:p>
            <a:pPr lvl="1"/>
            <a:r>
              <a:rPr lang="en-US" sz="1600" dirty="0" smtClean="0"/>
              <a:t>Should result in an RDA Recommendation (2015?)</a:t>
            </a:r>
          </a:p>
          <a:p>
            <a:r>
              <a:rPr lang="en-US" sz="2000" dirty="0" smtClean="0"/>
              <a:t>International DOI Foundation</a:t>
            </a:r>
          </a:p>
          <a:p>
            <a:pPr lvl="1"/>
            <a:r>
              <a:rPr lang="en-US" sz="1600" dirty="0" smtClean="0"/>
              <a:t>Proposed set of standard types for certain functions, e.g., resolve to license</a:t>
            </a:r>
          </a:p>
          <a:p>
            <a:pPr lvl="1"/>
            <a:r>
              <a:rPr lang="en-US" sz="1600" dirty="0" smtClean="0"/>
              <a:t>IDF-specific Type Registry</a:t>
            </a:r>
          </a:p>
          <a:p>
            <a:pPr lvl="2">
              <a:buNone/>
            </a:pPr>
            <a:r>
              <a:rPr lang="en-US" sz="1200" dirty="0" smtClean="0"/>
              <a:t>			</a:t>
            </a:r>
            <a:endParaRPr lang="en-US" sz="20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78515" y="914400"/>
            <a:ext cx="831691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 smtClean="0"/>
              <a:t>Type Registry History</a:t>
            </a:r>
            <a:endParaRPr lang="en-US" sz="32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4464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spcAft>
                <a:spcPts val="500"/>
              </a:spcAft>
            </a:pPr>
            <a:r>
              <a:rPr lang="en-US" sz="2400" dirty="0"/>
              <a:t>A prototype is</a:t>
            </a:r>
            <a:r>
              <a:rPr lang="en-US" sz="2400" dirty="0" smtClean="0"/>
              <a:t> at: </a:t>
            </a:r>
            <a:r>
              <a:rPr lang="en-US" sz="2400" dirty="0">
                <a:hlinkClick r:id="rId2"/>
              </a:rPr>
              <a:t>http://typeregistry.org/</a:t>
            </a:r>
            <a:endParaRPr lang="en-US" sz="2400" dirty="0"/>
          </a:p>
          <a:p>
            <a:pPr>
              <a:spcAft>
                <a:spcPts val="500"/>
              </a:spcAft>
            </a:pPr>
            <a:r>
              <a:rPr lang="en-US" sz="2400" dirty="0" smtClean="0"/>
              <a:t>Implementation supports notions </a:t>
            </a:r>
            <a:r>
              <a:rPr lang="en-US" sz="2400" dirty="0"/>
              <a:t>of primitives and derived </a:t>
            </a:r>
            <a:r>
              <a:rPr lang="en-US" sz="2400" dirty="0" smtClean="0"/>
              <a:t>types</a:t>
            </a:r>
            <a:endParaRPr lang="en-US" sz="2400" dirty="0"/>
          </a:p>
          <a:p>
            <a:pPr>
              <a:spcAft>
                <a:spcPts val="500"/>
              </a:spcAft>
            </a:pPr>
            <a:r>
              <a:rPr lang="en-US" sz="2400" dirty="0"/>
              <a:t>Primitives are fundamental </a:t>
            </a:r>
            <a:r>
              <a:rPr lang="en-US" sz="2400" dirty="0" smtClean="0"/>
              <a:t>types </a:t>
            </a:r>
            <a:r>
              <a:rPr lang="en-US" sz="2400" dirty="0"/>
              <a:t>that we expect humans and software to parse and understand</a:t>
            </a:r>
          </a:p>
          <a:p>
            <a:pPr lvl="1">
              <a:spcAft>
                <a:spcPts val="500"/>
              </a:spcAft>
            </a:pPr>
            <a:r>
              <a:rPr lang="en-US" sz="2000" dirty="0"/>
              <a:t>Integer, floating point, </a:t>
            </a:r>
            <a:r>
              <a:rPr lang="en-US" sz="2000" dirty="0" err="1"/>
              <a:t>boolean</a:t>
            </a:r>
            <a:r>
              <a:rPr lang="en-US" sz="2000" dirty="0"/>
              <a:t> value, string, date, timestamp, etc.</a:t>
            </a:r>
          </a:p>
          <a:p>
            <a:pPr>
              <a:spcAft>
                <a:spcPts val="500"/>
              </a:spcAft>
            </a:pPr>
            <a:r>
              <a:rPr lang="en-US" sz="2400" dirty="0"/>
              <a:t>Derived </a:t>
            </a:r>
            <a:r>
              <a:rPr lang="en-US" sz="2400" dirty="0" smtClean="0"/>
              <a:t>types </a:t>
            </a:r>
            <a:r>
              <a:rPr lang="en-US" sz="2400" dirty="0"/>
              <a:t>depend on primitives to describe something complex</a:t>
            </a:r>
          </a:p>
          <a:p>
            <a:pPr lvl="1">
              <a:spcAft>
                <a:spcPts val="500"/>
              </a:spcAft>
            </a:pPr>
            <a:r>
              <a:rPr lang="en-US" sz="2000" dirty="0"/>
              <a:t>Stream gauge, </a:t>
            </a:r>
            <a:r>
              <a:rPr lang="en-US" sz="2000" dirty="0" err="1"/>
              <a:t>Lidar</a:t>
            </a:r>
            <a:r>
              <a:rPr lang="en-US" sz="2000" dirty="0"/>
              <a:t>, Spatial bounding box, etc.</a:t>
            </a:r>
          </a:p>
          <a:p>
            <a:pPr>
              <a:spcAft>
                <a:spcPts val="500"/>
              </a:spcAft>
            </a:pPr>
            <a:r>
              <a:rPr lang="en-US" sz="2400" dirty="0"/>
              <a:t>Registered </a:t>
            </a:r>
            <a:r>
              <a:rPr lang="en-US" sz="2400" dirty="0" smtClean="0"/>
              <a:t>types </a:t>
            </a:r>
            <a:r>
              <a:rPr lang="en-US" sz="2400" dirty="0"/>
              <a:t>are assigned unique </a:t>
            </a:r>
            <a:r>
              <a:rPr lang="en-US" sz="2400" dirty="0" smtClean="0"/>
              <a:t>identifiers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78515" y="914400"/>
            <a:ext cx="831691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dirty="0" smtClean="0">
                <a:solidFill>
                  <a:prstClr val="black"/>
                </a:solidFill>
                <a:latin typeface="Calibri"/>
              </a:rPr>
              <a:t>Current State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621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16281</TotalTime>
  <Words>893</Words>
  <Application>Microsoft Macintosh PowerPoint</Application>
  <PresentationFormat>On-screen Show (4:3)</PresentationFormat>
  <Paragraphs>152</Paragraphs>
  <Slides>10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Problem: Implicit Assumptions in Data</vt:lpstr>
      <vt:lpstr>Goal of the DTR Effort: Explicate and Share Assumptions using Types and Type Registries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Catherine Rey</dc:creator>
  <cp:lastModifiedBy>Laurence Lannom</cp:lastModifiedBy>
  <cp:revision>446</cp:revision>
  <cp:lastPrinted>2014-11-10T19:37:42Z</cp:lastPrinted>
  <dcterms:created xsi:type="dcterms:W3CDTF">2014-11-13T13:16:43Z</dcterms:created>
  <dcterms:modified xsi:type="dcterms:W3CDTF">2014-11-15T22:34:59Z</dcterms:modified>
</cp:coreProperties>
</file>