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86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4" r:id="rId16"/>
    <p:sldId id="273" r:id="rId17"/>
    <p:sldId id="272" r:id="rId18"/>
    <p:sldId id="278" r:id="rId19"/>
    <p:sldId id="277" r:id="rId20"/>
    <p:sldId id="275" r:id="rId21"/>
    <p:sldId id="279" r:id="rId22"/>
    <p:sldId id="283" r:id="rId23"/>
    <p:sldId id="284" r:id="rId24"/>
    <p:sldId id="282" r:id="rId25"/>
    <p:sldId id="281" r:id="rId26"/>
    <p:sldId id="280" r:id="rId27"/>
    <p:sldId id="288" r:id="rId28"/>
    <p:sldId id="287" r:id="rId29"/>
    <p:sldId id="266" r:id="rId3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15E4290-F4C0-4ABF-B536-4513CDCCBE7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B9D643E-9104-466A-AEE9-6656A000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76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0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4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1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5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96B9-B3A1-4676-848C-38EF02B2AE3F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96DA1-76EF-4AA3-BCAB-1A10678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5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2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ardigan@umich.edu" TargetMode="External"/><Relationship Id="rId3" Type="http://schemas.openxmlformats.org/officeDocument/2006/relationships/hyperlink" Target="mailto:ljr@bodc.ac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a/umich.edu/spreadsheets/d/1kllP0637wFtep5NE-fZ8vTUeKHtHHswjkkgZ_ouhrVE/edit" TargetMode="External"/><Relationship Id="rId3" Type="http://schemas.openxmlformats.org/officeDocument/2006/relationships/hyperlink" Target="Topic%09TRAC%5CISO%09Common%20Requirement%20Langu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Repository Audit and Certification DSA–WDS Partnership WG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RDA Working Groups Meeting at NIST</a:t>
            </a:r>
            <a:br>
              <a:rPr lang="en-US" dirty="0" smtClean="0"/>
            </a:br>
            <a:r>
              <a:rPr lang="en-US" dirty="0" smtClean="0"/>
              <a:t>November 13-14, 2014</a:t>
            </a:r>
          </a:p>
          <a:p>
            <a:endParaRPr lang="en-US" dirty="0"/>
          </a:p>
        </p:txBody>
      </p:sp>
      <p:pic>
        <p:nvPicPr>
          <p:cNvPr id="5" name="Shape 82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6351661" y="838200"/>
            <a:ext cx="2194560" cy="13716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50119"/>
            <a:ext cx="215384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6293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7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8229600" cy="248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provide context for your repository. (1) </a:t>
            </a:r>
            <a:r>
              <a:rPr lang="en-US" sz="2400" b="1" dirty="0"/>
              <a:t>Repository type </a:t>
            </a:r>
            <a:r>
              <a:rPr lang="en-US" sz="2400" dirty="0"/>
              <a:t>(select from a typology -- e.g., domain repository). (2) Brief description of the </a:t>
            </a:r>
            <a:r>
              <a:rPr lang="en-US" sz="2400" dirty="0" smtClean="0"/>
              <a:t>repository’s </a:t>
            </a:r>
            <a:r>
              <a:rPr lang="en-US" sz="2400" b="1" dirty="0"/>
              <a:t>Designated Community</a:t>
            </a:r>
            <a:r>
              <a:rPr lang="en-US" sz="2400" dirty="0"/>
              <a:t>, </a:t>
            </a:r>
            <a:r>
              <a:rPr lang="en-US" sz="2400" dirty="0" smtClean="0"/>
              <a:t>“an </a:t>
            </a:r>
            <a:r>
              <a:rPr lang="en-US" sz="2400" dirty="0"/>
              <a:t>identified group of potential Consumers who should be able to understand a particular set of </a:t>
            </a:r>
            <a:r>
              <a:rPr lang="en-US" sz="2400" dirty="0" smtClean="0"/>
              <a:t>information” </a:t>
            </a:r>
            <a:r>
              <a:rPr lang="en-US" sz="2400" dirty="0"/>
              <a:t>(from OAIS). (3) </a:t>
            </a:r>
            <a:r>
              <a:rPr lang="en-US" sz="2400" b="1" dirty="0"/>
              <a:t>Level of curation </a:t>
            </a:r>
            <a:r>
              <a:rPr lang="en-US" sz="2400" dirty="0"/>
              <a:t>performed (select from a list).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21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Appraisal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15712"/>
            <a:ext cx="8229600" cy="156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repository accepts data based on </a:t>
            </a:r>
            <a:r>
              <a:rPr lang="en-US" sz="2800" b="1" dirty="0"/>
              <a:t>defined criteria </a:t>
            </a:r>
            <a:r>
              <a:rPr lang="en-US" sz="2800" dirty="0"/>
              <a:t>to ensure </a:t>
            </a:r>
            <a:r>
              <a:rPr lang="en-US" sz="2800" b="1" dirty="0"/>
              <a:t>relevance and understandability</a:t>
            </a:r>
            <a:r>
              <a:rPr lang="en-US" sz="2800" dirty="0"/>
              <a:t> for data users.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493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Mission/Scope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70968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18754"/>
            <a:ext cx="8229600" cy="144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has an </a:t>
            </a:r>
            <a:r>
              <a:rPr lang="en-US" sz="3200" b="1" dirty="0"/>
              <a:t>explicit mission </a:t>
            </a:r>
            <a:r>
              <a:rPr lang="en-US" sz="3200" dirty="0"/>
              <a:t>to </a:t>
            </a:r>
            <a:r>
              <a:rPr lang="en-US" sz="3200" b="1" dirty="0"/>
              <a:t>provide access to and preserve data</a:t>
            </a:r>
            <a:r>
              <a:rPr lang="en-US" sz="3200" dirty="0"/>
              <a:t> in its domain.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6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Documented storage procedures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79" y="4664551"/>
            <a:ext cx="8229600" cy="139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applies </a:t>
            </a:r>
            <a:r>
              <a:rPr lang="en-US" sz="3200" b="1" dirty="0"/>
              <a:t>documented processes and procedures</a:t>
            </a:r>
            <a:r>
              <a:rPr lang="en-US" sz="3200" dirty="0"/>
              <a:t> in managing </a:t>
            </a:r>
            <a:r>
              <a:rPr lang="en-US" sz="3200" b="1" dirty="0"/>
              <a:t>archival storage </a:t>
            </a:r>
            <a:r>
              <a:rPr lang="en-US" sz="3200" dirty="0"/>
              <a:t>of the data.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Good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87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plan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31151"/>
            <a:ext cx="8229600" cy="185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</a:t>
            </a:r>
            <a:r>
              <a:rPr lang="en-US" sz="3200" b="1" dirty="0"/>
              <a:t>assumes responsibility for </a:t>
            </a:r>
            <a:r>
              <a:rPr lang="en-US" sz="3200" b="1" dirty="0" smtClean="0"/>
              <a:t>long-term </a:t>
            </a:r>
            <a:r>
              <a:rPr lang="en-US" sz="3200" b="1" dirty="0"/>
              <a:t>preservation</a:t>
            </a:r>
            <a:r>
              <a:rPr lang="en-US" sz="3200" dirty="0"/>
              <a:t> and manages this function in a </a:t>
            </a:r>
            <a:r>
              <a:rPr lang="en-US" sz="3200" b="1" dirty="0"/>
              <a:t>planned and documented </a:t>
            </a:r>
            <a:r>
              <a:rPr lang="en-US" sz="3200" dirty="0"/>
              <a:t>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17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07238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22688"/>
            <a:ext cx="8229600" cy="1411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752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Archiving takes place according to </a:t>
            </a:r>
            <a:r>
              <a:rPr lang="en-US" sz="3200" b="1" dirty="0"/>
              <a:t>defined workflows </a:t>
            </a:r>
            <a:r>
              <a:rPr lang="en-US" sz="3200" dirty="0"/>
              <a:t>from ingest to dissemination.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300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discovery and identification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5067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80018"/>
            <a:ext cx="8229600" cy="170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enables users to </a:t>
            </a:r>
            <a:r>
              <a:rPr lang="en-US" sz="3200" b="1" dirty="0"/>
              <a:t>discover</a:t>
            </a:r>
            <a:r>
              <a:rPr lang="en-US" sz="3200" dirty="0"/>
              <a:t> the data and to </a:t>
            </a:r>
            <a:r>
              <a:rPr lang="en-US" sz="3200" b="1" dirty="0"/>
              <a:t>refer to them in a persistent way </a:t>
            </a:r>
            <a:r>
              <a:rPr lang="en-US" sz="3200" dirty="0"/>
              <a:t>through proper citation.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375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and authenticity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69849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8229600" cy="185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guarantees the </a:t>
            </a:r>
            <a:r>
              <a:rPr lang="en-US" sz="3200" b="1" dirty="0"/>
              <a:t>integrity and authenticity</a:t>
            </a:r>
            <a:r>
              <a:rPr lang="en-US" sz="3200" dirty="0"/>
              <a:t> of the data.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Good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043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infrastructure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65274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99544"/>
            <a:ext cx="8229600" cy="267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b="1" dirty="0"/>
              <a:t>technical infrastructure </a:t>
            </a:r>
            <a:r>
              <a:rPr lang="en-US" sz="3200" dirty="0"/>
              <a:t>of the repository </a:t>
            </a:r>
            <a:r>
              <a:rPr lang="en-US" sz="3200" b="1" dirty="0"/>
              <a:t>supports the tasks and functions </a:t>
            </a:r>
            <a:r>
              <a:rPr lang="en-US" sz="3200" dirty="0"/>
              <a:t>necessary</a:t>
            </a:r>
            <a:r>
              <a:rPr lang="en-US" sz="3200" b="1" dirty="0"/>
              <a:t> </a:t>
            </a:r>
            <a:r>
              <a:rPr lang="en-US" sz="3200" dirty="0"/>
              <a:t>to effectively perform the mission.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72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64791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76800"/>
            <a:ext cx="8229600" cy="161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752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maintains a </a:t>
            </a:r>
            <a:r>
              <a:rPr lang="en-US" sz="3200" b="1" dirty="0"/>
              <a:t>careful plan to protect the safety </a:t>
            </a:r>
            <a:r>
              <a:rPr lang="en-US" sz="3200" dirty="0"/>
              <a:t>of its holdings, the security of its facility, and the privacy of its users. OR The repository </a:t>
            </a:r>
            <a:r>
              <a:rPr lang="en-US" sz="3200" b="1" dirty="0"/>
              <a:t>addresses security needs</a:t>
            </a:r>
            <a:r>
              <a:rPr lang="en-US" sz="3200" dirty="0"/>
              <a:t> across its data, systems, personnel, and physical plant.</a:t>
            </a:r>
          </a:p>
        </p:txBody>
      </p:sp>
    </p:spTree>
    <p:extLst>
      <p:ext uri="{BB962C8B-B14F-4D97-AF65-F5344CB8AC3E}">
        <p14:creationId xmlns:p14="http://schemas.microsoft.com/office/powerpoint/2010/main" val="281644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Lesley Rickards (UK, PSMSL, WDS-SC) [Co-chair]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Mary </a:t>
            </a:r>
            <a:r>
              <a:rPr lang="en-US" sz="3100" dirty="0" err="1" smtClean="0"/>
              <a:t>Vardigan</a:t>
            </a:r>
            <a:r>
              <a:rPr lang="en-US" sz="3100" dirty="0" smtClean="0"/>
              <a:t> (USA, ICPSR, DSA Board) [Co-chair]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Kevin Ashley (UK, Digital Curation Centre)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Michael </a:t>
            </a:r>
            <a:r>
              <a:rPr lang="en-US" sz="3100" dirty="0" err="1" smtClean="0"/>
              <a:t>Diepenbroek</a:t>
            </a:r>
            <a:r>
              <a:rPr lang="en-US" sz="3100" dirty="0" smtClean="0"/>
              <a:t> (Germany, Pangaea, WDS-SC)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Ingrid </a:t>
            </a:r>
            <a:r>
              <a:rPr lang="en-US" sz="3100" dirty="0" err="1" smtClean="0"/>
              <a:t>Dillo</a:t>
            </a:r>
            <a:r>
              <a:rPr lang="en-US" sz="3100" dirty="0" smtClean="0"/>
              <a:t> (The Netherlands, DANS, DSA Board)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Françoise </a:t>
            </a:r>
            <a:r>
              <a:rPr lang="en-US" sz="3100" dirty="0" err="1" smtClean="0"/>
              <a:t>Genova</a:t>
            </a:r>
            <a:r>
              <a:rPr lang="en-US" sz="3100" dirty="0" smtClean="0"/>
              <a:t> (France, CDS, WDS-SC)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err="1" smtClean="0"/>
              <a:t>Hervé</a:t>
            </a:r>
            <a:r>
              <a:rPr lang="en-US" sz="3100" dirty="0" smtClean="0"/>
              <a:t> </a:t>
            </a:r>
            <a:r>
              <a:rPr lang="en-US" sz="3100" dirty="0" err="1" smtClean="0"/>
              <a:t>L’Hours</a:t>
            </a:r>
            <a:r>
              <a:rPr lang="en-US" sz="3100" dirty="0" smtClean="0"/>
              <a:t> (UK, UK Data Archive, DSA Board)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err="1" smtClean="0"/>
              <a:t>Guoqing</a:t>
            </a:r>
            <a:r>
              <a:rPr lang="en-US" sz="3100" dirty="0" smtClean="0"/>
              <a:t> Li (China, CEODE, WDS-SC)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smtClean="0"/>
              <a:t>Jean-Bernard Minster (USA, UCSD, Chair of WDS Scientific Committee)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/>
              <a:t>Paul </a:t>
            </a:r>
            <a:r>
              <a:rPr lang="en-US" sz="3100" dirty="0" err="1"/>
              <a:t>Trilsbeek</a:t>
            </a:r>
            <a:r>
              <a:rPr lang="en-US" sz="3100" dirty="0"/>
              <a:t> (The Netherlands, MPI for Psycholinguistics, DSA Board</a:t>
            </a:r>
            <a:r>
              <a:rPr lang="en-US" sz="3100" dirty="0" smtClean="0"/>
              <a:t>)</a:t>
            </a:r>
            <a:endParaRPr lang="en-US" sz="3100" dirty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3100" dirty="0" err="1"/>
              <a:t>Eleni</a:t>
            </a:r>
            <a:r>
              <a:rPr lang="en-US" sz="3100" dirty="0"/>
              <a:t> </a:t>
            </a:r>
            <a:r>
              <a:rPr lang="en-US" sz="3100" dirty="0" err="1"/>
              <a:t>Panagou</a:t>
            </a:r>
            <a:r>
              <a:rPr lang="en-US" sz="3100" dirty="0"/>
              <a:t>, Ph.D. Candidate in Web Engineering, Democritus University of Thrace, </a:t>
            </a:r>
            <a:r>
              <a:rPr lang="en-US" sz="3100" dirty="0" smtClean="0"/>
              <a:t>Greece [RDA Early Career Researcher]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38991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29811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8229600" cy="147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maintains all </a:t>
            </a:r>
            <a:r>
              <a:rPr lang="en-US" sz="3200" b="1" dirty="0"/>
              <a:t>applicable licenses covering data access and use</a:t>
            </a:r>
            <a:r>
              <a:rPr lang="en-US" sz="3200" dirty="0"/>
              <a:t> and monitors compliance.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Partial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20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of access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67314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8229600" cy="194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has a </a:t>
            </a:r>
            <a:r>
              <a:rPr lang="en-US" sz="3200" b="1" dirty="0"/>
              <a:t>continuity plan</a:t>
            </a:r>
            <a:r>
              <a:rPr lang="en-US" sz="3200" dirty="0"/>
              <a:t> to ensure ongoing access to and preservation of its holdings.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Poor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66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10" y="2667000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10" y="2905542"/>
            <a:ext cx="8229600" cy="324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990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Please provide a description of the mechanism used to </a:t>
            </a:r>
            <a:r>
              <a:rPr lang="en-US" sz="1600" b="1" dirty="0"/>
              <a:t>ensure (to the largest extent possible) data quality</a:t>
            </a:r>
            <a:r>
              <a:rPr lang="en-US" sz="1600" dirty="0"/>
              <a:t>, recognizing that there is a </a:t>
            </a:r>
            <a:r>
              <a:rPr lang="en-US" sz="1600" b="1" dirty="0"/>
              <a:t>difference between scientific and technical quality</a:t>
            </a:r>
            <a:r>
              <a:rPr lang="en-US" sz="1600" dirty="0"/>
              <a:t>. Alternative </a:t>
            </a:r>
            <a:r>
              <a:rPr lang="en-US" sz="1600" dirty="0" smtClean="0"/>
              <a:t>“wordy” </a:t>
            </a:r>
            <a:r>
              <a:rPr lang="en-US" sz="1600" dirty="0"/>
              <a:t>version: The repository has appropriate internal </a:t>
            </a:r>
            <a:r>
              <a:rPr lang="en-US" sz="1600" b="1" dirty="0"/>
              <a:t>expertise to address data and metadata quality </a:t>
            </a:r>
            <a:r>
              <a:rPr lang="en-US" sz="1600" dirty="0"/>
              <a:t>through assessment of acquisitions, setting quality-related deposit criteria, and enriching data and metadata quality when appropriate to the mission and ensures sufficient information is available for end users to make quality-related evaluations.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Poor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933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Confidentiality/Ethics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1458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96409"/>
            <a:ext cx="8229600" cy="245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appropriate, the repository </a:t>
            </a:r>
            <a:r>
              <a:rPr lang="en-US" sz="3200" b="1" dirty="0"/>
              <a:t>protects the subjects of research</a:t>
            </a:r>
            <a:r>
              <a:rPr lang="en-US" sz="3200" dirty="0"/>
              <a:t> to the extent possible, taking into account disciplinary norms.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27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7" y="4025026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8229600" cy="175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752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See statements approved by 2014 ICSU General </a:t>
            </a:r>
            <a:r>
              <a:rPr lang="en-US" sz="3200" dirty="0" smtClean="0"/>
              <a:t>Assembly.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123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infrastructure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36577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6697"/>
            <a:ext cx="8229600" cy="138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1752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organization has </a:t>
            </a:r>
            <a:r>
              <a:rPr lang="en-US" sz="3200" b="1" dirty="0"/>
              <a:t>adequate funding and sufficient numbers of qualified staff</a:t>
            </a:r>
            <a:r>
              <a:rPr lang="en-US" sz="3200" dirty="0"/>
              <a:t> to effectively carry out the mission.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912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guidance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8229600" cy="2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8229600" cy="148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7526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repository adopts mechanism(s) to secure </a:t>
            </a:r>
            <a:r>
              <a:rPr lang="en-US" sz="3200" b="1" dirty="0"/>
              <a:t>ongoing scientific guidance and feedback from recognized experts</a:t>
            </a:r>
            <a:r>
              <a:rPr lang="en-US" sz="3200" dirty="0"/>
              <a:t>, and maintains publicly accessible documentation of such guidance.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6258370"/>
            <a:ext cx="2438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10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to Nestor and ISO </a:t>
            </a:r>
          </a:p>
          <a:p>
            <a:r>
              <a:rPr lang="en-US" dirty="0" smtClean="0"/>
              <a:t>Finalize the harmonized requirements and put them out to the community as Version 1</a:t>
            </a:r>
          </a:p>
          <a:p>
            <a:r>
              <a:rPr lang="en-US" dirty="0" smtClean="0"/>
              <a:t>Begin to work on aligning procedures</a:t>
            </a:r>
          </a:p>
          <a:p>
            <a:r>
              <a:rPr lang="en-US" dirty="0" smtClean="0"/>
              <a:t>Determine relationship of DSA and WDS to each </a:t>
            </a:r>
            <a:r>
              <a:rPr lang="en-US" smtClean="0"/>
              <a:t>other </a:t>
            </a:r>
          </a:p>
          <a:p>
            <a:r>
              <a:rPr lang="en-US" smtClean="0"/>
              <a:t>Create </a:t>
            </a:r>
            <a:r>
              <a:rPr lang="en-US" dirty="0" err="1" smtClean="0"/>
              <a:t>testbed</a:t>
            </a:r>
            <a:r>
              <a:rPr lang="en-US" dirty="0" smtClean="0"/>
              <a:t> for certification</a:t>
            </a:r>
          </a:p>
          <a:p>
            <a:r>
              <a:rPr lang="en-US" dirty="0" smtClean="0"/>
              <a:t>Investigate shared pool of reviewers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Other RDA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Policy – There may be a way to share policies across repositories and to integrate them into the assessment process (e.g., checks for integrity).</a:t>
            </a:r>
          </a:p>
          <a:p>
            <a:r>
              <a:rPr lang="en-US" dirty="0" smtClean="0"/>
              <a:t>Domain Repositories IG – This is a natural fit. We can work with the IG to get basic certification on the agenda of repositories and to test our new </a:t>
            </a:r>
            <a:r>
              <a:rPr lang="en-US" smtClean="0"/>
              <a:t>criteria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04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Mary </a:t>
            </a:r>
            <a:r>
              <a:rPr lang="en-US" dirty="0" err="1" smtClean="0"/>
              <a:t>Vardigan</a:t>
            </a:r>
            <a:r>
              <a:rPr lang="en-US" dirty="0" smtClean="0"/>
              <a:t> – </a:t>
            </a:r>
            <a:r>
              <a:rPr lang="en-US" dirty="0" smtClean="0">
                <a:hlinkClick r:id="rId2"/>
              </a:rPr>
              <a:t>vardigan@umich.edu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Lesley </a:t>
            </a:r>
            <a:r>
              <a:rPr lang="en-US" dirty="0" err="1" smtClean="0"/>
              <a:t>Rickards</a:t>
            </a:r>
            <a:r>
              <a:rPr lang="en-US" dirty="0" smtClean="0"/>
              <a:t> -- </a:t>
            </a:r>
            <a:r>
              <a:rPr lang="en-US" dirty="0" smtClean="0">
                <a:hlinkClick r:id="rId3"/>
              </a:rPr>
              <a:t>ljr@bodc.ac.uk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42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Seal of Approval and World Data System both lightweight mechanisms for repository assessment</a:t>
            </a:r>
          </a:p>
          <a:p>
            <a:r>
              <a:rPr lang="en-US" sz="2800" dirty="0" smtClean="0"/>
              <a:t>DSA began in social science and humanities, WDS in natural and physical sciences but both expanding in scope</a:t>
            </a:r>
          </a:p>
          <a:p>
            <a:r>
              <a:rPr lang="en-US" sz="2800" dirty="0" smtClean="0"/>
              <a:t>Over past two years, both groups began to see commonalities and synergies  </a:t>
            </a:r>
          </a:p>
          <a:p>
            <a:r>
              <a:rPr lang="en-US" sz="2800" dirty="0" smtClean="0"/>
              <a:t>When RDA Audit and Certification Interest Group established, exploring a partnership seemed natural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540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common catalog of criteria for basic repository assessment and certification</a:t>
            </a:r>
          </a:p>
          <a:p>
            <a:r>
              <a:rPr lang="en-US" dirty="0" smtClean="0"/>
              <a:t>Develop common procedures for assessment</a:t>
            </a:r>
          </a:p>
          <a:p>
            <a:r>
              <a:rPr lang="en-US" dirty="0" smtClean="0"/>
              <a:t>Implement a shared </a:t>
            </a:r>
            <a:r>
              <a:rPr lang="en-US" dirty="0" err="1" smtClean="0"/>
              <a:t>testbed</a:t>
            </a:r>
            <a:r>
              <a:rPr lang="en-US" dirty="0" smtClean="0"/>
              <a:t> for assessment</a:t>
            </a:r>
          </a:p>
          <a:p>
            <a:r>
              <a:rPr lang="en-US" dirty="0" smtClean="0"/>
              <a:t>Ultimately, create a shared framework for certification that includes other standards as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9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Began virtual meetings early in 2014 to map DSA and WDS criteria to each other</a:t>
            </a:r>
          </a:p>
          <a:p>
            <a:r>
              <a:rPr lang="en-US" dirty="0" smtClean="0"/>
              <a:t>Officially recognized as an RDA working group in May 2014</a:t>
            </a:r>
          </a:p>
          <a:p>
            <a:r>
              <a:rPr lang="en-US" dirty="0" smtClean="0"/>
              <a:t>Considered an “example for a non-technical group” -- RDA is about building bridges</a:t>
            </a:r>
          </a:p>
          <a:p>
            <a:r>
              <a:rPr lang="en-US" dirty="0" smtClean="0"/>
              <a:t>In August created a summary mapping with draft common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7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for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Created comprehensive Google spreadsheet to have all information in one place</a:t>
            </a:r>
          </a:p>
          <a:p>
            <a:r>
              <a:rPr lang="en-US" dirty="0" smtClean="0"/>
              <a:t>Mapped the DSA criteria to the WDS criteria, and the WDS to the DSA</a:t>
            </a:r>
          </a:p>
          <a:p>
            <a:r>
              <a:rPr lang="en-US" dirty="0" smtClean="0"/>
              <a:t>Held lengthy discussions on each guideline</a:t>
            </a:r>
          </a:p>
          <a:p>
            <a:r>
              <a:rPr lang="en-US" dirty="0" smtClean="0"/>
              <a:t>Group members noted areas of agreement and gaps and documented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7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two catalogs have similarities and differences</a:t>
            </a:r>
          </a:p>
          <a:p>
            <a:r>
              <a:rPr lang="en-US" dirty="0" smtClean="0"/>
              <a:t>DSA guidelines more concise; WDS has multi-part criteria</a:t>
            </a:r>
          </a:p>
          <a:p>
            <a:r>
              <a:rPr lang="en-US" dirty="0" smtClean="0"/>
              <a:t>DSA focus on data management, not organizational stability</a:t>
            </a:r>
          </a:p>
          <a:p>
            <a:r>
              <a:rPr lang="en-US" dirty="0" smtClean="0"/>
              <a:t>WDS certification includes membership in the WDS and certification of services, not in scope for the DSA</a:t>
            </a:r>
          </a:p>
          <a:p>
            <a:r>
              <a:rPr lang="en-US" dirty="0" smtClean="0"/>
              <a:t>Overall, working together has been great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2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Shows mappings along with notes on level of the match (good match, partial, gap, etc.)</a:t>
            </a:r>
          </a:p>
          <a:p>
            <a:r>
              <a:rPr lang="en-US" dirty="0" smtClean="0"/>
              <a:t>Reconciles the two standards with suggested common language for requirements</a:t>
            </a:r>
          </a:p>
          <a:p>
            <a:r>
              <a:rPr lang="en-US" dirty="0" smtClean="0"/>
              <a:t>Assigns a concept to each common requirement, e.g., Discovery, Appraisal, Continuity of Access</a:t>
            </a:r>
          </a:p>
          <a:p>
            <a:r>
              <a:rPr lang="en-US" dirty="0" smtClean="0"/>
              <a:t>Assigns ISO/TRAC label(s): Organizational Infrastructure, Digital Object Management,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7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Summary Walk-through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hlinkClick r:id="rId2"/>
              </a:rPr>
              <a:t>Summary Document</a:t>
            </a:r>
            <a:endParaRPr lang="en-US" dirty="0" smtClean="0">
              <a:hlinkClick r:id="rId3" action="ppaction://hlinkfile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1137</Words>
  <Application>Microsoft Macintosh PowerPoint</Application>
  <PresentationFormat>On-screen Show (4:3)</PresentationFormat>
  <Paragraphs>110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Repository Audit and Certification DSA–WDS Partnership WG </vt:lpstr>
      <vt:lpstr>Working Group Members</vt:lpstr>
      <vt:lpstr>Context and Background</vt:lpstr>
      <vt:lpstr>Working Group Goals</vt:lpstr>
      <vt:lpstr>Our Work So Far</vt:lpstr>
      <vt:lpstr>Procedures for Mapping</vt:lpstr>
      <vt:lpstr>General Findings</vt:lpstr>
      <vt:lpstr>Mapping Summary</vt:lpstr>
      <vt:lpstr>Mapping Summary Walk-through</vt:lpstr>
      <vt:lpstr>Context</vt:lpstr>
      <vt:lpstr>Appraisal</vt:lpstr>
      <vt:lpstr>Mission/Scope</vt:lpstr>
      <vt:lpstr>Documented storage procedures</vt:lpstr>
      <vt:lpstr>Preservation plan</vt:lpstr>
      <vt:lpstr>Workflows</vt:lpstr>
      <vt:lpstr>Data discovery and identification</vt:lpstr>
      <vt:lpstr>Data integrity and authenticity</vt:lpstr>
      <vt:lpstr>Technical infrastructure</vt:lpstr>
      <vt:lpstr>Security</vt:lpstr>
      <vt:lpstr>Licenses</vt:lpstr>
      <vt:lpstr>Continuity of access</vt:lpstr>
      <vt:lpstr>Data quality</vt:lpstr>
      <vt:lpstr>Confidentiality/Ethics</vt:lpstr>
      <vt:lpstr>Open access</vt:lpstr>
      <vt:lpstr>Organizational infrastructure</vt:lpstr>
      <vt:lpstr>Scientific guidance</vt:lpstr>
      <vt:lpstr>Next Steps</vt:lpstr>
      <vt:lpstr>Links to Other RDA Groups</vt:lpstr>
      <vt:lpstr>Questions?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Audit and Certification DSA–WDS Partnership WG</dc:title>
  <dc:creator>staff</dc:creator>
  <cp:lastModifiedBy>Mary Vardigan</cp:lastModifiedBy>
  <cp:revision>105</cp:revision>
  <cp:lastPrinted>2014-09-16T17:44:02Z</cp:lastPrinted>
  <dcterms:created xsi:type="dcterms:W3CDTF">2014-09-08T17:31:03Z</dcterms:created>
  <dcterms:modified xsi:type="dcterms:W3CDTF">2014-11-13T20:25:07Z</dcterms:modified>
</cp:coreProperties>
</file>