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5" r:id="rId1"/>
  </p:sldMasterIdLst>
  <p:notesMasterIdLst>
    <p:notesMasterId r:id="rId8"/>
  </p:notesMasterIdLst>
  <p:sldIdLst>
    <p:sldId id="256" r:id="rId2"/>
    <p:sldId id="266" r:id="rId3"/>
    <p:sldId id="260" r:id="rId4"/>
    <p:sldId id="290" r:id="rId5"/>
    <p:sldId id="271" r:id="rId6"/>
    <p:sldId id="289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C88F376-1FC5-4FBF-ACCE-9D3A1676444E}">
  <a:tblStyle styleId="{FC88F376-1FC5-4FBF-ACCE-9D3A1676444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3"/>
  </p:normalViewPr>
  <p:slideViewPr>
    <p:cSldViewPr snapToGrid="0">
      <p:cViewPr varScale="1">
        <p:scale>
          <a:sx n="159" d="100"/>
          <a:sy n="159" d="100"/>
        </p:scale>
        <p:origin x="2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3283183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300295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05987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16520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128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756E-713B-49E8-B089-67041B9DF622}" type="datetimeFigureOut">
              <a:rPr lang="en-US" smtClean="0"/>
              <a:t>3/27/18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820023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756E-713B-49E8-B089-67041B9DF622}" type="datetimeFigureOut">
              <a:rPr lang="en-US" smtClean="0"/>
              <a:t>3/27/18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217391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756E-713B-49E8-B089-67041B9DF622}" type="datetimeFigureOut">
              <a:rPr lang="en-US" smtClean="0"/>
              <a:t>3/27/18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1415431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98910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 Backgroun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38500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756E-713B-49E8-B089-67041B9DF622}" type="datetimeFigureOut">
              <a:rPr lang="en-US" smtClean="0"/>
              <a:t>3/27/18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106512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756E-713B-49E8-B089-67041B9DF622}" type="datetimeFigureOut">
              <a:rPr lang="en-US" smtClean="0"/>
              <a:t>3/27/18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6415850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756E-713B-49E8-B089-67041B9DF622}" type="datetimeFigureOut">
              <a:rPr lang="en-US" smtClean="0"/>
              <a:t>3/27/18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2596712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756E-713B-49E8-B089-67041B9DF622}" type="datetimeFigureOut">
              <a:rPr lang="en-US" smtClean="0"/>
              <a:t>3/27/18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9552150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756E-713B-49E8-B089-67041B9DF622}" type="datetimeFigureOut">
              <a:rPr lang="en-US" smtClean="0"/>
              <a:t>3/27/18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58494332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756E-713B-49E8-B089-67041B9DF622}" type="datetimeFigureOut">
              <a:rPr lang="en-US" smtClean="0"/>
              <a:t>3/27/18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25151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756E-713B-49E8-B089-67041B9DF622}" type="datetimeFigureOut">
              <a:rPr lang="en-US" smtClean="0"/>
              <a:t>3/27/18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1603168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756E-713B-49E8-B089-67041B9DF622}" type="datetimeFigureOut">
              <a:rPr lang="en-US" smtClean="0"/>
              <a:t>3/27/18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2503700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0756E-713B-49E8-B089-67041B9DF622}" type="datetimeFigureOut">
              <a:rPr lang="en-US" smtClean="0"/>
              <a:t>3/27/18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40374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2i-dev.d2i.indiana.edu:8081/iusc-azure-search/search.html" TargetMode="External"/><Relationship Id="rId4" Type="http://schemas.openxmlformats.org/officeDocument/2006/relationships/hyperlink" Target="http://hdl.handle.net/11723/test.seadtrain.5e66ce48-236a-4af7-b3e1-8a6700d36abf" TargetMode="External"/><Relationship Id="rId5" Type="http://schemas.openxmlformats.org/officeDocument/2006/relationships/hyperlink" Target="http://hdl.handle.net/20.5000.347/rdastrawman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3603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RPID: An Overview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33465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Rob Quick (Beth Plale)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PI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Larry Lannom and Alison Babeu (Bridget Almes)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Co-PIs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Chief Technical Contacts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Yu Luo and Scott Teige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Shape 10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67638" y="102138"/>
            <a:ext cx="7008725" cy="49392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496111" y="3210128"/>
            <a:ext cx="18469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Handle Service 8.1.1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7638" y="4125745"/>
            <a:ext cx="1178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Cordra</a:t>
            </a:r>
            <a:r>
              <a:rPr lang="en-US" dirty="0" smtClean="0"/>
              <a:t> 1.0.7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311700" y="2145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PID makeup</a:t>
            </a:r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08000" lvl="0" indent="-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</a:pPr>
            <a:r>
              <a:rPr lang="en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RPID </a:t>
            </a:r>
            <a:r>
              <a:rPr lang="en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testbed assigns only test temporary handles: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65200" lvl="1" indent="-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</a:pPr>
            <a:r>
              <a:rPr lang="en" sz="24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11723.1.test, 11723.2.test, ... </a:t>
            </a:r>
            <a:r>
              <a:rPr lang="en" sz="2400" i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11723.8.test </a:t>
            </a:r>
            <a:r>
              <a:rPr lang="en" sz="24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 </a:t>
            </a:r>
            <a:r>
              <a:rPr lang="en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</a:t>
            </a:r>
            <a:r>
              <a:rPr lang="en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internal </a:t>
            </a:r>
            <a:r>
              <a:rPr lang="en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65200" lvl="1" indent="-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</a:pPr>
            <a:r>
              <a:rPr lang="en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117</a:t>
            </a:r>
            <a:r>
              <a:rPr lang="en" sz="24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23.9.test.&lt;proj name&gt;  </a:t>
            </a:r>
            <a:r>
              <a:rPr lang="en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 assigned to </a:t>
            </a:r>
            <a:r>
              <a:rPr lang="en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projects</a:t>
            </a:r>
          </a:p>
          <a:p>
            <a:pPr marL="508000" indent="-457200"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</a:pPr>
            <a:r>
              <a:rPr lang="en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DTR thus holds metadata profiles and kernel information profiles for RPID</a:t>
            </a:r>
          </a:p>
          <a:p>
            <a:pPr marL="965200" lvl="1" indent="-457200"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lang="en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oes not get at DTR federation, nor DTR attribute ownership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>
          <a:xfrm>
            <a:off x="4592250" y="2787774"/>
            <a:ext cx="2342488" cy="122413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5" name="Rounded Rectangle 14"/>
          <p:cNvSpPr/>
          <p:nvPr/>
        </p:nvSpPr>
        <p:spPr>
          <a:xfrm>
            <a:off x="4504468" y="195486"/>
            <a:ext cx="2430270" cy="25202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3" name="Rectangle 2"/>
          <p:cNvSpPr/>
          <p:nvPr/>
        </p:nvSpPr>
        <p:spPr>
          <a:xfrm>
            <a:off x="4720492" y="1563638"/>
            <a:ext cx="2058983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4789091" y="3018775"/>
            <a:ext cx="1230704" cy="7404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/>
              <a:t>Data Type </a:t>
            </a:r>
          </a:p>
          <a:p>
            <a:pPr algn="ctr"/>
            <a:r>
              <a:rPr lang="en-US" sz="1050" dirty="0"/>
              <a:t>Registry Service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723187" y="267495"/>
            <a:ext cx="1107095" cy="46085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4" name="Folded Corner 13"/>
          <p:cNvSpPr/>
          <p:nvPr/>
        </p:nvSpPr>
        <p:spPr>
          <a:xfrm>
            <a:off x="2320930" y="509042"/>
            <a:ext cx="407474" cy="3363328"/>
          </a:xfrm>
          <a:prstGeom prst="foldedCorner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16" name="TextBox 15"/>
          <p:cNvSpPr txBox="1"/>
          <p:nvPr/>
        </p:nvSpPr>
        <p:spPr>
          <a:xfrm>
            <a:off x="5152540" y="258202"/>
            <a:ext cx="156617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Handle System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4656973" y="699543"/>
            <a:ext cx="212250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Global Handle Registry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67779" y="1791900"/>
            <a:ext cx="11341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bg2">
                    <a:lumMod val="25000"/>
                  </a:schemeClr>
                </a:solidFill>
              </a:rPr>
              <a:t>Local Handle </a:t>
            </a:r>
          </a:p>
          <a:p>
            <a:pPr algn="ctr"/>
            <a:r>
              <a:rPr lang="en-US" sz="1050" dirty="0">
                <a:solidFill>
                  <a:schemeClr val="bg2">
                    <a:lumMod val="25000"/>
                  </a:schemeClr>
                </a:solidFill>
              </a:rPr>
              <a:t>Service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5918" y="1631191"/>
            <a:ext cx="653057" cy="72008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0642" y="2928672"/>
            <a:ext cx="648072" cy="576064"/>
          </a:xfrm>
          <a:prstGeom prst="rect">
            <a:avLst/>
          </a:prstGeom>
        </p:spPr>
      </p:pic>
      <p:cxnSp>
        <p:nvCxnSpPr>
          <p:cNvPr id="26" name="Straight Arrow Connector 25"/>
          <p:cNvCxnSpPr/>
          <p:nvPr/>
        </p:nvCxnSpPr>
        <p:spPr>
          <a:xfrm>
            <a:off x="2766763" y="843558"/>
            <a:ext cx="189021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2830282" y="1131590"/>
            <a:ext cx="189021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911319" y="555527"/>
            <a:ext cx="1620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1. Q</a:t>
            </a:r>
            <a:r>
              <a:rPr lang="en-US" sz="1200" dirty="0"/>
              <a:t>: prefix authority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938294" y="900758"/>
            <a:ext cx="1620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Local Handle Service IP</a:t>
            </a:r>
          </a:p>
        </p:txBody>
      </p:sp>
      <p:cxnSp>
        <p:nvCxnSpPr>
          <p:cNvPr id="40" name="Elbow Connector 39"/>
          <p:cNvCxnSpPr/>
          <p:nvPr/>
        </p:nvCxnSpPr>
        <p:spPr>
          <a:xfrm>
            <a:off x="2830282" y="1131590"/>
            <a:ext cx="1890210" cy="648072"/>
          </a:xfrm>
          <a:prstGeom prst="bentConnector3">
            <a:avLst>
              <a:gd name="adj1" fmla="val -18028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938294" y="1515775"/>
            <a:ext cx="1620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 </a:t>
            </a:r>
            <a:r>
              <a:rPr lang="en-US" sz="1200" dirty="0" smtClean="0"/>
              <a:t>2. Q</a:t>
            </a:r>
            <a:r>
              <a:rPr lang="en-US" sz="1200" dirty="0"/>
              <a:t>: local handle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2830282" y="2355726"/>
            <a:ext cx="189021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830282" y="2128169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Handle </a:t>
            </a:r>
            <a:r>
              <a:rPr lang="en-US" sz="1200" dirty="0" smtClean="0"/>
              <a:t>information + PID KI</a:t>
            </a:r>
            <a:endParaRPr lang="en-US" sz="1200" dirty="0"/>
          </a:p>
        </p:txBody>
      </p:sp>
      <p:cxnSp>
        <p:nvCxnSpPr>
          <p:cNvPr id="51" name="Elbow Connector 50"/>
          <p:cNvCxnSpPr/>
          <p:nvPr/>
        </p:nvCxnSpPr>
        <p:spPr>
          <a:xfrm>
            <a:off x="2830282" y="2355727"/>
            <a:ext cx="1782198" cy="936104"/>
          </a:xfrm>
          <a:prstGeom prst="bentConnector3">
            <a:avLst>
              <a:gd name="adj1" fmla="val -19145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2850512" y="2876870"/>
            <a:ext cx="1653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3. Q</a:t>
            </a:r>
            <a:r>
              <a:rPr lang="en-US" sz="1200" dirty="0"/>
              <a:t>: DTR </a:t>
            </a:r>
            <a:r>
              <a:rPr lang="en-US" sz="1200" dirty="0" smtClean="0"/>
              <a:t>for PID KI profile</a:t>
            </a:r>
            <a:endParaRPr lang="en-US" sz="1200" dirty="0"/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2830282" y="3651870"/>
            <a:ext cx="17281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2940258" y="3397615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Profile </a:t>
            </a:r>
            <a:r>
              <a:rPr lang="en-US" sz="1200" dirty="0"/>
              <a:t>Definition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250599" y="779656"/>
            <a:ext cx="1299785" cy="1424881"/>
            <a:chOff x="7410953" y="1201009"/>
            <a:chExt cx="1733047" cy="3083123"/>
          </a:xfrm>
        </p:grpSpPr>
        <p:sp>
          <p:nvSpPr>
            <p:cNvPr id="2" name="Oval Callout 1"/>
            <p:cNvSpPr/>
            <p:nvPr/>
          </p:nvSpPr>
          <p:spPr>
            <a:xfrm>
              <a:off x="7410953" y="1201009"/>
              <a:ext cx="1733047" cy="3083123"/>
            </a:xfrm>
            <a:prstGeom prst="wedgeEllipseCallout">
              <a:avLst>
                <a:gd name="adj1" fmla="val -100384"/>
                <a:gd name="adj2" fmla="val 19617"/>
              </a:avLst>
            </a:prstGeom>
            <a:solidFill>
              <a:srgbClr val="EEECE1"/>
            </a:solidFill>
            <a:ln w="28575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681878" y="1741718"/>
              <a:ext cx="1174255" cy="14157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/>
                <a:t>PID Kernel </a:t>
              </a:r>
              <a:r>
                <a:rPr lang="en-US" sz="1050" dirty="0" err="1"/>
                <a:t>Informa-tion</a:t>
              </a:r>
              <a:r>
                <a:rPr lang="en-US" sz="1050" dirty="0"/>
                <a:t> stored at Local Handle Server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7256953" y="2505070"/>
            <a:ext cx="1299785" cy="1503074"/>
            <a:chOff x="7410953" y="1201009"/>
            <a:chExt cx="1733047" cy="3083123"/>
          </a:xfrm>
        </p:grpSpPr>
        <p:sp>
          <p:nvSpPr>
            <p:cNvPr id="37" name="Oval Callout 36"/>
            <p:cNvSpPr/>
            <p:nvPr/>
          </p:nvSpPr>
          <p:spPr>
            <a:xfrm>
              <a:off x="7410953" y="1201009"/>
              <a:ext cx="1733047" cy="3083123"/>
            </a:xfrm>
            <a:prstGeom prst="wedgeEllipseCallout">
              <a:avLst>
                <a:gd name="adj1" fmla="val -95498"/>
                <a:gd name="adj2" fmla="val -12788"/>
              </a:avLst>
            </a:prstGeom>
            <a:solidFill>
              <a:srgbClr val="EEECE1"/>
            </a:solidFill>
            <a:ln w="28575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681878" y="1877186"/>
              <a:ext cx="1174255" cy="1200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/>
                <a:t>PID Kernel </a:t>
              </a:r>
              <a:r>
                <a:rPr lang="en-US" sz="1050" dirty="0" err="1"/>
                <a:t>Informa-tion</a:t>
              </a:r>
              <a:r>
                <a:rPr lang="en-US" sz="1050" dirty="0"/>
                <a:t> profile stored at DTR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805586" y="247626"/>
            <a:ext cx="1124084" cy="2312342"/>
            <a:chOff x="7410953" y="1201009"/>
            <a:chExt cx="1733047" cy="3083123"/>
          </a:xfrm>
        </p:grpSpPr>
        <p:sp>
          <p:nvSpPr>
            <p:cNvPr id="42" name="Oval Callout 41"/>
            <p:cNvSpPr/>
            <p:nvPr/>
          </p:nvSpPr>
          <p:spPr>
            <a:xfrm>
              <a:off x="7410953" y="1201009"/>
              <a:ext cx="1733047" cy="3083123"/>
            </a:xfrm>
            <a:prstGeom prst="wedgeEllipseCallout">
              <a:avLst>
                <a:gd name="adj1" fmla="val 59371"/>
                <a:gd name="adj2" fmla="val -7845"/>
              </a:avLst>
            </a:prstGeom>
            <a:solidFill>
              <a:srgbClr val="EEECE1"/>
            </a:solidFill>
            <a:ln w="28575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544263" y="1683854"/>
              <a:ext cx="1445181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/>
                <a:t>Internet speed client </a:t>
              </a:r>
              <a:r>
                <a:rPr lang="en-US" sz="1050" dirty="0" smtClean="0"/>
                <a:t>engages in minimal decision making for efficiency</a:t>
              </a:r>
              <a:endParaRPr lang="en-US" sz="1050" dirty="0"/>
            </a:p>
          </p:txBody>
        </p:sp>
      </p:grpSp>
      <p:pic>
        <p:nvPicPr>
          <p:cNvPr id="3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69"/>
          <a:stretch>
            <a:fillRect/>
          </a:stretch>
        </p:blipFill>
        <p:spPr bwMode="auto">
          <a:xfrm>
            <a:off x="5564571" y="3631566"/>
            <a:ext cx="455224" cy="2408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69"/>
          <a:stretch>
            <a:fillRect/>
          </a:stretch>
        </p:blipFill>
        <p:spPr bwMode="auto">
          <a:xfrm>
            <a:off x="2341045" y="1910717"/>
            <a:ext cx="455224" cy="2408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69"/>
          <a:stretch>
            <a:fillRect/>
          </a:stretch>
        </p:blipFill>
        <p:spPr bwMode="auto">
          <a:xfrm>
            <a:off x="5740400" y="2080096"/>
            <a:ext cx="455224" cy="2408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Rounded Rectangle 53"/>
          <p:cNvSpPr/>
          <p:nvPr/>
        </p:nvSpPr>
        <p:spPr>
          <a:xfrm>
            <a:off x="4569156" y="4071356"/>
            <a:ext cx="2342488" cy="65297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5624" y="4142182"/>
            <a:ext cx="599558" cy="532940"/>
          </a:xfrm>
          <a:prstGeom prst="rect">
            <a:avLst/>
          </a:prstGeom>
        </p:spPr>
      </p:pic>
      <p:sp>
        <p:nvSpPr>
          <p:cNvPr id="60" name="Rectangle 59"/>
          <p:cNvSpPr/>
          <p:nvPr/>
        </p:nvSpPr>
        <p:spPr>
          <a:xfrm>
            <a:off x="4865291" y="4182540"/>
            <a:ext cx="1078304" cy="40094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Repository Service</a:t>
            </a:r>
            <a:endParaRPr lang="en-US" sz="1050" dirty="0"/>
          </a:p>
        </p:txBody>
      </p:sp>
      <p:cxnSp>
        <p:nvCxnSpPr>
          <p:cNvPr id="61" name="Straight Arrow Connector 60"/>
          <p:cNvCxnSpPr/>
          <p:nvPr/>
        </p:nvCxnSpPr>
        <p:spPr>
          <a:xfrm flipV="1">
            <a:off x="2320930" y="4412388"/>
            <a:ext cx="2372559" cy="221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1745229" y="3143526"/>
            <a:ext cx="1160035" cy="1020964"/>
            <a:chOff x="1745229" y="3513183"/>
            <a:chExt cx="1160035" cy="1020964"/>
          </a:xfrm>
        </p:grpSpPr>
        <p:sp>
          <p:nvSpPr>
            <p:cNvPr id="6" name="Diamond 5"/>
            <p:cNvSpPr/>
            <p:nvPr/>
          </p:nvSpPr>
          <p:spPr>
            <a:xfrm>
              <a:off x="1745229" y="3513183"/>
              <a:ext cx="1082311" cy="1020964"/>
            </a:xfrm>
            <a:prstGeom prst="diamond">
              <a:avLst/>
            </a:prstGeom>
            <a:solidFill>
              <a:srgbClr val="C0504D"/>
            </a:solidFill>
            <a:ln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796076" y="3688623"/>
              <a:ext cx="11091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4</a:t>
              </a:r>
              <a:r>
                <a:rPr lang="en-US" sz="1200" dirty="0" smtClean="0"/>
                <a:t>. Decision on PID kernel information</a:t>
              </a:r>
              <a:endParaRPr lang="en-US" sz="1200" dirty="0"/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3085321" y="4154845"/>
            <a:ext cx="16539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</a:t>
            </a:r>
            <a:r>
              <a:rPr lang="en-US" sz="1200" dirty="0" smtClean="0"/>
              <a:t>. Retrieve DO</a:t>
            </a:r>
            <a:endParaRPr lang="en-US" sz="1200" dirty="0"/>
          </a:p>
        </p:txBody>
      </p:sp>
      <p:cxnSp>
        <p:nvCxnSpPr>
          <p:cNvPr id="64" name="Straight Arrow Connector 63"/>
          <p:cNvCxnSpPr/>
          <p:nvPr/>
        </p:nvCxnSpPr>
        <p:spPr>
          <a:xfrm flipH="1">
            <a:off x="1001949" y="4431844"/>
            <a:ext cx="1312241" cy="27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1008779" y="3132493"/>
            <a:ext cx="0" cy="12798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6" idx="2"/>
          </p:cNvCxnSpPr>
          <p:nvPr/>
        </p:nvCxnSpPr>
        <p:spPr>
          <a:xfrm>
            <a:off x="2286385" y="4164490"/>
            <a:ext cx="27805" cy="2673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2374044" y="4140737"/>
            <a:ext cx="564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“yes”</a:t>
            </a:r>
            <a:endParaRPr lang="en-US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1769703" y="4175003"/>
            <a:ext cx="564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“no”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64903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ctrTitle"/>
          </p:nvPr>
        </p:nvSpPr>
        <p:spPr>
          <a:xfrm>
            <a:off x="311700" y="440042"/>
            <a:ext cx="8520600" cy="63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 smtClean="0"/>
              <a:t>SEADTrain: publish Airbox (PM2.4 sensor) data to Azure for training purposes</a:t>
            </a:r>
            <a:endParaRPr sz="2800" dirty="0"/>
          </a:p>
        </p:txBody>
      </p:sp>
      <p:sp>
        <p:nvSpPr>
          <p:cNvPr id="138" name="Shape 138"/>
          <p:cNvSpPr txBox="1"/>
          <p:nvPr/>
        </p:nvSpPr>
        <p:spPr>
          <a:xfrm>
            <a:off x="311700" y="1070043"/>
            <a:ext cx="8520600" cy="1342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77850"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4292E"/>
              </a:buClr>
              <a:buSzPts val="1700"/>
            </a:pPr>
            <a:r>
              <a:rPr lang="en" sz="1700" dirty="0" smtClean="0">
                <a:solidFill>
                  <a:srgbClr val="24292E"/>
                </a:solidFill>
                <a:highlight>
                  <a:srgbClr val="FFFFFF"/>
                </a:highlight>
              </a:rPr>
              <a:t>IU SEADTrain discovery </a:t>
            </a:r>
            <a:r>
              <a:rPr lang="en" sz="1700" dirty="0">
                <a:solidFill>
                  <a:srgbClr val="24292E"/>
                </a:solidFill>
                <a:highlight>
                  <a:srgbClr val="FFFFFF"/>
                </a:highlight>
              </a:rPr>
              <a:t>page </a:t>
            </a:r>
            <a:r>
              <a:rPr lang="en" sz="1700" u="sng" dirty="0">
                <a:solidFill>
                  <a:schemeClr val="hlink"/>
                </a:solidFill>
                <a:highlight>
                  <a:srgbClr val="FFFFFF"/>
                </a:highlight>
                <a:hlinkClick r:id="rId3"/>
              </a:rPr>
              <a:t>http://d2i-dev.d2i.indiana.edu:8081/iusc-azure-search/search.html</a:t>
            </a:r>
            <a:endParaRPr sz="1700" dirty="0">
              <a:solidFill>
                <a:srgbClr val="24292E"/>
              </a:solidFill>
              <a:highlight>
                <a:srgbClr val="FFFFFF"/>
              </a:highlight>
            </a:endParaRPr>
          </a:p>
          <a:p>
            <a:pPr marL="577850"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4292E"/>
              </a:buClr>
              <a:buSzPts val="1700"/>
            </a:pPr>
            <a:r>
              <a:rPr lang="en" sz="1700" dirty="0">
                <a:solidFill>
                  <a:srgbClr val="24292E"/>
                </a:solidFill>
                <a:highlight>
                  <a:srgbClr val="FFFFFF"/>
                </a:highlight>
              </a:rPr>
              <a:t>Sample </a:t>
            </a:r>
            <a:r>
              <a:rPr lang="en" sz="1700" dirty="0" smtClean="0">
                <a:solidFill>
                  <a:srgbClr val="24292E"/>
                </a:solidFill>
                <a:highlight>
                  <a:srgbClr val="FFFFFF"/>
                </a:highlight>
              </a:rPr>
              <a:t>dataset:  </a:t>
            </a:r>
            <a:r>
              <a:rPr lang="en" sz="1700" u="sng" dirty="0" smtClean="0">
                <a:solidFill>
                  <a:schemeClr val="hlink"/>
                </a:solidFill>
                <a:highlight>
                  <a:srgbClr val="FFFFFF"/>
                </a:highlight>
                <a:hlinkClick r:id="rId4"/>
              </a:rPr>
              <a:t>http</a:t>
            </a:r>
            <a:r>
              <a:rPr lang="en" sz="1700" u="sng" dirty="0">
                <a:solidFill>
                  <a:schemeClr val="hlink"/>
                </a:solidFill>
                <a:highlight>
                  <a:srgbClr val="FFFFFF"/>
                </a:highlight>
                <a:hlinkClick r:id="rId4"/>
              </a:rPr>
              <a:t>://</a:t>
            </a:r>
            <a:r>
              <a:rPr lang="en" sz="1700" u="sng" dirty="0" smtClean="0">
                <a:solidFill>
                  <a:schemeClr val="hlink"/>
                </a:solidFill>
                <a:highlight>
                  <a:srgbClr val="FFFFFF"/>
                </a:highlight>
                <a:hlinkClick r:id="rId4"/>
              </a:rPr>
              <a:t>hdl.handle.net/11723/test.seadtrain.5e66ce48-236a-4af7-b3e1-8a6700d36abf</a:t>
            </a:r>
            <a:endParaRPr lang="en" sz="1700" u="sng" dirty="0">
              <a:solidFill>
                <a:schemeClr val="hlink"/>
              </a:solidFill>
              <a:highlight>
                <a:srgbClr val="FFFFFF"/>
              </a:highlight>
            </a:endParaRPr>
          </a:p>
          <a:p>
            <a:pPr marL="577850"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4292E"/>
              </a:buClr>
              <a:buSzPts val="1700"/>
            </a:pPr>
            <a:endParaRPr sz="1700" dirty="0" smtClean="0">
              <a:solidFill>
                <a:srgbClr val="24292E"/>
              </a:solidFill>
              <a:highlight>
                <a:srgbClr val="FFFFFF"/>
              </a:highlight>
            </a:endParaRPr>
          </a:p>
          <a:p>
            <a:pPr marL="0" lvl="0" indent="0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700" dirty="0">
              <a:solidFill>
                <a:srgbClr val="24292E"/>
              </a:solidFill>
              <a:highlight>
                <a:srgbClr val="FFFFFF"/>
              </a:highlight>
            </a:endParaRPr>
          </a:p>
          <a:p>
            <a:pPr marL="0" lvl="0" indent="0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700" dirty="0">
              <a:solidFill>
                <a:srgbClr val="24292E"/>
              </a:solidFill>
              <a:highlight>
                <a:srgbClr val="FFFFFF"/>
              </a:highlight>
            </a:endParaRPr>
          </a:p>
          <a:p>
            <a:pPr marL="457200" lvl="0" indent="0" rtl="0">
              <a:lnSpc>
                <a:spcPct val="115000"/>
              </a:lnSpc>
              <a:spcBef>
                <a:spcPts val="1500"/>
              </a:spcBef>
              <a:spcAft>
                <a:spcPts val="2400"/>
              </a:spcAft>
              <a:buNone/>
            </a:pPr>
            <a:endParaRPr sz="1700" dirty="0">
              <a:solidFill>
                <a:srgbClr val="24292E"/>
              </a:solidFill>
            </a:endParaRPr>
          </a:p>
        </p:txBody>
      </p:sp>
      <p:graphicFrame>
        <p:nvGraphicFramePr>
          <p:cNvPr id="139" name="Shape 139"/>
          <p:cNvGraphicFramePr/>
          <p:nvPr>
            <p:extLst>
              <p:ext uri="{D42A27DB-BD31-4B8C-83A1-F6EECF244321}">
                <p14:modId xmlns:p14="http://schemas.microsoft.com/office/powerpoint/2010/main" val="2495262037"/>
              </p:ext>
            </p:extLst>
          </p:nvPr>
        </p:nvGraphicFramePr>
        <p:xfrm>
          <a:off x="650314" y="2568103"/>
          <a:ext cx="8269950" cy="2363820"/>
        </p:xfrm>
        <a:graphic>
          <a:graphicData uri="http://schemas.openxmlformats.org/drawingml/2006/table">
            <a:tbl>
              <a:tblPr>
                <a:noFill/>
                <a:tableStyleId>{FC88F376-1FC5-4FBF-ACCE-9D3A1676444E}</a:tableStyleId>
              </a:tblPr>
              <a:tblGrid>
                <a:gridCol w="8269950"/>
              </a:tblGrid>
              <a:tr h="236382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 smtClean="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PID Kernel Information</a:t>
                      </a:r>
                      <a:r>
                        <a:rPr lang="en" sz="1400" baseline="0" dirty="0" smtClean="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 Record (snippet)</a:t>
                      </a: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 smtClean="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{"</a:t>
                      </a:r>
                      <a:r>
                        <a:rPr lang="en" sz="1400" dirty="0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</a:rPr>
                        <a:t>digitalObjectType</a:t>
                      </a:r>
                      <a:r>
                        <a:rPr lang="en" sz="1400" dirty="0" smtClean="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":</a:t>
                      </a:r>
                      <a:r>
                        <a:rPr lang="en" sz="1400" dirty="0" smtClean="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hlinkClick r:id="rId5"/>
                        </a:rPr>
                        <a:t>http</a:t>
                      </a:r>
                      <a:r>
                        <a:rPr lang="en" sz="1400" dirty="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hlinkClick r:id="rId5"/>
                        </a:rPr>
                        <a:t>://</a:t>
                      </a:r>
                      <a:r>
                        <a:rPr lang="en" sz="1400" dirty="0" smtClean="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hlinkClick r:id="rId5"/>
                        </a:rPr>
                        <a:t>hdl.handle.net/20.5000.347/rdastrawman</a:t>
                      </a:r>
                      <a:endParaRPr lang="en" sz="1400" dirty="0" smtClean="0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</a:endParaRP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 smtClean="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,"</a:t>
                      </a:r>
                      <a:r>
                        <a:rPr lang="en" sz="1400" dirty="0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</a:rPr>
                        <a:t>digitalObjectLocation</a:t>
                      </a:r>
                      <a:r>
                        <a:rPr lang="en" sz="1400" dirty="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":"https://</a:t>
                      </a:r>
                      <a:r>
                        <a:rPr lang="en" sz="1400" dirty="0" smtClean="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iusc.blob.core.windows.net/0a203465-b853-4556-87c0ac172fb55674/2017_D239_9E65F90C537D.txt",</a:t>
                      </a: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 smtClean="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"</a:t>
                      </a:r>
                      <a:r>
                        <a:rPr lang="en" sz="1400" dirty="0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</a:rPr>
                        <a:t>PID</a:t>
                      </a:r>
                      <a:r>
                        <a:rPr lang="en" sz="1400" dirty="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":"http://hdl.handle.net/11723/test.seadtrain.5e66ce48-236a-4af7-b3e1-8a6700d36abf</a:t>
                      </a:r>
                      <a:r>
                        <a:rPr lang="en" sz="1400" dirty="0" smtClean="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",</a:t>
                      </a: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 smtClean="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"</a:t>
                      </a:r>
                      <a:r>
                        <a:rPr lang="en" sz="1400" dirty="0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</a:rPr>
                        <a:t>etag</a:t>
                      </a:r>
                      <a:r>
                        <a:rPr lang="en" sz="1400" dirty="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":"</a:t>
                      </a:r>
                      <a:r>
                        <a:rPr lang="en" sz="1400" dirty="0" smtClean="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2f0733b956baf24c3108fee8e9d767de“</a:t>
                      </a: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 smtClean="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,"</a:t>
                      </a:r>
                      <a:r>
                        <a:rPr lang="en" sz="1400" dirty="0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</a:rPr>
                        <a:t>RDAKIProfileType</a:t>
                      </a:r>
                      <a:r>
                        <a:rPr lang="en" sz="1400" dirty="0" smtClean="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":</a:t>
                      </a:r>
                      <a:r>
                        <a:rPr lang="en" sz="1400" dirty="0" smtClean="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hlinkClick r:id="rId5"/>
                        </a:rPr>
                        <a:t>http</a:t>
                      </a:r>
                      <a:r>
                        <a:rPr lang="en" sz="1400" dirty="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hlinkClick r:id="rId5"/>
                        </a:rPr>
                        <a:t>://</a:t>
                      </a:r>
                      <a:r>
                        <a:rPr lang="en" sz="1400" dirty="0" smtClean="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hlinkClick r:id="rId5"/>
                        </a:rPr>
                        <a:t>hdl.handle.net/20.5000.347/rdastrawman</a:t>
                      </a:r>
                      <a:endParaRPr lang="en" sz="1400" dirty="0" smtClean="0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</a:endParaRP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 smtClean="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,"</a:t>
                      </a:r>
                      <a:r>
                        <a:rPr lang="en" sz="1400" dirty="0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</a:rPr>
                        <a:t>lastModified</a:t>
                      </a:r>
                      <a:r>
                        <a:rPr lang="en" sz="1400" dirty="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":"</a:t>
                      </a:r>
                      <a:r>
                        <a:rPr lang="en" sz="1400" dirty="0" smtClean="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2017-08-28T00:00:00Z“</a:t>
                      </a: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 smtClean="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,"</a:t>
                      </a:r>
                      <a:r>
                        <a:rPr lang="en" sz="1400" dirty="0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</a:rPr>
                        <a:t>creationDate</a:t>
                      </a:r>
                      <a:r>
                        <a:rPr lang="en" sz="1400" dirty="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":"2017-08-27T00:00:00Z"}</a:t>
                      </a:r>
                      <a:endParaRPr sz="1400" dirty="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progress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Curated list of PIDs where each PID has valid kernel information and resolves to a publicly accessible data object.</a:t>
            </a:r>
          </a:p>
          <a:p>
            <a:pPr lvl="1"/>
            <a:r>
              <a:rPr lang="en-US" dirty="0" smtClean="0"/>
              <a:t>Available publicly</a:t>
            </a:r>
          </a:p>
          <a:p>
            <a:pPr lvl="1"/>
            <a:r>
              <a:rPr lang="en-US" dirty="0" smtClean="0"/>
              <a:t>Enables testing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695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276</Words>
  <Application>Microsoft Macintosh PowerPoint</Application>
  <PresentationFormat>On-screen Show (16:9)</PresentationFormat>
  <Paragraphs>52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 Light</vt:lpstr>
      <vt:lpstr>Arial</vt:lpstr>
      <vt:lpstr>Calibri</vt:lpstr>
      <vt:lpstr>Office Theme</vt:lpstr>
      <vt:lpstr>RPID: An Overview </vt:lpstr>
      <vt:lpstr>PowerPoint Presentation</vt:lpstr>
      <vt:lpstr>PID makeup</vt:lpstr>
      <vt:lpstr>PowerPoint Presentation</vt:lpstr>
      <vt:lpstr>SEADTrain: publish Airbox (PM2.4 sensor) data to Azure for training purposes</vt:lpstr>
      <vt:lpstr>In progress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RPID: An Overview</dc:title>
  <dc:creator>Plale, Beth A.</dc:creator>
  <cp:lastModifiedBy>Laurence Lannom</cp:lastModifiedBy>
  <cp:revision>9</cp:revision>
  <dcterms:modified xsi:type="dcterms:W3CDTF">2018-03-27T13:10:16Z</dcterms:modified>
</cp:coreProperties>
</file>