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3"/>
  </p:notesMasterIdLst>
  <p:sldIdLst>
    <p:sldId id="263" r:id="rId3"/>
    <p:sldId id="269" r:id="rId4"/>
    <p:sldId id="272" r:id="rId5"/>
    <p:sldId id="266" r:id="rId6"/>
    <p:sldId id="267" r:id="rId7"/>
    <p:sldId id="268" r:id="rId8"/>
    <p:sldId id="270" r:id="rId9"/>
    <p:sldId id="273" r:id="rId10"/>
    <p:sldId id="264" r:id="rId11"/>
    <p:sldId id="271" r:id="rId12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800" b="1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800" b="1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800" b="1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800" b="1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Standardabschnitt" id="{B3C4CB7E-A15F-4F6E-B159-3A1265AA6481}">
          <p14:sldIdLst>
            <p14:sldId id="263"/>
            <p14:sldId id="269"/>
            <p14:sldId id="272"/>
            <p14:sldId id="266"/>
            <p14:sldId id="267"/>
            <p14:sldId id="268"/>
            <p14:sldId id="270"/>
            <p14:sldId id="273"/>
            <p14:sldId id="264"/>
            <p14:sldId id="27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D29"/>
    <a:srgbClr val="E4D700"/>
    <a:srgbClr val="9A9B9C"/>
    <a:srgbClr val="58A618"/>
    <a:srgbClr val="D96A2C"/>
    <a:srgbClr val="CC6021"/>
    <a:srgbClr val="C55B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81" autoAdjust="0"/>
    <p:restoredTop sz="88936" autoAdjust="0"/>
  </p:normalViewPr>
  <p:slideViewPr>
    <p:cSldViewPr>
      <p:cViewPr>
        <p:scale>
          <a:sx n="75" d="100"/>
          <a:sy n="75" d="100"/>
        </p:scale>
        <p:origin x="-1224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80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5FA21091-5BA2-AC44-833F-B265DB045E52}" type="slidenum">
              <a:rPr lang="en-AU"/>
              <a:pPr>
                <a:defRPr/>
              </a:pPr>
              <a:t>‹Nr.›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9988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A21091-5BA2-AC44-833F-B265DB045E52}" type="slidenum">
              <a:rPr lang="en-AU" smtClean="0"/>
              <a:pPr>
                <a:defRPr/>
              </a:pPr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9768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71601" y="2132856"/>
            <a:ext cx="7272808" cy="2232248"/>
          </a:xfrm>
          <a:prstGeom prst="rect">
            <a:avLst/>
          </a:prstGeom>
        </p:spPr>
        <p:txBody>
          <a:bodyPr anchor="ctr"/>
          <a:lstStyle>
            <a:lvl1pPr algn="ctr">
              <a:defRPr sz="3000" b="1" i="0">
                <a:solidFill>
                  <a:schemeClr val="bg1"/>
                </a:solidFill>
                <a:latin typeface=""/>
                <a:cs typeface="Trebuchet MS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AU" noProof="0" dirty="0" smtClean="0"/>
          </a:p>
        </p:txBody>
      </p:sp>
    </p:spTree>
    <p:extLst>
      <p:ext uri="{BB962C8B-B14F-4D97-AF65-F5344CB8AC3E}">
        <p14:creationId xmlns:p14="http://schemas.microsoft.com/office/powerpoint/2010/main" val="881049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340768"/>
            <a:ext cx="8137599" cy="4785395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58A618"/>
              </a:buClr>
              <a:buFont typeface="Wingdings" charset="2"/>
              <a:buChar char="§"/>
              <a:defRPr sz="2400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Arial"/>
              </a:defRPr>
            </a:lvl1pPr>
            <a:lvl2pPr marL="742950" indent="-285750">
              <a:buClr>
                <a:srgbClr val="703D29"/>
              </a:buClr>
              <a:buFont typeface="Wingdings" charset="2"/>
              <a:buChar char="§"/>
              <a:defRPr sz="1800">
                <a:solidFill>
                  <a:schemeClr val="accent4">
                    <a:lumMod val="90000"/>
                    <a:lumOff val="10000"/>
                  </a:schemeClr>
                </a:solidFill>
                <a:latin typeface="+mj-lt"/>
                <a:cs typeface="Trebuchet MS"/>
              </a:defRPr>
            </a:lvl2pPr>
            <a:lvl3pPr marL="1143000" indent="-228600">
              <a:buClr>
                <a:srgbClr val="E4D700"/>
              </a:buClr>
              <a:buFont typeface="Wingdings" charset="2"/>
              <a:buChar char="§"/>
              <a:defRPr sz="16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3pPr>
            <a:lvl4pPr marL="1600200" indent="-228600">
              <a:buClr>
                <a:schemeClr val="accent5"/>
              </a:buClr>
              <a:buFont typeface="Wingdings" charset="2"/>
              <a:buChar char="§"/>
              <a:defRPr sz="16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4pPr>
            <a:lvl5pPr marL="2057400" indent="-228600">
              <a:buClr>
                <a:schemeClr val="accent5"/>
              </a:buClr>
              <a:buFont typeface="Wingdings" charset="2"/>
              <a:buChar char="§"/>
              <a:defRPr sz="16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55576" y="0"/>
            <a:ext cx="7560840" cy="981075"/>
          </a:xfrm>
          <a:prstGeom prst="rect">
            <a:avLst/>
          </a:prstGeom>
        </p:spPr>
        <p:txBody>
          <a:bodyPr anchor="ctr"/>
          <a:lstStyle>
            <a:lvl1pPr>
              <a:defRPr sz="1800">
                <a:solidFill>
                  <a:srgbClr val="58A618"/>
                </a:solidFill>
                <a:latin typeface=""/>
                <a:cs typeface="Trebuchet MS"/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076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576" y="2132856"/>
            <a:ext cx="3888432" cy="3456384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58A618"/>
              </a:buClr>
              <a:buFont typeface="Wingdings" charset="2"/>
              <a:buChar char="§"/>
              <a:defRPr sz="18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1pPr>
            <a:lvl2pPr marL="742950" indent="-285750">
              <a:buClr>
                <a:srgbClr val="703D29"/>
              </a:buClr>
              <a:buFont typeface="Wingdings" charset="2"/>
              <a:buChar char="§"/>
              <a:defRPr sz="16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2pPr>
            <a:lvl3pPr marL="1143000" indent="-228600">
              <a:buClr>
                <a:srgbClr val="E4D700"/>
              </a:buClr>
              <a:buFont typeface="Wingdings" charset="2"/>
              <a:buChar char="§"/>
              <a:defRPr sz="16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3pPr>
            <a:lvl4pPr marL="1600200" indent="-228600">
              <a:buClr>
                <a:schemeClr val="accent5"/>
              </a:buClr>
              <a:buFont typeface="Wingdings" charset="2"/>
              <a:buChar char="§"/>
              <a:defRPr sz="1800">
                <a:solidFill>
                  <a:schemeClr val="tx1"/>
                </a:solidFill>
                <a:latin typeface="Trebuchet MS"/>
                <a:cs typeface="Trebuchet MS"/>
              </a:defRPr>
            </a:lvl4pPr>
            <a:lvl5pPr marL="2057400" indent="-228600">
              <a:buClr>
                <a:schemeClr val="accent5"/>
              </a:buClr>
              <a:buFont typeface="Wingdings" charset="2"/>
              <a:buChar char="§"/>
              <a:defRPr sz="1800">
                <a:solidFill>
                  <a:schemeClr val="tx1"/>
                </a:solidFill>
                <a:latin typeface="Trebuchet MS"/>
                <a:cs typeface="Trebuchet M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016" y="2132856"/>
            <a:ext cx="3889127" cy="3456384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58A618"/>
              </a:buClr>
              <a:buFont typeface="Wingdings" charset="2"/>
              <a:buChar char="§"/>
              <a:defRPr sz="1800">
                <a:latin typeface=""/>
                <a:cs typeface="Trebuchet MS"/>
              </a:defRPr>
            </a:lvl1pPr>
            <a:lvl2pPr marL="742950" indent="-285750">
              <a:buClr>
                <a:srgbClr val="703D29"/>
              </a:buClr>
              <a:buFont typeface="Wingdings" charset="2"/>
              <a:buChar char="§"/>
              <a:defRPr sz="1600">
                <a:latin typeface=""/>
                <a:cs typeface="Trebuchet MS"/>
              </a:defRPr>
            </a:lvl2pPr>
            <a:lvl3pPr marL="1143000" indent="-228600">
              <a:buClr>
                <a:srgbClr val="E4D700"/>
              </a:buClr>
              <a:buFont typeface="Wingdings" charset="2"/>
              <a:buChar char="§"/>
              <a:defRPr sz="1600">
                <a:latin typeface=""/>
                <a:cs typeface="Trebuchet MS"/>
              </a:defRPr>
            </a:lvl3pPr>
            <a:lvl4pPr marL="1600200" indent="-228600">
              <a:buClr>
                <a:schemeClr val="accent5"/>
              </a:buClr>
              <a:buFont typeface="Wingdings" charset="2"/>
              <a:buChar char="§"/>
              <a:defRPr sz="1800">
                <a:latin typeface="Trebuchet MS"/>
                <a:cs typeface="Trebuchet MS"/>
              </a:defRPr>
            </a:lvl4pPr>
            <a:lvl5pPr marL="2057400" indent="-228600">
              <a:buClr>
                <a:schemeClr val="accent5"/>
              </a:buClr>
              <a:buFont typeface="Wingdings" charset="2"/>
              <a:buChar char="§"/>
              <a:defRPr sz="1800">
                <a:latin typeface="Trebuchet MS"/>
                <a:cs typeface="Trebuchet M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0"/>
          </p:nvPr>
        </p:nvSpPr>
        <p:spPr>
          <a:xfrm>
            <a:off x="755576" y="1349078"/>
            <a:ext cx="3888432" cy="6397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6017" y="1349078"/>
            <a:ext cx="3888432" cy="6397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rebuchet M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55576" y="0"/>
            <a:ext cx="7560840" cy="981075"/>
          </a:xfrm>
          <a:prstGeom prst="rect">
            <a:avLst/>
          </a:prstGeom>
        </p:spPr>
        <p:txBody>
          <a:bodyPr anchor="ctr"/>
          <a:lstStyle>
            <a:lvl1pPr>
              <a:defRPr sz="1800">
                <a:solidFill>
                  <a:srgbClr val="58A618"/>
                </a:solidFill>
                <a:latin typeface=""/>
                <a:cs typeface="Trebuchet MS"/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30524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132856"/>
            <a:ext cx="8229600" cy="2232248"/>
          </a:xfrm>
          <a:prstGeom prst="rect">
            <a:avLst/>
          </a:prstGeom>
        </p:spPr>
        <p:txBody>
          <a:bodyPr vert="horz" anchor="ctr" anchorCtr="0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486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11"/>
          <p:cNvSpPr>
            <a:spLocks noChangeArrowheads="1"/>
          </p:cNvSpPr>
          <p:nvPr/>
        </p:nvSpPr>
        <p:spPr bwMode="auto">
          <a:xfrm>
            <a:off x="8316416" y="332656"/>
            <a:ext cx="584200" cy="1968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r">
              <a:defRPr/>
            </a:pPr>
            <a:fld id="{7252A759-CE90-8E4D-8205-5455BBF991FC}" type="slidenum">
              <a:rPr lang="en-AU" sz="1000" b="0" i="0">
                <a:solidFill>
                  <a:srgbClr val="58A618"/>
                </a:solidFill>
                <a:latin typeface=""/>
                <a:cs typeface="Trebuchet MS"/>
              </a:rPr>
              <a:pPr algn="r">
                <a:defRPr/>
              </a:pPr>
              <a:t>‹Nr.›</a:t>
            </a:fld>
            <a:endParaRPr lang="en-AU" sz="1000" b="0" i="0" dirty="0">
              <a:solidFill>
                <a:srgbClr val="58A618"/>
              </a:solidFill>
              <a:latin typeface=""/>
              <a:cs typeface="Trebuchet M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789" r:id="rId2"/>
    <p:sldLayoutId id="2147483790" r:id="rId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476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i="0">
          <a:solidFill>
            <a:schemeClr val="bg1"/>
          </a:solidFill>
          <a:latin typeface=""/>
          <a:ea typeface="ＭＳ Ｐゴシック" charset="0"/>
          <a:cs typeface="Trebuchet M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tabLst>
          <a:tab pos="1879600" algn="l"/>
        </a:tabLst>
        <a:defRPr sz="1600">
          <a:solidFill>
            <a:schemeClr val="bg1"/>
          </a:solidFill>
          <a:latin typeface="Trebuchet MS"/>
          <a:ea typeface="ＭＳ Ｐゴシック" charset="0"/>
          <a:cs typeface="Trebuchet MS"/>
        </a:defRPr>
      </a:lvl1pPr>
      <a:lvl2pPr marL="811213" indent="-354013" algn="l" rtl="0" eaLnBrk="0" fontAlgn="base" hangingPunct="0">
        <a:spcBef>
          <a:spcPct val="20000"/>
        </a:spcBef>
        <a:spcAft>
          <a:spcPct val="0"/>
        </a:spcAft>
        <a:buChar char="–"/>
        <a:tabLst>
          <a:tab pos="1879600" algn="l"/>
        </a:tabLst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219200" indent="-228600" algn="l" rtl="0" eaLnBrk="0" fontAlgn="base" hangingPunct="0">
        <a:spcBef>
          <a:spcPct val="20000"/>
        </a:spcBef>
        <a:spcAft>
          <a:spcPct val="0"/>
        </a:spcAft>
        <a:buChar char="•"/>
        <a:tabLst>
          <a:tab pos="1879600" algn="l"/>
        </a:tabLst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271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1879600" algn="l"/>
        </a:tabLst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1879600" algn="l"/>
        </a:tabLst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tabLst>
          <a:tab pos="1879600" algn="l"/>
        </a:tabLst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tabLst>
          <a:tab pos="1879600" algn="l"/>
        </a:tabLst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tabLst>
          <a:tab pos="1879600" algn="l"/>
        </a:tabLst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tabLst>
          <a:tab pos="1879600" algn="l"/>
        </a:tabLs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WG PID Information Types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 smtClean="0"/>
              <a:t>RDA-</a:t>
            </a:r>
            <a:r>
              <a:rPr lang="en-US" sz="2400" dirty="0" err="1" smtClean="0"/>
              <a:t>collab</a:t>
            </a:r>
            <a:r>
              <a:rPr lang="en-US" sz="2400" dirty="0" smtClean="0"/>
              <a:t> @ NIST – Nov. 13, 2014</a:t>
            </a:r>
            <a:endParaRPr lang="en-US" sz="2400" dirty="0"/>
          </a:p>
        </p:txBody>
      </p:sp>
      <p:sp>
        <p:nvSpPr>
          <p:cNvPr id="4" name="Textfeld 3"/>
          <p:cNvSpPr txBox="1"/>
          <p:nvPr/>
        </p:nvSpPr>
        <p:spPr>
          <a:xfrm>
            <a:off x="1583668" y="3789040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Tobias </a:t>
            </a:r>
            <a:r>
              <a:rPr lang="en-US" sz="1400" dirty="0" err="1" smtClean="0"/>
              <a:t>Weigel</a:t>
            </a:r>
            <a:r>
              <a:rPr lang="en-US" sz="1400" dirty="0" smtClean="0"/>
              <a:t> (DKRZ / University of Hamburg)</a:t>
            </a:r>
          </a:p>
          <a:p>
            <a:pPr algn="ctr"/>
            <a:r>
              <a:rPr lang="en-US" sz="1400" dirty="0" smtClean="0"/>
              <a:t>Tim </a:t>
            </a:r>
            <a:r>
              <a:rPr lang="en-US" sz="1400" dirty="0" err="1" smtClean="0"/>
              <a:t>DiLauro</a:t>
            </a:r>
            <a:r>
              <a:rPr lang="en-US" sz="1400" dirty="0" smtClean="0"/>
              <a:t> (Data Conservancy / Johns Hopkins University)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e-DE" sz="3200" dirty="0" smtClean="0"/>
          </a:p>
          <a:p>
            <a:pPr marL="0" indent="0" algn="ctr">
              <a:buNone/>
            </a:pPr>
            <a:r>
              <a:rPr lang="de-DE" sz="3200" dirty="0" err="1" smtClean="0"/>
              <a:t>Thank</a:t>
            </a:r>
            <a:r>
              <a:rPr lang="de-DE" sz="3200" dirty="0" smtClean="0"/>
              <a:t> </a:t>
            </a:r>
            <a:r>
              <a:rPr lang="de-DE" sz="3200" dirty="0" err="1" smtClean="0"/>
              <a:t>you</a:t>
            </a:r>
            <a:r>
              <a:rPr lang="de-DE" sz="3200" dirty="0" smtClean="0"/>
              <a:t> </a:t>
            </a:r>
            <a:r>
              <a:rPr lang="de-DE" sz="3200" dirty="0" err="1" smtClean="0"/>
              <a:t>for</a:t>
            </a:r>
            <a:r>
              <a:rPr lang="de-DE" sz="3200" dirty="0" smtClean="0"/>
              <a:t> </a:t>
            </a:r>
            <a:r>
              <a:rPr lang="de-DE" sz="3200" dirty="0" err="1" smtClean="0"/>
              <a:t>your</a:t>
            </a:r>
            <a:r>
              <a:rPr lang="de-DE" sz="3200" dirty="0" smtClean="0"/>
              <a:t> </a:t>
            </a:r>
            <a:r>
              <a:rPr lang="de-DE" sz="3200" dirty="0" err="1" smtClean="0"/>
              <a:t>attention</a:t>
            </a:r>
            <a:r>
              <a:rPr lang="de-DE" sz="3200" dirty="0" smtClean="0"/>
              <a:t>.</a:t>
            </a:r>
            <a:endParaRPr lang="de-DE" sz="32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4932040" y="5373216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600" b="0" dirty="0" smtClean="0">
                <a:solidFill>
                  <a:schemeClr val="tx1"/>
                </a:solidFill>
              </a:rPr>
              <a:t> Tobias Weigel, weigel@dkrz.de</a:t>
            </a:r>
          </a:p>
          <a:p>
            <a:pPr algn="r"/>
            <a:r>
              <a:rPr lang="de-DE" sz="1600" b="0" dirty="0" smtClean="0">
                <a:solidFill>
                  <a:schemeClr val="tx1"/>
                </a:solidFill>
              </a:rPr>
              <a:t>Timothy </a:t>
            </a:r>
            <a:r>
              <a:rPr lang="de-DE" sz="1600" b="0" dirty="0" err="1" smtClean="0">
                <a:solidFill>
                  <a:schemeClr val="tx1"/>
                </a:solidFill>
              </a:rPr>
              <a:t>DiLauro</a:t>
            </a:r>
            <a:r>
              <a:rPr lang="de-DE" sz="1600" b="0" dirty="0" smtClean="0">
                <a:solidFill>
                  <a:schemeClr val="tx1"/>
                </a:solidFill>
              </a:rPr>
              <a:t>, </a:t>
            </a:r>
            <a:r>
              <a:rPr lang="de-DE" sz="1600" b="0" dirty="0" err="1" smtClean="0">
                <a:solidFill>
                  <a:schemeClr val="tx1"/>
                </a:solidFill>
              </a:rPr>
              <a:t>timmo@jhu,edu</a:t>
            </a:r>
            <a:endParaRPr lang="de-DE" sz="16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25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RDA </a:t>
            </a:r>
            <a:r>
              <a:rPr lang="de-DE" dirty="0" err="1" smtClean="0"/>
              <a:t>outcome</a:t>
            </a:r>
            <a:r>
              <a:rPr lang="de-DE" dirty="0" smtClean="0"/>
              <a:t> </a:t>
            </a:r>
            <a:r>
              <a:rPr lang="de-DE" dirty="0" err="1" smtClean="0"/>
              <a:t>process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move</a:t>
            </a:r>
            <a:endParaRPr lang="de-DE" dirty="0" smtClean="0"/>
          </a:p>
          <a:p>
            <a:pPr lvl="1"/>
            <a:r>
              <a:rPr lang="de-DE" dirty="0" smtClean="0"/>
              <a:t>PID IG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mid</a:t>
            </a:r>
            <a:r>
              <a:rPr lang="de-DE" dirty="0" smtClean="0"/>
              <a:t>-term </a:t>
            </a:r>
            <a:r>
              <a:rPr lang="de-DE" dirty="0" err="1" smtClean="0"/>
              <a:t>contact</a:t>
            </a:r>
            <a:r>
              <a:rPr lang="de-DE" dirty="0" smtClean="0"/>
              <a:t> </a:t>
            </a:r>
            <a:r>
              <a:rPr lang="de-DE" dirty="0" err="1" smtClean="0"/>
              <a:t>point</a:t>
            </a:r>
            <a:endParaRPr lang="de-DE" dirty="0" smtClean="0"/>
          </a:p>
          <a:p>
            <a:pPr lvl="1"/>
            <a:r>
              <a:rPr lang="de-DE" dirty="0" smtClean="0"/>
              <a:t>also at least DKRZ due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community</a:t>
            </a:r>
            <a:r>
              <a:rPr lang="de-DE" dirty="0" smtClean="0"/>
              <a:t> </a:t>
            </a:r>
            <a:r>
              <a:rPr lang="de-DE" dirty="0" err="1" smtClean="0"/>
              <a:t>processes</a:t>
            </a:r>
            <a:r>
              <a:rPr lang="de-DE" dirty="0" smtClean="0"/>
              <a:t> – </a:t>
            </a:r>
            <a:r>
              <a:rPr lang="de-DE" dirty="0" err="1" smtClean="0"/>
              <a:t>see</a:t>
            </a:r>
            <a:r>
              <a:rPr lang="de-DE" dirty="0" smtClean="0"/>
              <a:t> </a:t>
            </a:r>
            <a:r>
              <a:rPr lang="de-DE" dirty="0" err="1" smtClean="0"/>
              <a:t>below</a:t>
            </a:r>
            <a:r>
              <a:rPr lang="de-DE" dirty="0" smtClean="0"/>
              <a:t>...</a:t>
            </a:r>
          </a:p>
          <a:p>
            <a:r>
              <a:rPr lang="de-DE" dirty="0" err="1" smtClean="0"/>
              <a:t>Ongoing</a:t>
            </a:r>
            <a:r>
              <a:rPr lang="de-DE" dirty="0" smtClean="0"/>
              <a:t> TR/PIT </a:t>
            </a:r>
            <a:r>
              <a:rPr lang="de-DE" dirty="0" err="1" smtClean="0"/>
              <a:t>discussions</a:t>
            </a:r>
            <a:endParaRPr lang="de-DE" dirty="0" smtClean="0"/>
          </a:p>
          <a:p>
            <a:pPr lvl="1"/>
            <a:r>
              <a:rPr lang="de-DE" dirty="0" err="1" smtClean="0"/>
              <a:t>model</a:t>
            </a:r>
            <a:r>
              <a:rPr lang="de-DE" dirty="0" smtClean="0"/>
              <a:t> </a:t>
            </a:r>
            <a:r>
              <a:rPr lang="de-DE" dirty="0" err="1" smtClean="0"/>
              <a:t>changes</a:t>
            </a:r>
            <a:r>
              <a:rPr lang="de-DE" dirty="0" smtClean="0"/>
              <a:t>, </a:t>
            </a:r>
            <a:r>
              <a:rPr lang="de-DE" dirty="0" err="1" smtClean="0"/>
              <a:t>future</a:t>
            </a:r>
            <a:r>
              <a:rPr lang="de-DE" dirty="0" smtClean="0"/>
              <a:t> </a:t>
            </a:r>
            <a:r>
              <a:rPr lang="de-DE" dirty="0" err="1" smtClean="0"/>
              <a:t>releases</a:t>
            </a:r>
            <a:r>
              <a:rPr lang="de-DE" dirty="0" smtClean="0"/>
              <a:t>, </a:t>
            </a:r>
            <a:r>
              <a:rPr lang="de-DE" dirty="0" err="1" smtClean="0"/>
              <a:t>moving</a:t>
            </a:r>
            <a:r>
              <a:rPr lang="de-DE" dirty="0" smtClean="0"/>
              <a:t> </a:t>
            </a:r>
            <a:r>
              <a:rPr lang="de-DE" dirty="0" err="1" smtClean="0"/>
              <a:t>away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prototypic</a:t>
            </a:r>
            <a:r>
              <a:rPr lang="de-DE" dirty="0" smtClean="0"/>
              <a:t> </a:t>
            </a:r>
            <a:r>
              <a:rPr lang="de-DE" dirty="0" err="1" smtClean="0"/>
              <a:t>status</a:t>
            </a:r>
            <a:endParaRPr lang="de-DE" dirty="0" smtClean="0"/>
          </a:p>
          <a:p>
            <a:pPr lvl="1"/>
            <a:r>
              <a:rPr lang="de-DE" dirty="0" err="1" smtClean="0"/>
              <a:t>sustainability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responsibility</a:t>
            </a:r>
            <a:endParaRPr lang="de-DE" dirty="0" smtClean="0"/>
          </a:p>
          <a:p>
            <a:pPr lvl="1"/>
            <a:r>
              <a:rPr lang="de-DE" dirty="0" err="1" smtClean="0"/>
              <a:t>checkpoint</a:t>
            </a:r>
            <a:r>
              <a:rPr lang="de-DE" dirty="0" smtClean="0"/>
              <a:t> </a:t>
            </a:r>
            <a:r>
              <a:rPr lang="de-DE" dirty="0" err="1" smtClean="0"/>
              <a:t>next</a:t>
            </a:r>
            <a:r>
              <a:rPr lang="de-DE" dirty="0" smtClean="0"/>
              <a:t> spring?</a:t>
            </a:r>
          </a:p>
          <a:p>
            <a:pPr lvl="1"/>
            <a:endParaRPr lang="de-DE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PIT: </a:t>
            </a:r>
            <a:r>
              <a:rPr lang="de-DE" dirty="0" err="1" smtClean="0"/>
              <a:t>Current</a:t>
            </a:r>
            <a:r>
              <a:rPr lang="de-DE" dirty="0" smtClean="0"/>
              <a:t> </a:t>
            </a:r>
            <a:r>
              <a:rPr lang="de-DE" dirty="0" err="1" smtClean="0"/>
              <a:t>status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0235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Go back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communities</a:t>
            </a:r>
            <a:endParaRPr lang="de-DE" dirty="0" smtClean="0"/>
          </a:p>
          <a:p>
            <a:r>
              <a:rPr lang="de-DE" dirty="0" err="1" smtClean="0"/>
              <a:t>Develop</a:t>
            </a:r>
            <a:r>
              <a:rPr lang="de-DE" dirty="0" smtClean="0"/>
              <a:t> </a:t>
            </a:r>
            <a:r>
              <a:rPr lang="de-DE" dirty="0" err="1" smtClean="0"/>
              <a:t>practical</a:t>
            </a:r>
            <a:r>
              <a:rPr lang="de-DE" dirty="0" smtClean="0"/>
              <a:t> </a:t>
            </a:r>
            <a:r>
              <a:rPr lang="de-DE" dirty="0" err="1" smtClean="0"/>
              <a:t>types</a:t>
            </a:r>
            <a:r>
              <a:rPr lang="de-DE" dirty="0" smtClean="0"/>
              <a:t> </a:t>
            </a:r>
            <a:r>
              <a:rPr lang="de-DE" dirty="0" err="1" smtClean="0"/>
              <a:t>there</a:t>
            </a:r>
            <a:endParaRPr lang="de-DE" dirty="0" smtClean="0"/>
          </a:p>
          <a:p>
            <a:r>
              <a:rPr lang="de-DE" dirty="0" err="1" smtClean="0"/>
              <a:t>Motivate</a:t>
            </a:r>
            <a:r>
              <a:rPr lang="de-DE" dirty="0" smtClean="0"/>
              <a:t> an </a:t>
            </a:r>
            <a:r>
              <a:rPr lang="de-DE" dirty="0" err="1" smtClean="0"/>
              <a:t>overarching</a:t>
            </a:r>
            <a:r>
              <a:rPr lang="de-DE" dirty="0" smtClean="0"/>
              <a:t> </a:t>
            </a:r>
            <a:r>
              <a:rPr lang="de-DE" dirty="0" err="1" smtClean="0"/>
              <a:t>community</a:t>
            </a:r>
            <a:r>
              <a:rPr lang="de-DE" dirty="0" smtClean="0"/>
              <a:t> </a:t>
            </a:r>
            <a:r>
              <a:rPr lang="de-DE" dirty="0" err="1" smtClean="0"/>
              <a:t>process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Have</a:t>
            </a:r>
            <a:r>
              <a:rPr lang="de-DE" dirty="0" smtClean="0"/>
              <a:t> a </a:t>
            </a:r>
            <a:r>
              <a:rPr lang="de-DE" dirty="0" err="1" smtClean="0"/>
              <a:t>central</a:t>
            </a:r>
            <a:r>
              <a:rPr lang="de-DE" dirty="0" smtClean="0"/>
              <a:t> </a:t>
            </a:r>
            <a:r>
              <a:rPr lang="de-DE" dirty="0" err="1" smtClean="0"/>
              <a:t>authority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Future PIT </a:t>
            </a:r>
            <a:r>
              <a:rPr lang="de-DE" dirty="0" err="1" smtClean="0"/>
              <a:t>processes</a:t>
            </a:r>
            <a:endParaRPr lang="de-D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3979" y="3068960"/>
            <a:ext cx="1498234" cy="537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Hom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4690" y="3789040"/>
            <a:ext cx="1277523" cy="778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3834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Earth System </a:t>
            </a:r>
            <a:r>
              <a:rPr lang="de-DE" dirty="0" err="1" smtClean="0"/>
              <a:t>Grid</a:t>
            </a:r>
            <a:r>
              <a:rPr lang="de-DE" dirty="0" smtClean="0"/>
              <a:t> </a:t>
            </a:r>
            <a:r>
              <a:rPr lang="de-DE" dirty="0" err="1" smtClean="0"/>
              <a:t>Federation</a:t>
            </a:r>
            <a:endParaRPr lang="de-DE" dirty="0" smtClean="0"/>
          </a:p>
          <a:p>
            <a:r>
              <a:rPr lang="de-DE" dirty="0" err="1"/>
              <a:t>Sponsored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DOE, NASA, NOAA, NSF; IS-ENES (EU); NCI (AU)</a:t>
            </a:r>
          </a:p>
          <a:p>
            <a:r>
              <a:rPr lang="de-DE" dirty="0" smtClean="0"/>
              <a:t>Project </a:t>
            </a:r>
            <a:r>
              <a:rPr lang="de-DE" dirty="0" err="1" smtClean="0"/>
              <a:t>lead</a:t>
            </a:r>
            <a:r>
              <a:rPr lang="de-DE" dirty="0" smtClean="0"/>
              <a:t> at PCMDI/LLNL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 err="1" smtClean="0"/>
              <a:t>Latest</a:t>
            </a:r>
            <a:r>
              <a:rPr lang="de-DE" dirty="0" smtClean="0"/>
              <a:t> </a:t>
            </a:r>
            <a:r>
              <a:rPr lang="de-DE" dirty="0" err="1" smtClean="0"/>
              <a:t>developments</a:t>
            </a:r>
            <a:r>
              <a:rPr lang="de-DE" dirty="0" smtClean="0"/>
              <a:t>:</a:t>
            </a:r>
            <a:endParaRPr lang="de-DE" dirty="0"/>
          </a:p>
          <a:p>
            <a:r>
              <a:rPr lang="de-DE" dirty="0" err="1" smtClean="0"/>
              <a:t>Preparation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CMIP6 / IPCC AR6 (~2019)</a:t>
            </a:r>
          </a:p>
          <a:p>
            <a:r>
              <a:rPr lang="de-DE" dirty="0" smtClean="0"/>
              <a:t>New </a:t>
            </a:r>
            <a:r>
              <a:rPr lang="de-DE" dirty="0" err="1" smtClean="0"/>
              <a:t>governance</a:t>
            </a:r>
            <a:r>
              <a:rPr lang="de-DE" dirty="0" smtClean="0"/>
              <a:t> </a:t>
            </a:r>
            <a:r>
              <a:rPr lang="de-DE" dirty="0" err="1" smtClean="0"/>
              <a:t>structure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community</a:t>
            </a:r>
            <a:r>
              <a:rPr lang="de-DE" dirty="0" smtClean="0"/>
              <a:t> </a:t>
            </a:r>
            <a:r>
              <a:rPr lang="de-DE" dirty="0" err="1" smtClean="0"/>
              <a:t>working</a:t>
            </a:r>
            <a:r>
              <a:rPr lang="de-DE" dirty="0" smtClean="0"/>
              <a:t> </a:t>
            </a:r>
            <a:r>
              <a:rPr lang="de-DE" dirty="0" err="1" smtClean="0"/>
              <a:t>teams</a:t>
            </a:r>
            <a:endParaRPr lang="de-DE" dirty="0" smtClean="0"/>
          </a:p>
          <a:p>
            <a:r>
              <a:rPr lang="de-DE" dirty="0" smtClean="0"/>
              <a:t>DKRZ: Teams on </a:t>
            </a:r>
            <a:r>
              <a:rPr lang="de-DE" dirty="0" err="1" smtClean="0"/>
              <a:t>replication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versioning</a:t>
            </a:r>
            <a:r>
              <a:rPr lang="de-DE" dirty="0" smtClean="0"/>
              <a:t>, </a:t>
            </a:r>
            <a:r>
              <a:rPr lang="de-DE" dirty="0" err="1" smtClean="0"/>
              <a:t>quality</a:t>
            </a:r>
            <a:r>
              <a:rPr lang="de-DE" dirty="0" smtClean="0"/>
              <a:t> </a:t>
            </a:r>
            <a:r>
              <a:rPr lang="de-DE" dirty="0" err="1" smtClean="0"/>
              <a:t>control</a:t>
            </a:r>
            <a:endParaRPr lang="de-DE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Community </a:t>
            </a:r>
            <a:r>
              <a:rPr lang="de-DE" dirty="0" err="1" smtClean="0"/>
              <a:t>adoption</a:t>
            </a:r>
            <a:r>
              <a:rPr lang="de-DE" dirty="0" smtClean="0"/>
              <a:t> </a:t>
            </a:r>
            <a:r>
              <a:rPr lang="de-DE" dirty="0" err="1" smtClean="0"/>
              <a:t>example</a:t>
            </a:r>
            <a:r>
              <a:rPr lang="de-DE" dirty="0" smtClean="0"/>
              <a:t>: ESGF </a:t>
            </a:r>
            <a:r>
              <a:rPr lang="de-DE" dirty="0" err="1" smtClean="0"/>
              <a:t>planning</a:t>
            </a:r>
            <a:r>
              <a:rPr lang="de-DE" dirty="0" smtClean="0"/>
              <a:t> (1)</a:t>
            </a:r>
            <a:endParaRPr lang="de-DE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828724"/>
            <a:ext cx="1390377" cy="499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4744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PIDs in </a:t>
            </a:r>
            <a:r>
              <a:rPr lang="de-DE" dirty="0" err="1" smtClean="0"/>
              <a:t>netCDF</a:t>
            </a:r>
            <a:r>
              <a:rPr lang="de-DE" dirty="0" smtClean="0"/>
              <a:t> </a:t>
            </a:r>
            <a:r>
              <a:rPr lang="de-DE" dirty="0" err="1" smtClean="0"/>
              <a:t>file</a:t>
            </a:r>
            <a:r>
              <a:rPr lang="de-DE" dirty="0" smtClean="0"/>
              <a:t> </a:t>
            </a:r>
            <a:r>
              <a:rPr lang="de-DE" dirty="0" err="1" smtClean="0"/>
              <a:t>headers</a:t>
            </a:r>
            <a:endParaRPr lang="de-DE" dirty="0" smtClean="0"/>
          </a:p>
          <a:p>
            <a:r>
              <a:rPr lang="de-DE" dirty="0" err="1" smtClean="0"/>
              <a:t>Versioning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case</a:t>
            </a:r>
            <a:endParaRPr lang="de-DE" dirty="0" smtClean="0"/>
          </a:p>
          <a:p>
            <a:r>
              <a:rPr lang="de-DE" dirty="0" err="1" smtClean="0"/>
              <a:t>Some</a:t>
            </a:r>
            <a:r>
              <a:rPr lang="de-DE" dirty="0" smtClean="0"/>
              <a:t> essential PID </a:t>
            </a:r>
            <a:r>
              <a:rPr lang="de-DE" dirty="0" err="1" smtClean="0"/>
              <a:t>tools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PITs (</a:t>
            </a:r>
            <a:r>
              <a:rPr lang="de-DE" dirty="0" err="1" smtClean="0"/>
              <a:t>look-up</a:t>
            </a:r>
            <a:r>
              <a:rPr lang="de-DE" dirty="0" smtClean="0"/>
              <a:t>, manage)</a:t>
            </a:r>
          </a:p>
          <a:p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full</a:t>
            </a:r>
            <a:r>
              <a:rPr lang="de-DE" dirty="0" smtClean="0"/>
              <a:t> </a:t>
            </a:r>
            <a:r>
              <a:rPr lang="de-DE" dirty="0" err="1" smtClean="0"/>
              <a:t>set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PITs – but </a:t>
            </a:r>
            <a:r>
              <a:rPr lang="de-DE" dirty="0" err="1" smtClean="0"/>
              <a:t>community</a:t>
            </a:r>
            <a:r>
              <a:rPr lang="de-DE" dirty="0" smtClean="0"/>
              <a:t> </a:t>
            </a:r>
            <a:r>
              <a:rPr lang="de-DE" dirty="0" err="1" smtClean="0"/>
              <a:t>uptake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few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err="1" smtClean="0"/>
              <a:t>Probably</a:t>
            </a:r>
            <a:r>
              <a:rPr lang="de-DE" dirty="0" smtClean="0"/>
              <a:t>: </a:t>
            </a:r>
            <a:r>
              <a:rPr lang="de-DE" dirty="0" err="1" smtClean="0"/>
              <a:t>TypeReg</a:t>
            </a:r>
            <a:r>
              <a:rPr lang="de-DE" dirty="0" smtClean="0"/>
              <a:t> </a:t>
            </a:r>
            <a:r>
              <a:rPr lang="de-DE" dirty="0" err="1" smtClean="0"/>
              <a:t>installation</a:t>
            </a:r>
            <a:r>
              <a:rPr lang="de-DE" dirty="0" smtClean="0"/>
              <a:t> at DKRZ</a:t>
            </a:r>
          </a:p>
          <a:p>
            <a:r>
              <a:rPr lang="de-DE" dirty="0" smtClean="0"/>
              <a:t>Feedback </a:t>
            </a:r>
            <a:r>
              <a:rPr lang="de-DE" dirty="0" err="1" smtClean="0"/>
              <a:t>to</a:t>
            </a:r>
            <a:r>
              <a:rPr lang="de-DE" dirty="0" smtClean="0"/>
              <a:t> RDA at P5/P6</a:t>
            </a:r>
          </a:p>
          <a:p>
            <a:r>
              <a:rPr lang="de-DE" dirty="0" err="1" smtClean="0"/>
              <a:t>Activities</a:t>
            </a:r>
            <a:r>
              <a:rPr lang="de-DE" dirty="0" smtClean="0"/>
              <a:t> </a:t>
            </a:r>
            <a:r>
              <a:rPr lang="de-DE" dirty="0" err="1" smtClean="0"/>
              <a:t>ensure</a:t>
            </a:r>
            <a:r>
              <a:rPr lang="de-DE" dirty="0" smtClean="0"/>
              <a:t>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mid</a:t>
            </a:r>
            <a:r>
              <a:rPr lang="de-DE" dirty="0" smtClean="0"/>
              <a:t>-term </a:t>
            </a:r>
            <a:r>
              <a:rPr lang="de-DE" dirty="0" err="1" smtClean="0"/>
              <a:t>maintenance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PIT </a:t>
            </a:r>
            <a:r>
              <a:rPr lang="de-DE" dirty="0" err="1" smtClean="0"/>
              <a:t>outcomes</a:t>
            </a:r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Community </a:t>
            </a:r>
            <a:r>
              <a:rPr lang="de-DE" dirty="0" err="1" smtClean="0"/>
              <a:t>adoption</a:t>
            </a:r>
            <a:r>
              <a:rPr lang="de-DE" dirty="0" smtClean="0"/>
              <a:t> </a:t>
            </a:r>
            <a:r>
              <a:rPr lang="de-DE" dirty="0" err="1" smtClean="0"/>
              <a:t>example</a:t>
            </a:r>
            <a:r>
              <a:rPr lang="de-DE" dirty="0" smtClean="0"/>
              <a:t>: ESGF </a:t>
            </a:r>
            <a:r>
              <a:rPr lang="de-DE" dirty="0" err="1" smtClean="0"/>
              <a:t>planning</a:t>
            </a:r>
            <a:r>
              <a:rPr lang="de-DE" dirty="0" smtClean="0"/>
              <a:t> (2)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79238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211960" y="4797152"/>
            <a:ext cx="4681215" cy="1329011"/>
          </a:xfrm>
        </p:spPr>
        <p:txBody>
          <a:bodyPr/>
          <a:lstStyle/>
          <a:p>
            <a:r>
              <a:rPr lang="de-DE" dirty="0" err="1" smtClean="0"/>
              <a:t>Technically</a:t>
            </a:r>
            <a:r>
              <a:rPr lang="de-DE" dirty="0" smtClean="0"/>
              <a:t>: PIT API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among</a:t>
            </a:r>
            <a:r>
              <a:rPr lang="de-DE" dirty="0" smtClean="0"/>
              <a:t> </a:t>
            </a:r>
            <a:r>
              <a:rPr lang="de-DE" dirty="0" err="1" smtClean="0"/>
              <a:t>others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PIT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Data </a:t>
            </a:r>
            <a:r>
              <a:rPr lang="de-DE" dirty="0" err="1" smtClean="0"/>
              <a:t>Fabric</a:t>
            </a:r>
            <a:endParaRPr lang="de-DE" dirty="0"/>
          </a:p>
        </p:txBody>
      </p:sp>
      <p:pic>
        <p:nvPicPr>
          <p:cNvPr id="1026" name="Picture 2" descr="C:\Users\Tobias Weigel\doc\Organisiertes\RDA\IG Data Fabric\IMG_20140924_104041b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3468649" cy="487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1" y="1268760"/>
            <a:ext cx="4929381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986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Precisely</a:t>
            </a:r>
            <a:r>
              <a:rPr lang="de-DE" dirty="0" smtClean="0"/>
              <a:t> </a:t>
            </a:r>
            <a:r>
              <a:rPr lang="de-DE" dirty="0" err="1" smtClean="0"/>
              <a:t>define</a:t>
            </a:r>
            <a:r>
              <a:rPr lang="de-DE" dirty="0" smtClean="0"/>
              <a:t>: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constraints</a:t>
            </a:r>
            <a:r>
              <a:rPr lang="de-DE" dirty="0" smtClean="0"/>
              <a:t> </a:t>
            </a:r>
            <a:r>
              <a:rPr lang="de-DE" dirty="0" err="1" smtClean="0"/>
              <a:t>imposed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Data </a:t>
            </a:r>
            <a:r>
              <a:rPr lang="de-DE" dirty="0" err="1" smtClean="0"/>
              <a:t>Fabric</a:t>
            </a:r>
            <a:endParaRPr lang="de-DE" dirty="0" smtClean="0"/>
          </a:p>
          <a:p>
            <a:pPr lvl="1"/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do not </a:t>
            </a:r>
            <a:r>
              <a:rPr lang="de-DE" dirty="0" err="1" smtClean="0"/>
              <a:t>want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an </a:t>
            </a:r>
            <a:r>
              <a:rPr lang="de-DE" b="1" dirty="0" err="1" smtClean="0"/>
              <a:t>architecture</a:t>
            </a:r>
            <a:r>
              <a:rPr lang="de-DE" dirty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clear</a:t>
            </a:r>
            <a:r>
              <a:rPr lang="de-DE" dirty="0" smtClean="0"/>
              <a:t>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means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Data </a:t>
            </a:r>
            <a:r>
              <a:rPr lang="de-DE" dirty="0" err="1" smtClean="0"/>
              <a:t>Fabric</a:t>
            </a:r>
            <a:r>
              <a:rPr lang="de-DE" dirty="0" smtClean="0"/>
              <a:t>?</a:t>
            </a:r>
          </a:p>
          <a:p>
            <a:pPr lvl="1"/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a </a:t>
            </a:r>
            <a:r>
              <a:rPr lang="de-DE" dirty="0" err="1" smtClean="0"/>
              <a:t>set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policies</a:t>
            </a:r>
            <a:r>
              <a:rPr lang="de-DE" dirty="0" smtClean="0"/>
              <a:t>?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example</a:t>
            </a:r>
            <a:r>
              <a:rPr lang="de-DE" dirty="0" smtClean="0"/>
              <a:t>, </a:t>
            </a:r>
            <a:r>
              <a:rPr lang="de-DE" dirty="0" err="1" smtClean="0"/>
              <a:t>always</a:t>
            </a:r>
            <a:r>
              <a:rPr lang="de-DE" dirty="0" smtClean="0"/>
              <a:t> </a:t>
            </a:r>
            <a:r>
              <a:rPr lang="de-DE" dirty="0" err="1" smtClean="0"/>
              <a:t>record</a:t>
            </a:r>
            <a:r>
              <a:rPr lang="de-DE" dirty="0" smtClean="0"/>
              <a:t> </a:t>
            </a:r>
            <a:r>
              <a:rPr lang="de-DE" dirty="0" err="1" smtClean="0"/>
              <a:t>copy</a:t>
            </a:r>
            <a:r>
              <a:rPr lang="de-DE" dirty="0" smtClean="0"/>
              <a:t> </a:t>
            </a:r>
            <a:r>
              <a:rPr lang="de-DE" dirty="0" err="1" smtClean="0"/>
              <a:t>actions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/>
              <a:t> </a:t>
            </a:r>
            <a:r>
              <a:rPr lang="de-DE" dirty="0" smtClean="0"/>
              <a:t>A </a:t>
            </a:r>
            <a:r>
              <a:rPr lang="de-DE" dirty="0" err="1" smtClean="0"/>
              <a:t>to</a:t>
            </a:r>
            <a:r>
              <a:rPr lang="de-DE" dirty="0" smtClean="0"/>
              <a:t> B</a:t>
            </a:r>
          </a:p>
          <a:p>
            <a:pPr lvl="1"/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not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prescribing</a:t>
            </a:r>
            <a:r>
              <a:rPr lang="de-DE" dirty="0" smtClean="0"/>
              <a:t> an </a:t>
            </a:r>
            <a:r>
              <a:rPr lang="de-DE" dirty="0" err="1" smtClean="0"/>
              <a:t>architecture</a:t>
            </a:r>
            <a:r>
              <a:rPr lang="de-DE" dirty="0" smtClean="0"/>
              <a:t>, </a:t>
            </a:r>
            <a:r>
              <a:rPr lang="de-DE" dirty="0" err="1" smtClean="0"/>
              <a:t>then</a:t>
            </a:r>
            <a:r>
              <a:rPr lang="de-DE" dirty="0" smtClean="0"/>
              <a:t>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else</a:t>
            </a:r>
            <a:r>
              <a:rPr lang="de-DE" dirty="0" smtClean="0"/>
              <a:t> </a:t>
            </a:r>
            <a:r>
              <a:rPr lang="de-DE" dirty="0" err="1" smtClean="0"/>
              <a:t>does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confine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possibilities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implementing</a:t>
            </a:r>
            <a:r>
              <a:rPr lang="de-DE" dirty="0" smtClean="0"/>
              <a:t> </a:t>
            </a:r>
            <a:r>
              <a:rPr lang="de-DE" dirty="0" err="1" smtClean="0"/>
              <a:t>something</a:t>
            </a:r>
            <a:r>
              <a:rPr lang="de-DE" dirty="0" smtClean="0"/>
              <a:t> </a:t>
            </a:r>
            <a:r>
              <a:rPr lang="de-DE" dirty="0" err="1" smtClean="0"/>
              <a:t>within</a:t>
            </a:r>
            <a:r>
              <a:rPr lang="de-DE" dirty="0" smtClean="0"/>
              <a:t> </a:t>
            </a:r>
            <a:r>
              <a:rPr lang="de-DE" dirty="0" err="1" smtClean="0"/>
              <a:t>its</a:t>
            </a:r>
            <a:r>
              <a:rPr lang="de-DE" dirty="0" smtClean="0"/>
              <a:t> </a:t>
            </a:r>
            <a:r>
              <a:rPr lang="de-DE" dirty="0" err="1" smtClean="0"/>
              <a:t>scope</a:t>
            </a:r>
            <a:r>
              <a:rPr lang="de-DE" dirty="0" smtClean="0"/>
              <a:t>?</a:t>
            </a:r>
          </a:p>
          <a:p>
            <a:pPr lvl="1"/>
            <a:endParaRPr lang="de-DE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Data </a:t>
            </a:r>
            <a:r>
              <a:rPr lang="de-DE" dirty="0" err="1" smtClean="0"/>
              <a:t>Fabric</a:t>
            </a:r>
            <a:r>
              <a:rPr lang="de-DE" dirty="0" smtClean="0"/>
              <a:t> </a:t>
            </a:r>
            <a:r>
              <a:rPr lang="de-DE" dirty="0" err="1" smtClean="0"/>
              <a:t>wish</a:t>
            </a:r>
            <a:r>
              <a:rPr lang="de-DE" dirty="0" smtClean="0"/>
              <a:t> </a:t>
            </a:r>
            <a:r>
              <a:rPr lang="de-DE" dirty="0" err="1" smtClean="0"/>
              <a:t>list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9295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Every </a:t>
            </a:r>
            <a:r>
              <a:rPr lang="de-DE" dirty="0" err="1" smtClean="0"/>
              <a:t>object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DF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bear</a:t>
            </a:r>
            <a:r>
              <a:rPr lang="de-DE" dirty="0" smtClean="0"/>
              <a:t> PITs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enable</a:t>
            </a:r>
            <a:r>
              <a:rPr lang="de-DE" dirty="0" smtClean="0"/>
              <a:t> </a:t>
            </a:r>
            <a:r>
              <a:rPr lang="de-DE" dirty="0" err="1" smtClean="0"/>
              <a:t>automated</a:t>
            </a:r>
            <a:r>
              <a:rPr lang="de-DE" dirty="0" smtClean="0"/>
              <a:t> </a:t>
            </a:r>
            <a:r>
              <a:rPr lang="de-DE" dirty="0" err="1" smtClean="0"/>
              <a:t>management</a:t>
            </a:r>
            <a:endParaRPr lang="de-DE" dirty="0" smtClean="0"/>
          </a:p>
          <a:p>
            <a:pPr lvl="1"/>
            <a:r>
              <a:rPr lang="de-DE" dirty="0" err="1" smtClean="0"/>
              <a:t>Programmable</a:t>
            </a:r>
            <a:r>
              <a:rPr lang="de-DE" dirty="0" smtClean="0"/>
              <a:t> DF </a:t>
            </a:r>
            <a:r>
              <a:rPr lang="de-DE" dirty="0" err="1" smtClean="0"/>
              <a:t>through</a:t>
            </a:r>
            <a:r>
              <a:rPr lang="de-DE" dirty="0" smtClean="0"/>
              <a:t> registered </a:t>
            </a:r>
            <a:r>
              <a:rPr lang="de-DE" dirty="0" err="1" smtClean="0"/>
              <a:t>types</a:t>
            </a:r>
            <a:endParaRPr lang="de-DE" dirty="0" smtClean="0"/>
          </a:p>
          <a:p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every</a:t>
            </a:r>
            <a:r>
              <a:rPr lang="de-DE" dirty="0" smtClean="0"/>
              <a:t> </a:t>
            </a:r>
            <a:r>
              <a:rPr lang="de-DE" dirty="0" err="1" smtClean="0"/>
              <a:t>repository</a:t>
            </a:r>
            <a:r>
              <a:rPr lang="de-DE" dirty="0" smtClean="0"/>
              <a:t>,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access</a:t>
            </a:r>
            <a:r>
              <a:rPr lang="de-DE" dirty="0" smtClean="0"/>
              <a:t> </a:t>
            </a:r>
            <a:r>
              <a:rPr lang="de-DE" dirty="0" err="1" smtClean="0"/>
              <a:t>these</a:t>
            </a:r>
            <a:r>
              <a:rPr lang="de-DE" dirty="0" smtClean="0"/>
              <a:t> PITs</a:t>
            </a:r>
          </a:p>
          <a:p>
            <a:pPr lvl="1"/>
            <a:r>
              <a:rPr lang="de-DE" dirty="0" err="1" smtClean="0"/>
              <a:t>preferably</a:t>
            </a:r>
            <a:r>
              <a:rPr lang="de-DE" dirty="0" smtClean="0"/>
              <a:t> via PID </a:t>
            </a:r>
            <a:r>
              <a:rPr lang="de-DE" dirty="0" err="1" smtClean="0"/>
              <a:t>infrastructure</a:t>
            </a:r>
            <a:r>
              <a:rPr lang="de-DE" dirty="0" smtClean="0"/>
              <a:t> </a:t>
            </a:r>
            <a:r>
              <a:rPr lang="de-DE" dirty="0" err="1" smtClean="0"/>
              <a:t>providers</a:t>
            </a:r>
            <a:endParaRPr lang="de-DE" dirty="0" smtClean="0"/>
          </a:p>
          <a:p>
            <a:endParaRPr lang="de-DE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PIT </a:t>
            </a:r>
            <a:r>
              <a:rPr lang="de-DE" dirty="0" err="1" smtClean="0"/>
              <a:t>Relevance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3743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PID Information Types carry a form of metadata.</a:t>
            </a:r>
          </a:p>
          <a:p>
            <a:endParaRPr lang="en-US" dirty="0" smtClean="0"/>
          </a:p>
          <a:p>
            <a:r>
              <a:rPr lang="en-US" dirty="0" smtClean="0"/>
              <a:t>Low maintenance: static, rarely updated (only at controlled, key points in the information lifecycle)</a:t>
            </a:r>
          </a:p>
          <a:p>
            <a:r>
              <a:rPr lang="en-US" dirty="0" smtClean="0"/>
              <a:t>Community-dependent, but shared building blocks</a:t>
            </a:r>
          </a:p>
          <a:p>
            <a:pPr lvl="1"/>
            <a:r>
              <a:rPr lang="en-US" dirty="0" err="1" smtClean="0"/>
              <a:t>TypeReg</a:t>
            </a:r>
            <a:r>
              <a:rPr lang="en-US" dirty="0" smtClean="0"/>
              <a:t> as a key role</a:t>
            </a:r>
          </a:p>
          <a:p>
            <a:endParaRPr lang="en-US" dirty="0"/>
          </a:p>
          <a:p>
            <a:r>
              <a:rPr lang="en-US" smtClean="0"/>
              <a:t>Criteria: PIT </a:t>
            </a:r>
            <a:r>
              <a:rPr lang="en-US" dirty="0" smtClean="0"/>
              <a:t>information is either…</a:t>
            </a:r>
          </a:p>
          <a:p>
            <a:pPr lvl="1"/>
            <a:r>
              <a:rPr lang="en-US" dirty="0" smtClean="0"/>
              <a:t>rapidly available </a:t>
            </a:r>
          </a:p>
          <a:p>
            <a:pPr lvl="1"/>
            <a:r>
              <a:rPr lang="en-US" dirty="0" smtClean="0"/>
              <a:t>or preserved beyond object’s lifetime</a:t>
            </a:r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PIT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metadata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6946355"/>
      </p:ext>
    </p:extLst>
  </p:cSld>
  <p:clrMapOvr>
    <a:masterClrMapping/>
  </p:clrMapOvr>
</p:sld>
</file>

<file path=ppt/theme/theme1.xml><?xml version="1.0" encoding="utf-8"?>
<a:theme xmlns:a="http://schemas.openxmlformats.org/drawingml/2006/main" name="RDA">
  <a:themeElements>
    <a:clrScheme name="Custom 2">
      <a:dk1>
        <a:srgbClr val="37424A"/>
      </a:dk1>
      <a:lt1>
        <a:srgbClr val="FFFFFF"/>
      </a:lt1>
      <a:dk2>
        <a:srgbClr val="FFFFFF"/>
      </a:dk2>
      <a:lt2>
        <a:srgbClr val="FFFFFF"/>
      </a:lt2>
      <a:accent1>
        <a:srgbClr val="69923A"/>
      </a:accent1>
      <a:accent2>
        <a:srgbClr val="969696"/>
      </a:accent2>
      <a:accent3>
        <a:srgbClr val="FFFFFF"/>
      </a:accent3>
      <a:accent4>
        <a:srgbClr val="212121"/>
      </a:accent4>
      <a:accent5>
        <a:srgbClr val="93B1CC"/>
      </a:accent5>
      <a:accent6>
        <a:srgbClr val="878787"/>
      </a:accent6>
      <a:hlink>
        <a:srgbClr val="69923A"/>
      </a:hlink>
      <a:folHlink>
        <a:srgbClr val="69923A"/>
      </a:folHlink>
    </a:clrScheme>
    <a:fontScheme name="Standard Content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Content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Content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Content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Content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Content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Content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13">
        <a:dk1>
          <a:srgbClr val="292929"/>
        </a:dk1>
        <a:lt1>
          <a:srgbClr val="FFFFFF"/>
        </a:lt1>
        <a:dk2>
          <a:srgbClr val="FFFFFF"/>
        </a:dk2>
        <a:lt2>
          <a:srgbClr val="FFFFFF"/>
        </a:lt2>
        <a:accent1>
          <a:srgbClr val="007F7B"/>
        </a:accent1>
        <a:accent2>
          <a:srgbClr val="969696"/>
        </a:accent2>
        <a:accent3>
          <a:srgbClr val="FFFFFF"/>
        </a:accent3>
        <a:accent4>
          <a:srgbClr val="212121"/>
        </a:accent4>
        <a:accent5>
          <a:srgbClr val="AAC0BF"/>
        </a:accent5>
        <a:accent6>
          <a:srgbClr val="878787"/>
        </a:accent6>
        <a:hlink>
          <a:srgbClr val="007F7B"/>
        </a:hlink>
        <a:folHlink>
          <a:srgbClr val="1C9D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ection Slide 1">
  <a:themeElements>
    <a:clrScheme name="Section Slide 1 13">
      <a:dk1>
        <a:srgbClr val="292929"/>
      </a:dk1>
      <a:lt1>
        <a:srgbClr val="FFFFFF"/>
      </a:lt1>
      <a:dk2>
        <a:srgbClr val="FFFFFF"/>
      </a:dk2>
      <a:lt2>
        <a:srgbClr val="FFFFFF"/>
      </a:lt2>
      <a:accent1>
        <a:srgbClr val="007F7B"/>
      </a:accent1>
      <a:accent2>
        <a:srgbClr val="969696"/>
      </a:accent2>
      <a:accent3>
        <a:srgbClr val="FFFFFF"/>
      </a:accent3>
      <a:accent4>
        <a:srgbClr val="212121"/>
      </a:accent4>
      <a:accent5>
        <a:srgbClr val="AAC0BF"/>
      </a:accent5>
      <a:accent6>
        <a:srgbClr val="878787"/>
      </a:accent6>
      <a:hlink>
        <a:srgbClr val="E17A00"/>
      </a:hlink>
      <a:folHlink>
        <a:srgbClr val="1C9D92"/>
      </a:folHlink>
    </a:clrScheme>
    <a:fontScheme name="Section Slide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ection Slide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Slide 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Slide 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Slide 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Slide 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Slide 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Slide 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Slide 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Slide 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Slide 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Slide 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Slide 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Slide 1 13">
        <a:dk1>
          <a:srgbClr val="292929"/>
        </a:dk1>
        <a:lt1>
          <a:srgbClr val="FFFFFF"/>
        </a:lt1>
        <a:dk2>
          <a:srgbClr val="FFFFFF"/>
        </a:dk2>
        <a:lt2>
          <a:srgbClr val="FFFFFF"/>
        </a:lt2>
        <a:accent1>
          <a:srgbClr val="007F7B"/>
        </a:accent1>
        <a:accent2>
          <a:srgbClr val="969696"/>
        </a:accent2>
        <a:accent3>
          <a:srgbClr val="FFFFFF"/>
        </a:accent3>
        <a:accent4>
          <a:srgbClr val="212121"/>
        </a:accent4>
        <a:accent5>
          <a:srgbClr val="AAC0BF"/>
        </a:accent5>
        <a:accent6>
          <a:srgbClr val="878787"/>
        </a:accent6>
        <a:hlink>
          <a:srgbClr val="E17A00"/>
        </a:hlink>
        <a:folHlink>
          <a:srgbClr val="1C9D9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Slide 1 14">
        <a:dk1>
          <a:srgbClr val="292929"/>
        </a:dk1>
        <a:lt1>
          <a:srgbClr val="FFFFFF"/>
        </a:lt1>
        <a:dk2>
          <a:srgbClr val="FFFFFF"/>
        </a:dk2>
        <a:lt2>
          <a:srgbClr val="FFFFFF"/>
        </a:lt2>
        <a:accent1>
          <a:srgbClr val="007F7B"/>
        </a:accent1>
        <a:accent2>
          <a:srgbClr val="969696"/>
        </a:accent2>
        <a:accent3>
          <a:srgbClr val="FFFFFF"/>
        </a:accent3>
        <a:accent4>
          <a:srgbClr val="212121"/>
        </a:accent4>
        <a:accent5>
          <a:srgbClr val="AAC0BF"/>
        </a:accent5>
        <a:accent6>
          <a:srgbClr val="878787"/>
        </a:accent6>
        <a:hlink>
          <a:srgbClr val="007F7B"/>
        </a:hlink>
        <a:folHlink>
          <a:srgbClr val="1C9D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RDA.potx</Template>
  <TotalTime>0</TotalTime>
  <Words>416</Words>
  <Application>Microsoft Office PowerPoint</Application>
  <PresentationFormat>Bildschirmpräsentation (4:3)</PresentationFormat>
  <Paragraphs>63</Paragraphs>
  <Slides>10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10</vt:i4>
      </vt:variant>
    </vt:vector>
  </HeadingPairs>
  <TitlesOfParts>
    <vt:vector size="12" baseType="lpstr">
      <vt:lpstr>RDA</vt:lpstr>
      <vt:lpstr>Section Slide 1</vt:lpstr>
      <vt:lpstr>WG PID Information Types RDA-collab @ NIST – Nov. 13, 2014</vt:lpstr>
      <vt:lpstr>PIT: Current status</vt:lpstr>
      <vt:lpstr>Future PIT processes</vt:lpstr>
      <vt:lpstr>Community adoption example: ESGF planning (1)</vt:lpstr>
      <vt:lpstr>Community adoption example: ESGF planning (2)</vt:lpstr>
      <vt:lpstr>PIT and the Data Fabric</vt:lpstr>
      <vt:lpstr>Data Fabric wish list</vt:lpstr>
      <vt:lpstr>PIT Relevance</vt:lpstr>
      <vt:lpstr>PIT and metadata</vt:lpstr>
      <vt:lpstr>PowerPoint-Präsentation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Tobias Weigel</dc:creator>
  <cp:lastModifiedBy>Tobias Weigel</cp:lastModifiedBy>
  <cp:revision>191</cp:revision>
  <dcterms:created xsi:type="dcterms:W3CDTF">2011-02-25T12:57:11Z</dcterms:created>
  <dcterms:modified xsi:type="dcterms:W3CDTF">2014-11-13T20:25:47Z</dcterms:modified>
</cp:coreProperties>
</file>