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268" r:id="rId3"/>
    <p:sldId id="257" r:id="rId4"/>
    <p:sldId id="285" r:id="rId5"/>
    <p:sldId id="286" r:id="rId6"/>
    <p:sldId id="287" r:id="rId7"/>
    <p:sldId id="288" r:id="rId8"/>
    <p:sldId id="290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0"/>
    <p:restoredTop sz="94613"/>
  </p:normalViewPr>
  <p:slideViewPr>
    <p:cSldViewPr snapToGrid="0" snapToObjects="1">
      <p:cViewPr>
        <p:scale>
          <a:sx n="100" d="100"/>
          <a:sy n="100" d="100"/>
        </p:scale>
        <p:origin x="1896" y="7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9" d="100"/>
        <a:sy n="10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D9B22-CA2D-EA48-B1A1-DBFF8FB34291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9D0B1-6246-E743-8D2C-940B199717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13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7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/>
            </a:extLst>
          </p:cNvPr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A9D948-563A-C543-8CD2-9E251DD169F3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598CB-91CE-3B40-8C45-F87CFD7A2757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FEFA0E-E1A5-BC4D-9BD5-0D905FA63697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390FE-A467-DD4A-BC91-49B43FD44609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/>
            </a:extLst>
          </p:cNvPr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3854CB-6C40-DA40-BC44-05402F477153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5358F-8B0A-6549-9540-96AFE1EBF8A7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811FBA-6973-B14B-B9B6-C1D8FBC84786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82C66-BA90-4B47-BF17-316ACCCA32DF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EA24E1-AB83-8840-833A-4E9BB7EB58A4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79599-A900-B243-A606-FAF710F9A213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4C2282-2C43-DB40-8F2D-F372EBA2103C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2808E-708F-B045-BA21-0689079C8A81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/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9C2737-05D8-584D-A611-C14EA3AC7C72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5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6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B675A-EBAE-8143-A576-33AC6B2AEA70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>
              <a:defRPr/>
            </a:lvl1pPr>
          </a:lstStyle>
          <a:p>
            <a:fld id="{898A2338-5836-A44C-86D1-8DB1711276CB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8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GB">
                <a:solidFill>
                  <a:srgbClr val="455F51"/>
                </a:solidFill>
              </a:rPr>
              <a:t>https://rd-alliance.org/ - https://twitter.com/resdatall</a:t>
            </a:r>
          </a:p>
        </p:txBody>
      </p:sp>
      <p:sp>
        <p:nvSpPr>
          <p:cNvPr id="9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BCDC46-5E0B-7145-99C8-49F78B20C729}" type="slidenum">
              <a:rPr lang="en-GB" altLang="it-IT">
                <a:solidFill>
                  <a:srgbClr val="455F51"/>
                </a:solidFill>
              </a:rPr>
              <a:pPr/>
              <a:t>‹#›</a:t>
            </a:fld>
            <a:endParaRPr lang="en-GB" altLang="it-IT">
              <a:solidFill>
                <a:srgbClr val="455F5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03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4A13E-BA16-D948-8F4B-5AB46EADD5FC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8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9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B1074-3471-7645-814C-7163E34002FD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1F5FA-1679-2D47-8BF0-FC1DC5932228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F37EC-06DC-AF49-951D-83329E2A010E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14D6B-65F6-564F-B743-2F11E863AB07}" type="datetime1">
              <a:rPr lang="en-GB" altLang="x-none"/>
              <a:pPr/>
              <a:t>22/03/2018</a:t>
            </a:fld>
            <a:endParaRPr lang="en-GB" altLang="x-none"/>
          </a:p>
        </p:txBody>
      </p:sp>
      <p:sp>
        <p:nvSpPr>
          <p:cNvPr id="7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8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448CC-4236-5543-9B67-30AD8FC6385B}" type="slidenum">
              <a:rPr lang="en-GB" altLang="it-IT"/>
              <a:pPr/>
              <a:t>‹#›</a:t>
            </a:fld>
            <a:endParaRPr lang="en-GB" alt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27">
            <a:extLst>
              <a:ext uri="{FF2B5EF4-FFF2-40B4-BE49-F238E27FC236}"/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11296651" y="6218239"/>
            <a:ext cx="732367" cy="523875"/>
          </a:xfrm>
        </p:spPr>
        <p:txBody>
          <a:bodyPr lIns="91425" tIns="91425" rIns="91425" bIns="91425">
            <a:noAutofit/>
          </a:bodyPr>
          <a:lstStyle>
            <a:lvl1pPr>
              <a:defRPr/>
            </a:lvl1pPr>
          </a:lstStyle>
          <a:p>
            <a:fld id="{8EE48D56-82B9-B543-94F3-D675D9498483}" type="slidenum">
              <a:rPr lang="it-IT" altLang="it-IT"/>
              <a:pPr/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340768"/>
            <a:ext cx="10850132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340768"/>
            <a:ext cx="10850132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340768"/>
            <a:ext cx="10850132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435" y="1340768"/>
            <a:ext cx="10850132" cy="4785395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58A618"/>
              </a:buClr>
              <a:buFont typeface="Wingdings" charset="2"/>
              <a:buChar char="§"/>
              <a:defRPr sz="18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1pPr>
            <a:lvl2pPr marL="742950" indent="-285750">
              <a:buClr>
                <a:srgbClr val="703D29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2pPr>
            <a:lvl3pPr marL="1143000" indent="-228600">
              <a:buClr>
                <a:srgbClr val="E4D700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3pPr>
            <a:lvl4pPr marL="16002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4pPr>
            <a:lvl5pPr marL="2057400" indent="-228600">
              <a:buClr>
                <a:schemeClr val="accent5"/>
              </a:buClr>
              <a:buFont typeface="Wingdings" charset="2"/>
              <a:buChar char="§"/>
              <a:defRPr sz="1600">
                <a:solidFill>
                  <a:schemeClr val="accent4">
                    <a:lumMod val="90000"/>
                    <a:lumOff val="10000"/>
                  </a:schemeClr>
                </a:solidFill>
                <a:latin typeface=""/>
                <a:cs typeface="Trebuchet MS"/>
              </a:defRPr>
            </a:lvl5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1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6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46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8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1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9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9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49F02-4B14-6B44-8F89-ABB7D178DABA}" type="datetimeFigureOut">
              <a:rPr lang="en-US" smtClean="0"/>
              <a:t>3/22/18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EF0D-789A-EB4E-9FCE-6C84578897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05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Master text styles</a:t>
            </a:r>
          </a:p>
          <a:p>
            <a:pPr lvl="1"/>
            <a:r>
              <a:rPr lang="en-US" altLang="it-IT"/>
              <a:t>Second level</a:t>
            </a:r>
          </a:p>
          <a:p>
            <a:pPr lvl="2"/>
            <a:r>
              <a:rPr lang="en-US" altLang="it-IT"/>
              <a:t>Third level</a:t>
            </a:r>
          </a:p>
          <a:p>
            <a:pPr lvl="3"/>
            <a:r>
              <a:rPr lang="en-US" altLang="it-IT"/>
              <a:t>Fourth level</a:t>
            </a:r>
          </a:p>
          <a:p>
            <a:pPr lvl="4"/>
            <a:r>
              <a:rPr lang="en-US" altLang="it-IT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8FC2A9-408E-AD49-9B6A-1ED114D8B739}" type="datetime1">
              <a:rPr lang="en-GB" altLang="x-none" smtClean="0">
                <a:ea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22/03/2018</a:t>
            </a:fld>
            <a:endParaRPr lang="en-GB" altLang="x-none" smtClean="0">
              <a:ea typeface="Arial" charset="0"/>
              <a:cs typeface="Arial" charset="0"/>
            </a:endParaRPr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https://rd-alliance.org/ - https://twitter.com/resdatall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0A6A90-75B5-4542-9E70-C4E3633CC2E2}" type="slidenum">
              <a:rPr lang="en-GB" altLang="it-IT" smtClean="0">
                <a:ea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it-IT" smtClean="0">
              <a:ea typeface="Arial" charset="0"/>
              <a:cs typeface="Arial" charset="0"/>
            </a:endParaRPr>
          </a:p>
        </p:txBody>
      </p:sp>
      <p:cxnSp>
        <p:nvCxnSpPr>
          <p:cNvPr id="10" name="Straight Connector 9">
            <a:extLst>
              <a:ext uri="{FF2B5EF4-FFF2-40B4-BE49-F238E27FC236}"/>
            </a:extLst>
          </p:cNvPr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1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469900"/>
            <a:ext cx="11887200" cy="302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Data Type Registries Breakout</a:t>
            </a:r>
            <a:br>
              <a:rPr lang="en-US" sz="4400" b="1" dirty="0" smtClean="0"/>
            </a:br>
            <a:r>
              <a:rPr lang="en-US" sz="4400" b="1" dirty="0" smtClean="0"/>
              <a:t>RDA P11 Berlin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035" y="3924300"/>
            <a:ext cx="9629665" cy="2159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22 </a:t>
            </a:r>
            <a:r>
              <a:rPr lang="en-US" sz="3200" dirty="0"/>
              <a:t>Mar 2018</a:t>
            </a:r>
          </a:p>
          <a:p>
            <a:endParaRPr lang="en-US" dirty="0"/>
          </a:p>
          <a:p>
            <a:r>
              <a:rPr lang="en-US" sz="2900" dirty="0"/>
              <a:t>Larry Lannom</a:t>
            </a:r>
          </a:p>
          <a:p>
            <a:r>
              <a:rPr lang="en-US" sz="2900" dirty="0"/>
              <a:t>Corporation for National Research Initiatives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6332216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1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7000"/>
            <a:ext cx="10515600" cy="156369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+mn-lt"/>
              </a:rPr>
              <a:t>Agenda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724"/>
            <a:ext cx="10642600" cy="488674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0-10 </a:t>
            </a:r>
            <a:r>
              <a:rPr lang="en-US" dirty="0"/>
              <a:t>Introductions, Agenda </a:t>
            </a:r>
            <a:r>
              <a:rPr lang="en-US" dirty="0" smtClean="0"/>
              <a:t>Bashing</a:t>
            </a:r>
            <a:endParaRPr lang="en-US" dirty="0"/>
          </a:p>
          <a:p>
            <a:r>
              <a:rPr lang="en-US" dirty="0" smtClean="0"/>
              <a:t>10-30 Brief updates </a:t>
            </a:r>
            <a:r>
              <a:rPr lang="en-US" dirty="0"/>
              <a:t>on the most active adoption projects, including lessons learned and future </a:t>
            </a:r>
            <a:r>
              <a:rPr lang="en-US" dirty="0" smtClean="0"/>
              <a:t>needs</a:t>
            </a:r>
          </a:p>
          <a:p>
            <a:pPr lvl="1"/>
            <a:r>
              <a:rPr lang="en-US" dirty="0" smtClean="0"/>
              <a:t>Tobias </a:t>
            </a:r>
            <a:r>
              <a:rPr lang="mr-IN" dirty="0" smtClean="0"/>
              <a:t>–</a:t>
            </a:r>
            <a:r>
              <a:rPr lang="en-US" dirty="0" smtClean="0"/>
              <a:t> Climate</a:t>
            </a:r>
          </a:p>
          <a:p>
            <a:pPr lvl="1"/>
            <a:r>
              <a:rPr lang="en-US" dirty="0" smtClean="0"/>
              <a:t>Ulrich </a:t>
            </a:r>
            <a:r>
              <a:rPr lang="mr-IN" dirty="0" smtClean="0"/>
              <a:t>–</a:t>
            </a:r>
            <a:r>
              <a:rPr lang="en-US" dirty="0" smtClean="0"/>
              <a:t> ePIC/GWDG</a:t>
            </a:r>
          </a:p>
          <a:p>
            <a:pPr lvl="1"/>
            <a:r>
              <a:rPr lang="en-US" dirty="0" smtClean="0"/>
              <a:t>Beth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RPID</a:t>
            </a:r>
          </a:p>
          <a:p>
            <a:pPr lvl="1"/>
            <a:r>
              <a:rPr lang="en-US" dirty="0" smtClean="0"/>
              <a:t>Steve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Earthcube</a:t>
            </a:r>
            <a:endParaRPr lang="en-US" dirty="0" smtClean="0"/>
          </a:p>
          <a:p>
            <a:pPr lvl="1"/>
            <a:r>
              <a:rPr lang="en-US" dirty="0" smtClean="0"/>
              <a:t>Wo </a:t>
            </a:r>
            <a:r>
              <a:rPr lang="mr-IN" dirty="0" smtClean="0"/>
              <a:t>–</a:t>
            </a:r>
            <a:r>
              <a:rPr lang="en-US" smtClean="0"/>
              <a:t> IEEE BDGMM</a:t>
            </a:r>
            <a:endParaRPr lang="en-US" dirty="0"/>
          </a:p>
          <a:p>
            <a:pPr lvl="1"/>
            <a:r>
              <a:rPr lang="en-US" dirty="0" smtClean="0"/>
              <a:t>Others?</a:t>
            </a:r>
            <a:endParaRPr lang="en-US" dirty="0"/>
          </a:p>
          <a:p>
            <a:r>
              <a:rPr lang="en-US" dirty="0" smtClean="0"/>
              <a:t>30-45 </a:t>
            </a:r>
            <a:r>
              <a:rPr lang="en-US" dirty="0"/>
              <a:t>Update on ISO Types standardization </a:t>
            </a:r>
            <a:r>
              <a:rPr lang="en-US" dirty="0" err="1" smtClean="0"/>
              <a:t>activties</a:t>
            </a:r>
            <a:r>
              <a:rPr lang="en-US" dirty="0" smtClean="0"/>
              <a:t> </a:t>
            </a:r>
            <a:r>
              <a:rPr lang="en-US" dirty="0"/>
              <a:t>and discussion of synergistic RDA/ISO </a:t>
            </a:r>
            <a:r>
              <a:rPr lang="en-US" dirty="0" smtClean="0"/>
              <a:t>activities</a:t>
            </a:r>
            <a:endParaRPr lang="en-US" dirty="0"/>
          </a:p>
          <a:p>
            <a:r>
              <a:rPr lang="en-US" dirty="0" smtClean="0"/>
              <a:t>45-60 </a:t>
            </a:r>
            <a:r>
              <a:rPr lang="en-US" dirty="0"/>
              <a:t>Discussion on relevance of ISO efforts to existing and future adoption </a:t>
            </a:r>
            <a:r>
              <a:rPr lang="en-US" dirty="0" smtClean="0"/>
              <a:t>efforts</a:t>
            </a:r>
          </a:p>
          <a:p>
            <a:r>
              <a:rPr lang="en-US" dirty="0" smtClean="0"/>
              <a:t>60-90 </a:t>
            </a:r>
            <a:r>
              <a:rPr lang="en-US" dirty="0"/>
              <a:t>Next steps, especially addressing future RDA activities, if any, in this area</a:t>
            </a:r>
            <a:br>
              <a:rPr lang="en-US" dirty="0"/>
            </a:b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24532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6332216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47252" y="6421963"/>
            <a:ext cx="312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Corporation for National Research Initiatives</a:t>
            </a:r>
          </a:p>
        </p:txBody>
      </p:sp>
    </p:spTree>
    <p:extLst>
      <p:ext uri="{BB962C8B-B14F-4D97-AF65-F5344CB8AC3E}">
        <p14:creationId xmlns:p14="http://schemas.microsoft.com/office/powerpoint/2010/main" val="85664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9651" y="1889126"/>
            <a:ext cx="8139113" cy="4786313"/>
          </a:xfrm>
        </p:spPr>
        <p:txBody>
          <a:bodyPr/>
          <a:lstStyle/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Data sharing requires that data can be parsed, understood, and reused by people and applications other than those that created the data </a:t>
            </a:r>
          </a:p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How do we do this now?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For documents – formats are enough, e.g., PDF, and then the document explains itself to humans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This doesn’t work well with data – numbers are not self-explanatory</a:t>
            </a:r>
          </a:p>
          <a:p>
            <a:pPr lvl="2"/>
            <a:r>
              <a:rPr lang="en-US" altLang="x-none" sz="1800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What does the number 7 mean in cell B27?</a:t>
            </a:r>
          </a:p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Data producers may not have explicitly specified certain details in the data: measurement units, coordinate systems, variable names, etc. </a:t>
            </a:r>
          </a:p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Need a way to precisely characterize those assumptions such that they can be identified by humans and machines that were not closely involved in its creation</a:t>
            </a:r>
          </a:p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Affects all data producers and consumers</a:t>
            </a:r>
            <a:r>
              <a:rPr lang="en-US" altLang="x-none" sz="2000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/>
            </a:r>
            <a:br>
              <a:rPr lang="en-US" altLang="x-none" sz="2000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</a:br>
            <a:endParaRPr lang="en-US" altLang="x-none" sz="2000">
              <a:solidFill>
                <a:srgbClr val="57C7AC"/>
              </a:solidFill>
              <a:latin typeface="Calibri" charset="0"/>
              <a:ea typeface="Trebuchet MS" charset="0"/>
              <a:cs typeface="Trebuchet MS" charset="0"/>
            </a:endParaRPr>
          </a:p>
        </p:txBody>
      </p:sp>
      <p:sp>
        <p:nvSpPr>
          <p:cNvPr id="3" name="Title 2">
            <a:extLst>
              <a:ext uri="{FF2B5EF4-FFF2-40B4-BE49-F238E27FC236}"/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79651" y="1"/>
            <a:ext cx="7561263" cy="981075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dirty="0">
                <a:solidFill>
                  <a:schemeClr val="accent1"/>
                </a:solidFill>
              </a:rPr>
              <a:t>Summary of the Problem</a:t>
            </a:r>
          </a:p>
        </p:txBody>
      </p:sp>
      <p:pic>
        <p:nvPicPr>
          <p:cNvPr id="1843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3620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136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9650" y="1958976"/>
            <a:ext cx="8388350" cy="4786313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See output of DTR #1 </a:t>
            </a:r>
            <a:r>
              <a:rPr lang="mr-IN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–</a:t>
            </a:r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 adopted as ICT Tech Spec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Confirmation that detailed and precise data typing is a key consideration in data sharing and reuse and that a federated registry system for such types is highly desirable and needs to accommodate each community’s own requirements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Deployment of a prototype registry implementing one potential data model, against which various use cases can be tested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Uptake in a number of projects and other RDA groups</a:t>
            </a:r>
          </a:p>
          <a:p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Current State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Continued spread of the fundamental concept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Multiple type registries in (mostly experimental) operation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No agreed-upon standard minimal type record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No federation across registries or governance structures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All of this to be discussed in DTR Breakout later today. 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Draft final report on DTR #2 still in motion</a:t>
            </a:r>
          </a:p>
          <a:p>
            <a:pPr lvl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ISO interest </a:t>
            </a:r>
            <a:r>
              <a:rPr lang="mr-IN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–</a:t>
            </a:r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 more later</a:t>
            </a:r>
          </a:p>
          <a:p>
            <a:pPr lvl="1" eaLnBrk="1" hangingPunct="1"/>
            <a:endParaRPr lang="en-US" altLang="x-none">
              <a:solidFill>
                <a:srgbClr val="57C7AC"/>
              </a:solidFill>
              <a:latin typeface="Calibri" charset="0"/>
              <a:ea typeface="Trebuchet MS" charset="0"/>
              <a:cs typeface="Trebuchet MS" charset="0"/>
            </a:endParaRPr>
          </a:p>
        </p:txBody>
      </p:sp>
      <p:sp>
        <p:nvSpPr>
          <p:cNvPr id="4" name="Titl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643189" y="42864"/>
            <a:ext cx="8116887" cy="9810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sz="4400" b="0" kern="0" dirty="0">
                <a:solidFill>
                  <a:srgbClr val="99CB38"/>
                </a:solidFill>
              </a:rPr>
              <a:t>Highlights of the Recommendation</a:t>
            </a:r>
          </a:p>
        </p:txBody>
      </p:sp>
      <p:pic>
        <p:nvPicPr>
          <p:cNvPr id="1945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3620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4202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9651" y="2073276"/>
            <a:ext cx="8137525" cy="4784725"/>
          </a:xfrm>
        </p:spPr>
        <p:txBody>
          <a:bodyPr/>
          <a:lstStyle/>
          <a:p>
            <a:pPr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Data Typing is Infrastructure for Infrastructure</a:t>
            </a:r>
          </a:p>
          <a:p>
            <a:pPr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Impact will vary by discipline/process</a:t>
            </a:r>
          </a:p>
          <a:p>
            <a:pPr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Examples</a:t>
            </a:r>
          </a:p>
          <a:p>
            <a:pPr lvl="1"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Types of returned PID resolution values, e.g., checksums, public keys, to inform subsequent actions</a:t>
            </a:r>
          </a:p>
          <a:p>
            <a:pPr lvl="1"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Precise characterization of data sets for interpretation and re-use</a:t>
            </a:r>
          </a:p>
          <a:p>
            <a:pPr lvl="1"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Precise characterization of entities in a workflow to determine routing to next appropriate stage</a:t>
            </a:r>
          </a:p>
          <a:p>
            <a:pPr lvl="1"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Object type as a search criteria</a:t>
            </a:r>
          </a:p>
          <a:p>
            <a:pPr lvl="1"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Development and advertising of services relevant to given sets of object types</a:t>
            </a:r>
          </a:p>
          <a:p>
            <a:pPr eaLnBrk="1" hangingPunct="1"/>
            <a:r>
              <a:rPr lang="en-US" altLang="x-none">
                <a:solidFill>
                  <a:srgbClr val="57C7AC"/>
                </a:solidFill>
                <a:latin typeface="Calibri" charset="0"/>
                <a:ea typeface="Trebuchet MS" charset="0"/>
                <a:cs typeface="Trebuchet MS" charset="0"/>
              </a:rPr>
              <a:t>Open availability of types via registries could encourage greater standardization across data sets in order to reuse types and associated services and software</a:t>
            </a:r>
          </a:p>
          <a:p>
            <a:pPr lvl="1" eaLnBrk="1" hangingPunct="1"/>
            <a:endParaRPr lang="en-US" altLang="x-none">
              <a:solidFill>
                <a:srgbClr val="57C7AC"/>
              </a:solidFill>
              <a:latin typeface="Calibri" charset="0"/>
              <a:ea typeface="Trebuchet MS" charset="0"/>
              <a:cs typeface="Trebuchet MS" charset="0"/>
            </a:endParaRPr>
          </a:p>
          <a:p>
            <a:pPr eaLnBrk="1" hangingPunct="1"/>
            <a:endParaRPr lang="en-US" altLang="x-none">
              <a:solidFill>
                <a:srgbClr val="57C7AC"/>
              </a:solidFill>
              <a:latin typeface="Calibri" charset="0"/>
              <a:ea typeface="Trebuchet MS" charset="0"/>
              <a:cs typeface="Trebuchet MS" charset="0"/>
            </a:endParaRPr>
          </a:p>
        </p:txBody>
      </p:sp>
      <p:sp>
        <p:nvSpPr>
          <p:cNvPr id="3" name="Titl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736850" y="11114"/>
            <a:ext cx="7931150" cy="9810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sz="4400" b="0" kern="0" dirty="0">
                <a:solidFill>
                  <a:srgbClr val="99CB38"/>
                </a:solidFill>
              </a:rPr>
              <a:t>Impact of the Recommendation</a:t>
            </a:r>
          </a:p>
        </p:txBody>
      </p:sp>
      <p:pic>
        <p:nvPicPr>
          <p:cNvPr id="2048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3620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724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2279651" y="1985964"/>
            <a:ext cx="8137525" cy="4784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ICT Technical Specification</a:t>
            </a:r>
          </a:p>
          <a:p>
            <a:pPr eaLnBrk="1" hangingPunct="1">
              <a:defRPr/>
            </a:pPr>
            <a:r>
              <a:rPr lang="en-US" dirty="0" smtClean="0"/>
              <a:t>Multiple RDA Groups and Affiliated Projects</a:t>
            </a:r>
          </a:p>
          <a:p>
            <a:pPr lvl="1" eaLnBrk="1" hangingPunct="1">
              <a:defRPr/>
            </a:pPr>
            <a:r>
              <a:rPr lang="en-US" dirty="0" smtClean="0"/>
              <a:t>Data Fabric IG</a:t>
            </a:r>
          </a:p>
          <a:p>
            <a:pPr lvl="1" eaLnBrk="1" hangingPunct="1">
              <a:defRPr/>
            </a:pPr>
            <a:r>
              <a:rPr lang="en-US" dirty="0" smtClean="0"/>
              <a:t>PID Kernel Information WG</a:t>
            </a:r>
          </a:p>
          <a:p>
            <a:pPr lvl="1" eaLnBrk="1" hangingPunct="1">
              <a:defRPr/>
            </a:pPr>
            <a:r>
              <a:rPr lang="en-US" dirty="0" smtClean="0"/>
              <a:t>Collections WG</a:t>
            </a:r>
          </a:p>
          <a:p>
            <a:pPr lvl="1" eaLnBrk="1" hangingPunct="1">
              <a:defRPr/>
            </a:pPr>
            <a:r>
              <a:rPr lang="en-US" dirty="0" smtClean="0"/>
              <a:t>RPID (NSF project at IU, Tufts, CNRI)</a:t>
            </a:r>
          </a:p>
          <a:p>
            <a:pPr lvl="1" eaLnBrk="1" hangingPunct="1">
              <a:defRPr/>
            </a:pPr>
            <a:r>
              <a:rPr lang="en-US" dirty="0" smtClean="0"/>
              <a:t>DCO</a:t>
            </a:r>
          </a:p>
          <a:p>
            <a:pPr lvl="1" eaLnBrk="1" hangingPunct="1">
              <a:defRPr/>
            </a:pPr>
            <a:r>
              <a:rPr lang="en-US" dirty="0" smtClean="0"/>
              <a:t>C2CAMP</a:t>
            </a:r>
          </a:p>
          <a:p>
            <a:pPr lvl="1" eaLnBrk="1" hangingPunct="1">
              <a:defRPr/>
            </a:pPr>
            <a:r>
              <a:rPr lang="en-US" dirty="0" smtClean="0"/>
              <a:t>Vermont Monitoring Cooperative</a:t>
            </a:r>
          </a:p>
          <a:p>
            <a:pPr lvl="1" eaLnBrk="1" hangingPunct="1">
              <a:defRPr/>
            </a:pPr>
            <a:r>
              <a:rPr lang="en-US" dirty="0" smtClean="0"/>
              <a:t>ePIC </a:t>
            </a:r>
            <a:r>
              <a:rPr lang="en-US" dirty="0"/>
              <a:t>/ </a:t>
            </a:r>
            <a:r>
              <a:rPr lang="en-US" dirty="0" smtClean="0"/>
              <a:t>GWDG</a:t>
            </a:r>
          </a:p>
          <a:p>
            <a:pPr lvl="1" eaLnBrk="1" hangingPunct="1">
              <a:defRPr/>
            </a:pPr>
            <a:r>
              <a:rPr lang="en-US" dirty="0" smtClean="0"/>
              <a:t>Others.....</a:t>
            </a:r>
          </a:p>
          <a:p>
            <a:pPr eaLnBrk="1" hangingPunct="1">
              <a:defRPr/>
            </a:pPr>
            <a:r>
              <a:rPr lang="en-US" dirty="0" smtClean="0"/>
              <a:t>ISO SC32 WG2</a:t>
            </a:r>
          </a:p>
          <a:p>
            <a:pPr lvl="1" eaLnBrk="1" hangingPunct="1">
              <a:defRPr/>
            </a:pPr>
            <a:r>
              <a:rPr lang="en-US" dirty="0" smtClean="0"/>
              <a:t>Is DTR new or should it be part of ISO 11179?</a:t>
            </a:r>
          </a:p>
          <a:p>
            <a:pPr lvl="1" eaLnBrk="1" hangingPunct="1">
              <a:defRPr/>
            </a:pPr>
            <a:r>
              <a:rPr lang="en-US" dirty="0" smtClean="0"/>
              <a:t>RDA needs to help drive this </a:t>
            </a:r>
            <a:r>
              <a:rPr lang="mr-IN" dirty="0" smtClean="0"/>
              <a:t>–</a:t>
            </a:r>
            <a:r>
              <a:rPr lang="en-US" dirty="0" smtClean="0"/>
              <a:t> Denise Warzel will explain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279651" y="1"/>
            <a:ext cx="7561263" cy="98107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n-US" sz="4800" b="0" kern="0" dirty="0">
                <a:solidFill>
                  <a:srgbClr val="99CB38"/>
                </a:solidFill>
              </a:rPr>
              <a:t>Endorsements/ Adopters</a:t>
            </a:r>
          </a:p>
        </p:txBody>
      </p:sp>
      <p:pic>
        <p:nvPicPr>
          <p:cNvPr id="2150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1362075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0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6100"/>
            <a:ext cx="10515600" cy="1144590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>
                <a:latin typeface="+mn-lt"/>
              </a:rPr>
              <a:t>Adoption Projects</a:t>
            </a:r>
            <a:endParaRPr lang="en-US" sz="6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724"/>
            <a:ext cx="10642600" cy="488674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6332216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47252" y="6421963"/>
            <a:ext cx="312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prstClr val="white">
                    <a:lumMod val="50000"/>
                  </a:prstClr>
                </a:solidFill>
                <a:latin typeface="Cambria"/>
                <a:cs typeface="Cambria"/>
              </a:rPr>
              <a:t>Corporation for National Research Initiatives</a:t>
            </a:r>
          </a:p>
        </p:txBody>
      </p:sp>
    </p:spTree>
    <p:extLst>
      <p:ext uri="{BB962C8B-B14F-4D97-AF65-F5344CB8AC3E}">
        <p14:creationId xmlns:p14="http://schemas.microsoft.com/office/powerpoint/2010/main" val="135846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75"/>
            <a:ext cx="10515600" cy="96695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+mn-lt"/>
              </a:rPr>
              <a:t>Discussion Items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742" y="1040525"/>
            <a:ext cx="11120758" cy="5381437"/>
          </a:xfrm>
        </p:spPr>
        <p:txBody>
          <a:bodyPr tIns="91440">
            <a:normAutofit/>
          </a:bodyPr>
          <a:lstStyle/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 smtClean="0"/>
              <a:t>Connections among types (hierarchies)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 smtClean="0"/>
              <a:t>Type Registry Specification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 smtClean="0"/>
              <a:t>Type record core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 smtClean="0"/>
              <a:t>Extended uses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3600" dirty="0" smtClean="0"/>
              <a:t>Future RDA activities</a:t>
            </a:r>
            <a:endParaRPr lang="en-US" sz="36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956598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" y="6332216"/>
            <a:ext cx="10426933" cy="0"/>
          </a:xfrm>
          <a:prstGeom prst="line">
            <a:avLst/>
          </a:prstGeom>
          <a:ln w="12700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47252" y="6421963"/>
            <a:ext cx="3123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Corporation for National Research Initiatives</a:t>
            </a:r>
          </a:p>
        </p:txBody>
      </p:sp>
    </p:spTree>
    <p:extLst>
      <p:ext uri="{BB962C8B-B14F-4D97-AF65-F5344CB8AC3E}">
        <p14:creationId xmlns:p14="http://schemas.microsoft.com/office/powerpoint/2010/main" val="11066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1356</TotalTime>
  <Words>567</Words>
  <Application>Microsoft Macintosh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Cambria</vt:lpstr>
      <vt:lpstr>Mangal</vt:lpstr>
      <vt:lpstr>ＭＳ Ｐゴシック</vt:lpstr>
      <vt:lpstr>Arial</vt:lpstr>
      <vt:lpstr>Calibri</vt:lpstr>
      <vt:lpstr>Calibri Light</vt:lpstr>
      <vt:lpstr>Trebuchet MS</vt:lpstr>
      <vt:lpstr>Wingdings</vt:lpstr>
      <vt:lpstr>Office Theme</vt:lpstr>
      <vt:lpstr>Retrospect</vt:lpstr>
      <vt:lpstr>Data Type Registries Breakout RDA P11 Berlin</vt:lpstr>
      <vt:lpstr>Agenda</vt:lpstr>
      <vt:lpstr>Summary of the Problem</vt:lpstr>
      <vt:lpstr>PowerPoint Presentation</vt:lpstr>
      <vt:lpstr>PowerPoint Presentation</vt:lpstr>
      <vt:lpstr>PowerPoint Presentation</vt:lpstr>
      <vt:lpstr>Adoption Projects</vt:lpstr>
      <vt:lpstr>Discussion Items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C2CAMP</dc:title>
  <dc:creator>Laurence Lannom</dc:creator>
  <cp:lastModifiedBy>Laurence Lannom</cp:lastModifiedBy>
  <cp:revision>109</cp:revision>
  <dcterms:created xsi:type="dcterms:W3CDTF">2017-09-20T01:15:44Z</dcterms:created>
  <dcterms:modified xsi:type="dcterms:W3CDTF">2018-03-22T12:24:21Z</dcterms:modified>
</cp:coreProperties>
</file>