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3"/>
  </p:notesMasterIdLst>
  <p:sldIdLst>
    <p:sldId id="263" r:id="rId3"/>
    <p:sldId id="388" r:id="rId4"/>
    <p:sldId id="389" r:id="rId5"/>
    <p:sldId id="390" r:id="rId6"/>
    <p:sldId id="326" r:id="rId7"/>
    <p:sldId id="369" r:id="rId8"/>
    <p:sldId id="371" r:id="rId9"/>
    <p:sldId id="370" r:id="rId10"/>
    <p:sldId id="391" r:id="rId11"/>
    <p:sldId id="392" r:id="rId12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b="1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b="1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b="1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b="1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B409"/>
    <a:srgbClr val="489913"/>
    <a:srgbClr val="58A618"/>
    <a:srgbClr val="139FEC"/>
    <a:srgbClr val="00B0F0"/>
    <a:srgbClr val="15A9BB"/>
    <a:srgbClr val="00B7C7"/>
    <a:srgbClr val="22ACAC"/>
    <a:srgbClr val="E5E9E0"/>
    <a:srgbClr val="CBD4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3" autoAdjust="0"/>
    <p:restoredTop sz="95318" autoAdjust="0"/>
  </p:normalViewPr>
  <p:slideViewPr>
    <p:cSldViewPr>
      <p:cViewPr>
        <p:scale>
          <a:sx n="85" d="100"/>
          <a:sy n="85" d="100"/>
        </p:scale>
        <p:origin x="-678" y="186"/>
      </p:cViewPr>
      <p:guideLst>
        <p:guide orient="horz" pos="2341"/>
        <p:guide pos="11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5FA21091-5BA2-AC44-833F-B265DB045E5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89988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72"/>
          <a:stretch/>
        </p:blipFill>
        <p:spPr bwMode="auto">
          <a:xfrm>
            <a:off x="-21267" y="18428"/>
            <a:ext cx="9144001" cy="6740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71601" y="2132856"/>
            <a:ext cx="7272808" cy="2232248"/>
          </a:xfrm>
          <a:prstGeom prst="rect">
            <a:avLst/>
          </a:prstGeom>
        </p:spPr>
        <p:txBody>
          <a:bodyPr anchor="ctr"/>
          <a:lstStyle>
            <a:lvl1pPr algn="ctr">
              <a:defRPr sz="3600"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AU" noProof="0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1049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424936" cy="5184576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0"/>
              </a:spcBef>
              <a:spcAft>
                <a:spcPts val="800"/>
              </a:spcAft>
              <a:buClr>
                <a:srgbClr val="58A618"/>
              </a:buClr>
              <a:buFont typeface="Wingdings" charset="2"/>
              <a:buChar char="§"/>
              <a:defRPr sz="2800">
                <a:solidFill>
                  <a:schemeClr val="accent4">
                    <a:lumMod val="90000"/>
                    <a:lumOff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0"/>
              </a:spcBef>
              <a:spcAft>
                <a:spcPts val="800"/>
              </a:spcAft>
              <a:buClr>
                <a:srgbClr val="703D29"/>
              </a:buClr>
              <a:buFont typeface="Wingdings" charset="2"/>
              <a:buChar char="§"/>
              <a:defRPr sz="2400">
                <a:solidFill>
                  <a:schemeClr val="accent4">
                    <a:lumMod val="90000"/>
                    <a:lumOff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0"/>
              </a:spcBef>
              <a:spcAft>
                <a:spcPts val="800"/>
              </a:spcAft>
              <a:buClr>
                <a:srgbClr val="E4D700"/>
              </a:buClr>
              <a:buFont typeface="Wingdings" charset="2"/>
              <a:buChar char="§"/>
              <a:defRPr sz="2400">
                <a:solidFill>
                  <a:schemeClr val="accent4">
                    <a:lumMod val="90000"/>
                    <a:lumOff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buClr>
                <a:schemeClr val="accent5"/>
              </a:buClr>
              <a:buFont typeface="Wingdings" charset="2"/>
              <a:buChar char="§"/>
              <a:defRPr sz="16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4pPr>
            <a:lvl5pPr marL="2057400" indent="-228600">
              <a:buClr>
                <a:schemeClr val="accent5"/>
              </a:buClr>
              <a:buFont typeface="Wingdings" charset="2"/>
              <a:buChar char="§"/>
              <a:defRPr sz="16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640960" cy="981075"/>
          </a:xfrm>
          <a:prstGeom prst="rect">
            <a:avLst/>
          </a:prstGeom>
        </p:spPr>
        <p:txBody>
          <a:bodyPr anchor="ctr"/>
          <a:lstStyle>
            <a:lvl1pPr>
              <a:defRPr sz="3200" b="0">
                <a:solidFill>
                  <a:srgbClr val="58A61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076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576" y="2132856"/>
            <a:ext cx="3888432" cy="3456384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58A618"/>
              </a:buClr>
              <a:buFont typeface="Wingdings" charset="2"/>
              <a:buChar char="§"/>
              <a:defRPr sz="18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1pPr>
            <a:lvl2pPr marL="742950" indent="-285750">
              <a:buClr>
                <a:srgbClr val="703D29"/>
              </a:buClr>
              <a:buFont typeface="Wingdings" charset="2"/>
              <a:buChar char="§"/>
              <a:defRPr sz="16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2pPr>
            <a:lvl3pPr marL="1143000" indent="-228600">
              <a:buClr>
                <a:srgbClr val="E4D700"/>
              </a:buClr>
              <a:buFont typeface="Wingdings" charset="2"/>
              <a:buChar char="§"/>
              <a:defRPr sz="16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3pPr>
            <a:lvl4pPr marL="1600200" indent="-228600">
              <a:buClr>
                <a:schemeClr val="accent5"/>
              </a:buClr>
              <a:buFont typeface="Wingdings" charset="2"/>
              <a:buChar char="§"/>
              <a:defRPr sz="1800">
                <a:solidFill>
                  <a:schemeClr val="tx1"/>
                </a:solidFill>
                <a:latin typeface="Trebuchet MS"/>
                <a:cs typeface="Trebuchet MS"/>
              </a:defRPr>
            </a:lvl4pPr>
            <a:lvl5pPr marL="2057400" indent="-228600">
              <a:buClr>
                <a:schemeClr val="accent5"/>
              </a:buClr>
              <a:buFont typeface="Wingdings" charset="2"/>
              <a:buChar char="§"/>
              <a:defRPr sz="1800">
                <a:solidFill>
                  <a:schemeClr val="tx1"/>
                </a:solidFill>
                <a:latin typeface="Trebuchet MS"/>
                <a:cs typeface="Trebuchet M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016" y="2132856"/>
            <a:ext cx="3889127" cy="3456384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58A618"/>
              </a:buClr>
              <a:buFont typeface="Wingdings" charset="2"/>
              <a:buChar char="§"/>
              <a:defRPr sz="1800">
                <a:latin typeface=""/>
                <a:cs typeface="Trebuchet MS"/>
              </a:defRPr>
            </a:lvl1pPr>
            <a:lvl2pPr marL="742950" indent="-285750">
              <a:buClr>
                <a:srgbClr val="703D29"/>
              </a:buClr>
              <a:buFont typeface="Wingdings" charset="2"/>
              <a:buChar char="§"/>
              <a:defRPr sz="1600">
                <a:latin typeface=""/>
                <a:cs typeface="Trebuchet MS"/>
              </a:defRPr>
            </a:lvl2pPr>
            <a:lvl3pPr marL="1143000" indent="-228600">
              <a:buClr>
                <a:srgbClr val="E4D700"/>
              </a:buClr>
              <a:buFont typeface="Wingdings" charset="2"/>
              <a:buChar char="§"/>
              <a:defRPr sz="1600">
                <a:latin typeface=""/>
                <a:cs typeface="Trebuchet MS"/>
              </a:defRPr>
            </a:lvl3pPr>
            <a:lvl4pPr marL="1600200" indent="-228600">
              <a:buClr>
                <a:schemeClr val="accent5"/>
              </a:buClr>
              <a:buFont typeface="Wingdings" charset="2"/>
              <a:buChar char="§"/>
              <a:defRPr sz="1800">
                <a:latin typeface="Trebuchet MS"/>
                <a:cs typeface="Trebuchet MS"/>
              </a:defRPr>
            </a:lvl4pPr>
            <a:lvl5pPr marL="2057400" indent="-228600">
              <a:buClr>
                <a:schemeClr val="accent5"/>
              </a:buClr>
              <a:buFont typeface="Wingdings" charset="2"/>
              <a:buChar char="§"/>
              <a:defRPr sz="1800">
                <a:latin typeface="Trebuchet MS"/>
                <a:cs typeface="Trebuchet M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0"/>
          </p:nvPr>
        </p:nvSpPr>
        <p:spPr>
          <a:xfrm>
            <a:off x="755576" y="1349078"/>
            <a:ext cx="3888432" cy="6397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6017" y="1349078"/>
            <a:ext cx="3888432" cy="6397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rebuchet M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55576" y="0"/>
            <a:ext cx="7560840" cy="981075"/>
          </a:xfrm>
          <a:prstGeom prst="rect">
            <a:avLst/>
          </a:prstGeom>
        </p:spPr>
        <p:txBody>
          <a:bodyPr anchor="ctr"/>
          <a:lstStyle>
            <a:lvl1pPr>
              <a:defRPr sz="1800">
                <a:solidFill>
                  <a:srgbClr val="58A618"/>
                </a:solidFill>
                <a:latin typeface="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30524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3AC4F9-299D-49DD-8E33-8772A7CE4E04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71800" y="6356350"/>
            <a:ext cx="36004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F129D6-199C-469E-A2EC-2AEA26A69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545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132856"/>
            <a:ext cx="8229600" cy="2232248"/>
          </a:xfrm>
          <a:prstGeom prst="rect">
            <a:avLst/>
          </a:prstGeom>
        </p:spPr>
        <p:txBody>
          <a:bodyPr vert="horz" anchor="ctr" anchorCtr="0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486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11"/>
          <p:cNvSpPr>
            <a:spLocks noChangeArrowheads="1"/>
          </p:cNvSpPr>
          <p:nvPr/>
        </p:nvSpPr>
        <p:spPr bwMode="auto">
          <a:xfrm>
            <a:off x="8316416" y="332656"/>
            <a:ext cx="584200" cy="1968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r">
              <a:defRPr/>
            </a:pPr>
            <a:fld id="{7252A759-CE90-8E4D-8205-5455BBF991FC}" type="slidenum">
              <a:rPr lang="en-AU" sz="1000" b="0" i="0">
                <a:solidFill>
                  <a:srgbClr val="58A618"/>
                </a:solidFill>
                <a:latin typeface=""/>
                <a:cs typeface="Trebuchet MS"/>
              </a:rPr>
              <a:pPr algn="r">
                <a:defRPr/>
              </a:pPr>
              <a:t>‹#›</a:t>
            </a:fld>
            <a:endParaRPr lang="en-AU" sz="1000" b="0" i="0" dirty="0">
              <a:solidFill>
                <a:srgbClr val="58A618"/>
              </a:solidFill>
              <a:latin typeface=""/>
              <a:cs typeface="Trebuchet M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789" r:id="rId2"/>
    <p:sldLayoutId id="2147483790" r:id="rId3"/>
    <p:sldLayoutId id="2147483802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476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i="0">
          <a:solidFill>
            <a:schemeClr val="bg1"/>
          </a:solidFill>
          <a:latin typeface=""/>
          <a:ea typeface="ＭＳ Ｐゴシック" charset="0"/>
          <a:cs typeface="Trebuchet M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tabLst>
          <a:tab pos="1879600" algn="l"/>
        </a:tabLst>
        <a:defRPr sz="1600">
          <a:solidFill>
            <a:schemeClr val="bg1"/>
          </a:solidFill>
          <a:latin typeface="Trebuchet MS"/>
          <a:ea typeface="ＭＳ Ｐゴシック" charset="0"/>
          <a:cs typeface="Trebuchet MS"/>
        </a:defRPr>
      </a:lvl1pPr>
      <a:lvl2pPr marL="811213" indent="-354013" algn="l" rtl="0" eaLnBrk="0" fontAlgn="base" hangingPunct="0">
        <a:spcBef>
          <a:spcPct val="20000"/>
        </a:spcBef>
        <a:spcAft>
          <a:spcPct val="0"/>
        </a:spcAft>
        <a:buChar char="–"/>
        <a:tabLst>
          <a:tab pos="1879600" algn="l"/>
        </a:tabLst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219200" indent="-228600" algn="l" rtl="0" eaLnBrk="0" fontAlgn="base" hangingPunct="0">
        <a:spcBef>
          <a:spcPct val="20000"/>
        </a:spcBef>
        <a:spcAft>
          <a:spcPct val="0"/>
        </a:spcAft>
        <a:buChar char="•"/>
        <a:tabLst>
          <a:tab pos="1879600" algn="l"/>
        </a:tabLst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271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1879600" algn="l"/>
        </a:tabLst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1879600" algn="l"/>
        </a:tabLst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tabLst>
          <a:tab pos="1879600" algn="l"/>
        </a:tabLs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tabLst>
          <a:tab pos="1879600" algn="l"/>
        </a:tabLs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tabLst>
          <a:tab pos="1879600" algn="l"/>
        </a:tabLs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tabLst>
          <a:tab pos="1879600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9552" y="2276872"/>
            <a:ext cx="8352928" cy="2232248"/>
          </a:xfrm>
        </p:spPr>
        <p:txBody>
          <a:bodyPr/>
          <a:lstStyle/>
          <a:p>
            <a:r>
              <a:rPr lang="en-US" sz="4400" b="0" dirty="0" smtClean="0"/>
              <a:t>Metadata </a:t>
            </a:r>
            <a:r>
              <a:rPr lang="en-US" sz="3600" b="0" dirty="0" smtClean="0"/>
              <a:t/>
            </a:r>
            <a:br>
              <a:rPr lang="en-US" sz="3600" b="0" dirty="0" smtClean="0"/>
            </a:br>
            <a:r>
              <a:rPr lang="en-GB" sz="2400" dirty="0" smtClean="0"/>
              <a:t>Coordinating Chairs Meeting </a:t>
            </a:r>
            <a:br>
              <a:rPr lang="en-GB" sz="2400" dirty="0" smtClean="0"/>
            </a:br>
            <a:r>
              <a:rPr lang="en-GB" sz="2400" dirty="0" smtClean="0"/>
              <a:t>Gaithersburg November 2014</a:t>
            </a:r>
            <a:r>
              <a:rPr lang="de-DE" sz="2400" b="0" dirty="0" smtClean="0"/>
              <a:t/>
            </a:r>
            <a:br>
              <a:rPr lang="de-DE" sz="2400" b="0" dirty="0" smtClean="0"/>
            </a:br>
            <a:r>
              <a:rPr lang="de-DE" sz="1100" b="0" dirty="0" smtClean="0">
                <a:solidFill>
                  <a:schemeClr val="accent6">
                    <a:lumMod val="75000"/>
                  </a:schemeClr>
                </a:solidFill>
              </a:rPr>
              <a:t>- </a:t>
            </a:r>
            <a:r>
              <a:rPr lang="de-DE" sz="2200" dirty="0"/>
              <a:t/>
            </a:r>
            <a:br>
              <a:rPr lang="de-DE" sz="2200" dirty="0"/>
            </a:br>
            <a:r>
              <a:rPr lang="de-DE" sz="2000" dirty="0"/>
              <a:t>Keith Jeffery, Rebecca </a:t>
            </a:r>
            <a:r>
              <a:rPr lang="de-DE" sz="2000" dirty="0" smtClean="0"/>
              <a:t>Koskela, </a:t>
            </a:r>
            <a:r>
              <a:rPr lang="de-DE" sz="2000" dirty="0"/>
              <a:t>Jane </a:t>
            </a:r>
            <a:r>
              <a:rPr lang="de-DE" sz="2000" b="0" dirty="0" smtClean="0"/>
              <a:t>Greenberg, Alex Ball, Brigitte Jörg, </a:t>
            </a:r>
            <a:r>
              <a:rPr lang="en-GB" sz="2000" dirty="0"/>
              <a:t>Bridget Almas, Sayeed </a:t>
            </a:r>
            <a:r>
              <a:rPr lang="en-GB" sz="2000" dirty="0" smtClean="0"/>
              <a:t>Choudhury, David </a:t>
            </a:r>
            <a:r>
              <a:rPr lang="en-GB" sz="2000" dirty="0" err="1"/>
              <a:t>Dubin</a:t>
            </a:r>
            <a:r>
              <a:rPr lang="de-DE" sz="2000" b="0" dirty="0" smtClean="0"/>
              <a:t>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Document </a:t>
            </a:r>
            <a:r>
              <a:rPr lang="en-GB" dirty="0"/>
              <a:t>in MSDWG </a:t>
            </a:r>
            <a:r>
              <a:rPr lang="en-GB" dirty="0" smtClean="0"/>
              <a:t>Directory any metadata standards used </a:t>
            </a:r>
          </a:p>
          <a:p>
            <a:r>
              <a:rPr lang="en-GB" dirty="0" smtClean="0"/>
              <a:t>Discuss metadata requirements or experiences with the Metadata Groups</a:t>
            </a:r>
          </a:p>
          <a:p>
            <a:r>
              <a:rPr lang="en-GB" dirty="0" smtClean="0"/>
              <a:t>Complete Use Case Template for your use cases</a:t>
            </a:r>
          </a:p>
          <a:p>
            <a:r>
              <a:rPr lang="en-GB" dirty="0" smtClean="0"/>
              <a:t>Interact!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What the Metadata Groups need from other groups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13208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At Amsterdam pre-P4 Coordinating Chairs meeting September we (the 4 metadata groups):</a:t>
            </a:r>
          </a:p>
          <a:p>
            <a:pPr lvl="1"/>
            <a:r>
              <a:rPr lang="en-GB" sz="2000" dirty="0" smtClean="0"/>
              <a:t>presented an overview of metadata in the RDA context;</a:t>
            </a:r>
          </a:p>
          <a:p>
            <a:pPr lvl="1"/>
            <a:r>
              <a:rPr lang="en-GB" sz="2000" dirty="0" smtClean="0"/>
              <a:t>provided a detailed </a:t>
            </a:r>
            <a:r>
              <a:rPr lang="en-GB" sz="2000" dirty="0" err="1" smtClean="0"/>
              <a:t>handout</a:t>
            </a:r>
            <a:r>
              <a:rPr lang="en-GB" sz="2000" dirty="0" smtClean="0"/>
              <a:t> of our thinking on metadata;</a:t>
            </a:r>
          </a:p>
          <a:p>
            <a:pPr lvl="1"/>
            <a:r>
              <a:rPr lang="en-GB" sz="2000" dirty="0" smtClean="0"/>
              <a:t>outlined and asked approval/support for a plan:</a:t>
            </a:r>
          </a:p>
          <a:p>
            <a:pPr lvl="2"/>
            <a:r>
              <a:rPr lang="en-GB" sz="2000" dirty="0" smtClean="0"/>
              <a:t>Collect use cases and store</a:t>
            </a:r>
          </a:p>
          <a:p>
            <a:pPr lvl="2"/>
            <a:r>
              <a:rPr lang="en-GB" sz="2000" dirty="0" smtClean="0"/>
              <a:t>Collect existing used standards and store</a:t>
            </a:r>
          </a:p>
          <a:p>
            <a:pPr lvl="2"/>
            <a:r>
              <a:rPr lang="en-GB" sz="2000" dirty="0" smtClean="0"/>
              <a:t>Analyse the above to generate ‘packages’ of metadata elements for each of identified purposes;</a:t>
            </a:r>
          </a:p>
          <a:p>
            <a:pPr lvl="2"/>
            <a:r>
              <a:rPr lang="en-GB" sz="2000" dirty="0" smtClean="0"/>
              <a:t>Make recommendations to TAB to become RDA best practice recommendations</a:t>
            </a:r>
          </a:p>
          <a:p>
            <a:pPr lvl="2"/>
            <a:r>
              <a:rPr lang="en-GB" sz="2000" dirty="0" smtClean="0"/>
              <a:t>Meantime assisting all other groups where metadata is a topic of interest</a:t>
            </a:r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301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The coordinating chairs group were broadly supportive</a:t>
            </a:r>
          </a:p>
          <a:p>
            <a:r>
              <a:rPr lang="en-GB" sz="2400" dirty="0" smtClean="0"/>
              <a:t>During group sessions at P4 we</a:t>
            </a:r>
          </a:p>
          <a:p>
            <a:pPr lvl="1"/>
            <a:r>
              <a:rPr lang="en-GB" sz="2000" dirty="0" smtClean="0"/>
              <a:t>Trialled use case templates and received not only completed templates (information) but also useful feedback;</a:t>
            </a:r>
          </a:p>
          <a:p>
            <a:pPr lvl="2"/>
            <a:r>
              <a:rPr lang="en-GB" sz="2000" dirty="0"/>
              <a:t>W</a:t>
            </a:r>
            <a:r>
              <a:rPr lang="en-GB" sz="2000" dirty="0" smtClean="0"/>
              <a:t>e are now revising the use case template</a:t>
            </a:r>
          </a:p>
          <a:p>
            <a:pPr lvl="2"/>
            <a:r>
              <a:rPr lang="en-GB" sz="2000" dirty="0" smtClean="0"/>
              <a:t>We are planning a repository</a:t>
            </a:r>
          </a:p>
          <a:p>
            <a:pPr lvl="1"/>
            <a:r>
              <a:rPr lang="en-GB" sz="2000" dirty="0" smtClean="0"/>
              <a:t>Encouraged input to standards directory </a:t>
            </a:r>
          </a:p>
          <a:p>
            <a:pPr lvl="2"/>
            <a:r>
              <a:rPr lang="en-GB" sz="2000" dirty="0" smtClean="0"/>
              <a:t>We are considering an easier to use repository</a:t>
            </a:r>
          </a:p>
          <a:p>
            <a:pPr lvl="1"/>
            <a:r>
              <a:rPr lang="en-GB" sz="2000" dirty="0" smtClean="0"/>
              <a:t>Talked with many other groups</a:t>
            </a:r>
          </a:p>
          <a:p>
            <a:pPr lvl="1"/>
            <a:r>
              <a:rPr lang="en-GB" sz="2000" dirty="0" smtClean="0"/>
              <a:t>Participated actively in the DF discussions</a:t>
            </a:r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 (2)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667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980728"/>
            <a:ext cx="8424936" cy="5184576"/>
          </a:xfrm>
        </p:spPr>
        <p:txBody>
          <a:bodyPr/>
          <a:lstStyle/>
          <a:p>
            <a:r>
              <a:rPr lang="en-GB" dirty="0" smtClean="0"/>
              <a:t>Brief overview of metadata groups’ vision</a:t>
            </a:r>
          </a:p>
          <a:p>
            <a:pPr lvl="1"/>
            <a:r>
              <a:rPr lang="en-GB" sz="2000" dirty="0" smtClean="0"/>
              <a:t>The only difference between metadata and data is mode of use</a:t>
            </a:r>
          </a:p>
          <a:p>
            <a:pPr lvl="1"/>
            <a:r>
              <a:rPr lang="en-GB" sz="2000" dirty="0" smtClean="0"/>
              <a:t>Metadata is not just for data, it is also for users, software services, computing resources</a:t>
            </a:r>
          </a:p>
          <a:p>
            <a:pPr lvl="1"/>
            <a:r>
              <a:rPr lang="en-GB" sz="2000" dirty="0" smtClean="0"/>
              <a:t>Metadata is not just for description and discovery; it is also for contextualisation (relevance, quality, restrictions (rights, costs)) and for coupling users, software and computing resources to data (to provide a  VRE)</a:t>
            </a:r>
          </a:p>
          <a:p>
            <a:pPr lvl="1"/>
            <a:r>
              <a:rPr lang="en-GB" sz="2000" dirty="0" smtClean="0"/>
              <a:t>Metadata must be </a:t>
            </a:r>
            <a:r>
              <a:rPr lang="en-GB" sz="2000" dirty="0" smtClean="0"/>
              <a:t>machine-understandable </a:t>
            </a:r>
            <a:r>
              <a:rPr lang="en-GB" sz="2000" dirty="0" smtClean="0"/>
              <a:t>as well as human understandable for </a:t>
            </a:r>
            <a:r>
              <a:rPr lang="en-GB" sz="2000" dirty="0" err="1" smtClean="0"/>
              <a:t>autonomicity</a:t>
            </a:r>
            <a:r>
              <a:rPr lang="en-GB" sz="2000" dirty="0" smtClean="0"/>
              <a:t> (formalism)</a:t>
            </a:r>
            <a:endParaRPr lang="en-GB" sz="2000" dirty="0" smtClean="0"/>
          </a:p>
          <a:p>
            <a:pPr lvl="1"/>
            <a:r>
              <a:rPr lang="en-GB" sz="2000" dirty="0" smtClean="0"/>
              <a:t>Management (meta)data is also relevant (research proposal, funding, project information, research outputs, outcomes, </a:t>
            </a:r>
            <a:r>
              <a:rPr lang="en-GB" sz="2000" dirty="0"/>
              <a:t>i</a:t>
            </a:r>
            <a:r>
              <a:rPr lang="en-GB" sz="2000" dirty="0" smtClean="0"/>
              <a:t>mpact…)</a:t>
            </a:r>
          </a:p>
          <a:p>
            <a:pPr lvl="1"/>
            <a:r>
              <a:rPr lang="en-GB" sz="2000" dirty="0" smtClean="0">
                <a:sym typeface="Wingdings" panose="05000000000000000000" pitchFamily="2" charset="2"/>
              </a:rPr>
              <a:t> 2 pictures</a:t>
            </a:r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407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467297" y="5301209"/>
            <a:ext cx="8425183" cy="64807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/>
              <a:t>Complete ICT environment for research</a:t>
            </a:r>
          </a:p>
        </p:txBody>
      </p:sp>
      <p:sp>
        <p:nvSpPr>
          <p:cNvPr id="22531" name="Title 1"/>
          <p:cNvSpPr>
            <a:spLocks noGrp="1"/>
          </p:cNvSpPr>
          <p:nvPr>
            <p:ph type="title"/>
          </p:nvPr>
        </p:nvSpPr>
        <p:spPr>
          <a:xfrm>
            <a:off x="755576" y="44624"/>
            <a:ext cx="7776864" cy="1143000"/>
          </a:xfrm>
        </p:spPr>
        <p:txBody>
          <a:bodyPr>
            <a:normAutofit/>
          </a:bodyPr>
          <a:lstStyle/>
          <a:p>
            <a:pPr algn="ctr"/>
            <a:r>
              <a:rPr lang="en-GB" sz="3000" b="0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Broader Picture: Virtualisation of e-Research through Metadata</a:t>
            </a:r>
            <a:endParaRPr lang="en-GB" altLang="en-US" sz="3000" b="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532" name="AutoShape 4" descr="data:image/jpeg;base64,/9j/4AAQSkZJRgABAQAAAQABAAD/2wCEAAkGBhQSERQUExQVFBUWFRgXFRcWFxUVGhcaFRQXFxcYFxUYHCYfGBkjGRYVHy8gJCgpLCwsFx4xNTAqNSYrLCkBCQoKDgwOGg8PGiwkHyQsKiw0KiwsLCwsLCwpLCksLCwuLCwsKiksLSwsLCwsLCkpLCwsLCwpLCwsKSwsLCwsLP/AABEIAMIBAwMBIgACEQEDEQH/xAAcAAACAgMBAQAAAAAAAAAAAAAABQQGAQMHAgj/xABBEAACAQIEAwUEBwcDBAMBAAABAhEAAwQSITEFQVEGEyJhcTKBkaEHI0JSscHRFBVicoLh8DOSshZTovEkQ9Jz/8QAGwEAAQUBAQAAAAAAAAAAAAAAAAECAwQFBgf/xAA0EQABAwMCBAMHAwUBAQAAAAABAAIDBBEhEjEFE0FRIoGRMmFxobHB0RRS4SMzQkPw8Qb/2gAMAwEAAhEDEQA/AO237wRSzGAAST0A1JqOnFbRKjOJZioBkEsBJEESDGuteuIYU3LToDBZGWemZSJ+dLsR2flsyuVIgr9rxhgxZi0kzktjQjRYpWgdU03GymLxm0RIfmo2b7ZhYESQSCAdqyeM2ozZjl65HjeN8sb0vs9n3RVAcGDaJzZjHdPmhTOinpyJrZa4IwstbldYhhmOz5tVOg91Os3ui5U796W5ILAFQpIMggOcqyDqJNb7l8KQCYzGB5mCYHuB+FJsV2fdmZxc8TMS0jQrmQqNNZAtoJk89pqdisNcfuyMgZHzc4PgdY6/a+VJZvdFyvb8WtAkFwMszvHhEsJ2JA3A1oXi1omA0nXQK8iImREj2l36il2J4A72zbzKFm4y6Gc1wOIOuwNxjO5gUWuAsLmeVOreGbgAzd3s0yfYO/Wls3ui5T0Gs15AopicvVFRcVj0tiXcL6n8qQcQ7fWLfs+I9ScoqGSeOP2ionSsZuVaZrzNc7s9vr15nym2ttQJKgzJmBLelQrvbEOY7129DFU38QjGACVXdWMGwK6jmqNi+I2rQzXbiWx1dlUfM1QbPECPEruOhDfrVb472VtYq6125evZj1YMB6A7Dyoi4lEfbx80MrYz7dwumv26wAMHFWv90/MVE4txhsQi/u/FWS8lWGa02jKQrnMCfA2UlR7QkaGK4H2v7LNhcrK5uWnMBogg75WA01GxHnXngXZglVu3Xa2p1RU0YjrmPsjppWvA1tR/aytOFrZ/7eV3a/Y4n4GR18YDOjdx9USxBQMLfjhbitPPuGH2xEi3h+IDEQbmewGPiiwGIEOPB3ek+K0dRybSua2O05sWwlu/cQcmZ3ua/wARY/hFe8J2wxrXVQXmzT1lSNyR1EVbNC4dQrRoHD/IK34/hmO/ab1+xadCwYoC9jc4VQBreKt9co8JUDVmDTAMy+nEDeIKXGsrctFCDhA0KfGTDLyMxHtKBqszEw30iuFIZUuMOhyT+OtM8J9IKGO8tPb94b9KidRzN6KF1HK3ooCYPiF04bvrbZrd0Ozn9nKgNhGW4pS3eXOBfIgdADrArzw7DcTtWbdtFKhbCiP/AI7sbhZu8LO10wRow9pSNDB1FtwfaCxc9m4s9CYPwNTwwqqWlu4VYtLdwqFbwWPKsXt3AbijvlVsLDucHkOWbhyr3o1ylT4gesSLDcTXuUyOUUgXGJwmdkKWwftkZgxuweeVZBmruBWaRIufYizxS5ZCXLbk+BiVOEVi6iwxXR4FsOL+ohvYExJrfgOA4q0bl9O8VzfujuZs+Ky95mDS1xlLqpTLqmUBhB53qihCorXeKFW8N1WKWgoAwDAOQvfPq+qgkwvPKdRmGX1atcQRj3SNbttcuucww91iWyFQV78BVPjPhOjbiIq8UUIVVtXccVsBkdSCe/YHDMSZBTQkLkjMGygN7OWdTUC83FskgNngmAMGfH3O2rR3XfBQp9vLmza5TV5iiKEJDwzF4oW4u2XZg9yCThwSneN3ZIS4Fnu8kxzmin0VihCzFEUTWZoQsRRFZmsUIQagPxPIYuKUE6Nup6S32T61PryUmmuBOyUEdUK0iRqOVeqXtwsrrZbJ/CdUP9P2fURWG4v3f+sptxz9pD6MNj5GKZr0+3j6J2nspmIxKopZiABuTVS4r2puOctrwL94+0fTpUDjvahbksxi2uw6nl6t5VVsJ2kzvcMQFTMB/UB+dZFVWOkxFt37rHnqHPwzZT+LcPuOJ724SegSf9zsKSp2aUmbjN7rkn3wgA+NacV2juP7IrXb4fiboknu16scs+g3NUmhwzeyq2cOtk9w4sWUKDxCZOc5tYjbajLaveEBUb7LKoBB9248jVevdnFA8eIM+SmP+Va8JwZ1cNavhip2aUJ9J0Pxo0tOdSNI3urRxVu7CqDtofWlxW440eDykeE+sais9qcPcuZQCqZlDFmOi8m23MjYVq4ffCKF7wvG7MBr6AagepNRlgAv1TNNhdaCCyPaxSSAyHLOhgzIbmInX1pbxbiWZ9NtgB+Aqx8bQvhyyjxWxIj7StAPw0PxqmO62RLnPcPT2VHQdT512XBHNFOS3qc+5dXwhzRASD1z7lsVuoBB3BEg+6ppxIw9kleYKrO6TqwB6bfOleCxq3GgnL0nb39Kk8dw47rIzZSCGAGpIg7coIO9bgd4SQtYO8JLUmt9qWnUVOtdqj1NLbHDLB3N34p/+K3/ALkscnuD1CH9KpNfPuCPVVGvn7j1TT/qmQFcEqTEg6jSnXBe0mIskGxiny/cu/WJ6HmPUVTr3BUIhb3OfEn6Gi1gr9r2YdR9xpP+0wak1vOJG3Ck1vOJG3C732W+kq3iHFi+BYvn2QTKXfO2/P0OtXQGvl6zxC3dAW5OjSIOVlI5q3I11vsz9Jiwlu9JAAXvJljGkuOZPUVVkpb+KLI7KrJTavFFkLo9FaMLjUuKGtsGU8wZrfVE4wVRIsiis0UIRFEUUUIRFFFFCFiis1iKEIooiiKEIoorzduBQSdgJNBwha8Vi1trmcwP82qk9r+19nuShB1IO4BMa8qi9pb733zS5APhtiAD0zGqbi+BXHuF8SQtsakBhJ/hEHSetYs9WZCWDDfqsyWpLiWjAXnCtcxpMoFtAmLklcp6DfOfKPeKbcL4Nh7I2Nxohi2sjn4BpHupI/FL17wYa3FtNJEKi+WYkCttnhN8gnMhYchcEz5f+6ouBGBgdlGZdWH7fP8AnzW7inbFLZKWlUAaaKo+AFQP3jcbxXCQPuzqek/dHzrdhLyWZbGAK7llVihBKrE5mXnJ9qJ03pHxwBfHauLdtE7qwLKTycb++KkYwOOm3mrZoRyxIxwcOvceSmX8bqT+FbcHjA36f2qsJxeNhTEP4e8GksfyqZ0NhlVXRW3VufAi/aZd2XxJ1ldYHqJFVZeLi3cKnblU/g/GSrAzGtSO0HY7v74uW2W3bYZ7hOyE75QN5M6etRRhrCWv2UbAGnS5MeE8UVlKnVGBBHkRBiqV2hwLWrjKTPMNyZTqG/t1Bp9YwtuzC23ZgNy0a+gGwr1xfBd7YLc7YkfyyMw9Ofxq7w+fky6P8XfVXKKblv09HKjWrkGn+b9osFd7loFl/iTdl9R7Q9D1pZb4WQJbc7L0HU+db+H3DbuKRyI/Gupj1N8Luq6CPUMO6pWlxs+VAWJ5ASfhTa1w/SbrR/CsE+87CtvHMQuGLraULmYnTchvEJPSCNKT4fHlm1pvhjdpcbn5Jvhjdpcbn5Ke1xVMDSpWEYsYG9KuKnLc/pX5ia1W8XrSiXS6ycJdLk74hwcMwcXVtufaUyQehldj1qH+13LDAONeRGoYdQedRjiaZ4W6HXKd/sk8m5fpTwQ5124KeC1xu3BTzAdtb+CuJiLZJtXIF22dsw8uUjn1BruvZ3tBaxlhb1oyG3HNSN1PnXzzwDFq+a1cVW19lhOx/I1b+w/Exg8R4PBbcgXbc+E9HXow+YompzM3mNSS05lbzGrtYNZrxbaRXuspZaKKKKEIooooQiiisUIQaKKKEIpbx65Fk6xqJ9NzWntR2iTB2DcbUk5UXbM2/wAANTXBOL9t7uLxiPeuEWlfKVXQZWkEKPMHf1q9DwyaqgkkbgAHzNtgopT4SF0psSCA3IgEeh1H5VXePFrxW2ugO/8ACN2b4VPwuM720jgQGBIA2AzEAfAVFx99VQkb7TXBaiHrBDjqSjH44IBbt6IogD8z1nc0u/exTxTtUHG4rxUqxt8uQq/pPlWjHDfdXWRA7pnxftCcQgtkZvEMo5hjpp69Kkf9P4fCgftR7y7H+mpyqnkzDUnyBHvqH2TwRGJDupAsq10yOaiF/wDIr8KVcTxrXLjMxmTPxqcMzoabBS6c6WmwVlsXsBc0NhUnmrOPxavPFsKtu0Bb1Qar6HkfOqsbLAA8uo/A+dbLfEXClSZU8jRyDcEG6TlG9wVNwOJ1GtXTi/EMuG0O6J+LVzi1dginfEuPB8Olse1z8gJj8aZNDqc3CSWPUQtmGxk1Z8Fi8uHusPuQPVvD+dc/sYgg09/e0WMo+0Z/27fM/Kpo4NUzR0v9MqWOHVK0dLqDxbFGcoPrUbh8lwPOtV18xpnwi0JnoJ+GtdQDzJF0Tf6kix2h4RdvXiyLKBVBYkAAgQdSfIVBtcKVNWuJPlJ/KpfHOMn2FOg38zzNKrdvNqxgU2Xl8wkC5TZeXzCRkrbxLBO0upFxYE5TqABGqnWPOlllCTAphw+8UbQ7HSn13DojLiLahc4IMbK43K9JBB+NR8oSHUPNRiISHUPNQV4T3azc9o7LuR5t0PlXi00UvxGOYuZNb7V6aeJG3s1OD23s1e+JW3S+txJ8QDTGk7NrtuDTtuLGATuOdbLePKWECmNW/wCX/uhwl5Ycax7S+Fv0Pvq2xpaTpdvmyttZpvpO66d9GnbXvYsOZ0+rPSPs+nSujivmbg/eYLEI6sWUMCrbbHY9DX0lw/Fi7bR12ZQw94rOqmEEOta+/wAVn1LLEOtbv8VJorArNVFURRRRQhFYrNYoQisMdOlZqq/SfxY4fhmIdTDFQgP/APQhdPcTUkUZlkbGOpA9ULlv0ofSCmKu93a1tWsyh/vs2jED7ojTrXO7+BZiBIVQoYsdvEJEdT5VD7yZY7DQVJxWMNxUJP2YI6FdNvSK9AiEDYf08fs28z7/ADUJzurovbBRhLVuzIyrBneQdZjzmpOLxZFpAd8uY+ra/hFVrsqbOWLqBgbkSZESBzHKfzpjxq65vMsazty91ebVPBpBMdAFrk7rJkdG2TSkuNxXi9CP71ux9k23j0IPUESD8Klr2dHtXLgUdB4j8P71L4haR7NuJPdr3cneBJWY8jHup54bOLWA9U79XFiyiYXtFls3EMyyZQfKQfypC1T3wi8iajvhvOmNoHx5AU7Jo74U3hjEqQNeoOxHQ/rU5+zourmt6HmtSexHD1e6ytr4C3vFXe1wtLcGCAxiRELHNiSPlJ8qypzLHLoa03UMlQGu8K5Pd4Y6mI1qXhOzN65auXABltxvuZPKukYjgth2k3bY99bsffTC4eLVpsQp/wBTuyPCp0JI3JjaBHU04PqHDDD6IFXfAtdcfuW2QwQRUe7iGmP81ro2M4AmIQXLBFxDzXl5Ecj5GkmK7Pd0puFTIOkjr+lWKWoa+QNOCcK9TzNc8NOCVU2ulWg084bjAFczsv40hxWrGaLF0iR1EVtRycty1I5Cxy9XrmZiepqZjkyW0HUT8TA/CteBwRZwPOtnH7wNxgNlOUf0iPyPxpQCGFxSgWYXFR8FigrAkSAQSOo5j/OtXTinCxYUiS2Huwbb7lCRKz5wT6iufCrngO1L38KMGFAfusqsYbvCpkIARoSggHfMB1qk+aWJ7XsyNiPd38lLSyNsQ7y/Cr+O4SwJKlXHVWHzU6itGDflXgux6+e9e8Kus1auC67VBjVcCyaW7hiOVb8JitYqLw/ELn8Xs7UzxK2rbAEjXURrIOxq9HkXursdyL3UvGP/APHY9GUj3mPw/Cux/RZxXvsCBOttivuOo/E1yO7aF+xlQEMpzgffgEEeoGorqH0RcGuWMK7XAV7xgVB00A3jzmlrPYz7ktZ7Hor8KzWBWayFkoooooQsUUUUIRXC/p17Wl7v7EoIW1D3D952QFQPIK3xNd0r5o+ldRc4viZMKCmY+lpB8dK2eCxB85NrkA2+OB9012ypMfVL5lj+A/KizhyLeYkanQc9BvW/EoAFA0GvnuTvXhzpXVijDXAuOWttjvZR3WeHYnUoeZke6rhgnOITQ/XWxBHN0GxHUjY+6qAJDAjlXQuFLbw9pb7GbjCbYH2QebfxeVc2wO5jidllcRYANXU/VKcTdadTUjhmOElW2O/+dalYi+MTba4FCuhg5dMytsSOsiKROMppjiWHUDcKo1oe3QRYpjxbAG2ZGqnUEcwdqVl6e8M4ipXu7mqcjGqE/ip5j4VH4lwBkMrqp1BGoI8jSPZq8TEsb9B0P9e6hYDiT2XDoYIpjjO1F66PG5J+Eeg2FJmtEGCK9nCmJjSow5w2Uro43G5C9vjWP2jXuxxO6hlXYehIqJFb7InQ0gLu6UtaOic8O7UlWm5bV53ZS1p/XPbIk+s06Wwt4l7F+6wPtYe85YMOiOdmHKfjVIZY0phwfGlHGtMEMTn3cM9+qY4vj8cRsQtuM4XYctkuZGGhS4CjA9DpHzrOA7JEknMhjo6k/AGmmM7VO3OeU+lKrnEsxkhZ65RNTclgN3EHystCLi8hN5Ih6pjhuAMjZsug/wAFVniPDmzGd5pwONNO/wCNNLGIt347wa/e5/3qV8UcrbNK0W8VgkAbI0t9+4/PyVITAEmmlrCrZgn2xBAn2ejE8utOOIIlpQygqxn2okAEiYHWJ99VTE4gsTHPcnnVGSNsONytEtZELjN0x7QXu9VLyey5K3ANAlwasABsGBDD1bpURrEWSR1A+P8A6rbwW4oLW7hi3dhWP3GB8FwfysfgWFM8Dgi3eWHEOpMDzTX4EbHzFVacanGM72x8ENbzDq6n6pBZUiKbYqznwub7Vplg/wALmCPjB+Ne04WXgCmHE8J3dtbC6sSHueUDwL66z8KuMhIabp7ISGm6OyDt9o7frAr6L4Hie8sW3O5UT6jQ/hXEOzXZu4+REUlmIO2igcyeX9q7rw3CC1aVB9kAfr86Srs2Njb5TaoBsbW9VJFZrFZrNWciiiihCxRWaxQhBr5i+lFh+88VBmbsn3KBHug/Gvp2vlDt8xXH4mTJ75/+RroeAkMfI89G/cJj0gxjGBW/DYqbRLgEzCwIMAayRvyrF+wXTMgJEFvQLEz6SPiK031hQvQfPn863JXvFS6VjvCGD4EnZM6ITEhmAC/PpUzA40klGO5JHrzpXgjDk9Af0/Osk66bisszyVFPqeclxSSRhwsVauDY3u7sN7DDK3oefuMH3V74tgSrkfPr0il2HfvEnmN/WmuDxpKhLmq7A819/MeVUm/scsSVpa7UN+oSlSRT7hXHIXI+qncefUdD+NK8Xh4YgajrUc2zTWucw4Q9rZW5ToYyyzGdIO8Gp2G4vYXwi2XB3k5aq2U1st3SAY508TuHRROpWHqfVP2v4Rj7NxfcG/A1ts2sJ94+9WqsAmpFvF6a0rZu4Homupuzj6pvxXggYd7ZbOh3jdT0Ybg0l/ZmB2qXhuL5DKyp8vz60xsccncWz6rB+VKRG/N7IvLGLWuErGBY1Eferba4tm8IVBPTSRz9Kj4jhNu57DgN90kA08wAjwFMbVEGzxZVvNW+ziCKaJ2SvTos+dasdg7VgZXcM/3U1j1OwqIRvbk4U3OjfhuVLhMTbCucrD2W6eR6ilNzgLoYyk9CNQfMGsWsR90ED40/4SxuqUInQlRJGoBI15Tt76fpZNvv3V2iqzTPDJMsJ8x/HuSWx2ddiBlOvXT8asVkraUXGXPctoFeCASp8KsSRqV0X3rVUxHGbwaRCr9xZA97e0T5zUvAcYOYNE8mU81OjL7xz9KpOcz2mDxDb7rs45IwbBP+FcfwYbKwa0fsl4Zf9wAj3iKnM1lGLQWYmZMazz03qm8T4ZleB4lIzIfvK2x9eR8wasfYrsTiMWwAzJZBGZzsOoXqfKp4qq41OGO6cJi0nWuo/RzcLpceITwqvqJmPiKuoqHwrhiWLSWrYhVEDqepPmamisqZ/MeXLImeJHlwRRRRUSiRRRRQhFYrNFCFivnP6buzbWcc10A5L/iB5ZoAces6++voykva7sxax2Gazd05o3NGA0Yf5tV6hqBBJ4/ZcLH4d/JIRdcCXgowXCrr3AS90JmEwQrOuUeR51TsSgPiUyDsfyI6057Yd7ajChmNtFUEa5Xac5fX+JtPICltwhUW2IhRqerHcz8B7q6DglPUXlbJYsd4gfds0Dy6KSpc0kBotYW8+qVKIJ9K1kmdKltarBSKSShcBpvYA3UF1P4PxNLTg3VJU6NljY+R3I3q5WeCJeGaxcV136ET1B2rm1wztTfgGLJYIehy/pVSSovJpIuO/wDKzq2mLxzGGxVvu8FRPbuovkDmPwWajPZwo/8Asf3J/eaj9w55GtF3hjctaRxPRqyWN/c9T1w+FP8A98eqMPyrYOE2D7OIt+/MPypWvBLxGlto68qwMDdX7MUzUf2fVOLW/wCMnzCcJwW0Ac1+3rsQdB66Vus9k7dyFLG3cPsnR0cdUOnwk0guW7hFbMDxO7Z0BMTOUiVnrHI+Y1qCobzGWbdp6H8jqFZpncp2p1nDqD9iNitnGezzYdgpZWzAkROw01BGnzqImDNO37WFpz21edwS0bRIGsHTlUrBcQsPAVApOhQtDT1tufC38rZT5moYbsaBOc9xt/CmnPMcTA3HY7/z9UmtXTbVjzjSog4i3On2P4VM5TmA3EFWX+ZDqPwpNdwZFXHB1hp2VFhbnUMphw+/3nhkiQdiR+dLLuCIPvg1O4RhGzgipfFnCuFiZGsdamLdUepyh5miTSzqoeDwmwq69kuz7NcWOelVvA2dRXVewvDCcryQqA6csx2Pwpz3cmIvUbQ6edsfvVSv/QzfJMNaP9bfmlGH+hW/Pie2v9RP5V2WKKwzUu7Bd0Kh1tguf4P6N7VgW+/PfIrGdMoXPHnJXNy86vtjDqihUUKo0AAAA9AKLtoMCCJBEH0NecLaKqFJLQIk8+nyqrqcSb7bpskrpB4it9ZrzNZzUXUKzRWJoBouhZooopUIooooQsVC4xcPdlR7TkIv9WhPuEn3VNNL38eIA5W1zH+Z5Vfgob41HJtbvhOZvfsqb28+jL9sIuWCocAAo8hWygAEMPZaAB51z3FfQrjgJVFJ+6HUke/SRX0JFBFbdLxmqpmCNpBA7hRloOV8z8S+ji7hQDinS2DyBzt8BoP7UgxPDrGyu5H8orqP0p4RjinkmIUieQy8vLQ1zR7G+lUKn/6GtleQSB8APvddhScIp/0zJC3USL9fsQoSYawBrm+IHyg1m0LSsCuYMDIOYafLWvN21UK6COX+fpUA4jUuN+YfQfhVpoYYxYxNt5q3jtkRobNuP65/5VvTtVbOvdoP6m/CueupnnXkEilNVUn/AGFY7YKBp8VM0+q6ee15jwWrUert+DCtZ7ZFtGs2j6d4D8yaomDxZXn+YpvZxGbeKrOrqtn+wrYg4TwmqAtA1p8/rdWE8Ztsf9Ag84uafApUm3i8LKi9NrNzJBG8DlMb0js2wNTEe4/lU/B8OtXLhbEWy40yIGyZY2BIGoPOojxipaLl3yF1U41wLhlJT+Blnnazjgd903tdm7Vx3RAc6HVSN+hUjRgfI+6l+L7O5Z0IrpnZDgmZjcIgsZ02AGkDyAgCrli+A2bo8dtT5xB+Iq5wvjRqmu50YsMahi564XDO4bJ7UT/Ir5/w9pxCuM6jYNMr/I41X028qaW+FWgJlnJ2Tw5j6Sdfd8K6piPo9sH2Sy/A0sxP0aZjo6+sEGthslOMxu0n3jHp+FE+GrdiVmoe458j+VQcNxOwoK921s9T4/iNCDWi41hm/wBSWPII5P4V0Y/RirDxuGI2MGfQtvFTuC9nMLhWGa0EubB3OdT/ACvsPQgGlPE2sGl38euPmgcHe86m4Hxz6Z+SrfZrscbkMUYL95/D8F3NdJwOCW0gRRAHzratexWfUVT5jnbstakoo6YYye6hcZwpuWWVdSSnTYOpO+h0BpPd4JcW6SgAAKhSAisPA6yIgBQzAlY13E1ZaKgDiFcLQVV7nBnfIAhtABA+q6srA5xBMlYJk6nNW23w1/C7WVa4DiGM5DJZibevrt0HSrHRS8wo0BVzh+Bu2XQFS6jOZUje4qZtGYH21dv66lY+xcL3sit9ZZVVYEABgbkz4pHtLqBTmikLyTdLpVWxnCHZgVtFLengHdEyLd0FsrNl+0izvpNS+B8PdHJuIQx+1Fsj2EHtzn3B3p9QKDISLJNPVZooopqciiiihC8sag8IEq1w73GLD+XZP/ED41njFw93lHtXCEH9Rgn3LJ91TLSAAAbAQPdUe7/gn7N+K90UUVImKm/SPwI3rIuKJa3OaNyp/T864bi7BBjaP1r6hZZ0Otc07Z/RwSTdwyyN2tiAR/L1HlVCphJOtq6zgfFI42/ppzYdD9lxq7aI6/hUO6gPIH4/jVkxuDKMVZWB5hhl+VQRw4uwCgkkwBPX3aVUbLbddBU0WoamG4SJsLIJCHTUwDpqBvm6kfGoj2ug/wDH9TXQuO8DXD4RbQGa5ccG43XKJgfwgkaVUTwefsmrEVS1wuuek4e+TxMH/eiWKrRv+AphgAwHi91SrPCjyWpKWERWZyWyR4V3JMwM2w2Ouu1K+UOwE9sH6Ic6c6R/3r5K2dmO7ey3eMgYEd2DAaADOWd9x51Z+z3Zc3XBC6bya5z2SwZ4hjEtFfq4zZRsoXUa77nfzr6R4Tw1bFtUXlueprPdwx0sly6w6/gLkq2sNZVueAQMfj16nskuKw+Iwgm0Q9vnKiV9Y3FMeD8bzovekI7bAgqCDtlJ0PxpsRXi5h1YZSAR0IEfCtSKl5J/pnw9uilMjSzSWi/cL3NQ7/FraMVdssRJIOUZpiWiBOU/Cs2OHC20ozBfuTK+4Hb3GtOK4KlxrjPrnQL/ACwGEjlMOdYq4w39pQu9y9fvu1KgsVLFQAyspOecpgjY5Tr5UJxC3c8Il538DECZjMYgTB3/ADrQ/BM7B7j5iBl0XKIyuOp1l5n+EQBRheBlTbOeSm7BcrNvozBoykkmIqQhlk3K3fsD29bLaf8AbeSv9J3X5jyrZh+IhjlYG2/3W/FTs3uqZFYyCoAy3sqTVfdV7EYi4pP1rADEd34mVRk7rN7WQx4uceVeHxmIklXm33toZhlaB9UGUHKMytnJzRplbaRFly0RU4eB0URbfqq3hcVei0124UtuBmY5ZDZCd8sIrEjQz7PKa12OK3gwZ2YICskgAFSLkErlkFgEM7Anzq0ZaMtGsdkafeq5guLXQ6LeJSSWObIoyvbJVZH3WDDedpqbjuIsty4FYT3Aa0pjxPNyAObEwulNooikLhe9ktsKsYjiThkCXiyHLmdiqgMUukqXyHL7KmIkGBpNSOA4+47/AFj6+HwlgpP1KEnuwuozFjM0/igCnaxa1kmnO69UUUVGnqFd4qitlJOhUEwcoLeyC2wJkfEV4HGrZgjOQxhPA3j39nTXQE+gnavF/g+Yv4oR2VnWNyoUaNOgORZ0O3nXi3wdlFsC5/pf6fgG2UrD+LxeExpGwNOs1Jleb/ELZuoT3koYC920lnQkaRvlVq3fv63GYZyJUSEYiXCleXPOvxrW3BMz5rjZpZWIy5Zy23SPa/j+Vezwf2xmhWe24AWMvd5IA12hAKLMCQly2DjNuWEmVKBhBkG4QFHxOvSpNzEhWVTu0hfcJPypW/Z3XMHIbMWYmWDHvVujw5oABUDTlUu/gnY22zqGQkzkJBzKV9nOCN+tFmoyvLcdtATLRrBytDZTBymPFr0r1b4ujNlUOTrIyN4YYqc3TUGod3s7mQIX8Kg5BlBjN97XxACQBpodZrOH7PZHzSh30NoELLZvqxm8HzpbMsjxXTG/hEue2it/Mob8aTcT7O4ZV8OHs53IVPAu55xHISfdT+KgWPrLpf7NuUTzb7bfgvuNV5M46lWI5Hs2JA+Kg4zsRhbqKr29hGZWZDsBMqfKkFz6HcNMi/iAPu5lPzKzV9itWKvhEZjoFBJ91N5EdtgpWcRqYQdMhA+K4J2zwFnC4lrVkHTQZmLEnbc+c1W8QyEraQ5yWliB7TnSB/Co/E0w7YHvsY5BJJWTHINt8vxqyfRJ2Kz3jeuCVt7bQTy/z0qoxo6dVyzqmWrIfI8ucdrnv9grZ2C7A3MFaa6ptm/dH2lJCpuFBnQk6n3dKd2OIYwXlV00k6KqgMADs50+dWkLWYqw+nLiCHELoKdwiZoLQfed1A/eZHtWrq+ihx/4E1kcas83Cn+IFP8AkBU6KGQHcTU2lw6/JF29lXuJ8auo10IqsqqpVoJC+HMxeDsRoPOvScRvEA6DNe7sEqIjvHXSHkmF5gU8NhTMqNd9Bry166VqPDbWv1dvXfwLrrOumutT6hbZR2N0nt8bci77MoBlImGPfPbJAnY5V06k61KwnEWbuJj6wPmgH7IkR05Ux/Y08PgXw+z4R4f5enurX+67P/at7z7C7/CkuOyLFQOG8XNx7gI0HjtaMMyBivP2jKgyNIdaiXONXQLRGVjdVWAVdUzXLaxqwDaPEmNV+FgWwoiFAgQIA0Gmg6DQfCtf7Bbgju0hjLDKupmZOmutLcdkWKTWONv3d1iFm2o0iBPeOhzQToMoJgxodaL3F7iXQhyMAQXYAjw5CxgSYYRm8xToYC3IPdpIEA5VkDXQGNBqfjWbWDRQAqKoExCgROh28qNTb7IsUjwfHmZQ7sqqCgICFpzW1eSZ8IOaBuNK84fjF1wuqoxuqpBtt7NxSymGIMj2ehKmnjcPtmJtoYEDwroOg00HlWw4dTqVE6chymPhJ+NF29kWKV8G4qbrOGEfat+FlzISVB131WZGnjFNxXhbCiIUCBA0Gg6DoNBpWymnJuEoRRRRSJUUUUUIRFYis0UIWIorNFCFruXQoliABuSQB8TWr9vt/wDcTafaXaJnfaK08RwzMbbKA2R8xUmJlWXfqM0j0pZf4TcYXhlC94QQA4yjwW11GXUyp+VODQU0kp0ccgAOdIb2fEuusaa661g4+3BPeJAME5l0PQmfKlFjhVxLgbcA3JZWCls9xWkgiBoIIHTzqLh+BXVKGB4cgMOJ8IujwnLoPrNj1NOEbe6LnsneOxf1ZKEEkhVIIIBeACT7wfh1rbhlS2gUMIXTUjeJM+fOljYK7DgIDmvW7gJcfY7qQdN/qz8q8Yrhl184yqM9w3JLTB7nu8pAH3gNehpgjGq90uo2tZPBdUwAQZEiCNuvp51XO398jCOgn6yU0BmMpJ95ipvC+B9zdDAyO6Ka7r4lKqv8IhvjTdrYO9NkaCLAqGaN0sTmA2JXzrwrC4lntombkAIDPpsC8TlHQ11j/pzEWFXuXOsZgvhhjAJgaEVbbOARCcqKsmTCgSepit+WqZpGu9o57jCSgY+lJcSDfpbH/qXW+IsgAuowgQXH1imOZIEj3gVMs4pXEqwYdQZrbFaVwaglgoDHcgAE+vWrIDhi+FaJB6KMeN2oBzGDsclwzoTI8OohSZGmlZTjVosFD6k5RowBOXNAJEHwkH3jrUNOzniBLDKDORM6rqrqSPH4ZzjQaQu1ej2elmOYASxUKsZZS2q8/s90pqxZndReJSzxi198aWxdO/sH7W23zrffxQQSxgSBzMk6AADUnyFJj2VOSO98RUoTl8OU2RajLP8ACrb70yxOBd1WWUOjh1IUxIBEFS0xDHnSEN6FLlH74tyBm10mVcRmMDNI8JJB3ivK8btHZido8FyTJIEDLJHhbUdK03ODO2eXWLhU3AEP2YHhJbSVVRrO01otdnGTKVuCQVJzKTqpY6eLwr4zptOvWls3ui5TjDYgOoZTIPP/ADYzW2o2AwfdqROYlmdjESXYsYHIa1JphTkUUUUiEUUUUIRRRRQhFFFFCEUUUUIRRRRQhFFFFCFg0UUUiEUUUUgQisUUU5Isis0UUICKKKKEqKKKKEIooooQiiiihCKKKKEIooooQiiiihCKKKKEIooooQiiiihCKKKKEL//2Q=="/>
          <p:cNvSpPr>
            <a:spLocks noChangeAspect="1" noChangeArrowheads="1"/>
          </p:cNvSpPr>
          <p:nvPr/>
        </p:nvSpPr>
        <p:spPr bwMode="auto">
          <a:xfrm>
            <a:off x="63500" y="-896938"/>
            <a:ext cx="2466975" cy="1847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22533" name="AutoShape 4" descr="data:image/jpeg;base64,/9j/4AAQSkZJRgABAQAAAQABAAD/2wCEAAkGBhQQEBUUEBAQFBAUFBYVEhQPEhAVFBQUFBYVFBQUFBIXGyggFxkjGRUUHy8gIycpLCwsFh4xNTAqNSYrLCkBCQoKDgwOFw8PGiklFhwpKSkpKSkpKSkpKSwpKTUpKSkpKSkpLCkpKSk1KS0pLCwsKSkpKSksKSksKiksKSkpKf/AABEIAPkAygMBIgACEQEDEQH/xAAcAAEAAgMBAQEAAAAAAAAAAAAABQYCAwQHAQj/xABFEAACAQIDAwcIBwYFBQEAAAABAgADEQQSIQUGMQcTIjJBUXEzYXKBkbGywSNSc4KSodEUNEJDwvAkU2Ki4RUWY9LTF//EABcBAQEBAQAAAAAAAAAAAAAAAAABAgP/xAAhEQEBAQADAAIBBQAAAAAAAAAAARECITESQbEDMnGBwf/aAAwDAQACEQMRAD8A9xiIgIiICIiAiIgJi1QDiQPGZGQWIX/Ftf8Ay0t3cX7IEwcSP7t+swGOXtJHiNPxcPznxeEjtqp0ToIE1eJw7EYnD0iSScguTxndAREQEREBERAREQEREBERAREQEREBERAREQEruLx6CtUqBgUSkCxBH8IdiL8LywmVGtsRajVqatUp06vBqfRZbMQ2U92ZeJ4iBO7NxhqrcoUIC3UsrEMyhirW0DC4v4iatpr0TOnZmz1oUlpoWKoLAuczHzs3aZo2mOgZYlc26+2KVSiiK4zrmQqb3zITceyT08y3Qw2TFBlXoVaz85qb5lDZCAezTXx889NkUiIgIiICIiAiIgIiICIiAiIgIiICIiAiIgfDINKOTEsLki2YXtpnZmIHmuZOmRNYf4o+gvvaWCQWcG0+oZIINJwbTHQMqVT90A1SuoQXWnVqPVbsXrqq37yezuE9EkXu1TAw1Owt1ibdpLNrJSZUiIgIiICIiAiIgIiICIiAiIgIiICIiAiIgfDPNuUTf99mYxFFEMj01LO2a4GZxZFBAJvbifVPSp43y84N6tXCrSR3Yq2iKzHRh2AQsT27+/GKxC4luaQilSZgAVUgqNdBfNwOl/XIDaXKbi1q5AmFq0yqm7CpTN2QOQCrNw1B04iSe4uyatOnjeco1Vz0nCZ0dc1wbAXEpeOfEo92oVaFNHGV3p1bMGFs3V8/fbwkjWR7juwG/ZKWdcrFMxW97ZiWA4DsMlLzxXYm9tainMpia7kWAA5l7C+RSHqO2UXIHETTvBvRjkwWc4mujMTlYVFDBQ9r3WynTTsjWce4Az7PEuSPlCxuIx64XEV+eolKhBqKDUBQZhaoNSPG89tlQiIgIiICIiAiIgIiICIiAiIgIiICIiBUd+N6q+CNMYalRcurlueZgBlqUUHV1/mHsPCV3Z/Knh8Rim50GjzaMpNiwJp5jWAZSSVupIuoJsNLy97SwKVK9EuiMQKlsyg2uaZ0v5wJWcXuvROPJyBAVvagBTzFr5w+Ua3Fr6wq306yspPFbcde0Aj3iRm3nPNNbTonh6xJPDYdVUqostuGvzMht5MQqUznYKrMEuSSBm4E2Hj3ysvOByZYR16BxFI1FXPzVXRr2JurA9tj6pJLyV0FpGmK+ItYAM3NllsQ3R004SawXVTwT5SaJkXa883e3Qp7J2mlYV6lSmqNmVkUMecQjQg2sDaes7L27SxN+aa7AXKkEEDhKBvF5Y+ivzknyfn6ep9mPiEGr5ERAREQEREBERAREQEREBERAREQERECE25j+aq0jlvc5Rrbyj01v6hI6rUw4xzt+2UueChXpGon0SqdTa9xrbwvJPeDYbYnLkqimyFSpZM4urBx0bjtWUN+TZv21nxWIo1RXDNU5vD5CbsuawLMoJsNYF72jjclSlTFs1UsA1jcAWBse/UcfPKrvVvJSOLTBVMMayOx6dSq4VaqqzLoo4d+vBgRwloxWyA4RQ9TNSsyu1mJLE9a414d47JEb1VMR+zVmAwy5VZTV+l50KbKxQMoCkjtzEQNVbDc0yqVVbhWCozMFW4Fs7amSJlN3aL1jzz4mtVQi9NapvlUsxUHu0tpLMcae4fnAgt4vLfdX5yT5P8Ay9T7P+oSI23VzVb2/hHzkvyf+XqfZ/1CE+19iIhSIiAiIgIiICIiAiIgIiICIiAiIgJDbVH+Ipm2mRtfvLJmQu1f3mn6DfEssGzEUHJDoEOUXtUvx1FxlBPAyB3qxFZ8LVRlohWQ5ipruwAU1LCnk1JCEdYcRrLVSOh8JDbx4ZKtBgwDKQfHhoQ3EGB5Nyb1artdaeWioCuRoGOSw1J6Z6IPA5T26z0BjI3d/YC4SmoSpVYMqsVdgQCygmwA75JOZCoTa3lPuj5ya5P/AC9T7L+oSF2r1/uj5yZ5Pz9PU+z/AKhDK/RIvb2LalSvTNmLKBoe0gfOQS7QxJ61Vfuq/wCoiRpcLz7KpgalQ1BmrVCLN0b1FHED6xk/smvnoqxvqDxJJ0JA1PhLYOyIiQIiICIiAiIgIiICIiAiIgJCbV/eaf2bfEJu3oxtajhKr4WmtTEKv0aNezG4B0BFza5AvqQB2ym7B2tja2NU4jDVKdFsKHJqjydVrFlL2OXW4C6HUGWC+0uEjtrJemwHcfdMdn7ao1naglZXrIg5wIDoSNQTfRu3Le4uJ1HD9EKDfTLqPNa5lFdpJ9Gn2afCJzVWAPWA8TO1FsijuRR7FAle2/WKjoswJYDokjgn/MkSvm0MMWa4K2sO0eeTG4lEpiagP+VfQgjrCVjZ+IdqnSdiArmxY/VPEeJlr3Rq/wCNqJ2igD/vEtifawbwahQbcSdfNb9ZTdlqGxeMJAIVqKqDwFkuxA7NTLdt2oMyg93cT3k8PRlS2HTvVxZYWLYmwvpcBUsfC1vbN8f2cv4/1OW/Lj/f4TuBFjw4KT/u/wCJO7EH+GpedFP4hm+cgmey1D3J8nMseAp5aSL9VFHsUCc/qOldEREiEREBERARE+XgfYny801sdTTr1Ka+k6j3mBvnwmR3/cmFvb9qw9/taf6zXj9s0mpMKdamzEW6DoxAPE2B7oGX/cdC5HOG62zdF9L8NbWmS7fokdf/AGtKq1POpF8pYXBHEDsPsmCEHo31FrqxW+ml9dey/rlFsq7ToVAUZhZgb5gQLadp4HUSlb07z4fB1lFTFMoZbobZyRwy9FTYdoa2ubtmO09vU8PRxLsQ1SiiDLpbNUDML272CepDPDsZtepiK7VqzZzZib24dUAd2pGvZfThJq49Zw3KZs+njQ1CmWZ1Sm1ZBlBUm5UhrE2+tx889Oxuo0NrW98/NOwtnCvd8mYoLsoZVAHVGUHgbkWAv65+kyuSmoJ1VVBJ7SABrLCqjsWpVTnKGJYNVpuSjn+OixuhvwuLkeqadqMQSRhzWA1GR6B1tbqkEidm0MaKeLw4Ugmq7pUFwbqKT1L+IKL7T3zsrEkiw08xItfv080eVPVDXeci4bZ2KVtVLIiLpre104WEmdz96qYxL16lOqi1KWUKVuwOa9j7JPlmFgnSOYA5m6q31Og107JBbc2vTapzIbpJq+lhmbgM3fa+nn77yWmJzae91Co4OfKAtjzpVOJt2+P5yAO0MUtWo2HpYatSqPmU86hbqqnY4+p2Sr7y4d2ptkXNe2ngf+J6RyS1lq7JoqchamaiOpsSp51yAw7DYgzfDnOP1rHPj8p7mGysbVbDvUxFEU3BIy3JBAsAb+fMZdhPPNq7rM2Pq1UrlKQseZXME6NKmOqCF4m/CehIdB4Rzu9yY1PGUREwpERAREQIbenaD0MOaiEjKRcKFLEHTo3B1HHhwEoNfeoP18VtBPMr01HwiXrew/RJ9p/S0rQJ/szHL9Tjws+V9WcbfEBUxWHq6NjsUT/rqI/5ZpoG7+GbhjG+9QJ/MGWNihNmyE9zBSfYZj/06g/8mgfuUz7hxnX8Irv/AGjS7MbR+9SqL+sk9h7COHLFMThGLAC99dDe2o8PZJD/AKFQP8lR6N19xm8bMpED6NfzHuMmjdTpVSdWwzjtCOgJ7tSZjV2U186YJec7WU4YMR3ZwbmYHYlE8FYeDv8AMmfP+gJ2PVHrpn+iTpWnD7PxaY1a3MEUjQNKotw2YZmdTcdoJ7ramdGL2VSZwX2ZRIuc2bC0iXv9Z8vRn1diMOriaw/vzETYMBiB1cW3rFT/AOkuxMrrwWDwlK2TAUqZGoy4ekCD42vGJ2rmqUxkOTnQahfToBXOnec2WaqdPFDhigfHN8wZlzuMH82k3jl/+cbDtC08RRSqWWkSwzWYFSRmPSPSN7kWGnZNO2d76eHCdCqztcKmiZiBcsajHKB+slMVisWOthqVS4/hWmT8QMhMXtfCuwTF4UI4OisWptc9yOF/ImOrTuIeryrJUoPzVJ6dc6JmKugP1jY3NtTawufNrKsd56hy3FMhBYDLqdbksxJLEm5NzxMvj7tbNrD+YnndA4/Eo+c5KnJZQqfu+JonzCoyn2AtLgq53vJHSpjz5XIHsymduwN9mw5bmmqUVqEFygpVMxGgNmW40M7MTyQ4pepmbuytSb8iQZG1OTHHDTm6lh2ikxP5EiOhctj8oVB1YV8QxqPmGesop8QFF7DLpbxm/F8omKw6rnOFqE6fRBidB2jMLSnYLk0qKyGph8U5BJe9NwCP4QABprrxkidzsUT+61/WtvXrLbKnibTleq9tFPwt/wC82ryvv20E/wB4+ch6XJ/i2/kW9OpSH5Xm/wD/ADeuOu+Hp+lUPyWZxUsvLB34cfif9Juo8rysbfsrEngFdrnwGSU7a2ysPhPK4lajfUw+pPidTb1DxlW2jvKzfR4emKanjlsWPnZuHv8AVA/Qu7G8Ix1JqgplMrlLFg17AG9x4yZlB5GUK4Bg17883Hj1El+kEDvb5JPtP6WlXWWvesfQDzOPc0qayWSj6cOrasik95VSdPOZ9pYCmpBWmoI4WHD+7zJTM0M18qNwMyp8BNYM2UFBsDfs4Ejs80g3A8JtUytbSbEqxNCuun8FdFZe3g4sR67yBxO/WMw5tWw1HxAcA+DBiIaejpNgM83o8rVuvhPwVv1WSuG5TaLdahXXw5tvmJlcq6KfnBOo/vsMrdDf/CHi1VfSpP8A03kts/bNHE+QqZ8vWsri1wbXuJUx336X3fmJ8xeCp1kyVaaVE+q6hh6r8JjfpfdPvE2gyKqG0eTOkelhatSg/ddil/bce2VrH7G2jhdTeqg/iAWqPYRmnq4M+gwrx/Z3KBXpAXXxCVKtPX0bkSYpcrTjrJX9VVD8Sy3Vd2MPiaS87SUnL1gLN+IayGr8lOHJ6NWqv4W98dp04DyvH6uI9tD9Jz1eVlyNBX9dSmPcsk6fJLR/ixFU+CoJKYHk3wdM3KPUP/kbT2ACNpkUyjvfjMU2WjQq1CeznazD12sBLFsrc7GVSGxVWhQX6tKmKlS3pPdVPtl2w2GSkuWmiovcotNqmU6eFbR2aWqNnqs4DEAMANASNQoAM5P2ZV4ASW2k30j+m/xGRNV+Mg9c5JGvhKv25+CnL1KByRVgMLWuR5c/An6S98+veJpionevyA9Me4yogy2b2+QHpj3NKkpgZrNqmaQZmpgb0m7C8R/fZOdTN2FOo/vsgcGJ6x8f1nO9EMLMAQewi49k6MT1j4/MzWIEFitx6VZgUvTN+zUfhPCYvuIwHRqKfEESzYfrDxnYTMrqhVNzaw4BT4GWPcLZr0DWFRcpOQjh2Zv1kwZls8/SP6I+cLqRPXHon3ibQZov0x6J96zbeFbLz6h1msGZKYVjgj9Gvh85vzTlwZ6A9fvm+8Ms80yzTVefQYWNoMyU6zSDMgYV4ztbytT7R/iMiKnGSu2D9NV+0f4jIhjrA9D5NCvM1cxa/O9noLL4KCd7e2ULkyxy06NW6gnnQR+AS8jbg/y/ymmLO2e9/kB6Y9xlQUy472/ux9JZSwYRtvNimaQZsUwNymbsKdR/fZOZTN+FOq/32QOSv1j4/MzAT7iH6R8fmZrzwOiiekPGdWacFJ+kNROstIMi0zwB+kb0RNF5s2efpG9Ee+RYks3THot71m4Gct/pB6Le9JvvCtl59UzAGfQYVhgz0B6/iM33nNheqPvfE033gZXn0GYXn28DO8yU6zXefVhXjm2vL1ftX+IyIaS22/L1ftX+IyJaFXrk2xAWnWzLf6Rfhl6G00/yx+U883APQremvwy3zTnfV0x2DWshRxofyPYR55TNt7nYhMpwdRG6XTXEAnof6WWxv43l7iEeePsHFINaKt9m5B/C36zkqVGTylKqnpIxHtW4nptpi1EHiAfECB5rhsfTqeTqU27wjqbW43AN52YXiv8AfZLIu5WEDs4w9MM5u1lAuTxJ88zq7pUCLKhTzozL7jIKRjawVjmIGvb6/b6pngdmV8R5KmVX69UED1JxPrtLngd0aFJswTM3e5LH2mTKoBwAA80o8n2xu3XVtaVV1HBmUEE94AuFH5zip06x0pocwF2yZlCgcWaxAAns801sKrqVdVZW6wIuD498DyfEbWCEZHrFTbSqKZa/cABc+2Sew8ZzlV9b2RTfLl4lh3nulvxO5uGf+VlOuqEjjx8JCVt3qeErfRliai3YsR2HQCw88mLGZbpj0W96TcDOUnpj0W96TeDIrYDMwZqEyBgMKej62+NptvObDN0fvN8bTaDCtt59vNd4LQrZmn1TrNV5kGkHkO3P3it9rU+IyKaSu3v3mt9q/wARkatMsbKCWOgA7SeyGls5P+pW9NfhMuEiN3tjDC0rHWo2tQ9l+4eYSXm545X1fIiIQiIgIiICIiAiIgJGbX2Sa1irZXGgNgQRxsQZJxAp9bYmJQghaVSwIspZCb5dbnN3Tmes6eUw9dfOFVx43B+UvEFYXVHXaVPgXCnuqBkPsYCdKNfVSCO9dR+UtNXAo3WRT4gSkb2cl64qstbD16uHcLlIotlXjfMAODa8ZF11Yfh95/jabbzbgdzWpU1UYqsWA1LkOCb3JOYHW959qbDxC8Gov6Ssp9oNvyg1qn0TVUoV062GY/ZurfkbWnLitsU6K5q7GioIGasrKtybDpWtx88LEhefbziwu0aVUXpVqTj/AMdRG9xnX6jIryfb37zW+1f4jLBunsLIOeqDpHyYPYD/ABeJmOG2Ga+NrMwJpJWe/wDqa5IXw7ZbqeCc8FMSHK9Y0zqXBsQNOyd2zthsWBcaSxDDgdg9k05tsREBERAREQEREBERAREQEREBERARaIgJHbb2FRxlFqNdA1NuIPmNwQew3kjECpbF5NMHhc2SkDmNyXuT7TO9t0KI8matPW/0dR1HsBtJ6IXXHh9l06YsqDtJ7ySbknzkzpWmBwAmcQhERA//2Q=="/>
          <p:cNvSpPr>
            <a:spLocks noChangeAspect="1" noChangeArrowheads="1"/>
          </p:cNvSpPr>
          <p:nvPr/>
        </p:nvSpPr>
        <p:spPr bwMode="auto">
          <a:xfrm>
            <a:off x="63500" y="-1147763"/>
            <a:ext cx="1924050" cy="2371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22534" name="AutoShape 6" descr="data:image/jpeg;base64,/9j/4AAQSkZJRgABAQAAAQABAAD/2wCEAAkGBhQQEBUUEBAQFBAUFBYVEhQPEhAVFBQUFBYVFBQUFBIXGyggFxkjGRUUHy8gIycpLCwsFh4xNTAqNSYrLCkBCQoKDgwOFw8PGiklFhwpKSkpKSkpKSkpKSwpKTUpKSkpKSkpLCkpKSk1KS0pLCwsKSkpKSksKSksKiksKSkpKf/AABEIAPkAygMBIgACEQEDEQH/xAAcAAEAAgMBAQEAAAAAAAAAAAAABQYCAwQHAQj/xABFEAACAQIDAwcIBwYFBQEAAAABAgADEQQSIQUGMQcTIjJBUXEzYXKBkbGywSNSc4KSodEUNEJDwvAkU2Ki4RUWY9LTF//EABcBAQEBAQAAAAAAAAAAAAAAAAABAgP/xAAhEQEBAQADAAIBBQAAAAAAAAAAARECITESQbEDMnGBwf/aAAwDAQACEQMRAD8A9xiIgIiICIiAiIgJi1QDiQPGZGQWIX/Ftf8Ay0t3cX7IEwcSP7t+swGOXtJHiNPxcPznxeEjtqp0ToIE1eJw7EYnD0iSScguTxndAREQEREBERAREQEREBERAREQEREBERAREQEruLx6CtUqBgUSkCxBH8IdiL8LywmVGtsRajVqatUp06vBqfRZbMQ2U92ZeJ4iBO7NxhqrcoUIC3UsrEMyhirW0DC4v4iatpr0TOnZmz1oUlpoWKoLAuczHzs3aZo2mOgZYlc26+2KVSiiK4zrmQqb3zITceyT08y3Qw2TFBlXoVaz85qb5lDZCAezTXx889NkUiIgIiICIiAiIgIiICIiAiIgIiICIiAiIgfDINKOTEsLki2YXtpnZmIHmuZOmRNYf4o+gvvaWCQWcG0+oZIINJwbTHQMqVT90A1SuoQXWnVqPVbsXrqq37yezuE9EkXu1TAw1Owt1ibdpLNrJSZUiIgIiICIiAiIgIiICIiAiIgIiICIiAiIgfDPNuUTf99mYxFFEMj01LO2a4GZxZFBAJvbifVPSp43y84N6tXCrSR3Yq2iKzHRh2AQsT27+/GKxC4luaQilSZgAVUgqNdBfNwOl/XIDaXKbi1q5AmFq0yqm7CpTN2QOQCrNw1B04iSe4uyatOnjeco1Vz0nCZ0dc1wbAXEpeOfEo92oVaFNHGV3p1bMGFs3V8/fbwkjWR7juwG/ZKWdcrFMxW97ZiWA4DsMlLzxXYm9tainMpia7kWAA5l7C+RSHqO2UXIHETTvBvRjkwWc4mujMTlYVFDBQ9r3WynTTsjWce4Az7PEuSPlCxuIx64XEV+eolKhBqKDUBQZhaoNSPG89tlQiIgIiICIiAiIgIiICIiAiIgIiICIiBUd+N6q+CNMYalRcurlueZgBlqUUHV1/mHsPCV3Z/Knh8Rim50GjzaMpNiwJp5jWAZSSVupIuoJsNLy97SwKVK9EuiMQKlsyg2uaZ0v5wJWcXuvROPJyBAVvagBTzFr5w+Ua3Fr6wq306yspPFbcde0Aj3iRm3nPNNbTonh6xJPDYdVUqostuGvzMht5MQqUznYKrMEuSSBm4E2Hj3ysvOByZYR16BxFI1FXPzVXRr2JurA9tj6pJLyV0FpGmK+ItYAM3NllsQ3R004SawXVTwT5SaJkXa883e3Qp7J2mlYV6lSmqNmVkUMecQjQg2sDaes7L27SxN+aa7AXKkEEDhKBvF5Y+ivzknyfn6ep9mPiEGr5ERAREQEREBERAREQEREBERAREQERECE25j+aq0jlvc5Rrbyj01v6hI6rUw4xzt+2UueChXpGon0SqdTa9xrbwvJPeDYbYnLkqimyFSpZM4urBx0bjtWUN+TZv21nxWIo1RXDNU5vD5CbsuawLMoJsNYF72jjclSlTFs1UsA1jcAWBse/UcfPKrvVvJSOLTBVMMayOx6dSq4VaqqzLoo4d+vBgRwloxWyA4RQ9TNSsyu1mJLE9a414d47JEb1VMR+zVmAwy5VZTV+l50KbKxQMoCkjtzEQNVbDc0yqVVbhWCozMFW4Fs7amSJlN3aL1jzz4mtVQi9NapvlUsxUHu0tpLMcae4fnAgt4vLfdX5yT5P8Ay9T7P+oSI23VzVb2/hHzkvyf+XqfZ/1CE+19iIhSIiAiIgIiICIiAiIgIiICIiAiIgJDbVH+Ipm2mRtfvLJmQu1f3mn6DfEssGzEUHJDoEOUXtUvx1FxlBPAyB3qxFZ8LVRlohWQ5ipruwAU1LCnk1JCEdYcRrLVSOh8JDbx4ZKtBgwDKQfHhoQ3EGB5Nyb1artdaeWioCuRoGOSw1J6Z6IPA5T26z0BjI3d/YC4SmoSpVYMqsVdgQCygmwA75JOZCoTa3lPuj5ya5P/AC9T7L+oSF2r1/uj5yZ5Pz9PU+z/AKhDK/RIvb2LalSvTNmLKBoe0gfOQS7QxJ61Vfuq/wCoiRpcLz7KpgalQ1BmrVCLN0b1FHED6xk/smvnoqxvqDxJJ0JA1PhLYOyIiQIiICIiAiIgIiICIiAiIgJCbV/eaf2bfEJu3oxtajhKr4WmtTEKv0aNezG4B0BFza5AvqQB2ym7B2tja2NU4jDVKdFsKHJqjydVrFlL2OXW4C6HUGWC+0uEjtrJemwHcfdMdn7ao1naglZXrIg5wIDoSNQTfRu3Le4uJ1HD9EKDfTLqPNa5lFdpJ9Gn2afCJzVWAPWA8TO1FsijuRR7FAle2/WKjoswJYDokjgn/MkSvm0MMWa4K2sO0eeTG4lEpiagP+VfQgjrCVjZ+IdqnSdiArmxY/VPEeJlr3Rq/wCNqJ2igD/vEtifawbwahQbcSdfNb9ZTdlqGxeMJAIVqKqDwFkuxA7NTLdt2oMyg93cT3k8PRlS2HTvVxZYWLYmwvpcBUsfC1vbN8f2cv4/1OW/Lj/f4TuBFjw4KT/u/wCJO7EH+GpedFP4hm+cgmey1D3J8nMseAp5aSL9VFHsUCc/qOldEREiEREBERARE+XgfYny801sdTTr1Ka+k6j3mBvnwmR3/cmFvb9qw9/taf6zXj9s0mpMKdamzEW6DoxAPE2B7oGX/cdC5HOG62zdF9L8NbWmS7fokdf/AGtKq1POpF8pYXBHEDsPsmCEHo31FrqxW+ml9dey/rlFsq7ToVAUZhZgb5gQLadp4HUSlb07z4fB1lFTFMoZbobZyRwy9FTYdoa2ubtmO09vU8PRxLsQ1SiiDLpbNUDML272CepDPDsZtepiK7VqzZzZib24dUAd2pGvZfThJq49Zw3KZs+njQ1CmWZ1Sm1ZBlBUm5UhrE2+tx889Oxuo0NrW98/NOwtnCvd8mYoLsoZVAHVGUHgbkWAv65+kyuSmoJ1VVBJ7SABrLCqjsWpVTnKGJYNVpuSjn+OixuhvwuLkeqadqMQSRhzWA1GR6B1tbqkEidm0MaKeLw4Ugmq7pUFwbqKT1L+IKL7T3zsrEkiw08xItfv080eVPVDXeci4bZ2KVtVLIiLpre104WEmdz96qYxL16lOqi1KWUKVuwOa9j7JPlmFgnSOYA5m6q31Og107JBbc2vTapzIbpJq+lhmbgM3fa+nn77yWmJzae91Co4OfKAtjzpVOJt2+P5yAO0MUtWo2HpYatSqPmU86hbqqnY4+p2Sr7y4d2ptkXNe2ngf+J6RyS1lq7JoqchamaiOpsSp51yAw7DYgzfDnOP1rHPj8p7mGysbVbDvUxFEU3BIy3JBAsAb+fMZdhPPNq7rM2Pq1UrlKQseZXME6NKmOqCF4m/CehIdB4Rzu9yY1PGUREwpERAREQIbenaD0MOaiEjKRcKFLEHTo3B1HHhwEoNfeoP18VtBPMr01HwiXrew/RJ9p/S0rQJ/szHL9Tjws+V9WcbfEBUxWHq6NjsUT/rqI/5ZpoG7+GbhjG+9QJ/MGWNihNmyE9zBSfYZj/06g/8mgfuUz7hxnX8Irv/AGjS7MbR+9SqL+sk9h7COHLFMThGLAC99dDe2o8PZJD/AKFQP8lR6N19xm8bMpED6NfzHuMmjdTpVSdWwzjtCOgJ7tSZjV2U186YJec7WU4YMR3ZwbmYHYlE8FYeDv8AMmfP+gJ2PVHrpn+iTpWnD7PxaY1a3MEUjQNKotw2YZmdTcdoJ7ramdGL2VSZwX2ZRIuc2bC0iXv9Z8vRn1diMOriaw/vzETYMBiB1cW3rFT/AOkuxMrrwWDwlK2TAUqZGoy4ekCD42vGJ2rmqUxkOTnQahfToBXOnec2WaqdPFDhigfHN8wZlzuMH82k3jl/+cbDtC08RRSqWWkSwzWYFSRmPSPSN7kWGnZNO2d76eHCdCqztcKmiZiBcsajHKB+slMVisWOthqVS4/hWmT8QMhMXtfCuwTF4UI4OisWptc9yOF/ImOrTuIeryrJUoPzVJ6dc6JmKugP1jY3NtTawufNrKsd56hy3FMhBYDLqdbksxJLEm5NzxMvj7tbNrD+YnndA4/Eo+c5KnJZQqfu+JonzCoyn2AtLgq53vJHSpjz5XIHsymduwN9mw5bmmqUVqEFygpVMxGgNmW40M7MTyQ4pepmbuytSb8iQZG1OTHHDTm6lh2ikxP5EiOhctj8oVB1YV8QxqPmGesop8QFF7DLpbxm/F8omKw6rnOFqE6fRBidB2jMLSnYLk0qKyGph8U5BJe9NwCP4QABprrxkidzsUT+61/WtvXrLbKnibTleq9tFPwt/wC82ryvv20E/wB4+ch6XJ/i2/kW9OpSH5Xm/wD/ADeuOu+Hp+lUPyWZxUsvLB34cfif9Juo8rysbfsrEngFdrnwGSU7a2ysPhPK4lajfUw+pPidTb1DxlW2jvKzfR4emKanjlsWPnZuHv8AVA/Qu7G8Ix1JqgplMrlLFg17AG9x4yZlB5GUK4Bg17883Hj1El+kEDvb5JPtP6WlXWWvesfQDzOPc0qayWSj6cOrasik95VSdPOZ9pYCmpBWmoI4WHD+7zJTM0M18qNwMyp8BNYM2UFBsDfs4Ejs80g3A8JtUytbSbEqxNCuun8FdFZe3g4sR67yBxO/WMw5tWw1HxAcA+DBiIaejpNgM83o8rVuvhPwVv1WSuG5TaLdahXXw5tvmJlcq6KfnBOo/vsMrdDf/CHi1VfSpP8A03kts/bNHE+QqZ8vWsri1wbXuJUx336X3fmJ8xeCp1kyVaaVE+q6hh6r8JjfpfdPvE2gyKqG0eTOkelhatSg/ddil/bce2VrH7G2jhdTeqg/iAWqPYRmnq4M+gwrx/Z3KBXpAXXxCVKtPX0bkSYpcrTjrJX9VVD8Sy3Vd2MPiaS87SUnL1gLN+IayGr8lOHJ6NWqv4W98dp04DyvH6uI9tD9Jz1eVlyNBX9dSmPcsk6fJLR/ixFU+CoJKYHk3wdM3KPUP/kbT2ACNpkUyjvfjMU2WjQq1CeznazD12sBLFsrc7GVSGxVWhQX6tKmKlS3pPdVPtl2w2GSkuWmiovcotNqmU6eFbR2aWqNnqs4DEAMANASNQoAM5P2ZV4ASW2k30j+m/xGRNV+Mg9c5JGvhKv25+CnL1KByRVgMLWuR5c/An6S98+veJpionevyA9Me4yogy2b2+QHpj3NKkpgZrNqmaQZmpgb0m7C8R/fZOdTN2FOo/vsgcGJ6x8f1nO9EMLMAQewi49k6MT1j4/MzWIEFitx6VZgUvTN+zUfhPCYvuIwHRqKfEESzYfrDxnYTMrqhVNzaw4BT4GWPcLZr0DWFRcpOQjh2Zv1kwZls8/SP6I+cLqRPXHon3ibQZov0x6J96zbeFbLz6h1msGZKYVjgj9Gvh85vzTlwZ6A9fvm+8Ms80yzTVefQYWNoMyU6zSDMgYV4ztbytT7R/iMiKnGSu2D9NV+0f4jIhjrA9D5NCvM1cxa/O9noLL4KCd7e2ULkyxy06NW6gnnQR+AS8jbg/y/ymmLO2e9/kB6Y9xlQUy472/ux9JZSwYRtvNimaQZsUwNymbsKdR/fZOZTN+FOq/32QOSv1j4/MzAT7iH6R8fmZrzwOiiekPGdWacFJ+kNROstIMi0zwB+kb0RNF5s2efpG9Ee+RYks3THot71m4Gct/pB6Le9JvvCtl59UzAGfQYVhgz0B6/iM33nNheqPvfE033gZXn0GYXn28DO8yU6zXefVhXjm2vL1ftX+IyIaS22/L1ftX+IyJaFXrk2xAWnWzLf6Rfhl6G00/yx+U883APQremvwy3zTnfV0x2DWshRxofyPYR55TNt7nYhMpwdRG6XTXEAnof6WWxv43l7iEeePsHFINaKt9m5B/C36zkqVGTylKqnpIxHtW4nptpi1EHiAfECB5rhsfTqeTqU27wjqbW43AN52YXiv8AfZLIu5WEDs4w9MM5u1lAuTxJ88zq7pUCLKhTzozL7jIKRjawVjmIGvb6/b6pngdmV8R5KmVX69UED1JxPrtLngd0aFJswTM3e5LH2mTKoBwAA80o8n2xu3XVtaVV1HBmUEE94AuFH5zip06x0pocwF2yZlCgcWaxAAns801sKrqVdVZW6wIuD498DyfEbWCEZHrFTbSqKZa/cABc+2Sew8ZzlV9b2RTfLl4lh3nulvxO5uGf+VlOuqEjjx8JCVt3qeErfRliai3YsR2HQCw88mLGZbpj0W96TcDOUnpj0W96TeDIrYDMwZqEyBgMKej62+NptvObDN0fvN8bTaDCtt59vNd4LQrZmn1TrNV5kGkHkO3P3it9rU+IyKaSu3v3mt9q/wARkatMsbKCWOgA7SeyGls5P+pW9NfhMuEiN3tjDC0rHWo2tQ9l+4eYSXm545X1fIiIQiIgIiICIiAiIgJGbX2Sa1irZXGgNgQRxsQZJxAp9bYmJQghaVSwIspZCb5dbnN3Tmes6eUw9dfOFVx43B+UvEFYXVHXaVPgXCnuqBkPsYCdKNfVSCO9dR+UtNXAo3WRT4gSkb2cl64qstbD16uHcLlIotlXjfMAODa8ZF11Yfh95/jabbzbgdzWpU1UYqsWA1LkOCb3JOYHW959qbDxC8Gov6Ssp9oNvyg1qn0TVUoV062GY/ZurfkbWnLitsU6K5q7GioIGasrKtybDpWtx88LEhefbziwu0aVUXpVqTj/AMdRG9xnX6jIryfb37zW+1f4jLBunsLIOeqDpHyYPYD/ABeJmOG2Ga+NrMwJpJWe/wDqa5IXw7ZbqeCc8FMSHK9Y0zqXBsQNOyd2zthsWBcaSxDDgdg9k05tsREBERAREQEREBERAREQEREBERARaIgJHbb2FRxlFqNdA1NuIPmNwQew3kjECpbF5NMHhc2SkDmNyXuT7TO9t0KI8matPW/0dR1HsBtJ6IXXHh9l06YsqDtJ7ySbknzkzpWmBwAmcQhERA//2Q=="/>
          <p:cNvSpPr>
            <a:spLocks noChangeAspect="1" noChangeArrowheads="1"/>
          </p:cNvSpPr>
          <p:nvPr/>
        </p:nvSpPr>
        <p:spPr bwMode="auto">
          <a:xfrm>
            <a:off x="63500" y="-1147763"/>
            <a:ext cx="1924050" cy="2371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22535" name="AutoShape 10" descr="data:image/jpeg;base64,/9j/4AAQSkZJRgABAQAAAQABAAD/2wCEAAkGBhQSERUTExQVFRUWGB4YFxgYGB4aHBscHBwYGBgcGR0cHCcfFxwjGhwYIC8gJCcpLCwsHB4xNTAqNSYrLCkBCQoKDgwOGg8PGjAkHyQsLCosLCwsLCwsLCwsLCwsLCwsLCwsLCwsLCwsLCwsLCwsLCwsLCwsLCwsLCwsLCwsLP/AABEIAL0BCgMBIgACEQEDEQH/xAAcAAACAgMBAQAAAAAAAAAAAAADBAIFAAEGCAf/xAA/EAACAQIEAwYEBAQGAgEFAAABAhEDIQAEEjEFQVETImFxgZEyUqGxBhRC8CPB0eEVYnKCkvEH0lMWJDNjsv/EABkBAAMBAQEAAAAAAAAAAAAAAAECAwAEBf/EACkRAAICAAYCAgICAwEAAAAAAAABAhEDEhMhMUFRYQQUIqFCUnGBsST/2gAMAwEAAhEDEQA/AFOG5Ki8Fg2uY7s20gbkeB3JAw++Ry7ENoRzygltukExtipPD60o5qqogBlUtU5FTZRETPPrhPImtly3Y0ajrdQzK0QD3TfYc9+uOTI32WuuUWOfylTQ5WktMCoWFQwISIE6tjJ6zhuhVp6UIZKZHx6YTUTAAIEEEsRFxvijzHFcw9mRjExYkXiZ08rfTE8pVqVKmgK1HqADpBB5g38bnfDODrcGbfYOlOk2vU3dqSVUTOoBZkk2Mkc8V1OihbQXZWkfCoG4BgiRJHphypS01iXVnk20TJEkwTy9BHLB81RqvVDJlgoFwWGogjqXO0xy2jDRlQrVjIyCyUNV0eBKsYBHWASADiFHgqxLuwH6YJtFpJNyNjhnidKmxDvFNiBqhp2j4QBYzF8Yc8pHZpSqOkb3Ue5vHtvtiOZoel2C/JLCDtNWkT3WIN7vcHnaJ2viRyNFr/xWm1mY+X3xmWyLqO4tOlaLkuw8pkemGKfC76mqOx6Duj6YXUV8mSsFSy1NdSqWUt3TNT4eti0qcBzXCNM6ahqsw1AEtFiJggGSCRYkWwxmOH5YAs9MddzJjoJknGZThwK7dlSN9IJDHncm8W9fri0cSPVmcQHAxUZo0IAAZMD0vBM74uGIkgNJGE81xJKad0aVJ0oYsTsL9PH74lkUZ0WRHUkRPiP64niS7Giug7UhvCt53P2wORvojyJH2IxvM5IsAA7LBBkReOXlgnZt0Ueu/wBLYlqOh8rBAmP1D/d/WcTGr5j7D+gwrSyFc1GdnpgfpAkx9L4sWyxJ5emGlIyzCdRaskq6iRABWwPU335YWq5vNAmKaESI7wsBv0mcPVdKhiWUabte49N8Cr51UAIV3n5QTgxl6A78if8AieZtNAb3iNuQ388HocWqFgGy7r1MiB74lR4kukGpFIsSArbmOY5xgtHP0yjNr+GCV0nWZ6AxPvh+f4gTa7N5XOl9RNNlAJi4Mgc7G2F/8fpDcOPNT4/0nAKnGSfhp3PwyZttNuh3viAzlVuaxB2C73PPlEdMFQXf/QPFfkYP4go37x8PHr5YLT4vSJI1gDkTsfL1xSUMzrAJkGbyqjrcQARPhiPYnYBmIgXMAib2nzxR4URdaR0a5lSwUMCWEiLj32GxxF+I0h+sHxgx6mIOKEZRZvMty1TtyB39MLhFBlVa4tc3ixtF43jAWFHyZ40jqfzAP61PqOk/a+JJUFu8sna46T9r+WObbJMx7qszA3CDcCRv4cwcaznCnp3bswDtrsbwLkDc+eMsNeQ6r8HR1Mwo3dR5kDEDXXfWp/3DHMtRYEDQCSYPfO/he22+1t8F7BSDIqdpyVXUc5Nmk7/yxnhryDVZftm1P6h74W/xGn1PscUCVQG0sHSR+rfrtHXBRl051WHrH0i2M8JLkGqywNNllrsY7ggeAiQSBc4rqnE1DBtC9obSZYRcKQCe7cbePPF0+VXsB2LCNMBmiFkQCImSMc7VyhUA1nNaAAukRFy1zMkT7YEW1yzSLujksw6AVjpMzJIHK4+ICIvEQL7YNkzTUsWzdMsf0lmgdYNwduuKT/FXIYCrUABggwwvtIZTAI2xLL5d2S1am0xAbLKZ5wCBBkYzrmTMn4LocVUUabNmFDs8MEg2nodhH3GCZrIIgJGd1AyfjpHa+2/UfyxW5fg1WqVPZpT+aQonyVbYYrfh1mq6jSyxpie4HqKWuYkgWIEXt5YGeC7HWbwarEoAWrgAgEToY3uLCDsft0xchlCAQWOkQxsOsgDx6zisp/h1SP4yaiLALVaFXkBqBxZJl0ixf/cZ/ltiOJO1sMk+wYvhetngG0INT/QeflhyvlJUjWyyIkAT4xJthdKS0hopAFhAZm+7HrHL7YnGPbMzaZcAIasNUXYxO+8CY9YxKvnBEN5Yj0JO/OLwL/7R98QpZmn2hQQGABIN99rn97YvFSlshXsSCUqhEw0bSJ+4wwO0MwpPiD/IjFnlMhqi+LzL8IcQdGpeYBgn3I5+OKLAiuQZ2c3S4dVYizAdZX+QwdeDVTbUvqf5aD98O8YyQfT3ux6hpJPu0DFLU/D+mpTqUswJUyQ0eUbiQRbDLDw/Ac0izT8N1js6j9/6MQy/4CrLqIKyTJhmvPM6rTg9biuaQSDS8NSNG/UW+uGU/FmbWIpUnBP6SQ3IbmATNvbG04AzSKjMfgqsBHYTee46LPWdNzvhLNcPqUp1UGSbln1b+ZEfXF3V/FdSpqVqdSmymCrC8+HXAF4zWmxYDzxtFdMGdnMZnKiqO+gYDoxHqIthGvwUbg1E6AEmPcfWcdzToitapSUk/qAhvcc/OcU3EeH9g5UkgxqWLyDyIJsRcG+FeaHZqUjmm4e2qRUk9CI+xB3xA5GvqkBY6A46FmdTDGx2PI+RxOkktB6Geo9fPCrGldM2mjnc5lGIVgpZxYiYMDboTebjEFzdyXV0KiTMiwPOR6YvcyQQATf7Dr++mBUeK09W5O4EAmTvbrOAsV1xYMivkqEzIK9oCezB53g9BbpP1w3Q4gICoyXBJ7snpzE7e2MzOfy9ZYdD1CglTbewtIxVVcvRAJU1FF/1Bto3mDN8VSUuU0I9uGWD16qgr/EKaf0sTtyub9NsJq+qFVgQ3eKMCRPhAthr/AKyqGSshBFtUi3KN74HXyOYCamCtBlWRhY+JsL+eCpQ6aA4s3pBJaLiVaCRtsbbx5ThanlZY6lGrVYh9/EXnxwA5094FFloLRz57Cxnfxw3R4muzos9beY8uWGeaPAocvYppWQQQ0AsB0JiYOAMRN0qTz739sTzXE1ClrMJAHUAz4WsDgQ4l01RyuP6YCtrdDWWtHIqtBTWQ0yTpC6mjfexFiPLfEjk6dIySokXBlp3kwSR7Ypn42tdgiJIaQDEsIAExss2soEHDNNqWg16rlyGgUzZjcA7gyAZPpjklhtui6kug35JqtQmkiiBplBpWOrci37jFpleHikw1MCSO8eQ2gLe/PC4/FCVKelECLsf4ihuhB7kQekbRhVeyMkLUuZP8VTyiNltbbHRHB2/IF9ljWylV9RTNgK1gOwJgTyIfflMYDxHLZyR2daixvKKChEfMHYwd7cumJIDSFMoUVXloqEAqVa8QZbbrzwY5LQwZdB1mXZpJ0yGMXJ2n9jGqMXsg7spaWYzy1E7QsstF7A+AGx6dMdNkqtVtTVFCLNr3A8eW15nGcRYKy1Ze0LTpg6VvzawMe1uWEKvEXAZqidsGJBXWECC0AixM38x54nKKm+DJ5SwzCFgQpmRPdMmPCMV3bAr3ZjwvfxPXEsm1Fpih2bKtn1ayOigsLDfyGERw6rR0/lj3AZKlzJPWTY+VsTlkbqzNvkbfiiUwdZWBY3uPTAc7w6nVYOhKP8AMOnLVPxDyxTNnu8ZYI5OorVEjfkSJufDFqnHZVhU7OYsT8JJsJgbSRcTh1cKaFzJ8k8tWzdG6kMo5ggfR4j0OLjI/wDkLMUSS1Im9zB5CNxI2xXvl1qoqsV2GoIxPtPj4YFxPXR0dmC0EEtBgCREzMnlGLwxs3NAcEjvMh/5A7WO1yzKCusd4EkdQtieX7jDD8byjkAoVLWGqmAL7CZifDHzrO8TrtTRlNTUT3oUwbE8hBvGCUuJVuwFi76phkJi8Tyi3PFXTVio7XN/inKUwFllBBgCmyix6EC0zt44r6n4qyMTqawnbaPM2xTfjTiFAsiGVYUhpdQpmCWIGo2Ez5zhbgdVa/fpUA6CzTG8AxupmCDYHCKSfCG/2Xy/inJxs7kyYA26C+9sSp/iyj+jLO3nP9IwCTqKjL0xFxNUhlN42G1t77X5HFMuSZqhJY/xT/DUw0DncbC3PCTxKCol9V/F9QiESnSvyMmPITHPmMVGZ4gWq6ajd7Tq2E6R0tJNjbfDdQKndUCwuYkz/LClSkjNqKhmiJN7dL7DHNPGvZlFGuBGv+I6MU6YDQQXkrB7x8OflyjBMrxWkAXDWW8QPK5JEC+JvkqZ3pp9vsLHG6rPTRDTXK1CBEGlNQERpkimJ8TJ9cMnGbsT8kJPVFWmStan2jKdSIdVucCenPFfU4LUVaYOYprJhdUofDn4c+gx0VLPGtZ1VIN9CgSPEEnmPD1xrOPSlQV1AwokT3tXlIA9vfDqWW6NlTOaGcUt3+zkiZgXuZYsB0vM8hh5MvNRE0pNRSx7oMW0yTfnf1GLGnkUUyKdMegH8sGpIF2pqOumB/LEn8ldIKwvJU1+HBGQFqZZyVWJtYkEg2IBjlaBhWtVNNmpuyECCxHwlSAYv42xetSQ70lvvYTjVOjSTakqz0Rb432V2gvC8Mq6XDQ7alamVCgqQARB1AruBbEs5w/RTYu1BwIIUAKZkRyvabT74uUKkd0QByjEKuUpsZKKx8VBwPt+g6OxROiECaaaWIER1Ehh5TiQykWDLAsO9i3GSp79mk/6R/TG+wT/AONf+C/0wH8lA0StzCIlFWXLAs9oKrcg7k/qm5HXBuLZ0ZegxAUARppmIuQJ084mcLZTNdoXVSUdhqILMTpb9STb2xvjNAk09NKm8ECpUqIsRsN7iTPlizw2mjXtsJZT8Ro9RUalROowCKagwYgwQZw/xpqVGmzdjTL/AKB2IN5HyraN7kYsBSVJCKieKqB9sEoKVu9QBSYEhRfoOv8AbE8/5bBSaXJTcIzVWuy92VuCDTCqogbSLc9ueLfOVypUU4dxu9tK8hA6+J2xmaZ6qHSezpBmBaQQ4A5cyOcz6Yr85mEoU9SMHURKjvE7CfAX+o8Ri0V5F4Q1Uq7MWZ2soPxMWOyoovqbYczgtLgObcgvlqyLEwQCQb2EEn1OFcvVepoNNlo1U72xiCAAFi6ne4N8O1eKZ2ncZmROlg1RhpNza9/K5w7yTWVMTfkZ/wAMqoAoo1VA6o33i+Bdi43Vh5qf6Ycy3Gs26xTzcvvBAYR4yZ9eWB1PxbxBAWLIL7HQRP8Aqge8Yi/jx/sPnfgqMyr1GKKCBdZNOb7zMgwdu7/bGf8A05TVAquabstwuor/ALlaR9Ri3PEvzKTXRNSsHTs6akk3uxVL7yBO+AMBTJqP3nN4AOq0QAok2GDkpUmbkDkOG06BIDqahFgTAEjcDoTvExtgfE8qzAa6S1SGiEJ6b8pjbBqecVpbVoIIHeHZyTZR3gJF9ufLfDNTgwdkZi8qS29rwIjkLbcpN8NSRjmkzRFQwKtJlBQoNJ0qN2IPjJJJO2LKtmKKozMSpYBmhoZ7xvEX26YPn8vTqu6moWb4X1b/AOkFgRH+mMDahRgK1kRdMaiATPOTe3LbCZG3wDgjT4zlWdCMtULwApUqxANhuvdwzxHK5NFNWoa+pnixVxcTaRAiPAXEYjkmHaBv4saITWQQoO7TM3AAHr1xYZ7MSO5ML03M+Ex/1i9U7MiiXg9JkPZVnIPKFDqCdRLCb4saT/lqTValR60SVLQWvAgX8JPrgdLMVDWhUIRVF2AEk9DzI3tP2wr+IKNZtMK/ZjZu8Ax3BLC23hGJ+TcLYlls/VrE9lTDShbVNgT1mAedvPA8u2ZZZCo8k9ByED4rd44zhXG6blaahgZ70cuhbzg7Ym66KpcFnLMFg2AWLuALQNrgGcc6pbOIy3V2P08pUZAQCLAkgiNpsW3HpiS1SAVbT3TcuOZXUJK7WjkPrjKgV10q5Aa0wb/URhNMuzJrEUlAUhtNN2db6SwLSBYQInbDYSUnSDLYJkaBor31BB+EowMiAQBPhEeeK+lxBRmGTvDRYaokCOcGGk+Hthqg794uBIZkFiLgxJUW20jrip4xl9VVKhKiTp7sgsBaSAeWLaacWJJ1wX5rL1xnbr1GA5Q/wiQBIIAn0HM+PX1xIsFpglJkmZIERqJPhta/PHOvjWrspnCah1GB1+XnibOgIBQgsCZDCPC39CcSrZcrDDY7GPv15+xtiEsNxHW4Gm5HrgpacaUCJ9cDPUbHEmhmySnEu0P7OBnGoOFsWyvqinaKAqEExDaSCRDEGbE89pOMzORFdCqzR0ldNlhuZgga7dDFziWTRgZqMVHIJYGxAJne31E4azGbZFmmrvtYGJ6xFltPj5Y9eVvb9kVQZIpqA7aiBzuf9xjfwwijmrV7RyvZKLK1z0iIhTzvt44r3eszHUjAkWSCQARcAr5X5XxZ8IzFNKjFqel1VTTVySR8Wo6YuRAgx5X2yglEzdjblhJpinI2Q2v0k/Dbyxz54JmG7QOiqHLGVqBiCYPW4kXm/lh7NVqVcsaQ1PZnfQJ8iWMTEdd7eBuFcPamYFFgDJ7SV5zpEA7TE35+EYC/IWSsDw3hzUzTlqgamLFQIgGe9uefIYvKHEqQka0ZrzIAj5i0gHePpiGT4QysWeu5HyKAqiN53J+mEP8AFQS0OhUmRLd7YaZJ+IapPLfnGDQyXQfiOcmnKt2KMSjOCAWnlEW2Np8xhOlURKDClULsyspdhqOqAB8IJW56RY84BXXt3B7lCqZ1lQdUwIkAj4th64tOFZBaCO+nRLF9M2WJjnGq5jz8sK21sPwBySPl6U1mNV2iEBm94EkWgGb/APe6OZqMriqB37SAJC8wIN+m/U3xHNZlqkLVUqkkkGINjZoY6vXn6YlWzSqhbuQiEqvJiBZYFzNhA/vimShMwduJ/wAXSKLOURSJIFjMAX/yjx+5I/4iAcI9NqRYTJI22J9MB4fxUVKigO2ogSugBYUSQNSkgb85wpxLO1UcSO1XSx0hA3MaQwgHSRyubY1GJZ6gKtQulaJiRpBEAAC3PY7nnEDC35E1QveUw4DhppkibxGreIvhgprQsKVJXlSrIj7Xme7blbzwHsKlOHZgyFpPZh9XXZlUbwN+eKUIWQzqulam6w2rQgjQSs7gbjYbdcS4Nw7Lgk10r1V0wAhgBpkkt2isbQOlzjdD8RUWcTqHM6kgdd7xO2KjMaFYtTrs7M09mrhdN5MQbKBO4+uEV3sNsX/GMrkuwqGguYWqB3RUqFUJJCwWLEc9pxVfhs1arxUqVKaaZ7z7kGBo1AgqRedsdFwTNZd6jhiv/wCMFaRJ77AAEiejTzm88scjX4I5qMazqFEklVYxImJMKAF5cpG94Le9My34OobhzAQhltg7GTvNxGnaRthTM8MzBRl105OxgqVPUELY+OKDL8Jqupem1MgbnVA5G3cvbGqFOoYiqAZvepbrsgBPhjJJ7pgsvTlc4FC6cvUgAXSSYjcwJPng3FKrtRek2XVQVhIbVBA2AgRYctgMUa8IrMw1tUKqBdVaozCxFjEAjnMg8r4uMlUp0ywqdqRPcBogFbtAF5YiQL9MK3SG7EdelFk7selhJMThbPZfUqKp03kx5jp19MMGmjwJZY+Huzc2loiMSzvBVqVEJqAhDI6T6G/K84EpxUaszVjLCacib1JEnkG+0AYBXB7FJlrMTLX2O/enmRAnlhh6SaAhcW536EXt44HmcmWprTXQyqum41HYAXDBl8euAsWHFhpk8zUOtVt8MxF+ex5C22GK7BRAGw/6n7+uAONVQMAshSLjb35emJUq/K3oB+7dMcmNJN7FYg0cxYST4WGI6D0PtiWt7zy9jiLVD1xz3FGbMKEcjiMHpjZbGpwmaHhiWKUs5RbuLUBIIFiZmZgGNicMCzSU3iSIvG23ntjhsqWpMANVGqJv+ho+07cx5YdzPEK1XswDDgmyz3jFtQ/Sd77eWPXZNS2OpzOdFOSlJmLbkb+ZkqTHKJwotBB39FR2YbkRpE7AQCP7+OOZy3EqtMsGZ0qJJZWNid5Kk3w5S/FpmDTufTz5YSSb2ApIuFVBYUygmSFBE+Yjz26nrgtfO0qaPXLVabq0BSpKsWP6dRjrcAYLRzRMMDYjnt/Y4x8qlaRUZwPl1EDwsCJ8CcCC7sdhDn1q0VDsjgiSZgG8XG9piOvjGEKeWysGY7ovEhecXPP32wOlQytOoUD1mBaCoeFJHxCykv5TiwyuYQMxpPbYKPodO0+OLLfgSwOT0U5NGmSYnUxMlTeQDFpjvAeuN1/4hBqKLCw5DyE2P9sHpZFqrkqg1bs5selzueeNZrglWmxZimnYd+5mP06eV+uI4kJPeLMnfIJ0B7wYhuv8sHDeMen98V9WoQSIDRzkgTz5YlQzla8LSjcySfAbrzP7ticfjyfJRSSQ8Ksi5v4HA+xPbTrcWlhqI8ogiL+Y3sN8Lvn6hiaSW3KkdfFRywLO5VK7F2yhqxcsWIKyBaVnpMzzGLYOCsOdy3Qk22tizOV1RMMRzKITa8zpwUIZnu/8Y+0Y5p+HZdfiy9VPKs45TuwwajwZKvdy+Yai42FWvZ97LBifX749L/zf1o56xf7F3Vpsb9oy/wCkkfz+0Ydofh7MMuoszdNTXA/3dccv+F6DVHDVc81GHI0qdTnSSJAcxEgxY7Y+z8MrZbQoWurPYaq0Sb37o0gkiYjE8WGF/BftjQc/5M+ccO/D+eqF1SlUVoIV6lOmiqZsdQ+K3Trjs8j+EarUzRzNYHUJbRTO1hGs92ZBO07Wx3AYHa4+mBUyrCQGFyLgrsY2YbePPHPprsfOzhMv/wCODQVUoVZpqZ0uLnnOoc/TlgPGOH1ssjPTQhzAlDqm45E39PDHeV8oGEHaQdyNjIupwvmsshUioqMvPWAR6zgOCCps+TcR4xVBC1GqAHk0qTa8zF/DCq55ByIP+b++Ow4lVyVPuCoKbye7TqEU4mRqRyUB8dPlji+P5hu0PY0adQAkEqDqIAEfC0NzuFJtviMvjtbsqsRBjmjyNvDAXzNt2v8Avbpiry/EKROk6qL/AOb4Z8xEeoOLEqws0ecf0sR4jEnGuR81klzLDnIwSnnJMMsE7dMBpU/T9/fEm6GTiUqMrHu2I3Ntr/8AWMbQxuokbEWJwsapGxOJKQRJAxPMHL4CGheVdh4T9xiJVxuAfocEp09VpE8p5+E42VKi+3uP7Y21AaYND4YlOMaoD+lh47j+uN6F+dP+QxN4d8GVHNZjhn5wKxZUUExpuSRZpJO3+218So8Cek6xVZkvcRqA+WYuD5DAKWbrOAaeWM/MdUTtI+ECfE4vkzWqmO92bj5YaZ676T6+mPVxGktiKj2ytbgtF2aULsbElpba30xTZ/J9lUAoo6su7OwA/wBsxi+TJDu6mc6SSAXJAJsT7YnmMijqQQBNtUAn6g451ib77mcbRUcL40dUORz7oiP+XU46LWsrpaTytYjoeuOFzuT7KoQsmD5+RMWFsdDwjiAZArQGm0be+wP9sUay7xEjLpjtbhzl2qUHFNmEOumSfEkm/oPfAlq1m0saKOPlqI/I7gDcEdY9cOJVPKzDb+hwzXc1FkEiNxeQfHw/764osS42imVFHxTI5pquumlNViInRzJkXH88AbtqlTTW0MqSLw5uZABEnbqZwTO8S/LqFK9pUN9R6TYbTMDraeeHKWSbdiuo3a/M9PAbemLwbcbZJpWRAjDAECOZuf5D2+5xiZQyJKkYm2VY3sfXGHsGO8Qo5n/s+gk+mJ5jLlXZx2MPCKHN5UQQBG2mfp0jG6U0++0C+kT5iTv5f8TjWeySZhVFQmA890TJCvv0ExhWGyFShRcEO1NaiiQEqExBiWAI27ovHPwwtm8lRpIGp6g1t27vtERPj6HDFDhVDLDVTUF4gFmm1pO/2GA1OEpmKgknUd2m0cyZmLXtgJ+TNdohU47Q0inWRG5gmlFO5MaYWQfGPXDeTFFl/gVHpiZ7jdoo/wBp1QPQY3muDVSQop9qNg9JlYRsJUNqX1nFXV4DTO5C1FYDQoIYETGrkP746UlRBt2djwHjGYpGRXWpG2kEDnIdQxH2x1NH8fPEPTG26Hn5NP3x8hajXpkDtTtZao1GBuQT3h0kRg9L8S1UH8Smx8aZ1jeNm721/iGA0jWz6mfxOUSkAp1hY1Fid4kxIB82k4+ffi38Z5hq5TtCacC0xO83HLw2wfjXEc06DsaApgiA9UjUQLkpTmfXvY5in+Ga1aXarDfO5BB6adMyPtgYc4RdsaUZPghW4oxssIP8tz7/ANMdF+H8qy0FJ/WW/VJ3MDTEyTPXzG2IZLhNOnEgM0eMT5C59beGH2Vj+kKBEEgCI2hVsIwPkfKWIsqGwsLLuzM9wtKlMGoBr5XIYSefQR1++IalVUQGdK6bXwenSQ/ES/STA9hg61QLKALcoH2x57i5cnRdCCkn4VP3/wCsbNBvkYekD3OHfzbWvv8Avpg35v8AvGBooGYq2oH9XPyOCxYHlyw1nnOkMDIkTYczG4xXa5gH74EsNLYKkGFYqQQYjFm+ZjdQwN8VWXpyfDDlcwbYWMWkNYKtlxuoi/w/0/pgEjp9MFq1eRJ2wsah6YjKNcGaTAnNE2Ls3qcR1+GIaYxvbbBzEifaH/rEGH73xqg7TpYCdzGw6C+5wXXM+G/rgUzFB+Jap06eoF9Tetvh++EOGZvVyMILnePGMdJnuHpUBLJqIFosfIdfXHLig9Myf4Y3E7npzm5gbY6sNpxojJUzrVqa1Dg79PrhijXMyPiG4n4hil4FmJGmVEj4RyPL3xZq8Hb98xhLySspF2VX4hzS1G1BdVNQQADpm1yDHX7YazXG1VQVBqHopvEXP764s8rlqYbSUTSwtbny29RgdPiWXy2YhKZWpzIUAGRcXPtbHoQmqpE5RfLZlDtHXUlJ2HgOeCvkMwynTRcHlJVfucPtxGqlRn1dqkAHwBupgfCd/rh9uMUti2rvW0gjp1INjh5Cqitp8FrlaYKoIBkM3PltMgX+mCZb8PPTVkU04syrrck9ZkAeV8OPx2nYhSY2Mj++Fav4phiFpSV/zDn5kYTKNmBcOyWWVyapZqgswYd0egJJ9beGG+Imm6t2uhEA7pQAPbmSV7ogREYrKlRatTtXQIVOkGQQTy6xIG08sCeo5LdqNLBiUYSdQIibzeCQQcTfNDryM06tJXXQyUAwBKgKrN8pbSoJG8W9TtieYroQezpI6kjtHKkEkmIUr3w0m55XscUj5LUxc6HLWbWCpYCbQdQUeWLzK8dZaIp6KdMARNMXA6gmQTzvjUkg9hMnwjuRXp01iw0kzpkxrab25n6YEM+EIbLdmlMGNTAjVuDpsWaDF4jx6VWa42p+N9Wi9x3R0JE6S3mY8MCqcUNiDLOO60Bj6EsAvLlgWzbFxmOKu+53Ebd4/ePIYGlNjuNI6nfCfA+KFgQzAmSZOnXEkXAmFBtvbyvi5c2k39bYVxb5CpLoHTUbKPXEly4O/wB8QFQf2GJmoJwVE1khlxiASDGN64OMavH7++GoFkhAF7Ae2ElzqEwrgnwFvfY4q+PZ4OUj4RqmTAJkR+zhBWjc+UYnKVcAs6wKWIksOUDYgjYj6yIwn+TaSOh3xX0OJ2APp1xZPn0ULeAyg7Hla+A2pDJjIpx5YypSESD9d8IVM8GjvCOl8L5jOEiF26f1wrlFIYYzNXkDP728cYK46fbCSH/NAm/P2wx+XTqv1xzuLkNYLtMbU+2IriYGJCBJxu0YiG8MZznBCYThbOZTtIjSDfvFAx8hO2GGAxGtWYKdAl+Qi0+p6YqsqM0uyiy9I06sElTvBCyfGF2Hvi+KTe3998cXXqsKzO/xEkm0X3iOWLPhGfh2gWIvcz7k9cVnHYimkdGtxHP+eI8T4UcyquhVai2YnqLj67HxwNTBw7lq2hgT8LWb+R9MNhT6KcoVyWWrQ7kU9KhQSGmAOZ0gk4S/xQVCdDEr5RPl4bf0wl+JWIrsk6abb7rMW0zJj0jfxxTtnFp1FFNdr89juLk++L5ne5LZHWcOpJHZlRHIR6kHr1wtX4P2eYV6ZCq5vqlhrJ2N5hh9R5Y1TriAym24OHTxShUXS7qJEML/AEI26zywzQ3IvxjjnZVVpMmkRLHaZ5re43wHP66bissusd9ZkMnUSbEb4XzuSeu/ZlzWI+By4sImyhBPiCcQ/DvEwf8A7eruCdE+tsZV0bfsu6LhlDKZBup6j+uI5pf4FUtJZe8gXcjYg8vUXFsBoZV6NUhVPY1JJ/8A1tzP+k+GGMrxem/wOxP+ggWifijr0xnEykVKUR2tN6QRi5vqYQwn9YmFaZmfit63fAcsrlm/hAPsiyEOykANedpUAdfKozVbLvLdn2YGzIjy0C8wCqXsZ6C5sQ1kMywK2h1aWju6hv2gIF7fEOYMm4OEexo03sM8SFVzUVqCXEFZAa2x1BSWvexEdcQyGXXUFqUgCbAtJ7wGwJteCR5YsP8AH0rE0qtNgNtYYe6lW1RgOcyDBxTTWxX9TzEcoYACdrk4EnsOlbDcUyUZcsvdKFXBX/KwOI5RxVLMZZ5lmNpJ32i04zir9nliuoMTZjqAN7TffCOSdKTUWhmFQFJn4bz8MTvMmbYy32A9mXAywNv5nFLk1Va7prL6lDE8pBKxa3pi3zVVaEszu5vC72mZIUTAmJ6RigFFGqJWQROr1Mi/nuf6YHVsLZa08ugXSZ336+B/fLAavDEPw936+w/pgdXNknbEVzbX8eUf3wuaLMDPC2BsynneRgmdp2U9BpM//wBA9DceEY0My3MD6/W388NUK3daGTUoGkX3JjeIwKi+DCFOiTYEETsDM4mRY+Fv2cRrcRp9oqsGWo1zpUR67H74mK2tf4ctBggX8OkkDbEqCqIOwETbzm2AniC//Ex8dO+LbL8CaT2kbW03NxfcQsHnh8UqQtK2/wAzYOSximIwRDa2NIPHGjfHKAkWGMLHGlU9MSBxrMaDY2GxsDEinpjGKbiHBmqks1UxvAW3tOKTJUkD6AGM/qvMjwB28MdjVohhpa4O4vhc5dKYLJTBPRQAT6nFo4rqibgTpJKA32gzvI64LQFoN8VfDKlRGPbMQahMKSD9tunti0cQZ/tgt08yGQdsulRR2ydoBaZM2259Mc7x3gdFWUJVKlhITQLeJIgRyG53x0DVWCsUu0WHU/v+eOH4jnWepreCRbbpsPTHVdq0LPYsKNBuzWgpWQbvB1LuT3YOobbCcXtDL9vT1CrRWnHe0iNLADZiLgieVp5xiip5gVACdV+6zBdhcm/UYWyvBa4qqF+FGkMCB0MgTJOAsR9sVf4Hs3xBtYbtEZUkykaiLSQAS3/JhEyAMM5fiDDU1HLpWFRQDMDU0QSDM7XsdxyxLi/Eq1VlhasITPdBnlPKdueEsvnc6Aqw4GvWTAkeX17owViLkZ7suaSZi0UW0he8uiSWXukTFpid4OrzwWt+HytKmaVN9c95dSggESVk2F4BI8cUPGOJ5muwC9qVDE7aOkXFrYFneOZipCHXCNIgdBAm146nGzNmtLouK71ss4WoexDifi7YsJIIIBNyBv59RFfVpoV7hrEhtSHQYHP9R6yfb1d/D2crqjF9QkyASJJ5kyDGLU8WfqR/x/8AXE3ipbWOt9xbgGQapzqUlkFl0DSYiwdu8B4DaTGLjiHFoqMug90CNSkarD4TscIHizmbt4XH9MDfilQiJ98DUi+w1QnxpjV7pSkJnTqqMO8ATeBp5WmcM5HLUan5f8vUZ1p/GCseRvuZn0vgAz2ZNQmFFPzBJPUbxhr/ABGod3I8LYbVUVVi1bstEoD80SBeLmGuCqiJnSTYGRip4xlXFVmLdwuAADP6YuDb/vBTXciWcx5DAfzRBkD1MT6wMDUj+gtEWpws4rqmeioiKQ0k677RiybOE/pX/iD91xL8+3Qew/8AXEllXZmrFu1X51neDbaN8NZSialN9BWSR8UqLSd43xD81edInyGJ/nzEcvC2MnFdhEcv+HKr1WZ1AOqx+W24YAahi+yuUp0Vhd9mY3JHQYrjnjES8HxtgBrnaSAOWGzxRqSH87nJBCWHPr5nFQag56p8p/7wTtPP6n/vEu0wsnGXIQiADB1jABUnBKVTHKEnE4mE9f3/ADxsNz3wPBNRNKoFrwOYgfuMRJxqOf3xosMazEsbjEVbEgDgAKPPCrqIXtHadyoCAc4MiPOcWuUzAqJuCdjBthHjfESg0Ix1m8BdVvf+uBZGuAJ7us/GFEEdJEAkjHQry20S4Zc09JIlRK7SJ9vT6Y5vjnBmUsyglN5taf6HHQq4IDc+eC1qC1FKsJB+h5R++mK4Uq/EdrMjieGZgKTqNgD9edzv+4xbcG4qrPplm5AkAeRAFsJ57gOiC9SmvhLbeQWYwGjmO0hZAZQQCCIMbAzE+HTDSSZHeLOvqUrm0nw54GDHK/jhXKcRDLLNcCCCRIjyw325N7H629sccotHQpJmicbZsYVtNo3gYxFwtjGmN+9iJUYJHIXnl+9sYtP9mx/vjGoCBje+DMPK2N9nz5c/7YBqFxTg9MAqZQs4YgMFFpJF/IWw+23S/n9cDUfUgTh4yaYHEYrGDy2wqBfDVY97wjCkXwZGZIpjRXExbljDiYpBVxogY3jQwbDRHGT6YwnGsEBlsR1+WJFcRjGFs2r+vliS1Bj0T+XX5V9hjPy6/KvsMdf1PYup6PPaVPHEtflj0F+XX5V9hjPy6/KvsMb6ns2r6PPxIjf641bwx6C/Lr8q+wxn5dflX2GN9T2bU9Hn23Ue+Nk+OPQP5dflX2GM/Lr8q+wxvqezano83cX4u1FRpjUdieUeHP7Y49M1FQsx3MmCAZJm3THsE5ZflX2GNHKJ8i/8Ri2HgqCom5WeZOC8YVn7PbpPPx8sdBTaPL7Y+9jKp8q+wxv8uvyr7DAeB4Y0cSjz3xThorpEwRte3tIB9dp88cPmKDUnhu6RykWPn08sevewX5V9hiJyqH9K+wxVQBKSZ5XyOcRmQs2lgCC5NmnqOYB/pflZ0s+ACCQumLAggg/qXaRzx6V/KJ8i/wDEf0xn5VPlX2GJSwE+wKVHnbJvexDLuLix52wVMyuogG49sehfyy/KvsMZ+XX5V9hif1fZRYtHn6QfPEzvvbH37sF+VfYYz8uvyr7DC/T9ja/o+BMwHMbwcQqPeB/fHoD8uvyr7DGfl1+VfYYP1Pf6M8b0efUWSRI64JTokkRETf2O2Pv35dflX2GN9gvyr7DBXxadtg1lXB8BZhvB/niD0gTbfffHoHsF+VfYYzsF+VfYYd/GTNq+jzypxk+Ix6F/Lr8q+wxn5dflX2GJ/U9g1fR56U4if3fHof8ALr8q+wxn5dflX2GN9T2HV9HngsMRt1x6J/Lr8q+wxn5dflX2GN9T2Lqejzrr8vfGdoOv2/rj0V+XX5V9hjPy6/KvsMH6nsGc/9k="/>
          <p:cNvSpPr>
            <a:spLocks noChangeAspect="1" noChangeArrowheads="1"/>
          </p:cNvSpPr>
          <p:nvPr/>
        </p:nvSpPr>
        <p:spPr bwMode="auto">
          <a:xfrm>
            <a:off x="63500" y="-873125"/>
            <a:ext cx="25336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22536" name="AutoShape 14" descr="data:image/jpeg;base64,/9j/4AAQSkZJRgABAQAAAQABAAD/2wCEAAkGBhQSERUTExQVFRUWGB4YFxgYGB4aHBscHBwYGBgcGR0cHCcfFxwjGhwYIC8gJCcpLCwsHB4xNTAqNSYrLCkBCQoKDgwOGg8PGjAkHyQsLCosLCwsLCwsLCwsLCwsLCwsLCwsLCwsLCwsLCwsLCwsLCwsLCwsLCwsLCwsLCwsLP/AABEIAL0BCgMBIgACEQEDEQH/xAAcAAACAgMBAQAAAAAAAAAAAAADBAIFAAEGCAf/xAA/EAACAQIEAwYEBAQGAgEFAAABAhEDIQAEEjEFQVETImFxgZEyUqGxBhRC8CPB0eEVYnKCkvEH0lMWJDNjsv/EABkBAAMBAQEAAAAAAAAAAAAAAAECAwAEBf/EACkRAAICAAYCAgICAwEAAAAAAAABAhEDEhMhMUFRYQQUIqFCUnGBsST/2gAMAwEAAhEDEQA/AFOG5Ki8Fg2uY7s20gbkeB3JAw++Ry7ENoRzygltukExtipPD60o5qqogBlUtU5FTZRETPPrhPImtly3Y0ajrdQzK0QD3TfYc9+uOTI32WuuUWOfylTQ5WktMCoWFQwISIE6tjJ6zhuhVp6UIZKZHx6YTUTAAIEEEsRFxvijzHFcw9mRjExYkXiZ08rfTE8pVqVKmgK1HqADpBB5g38bnfDODrcGbfYOlOk2vU3dqSVUTOoBZkk2Mkc8V1OihbQXZWkfCoG4BgiRJHphypS01iXVnk20TJEkwTy9BHLB81RqvVDJlgoFwWGogjqXO0xy2jDRlQrVjIyCyUNV0eBKsYBHWASADiFHgqxLuwH6YJtFpJNyNjhnidKmxDvFNiBqhp2j4QBYzF8Yc8pHZpSqOkb3Ue5vHtvtiOZoel2C/JLCDtNWkT3WIN7vcHnaJ2viRyNFr/xWm1mY+X3xmWyLqO4tOlaLkuw8pkemGKfC76mqOx6Duj6YXUV8mSsFSy1NdSqWUt3TNT4eti0qcBzXCNM6ahqsw1AEtFiJggGSCRYkWwxmOH5YAs9MddzJjoJknGZThwK7dlSN9IJDHncm8W9fri0cSPVmcQHAxUZo0IAAZMD0vBM74uGIkgNJGE81xJKad0aVJ0oYsTsL9PH74lkUZ0WRHUkRPiP64niS7Giug7UhvCt53P2wORvojyJH2IxvM5IsAA7LBBkReOXlgnZt0Ueu/wBLYlqOh8rBAmP1D/d/WcTGr5j7D+gwrSyFc1GdnpgfpAkx9L4sWyxJ5emGlIyzCdRaskq6iRABWwPU335YWq5vNAmKaESI7wsBv0mcPVdKhiWUabte49N8Cr51UAIV3n5QTgxl6A78if8AieZtNAb3iNuQ388HocWqFgGy7r1MiB74lR4kukGpFIsSArbmOY5xgtHP0yjNr+GCV0nWZ6AxPvh+f4gTa7N5XOl9RNNlAJi4Mgc7G2F/8fpDcOPNT4/0nAKnGSfhp3PwyZttNuh3viAzlVuaxB2C73PPlEdMFQXf/QPFfkYP4go37x8PHr5YLT4vSJI1gDkTsfL1xSUMzrAJkGbyqjrcQARPhiPYnYBmIgXMAib2nzxR4URdaR0a5lSwUMCWEiLj32GxxF+I0h+sHxgx6mIOKEZRZvMty1TtyB39MLhFBlVa4tc3ixtF43jAWFHyZ40jqfzAP61PqOk/a+JJUFu8sna46T9r+WObbJMx7qszA3CDcCRv4cwcaznCnp3bswDtrsbwLkDc+eMsNeQ6r8HR1Mwo3dR5kDEDXXfWp/3DHMtRYEDQCSYPfO/he22+1t8F7BSDIqdpyVXUc5Nmk7/yxnhryDVZftm1P6h74W/xGn1PscUCVQG0sHSR+rfrtHXBRl051WHrH0i2M8JLkGqywNNllrsY7ggeAiQSBc4rqnE1DBtC9obSZYRcKQCe7cbePPF0+VXsB2LCNMBmiFkQCImSMc7VyhUA1nNaAAukRFy1zMkT7YEW1yzSLujksw6AVjpMzJIHK4+ICIvEQL7YNkzTUsWzdMsf0lmgdYNwduuKT/FXIYCrUABggwwvtIZTAI2xLL5d2S1am0xAbLKZ5wCBBkYzrmTMn4LocVUUabNmFDs8MEg2nodhH3GCZrIIgJGd1AyfjpHa+2/UfyxW5fg1WqVPZpT+aQonyVbYYrfh1mq6jSyxpie4HqKWuYkgWIEXt5YGeC7HWbwarEoAWrgAgEToY3uLCDsft0xchlCAQWOkQxsOsgDx6zisp/h1SP4yaiLALVaFXkBqBxZJl0ixf/cZ/ltiOJO1sMk+wYvhetngG0INT/QeflhyvlJUjWyyIkAT4xJthdKS0hopAFhAZm+7HrHL7YnGPbMzaZcAIasNUXYxO+8CY9YxKvnBEN5Yj0JO/OLwL/7R98QpZmn2hQQGABIN99rn97YvFSlshXsSCUqhEw0bSJ+4wwO0MwpPiD/IjFnlMhqi+LzL8IcQdGpeYBgn3I5+OKLAiuQZ2c3S4dVYizAdZX+QwdeDVTbUvqf5aD98O8YyQfT3ux6hpJPu0DFLU/D+mpTqUswJUyQ0eUbiQRbDLDw/Ac0izT8N1js6j9/6MQy/4CrLqIKyTJhmvPM6rTg9biuaQSDS8NSNG/UW+uGU/FmbWIpUnBP6SQ3IbmATNvbG04AzSKjMfgqsBHYTee46LPWdNzvhLNcPqUp1UGSbln1b+ZEfXF3V/FdSpqVqdSmymCrC8+HXAF4zWmxYDzxtFdMGdnMZnKiqO+gYDoxHqIthGvwUbg1E6AEmPcfWcdzToitapSUk/qAhvcc/OcU3EeH9g5UkgxqWLyDyIJsRcG+FeaHZqUjmm4e2qRUk9CI+xB3xA5GvqkBY6A46FmdTDGx2PI+RxOkktB6Geo9fPCrGldM2mjnc5lGIVgpZxYiYMDboTebjEFzdyXV0KiTMiwPOR6YvcyQQATf7Dr++mBUeK09W5O4EAmTvbrOAsV1xYMivkqEzIK9oCezB53g9BbpP1w3Q4gICoyXBJ7snpzE7e2MzOfy9ZYdD1CglTbewtIxVVcvRAJU1FF/1Bto3mDN8VSUuU0I9uGWD16qgr/EKaf0sTtyub9NsJq+qFVgQ3eKMCRPhAthr/AKyqGSshBFtUi3KN74HXyOYCamCtBlWRhY+JsL+eCpQ6aA4s3pBJaLiVaCRtsbbx5ThanlZY6lGrVYh9/EXnxwA5094FFloLRz57Cxnfxw3R4muzos9beY8uWGeaPAocvYppWQQQ0AsB0JiYOAMRN0qTz739sTzXE1ClrMJAHUAz4WsDgQ4l01RyuP6YCtrdDWWtHIqtBTWQ0yTpC6mjfexFiPLfEjk6dIySokXBlp3kwSR7Ypn42tdgiJIaQDEsIAExss2soEHDNNqWg16rlyGgUzZjcA7gyAZPpjklhtui6kug35JqtQmkiiBplBpWOrci37jFpleHikw1MCSO8eQ2gLe/PC4/FCVKelECLsf4ihuhB7kQekbRhVeyMkLUuZP8VTyiNltbbHRHB2/IF9ljWylV9RTNgK1gOwJgTyIfflMYDxHLZyR2daixvKKChEfMHYwd7cumJIDSFMoUVXloqEAqVa8QZbbrzwY5LQwZdB1mXZpJ0yGMXJ2n9jGqMXsg7spaWYzy1E7QsstF7A+AGx6dMdNkqtVtTVFCLNr3A8eW15nGcRYKy1Ze0LTpg6VvzawMe1uWEKvEXAZqidsGJBXWECC0AixM38x54nKKm+DJ5SwzCFgQpmRPdMmPCMV3bAr3ZjwvfxPXEsm1Fpih2bKtn1ayOigsLDfyGERw6rR0/lj3AZKlzJPWTY+VsTlkbqzNvkbfiiUwdZWBY3uPTAc7w6nVYOhKP8AMOnLVPxDyxTNnu8ZYI5OorVEjfkSJufDFqnHZVhU7OYsT8JJsJgbSRcTh1cKaFzJ8k8tWzdG6kMo5ggfR4j0OLjI/wDkLMUSS1Im9zB5CNxI2xXvl1qoqsV2GoIxPtPj4YFxPXR0dmC0EEtBgCREzMnlGLwxs3NAcEjvMh/5A7WO1yzKCusd4EkdQtieX7jDD8byjkAoVLWGqmAL7CZifDHzrO8TrtTRlNTUT3oUwbE8hBvGCUuJVuwFi76phkJi8Tyi3PFXTVio7XN/inKUwFllBBgCmyix6EC0zt44r6n4qyMTqawnbaPM2xTfjTiFAsiGVYUhpdQpmCWIGo2Ez5zhbgdVa/fpUA6CzTG8AxupmCDYHCKSfCG/2Xy/inJxs7kyYA26C+9sSp/iyj+jLO3nP9IwCTqKjL0xFxNUhlN42G1t77X5HFMuSZqhJY/xT/DUw0DncbC3PCTxKCol9V/F9QiESnSvyMmPITHPmMVGZ4gWq6ajd7Tq2E6R0tJNjbfDdQKndUCwuYkz/LClSkjNqKhmiJN7dL7DHNPGvZlFGuBGv+I6MU6YDQQXkrB7x8OflyjBMrxWkAXDWW8QPK5JEC+JvkqZ3pp9vsLHG6rPTRDTXK1CBEGlNQERpkimJ8TJ9cMnGbsT8kJPVFWmStan2jKdSIdVucCenPFfU4LUVaYOYprJhdUofDn4c+gx0VLPGtZ1VIN9CgSPEEnmPD1xrOPSlQV1AwokT3tXlIA9vfDqWW6NlTOaGcUt3+zkiZgXuZYsB0vM8hh5MvNRE0pNRSx7oMW0yTfnf1GLGnkUUyKdMegH8sGpIF2pqOumB/LEn8ldIKwvJU1+HBGQFqZZyVWJtYkEg2IBjlaBhWtVNNmpuyECCxHwlSAYv42xetSQ70lvvYTjVOjSTakqz0Rb432V2gvC8Mq6XDQ7alamVCgqQARB1AruBbEs5w/RTYu1BwIIUAKZkRyvabT74uUKkd0QByjEKuUpsZKKx8VBwPt+g6OxROiECaaaWIER1Ehh5TiQykWDLAsO9i3GSp79mk/6R/TG+wT/AONf+C/0wH8lA0StzCIlFWXLAs9oKrcg7k/qm5HXBuLZ0ZegxAUARppmIuQJ084mcLZTNdoXVSUdhqILMTpb9STb2xvjNAk09NKm8ECpUqIsRsN7iTPlizw2mjXtsJZT8Ro9RUalROowCKagwYgwQZw/xpqVGmzdjTL/AKB2IN5HyraN7kYsBSVJCKieKqB9sEoKVu9QBSYEhRfoOv8AbE8/5bBSaXJTcIzVWuy92VuCDTCqogbSLc9ueLfOVypUU4dxu9tK8hA6+J2xmaZ6qHSezpBmBaQQ4A5cyOcz6Yr85mEoU9SMHURKjvE7CfAX+o8Ri0V5F4Q1Uq7MWZ2soPxMWOyoovqbYczgtLgObcgvlqyLEwQCQb2EEn1OFcvVepoNNlo1U72xiCAAFi6ne4N8O1eKZ2ncZmROlg1RhpNza9/K5w7yTWVMTfkZ/wAMqoAoo1VA6o33i+Bdi43Vh5qf6Ycy3Gs26xTzcvvBAYR4yZ9eWB1PxbxBAWLIL7HQRP8Aqge8Yi/jx/sPnfgqMyr1GKKCBdZNOb7zMgwdu7/bGf8A05TVAquabstwuor/ALlaR9Ri3PEvzKTXRNSsHTs6akk3uxVL7yBO+AMBTJqP3nN4AOq0QAok2GDkpUmbkDkOG06BIDqahFgTAEjcDoTvExtgfE8qzAa6S1SGiEJ6b8pjbBqecVpbVoIIHeHZyTZR3gJF9ufLfDNTgwdkZi8qS29rwIjkLbcpN8NSRjmkzRFQwKtJlBQoNJ0qN2IPjJJJO2LKtmKKozMSpYBmhoZ7xvEX26YPn8vTqu6moWb4X1b/AOkFgRH+mMDahRgK1kRdMaiATPOTe3LbCZG3wDgjT4zlWdCMtULwApUqxANhuvdwzxHK5NFNWoa+pnixVxcTaRAiPAXEYjkmHaBv4saITWQQoO7TM3AAHr1xYZ7MSO5ML03M+Ex/1i9U7MiiXg9JkPZVnIPKFDqCdRLCb4saT/lqTValR60SVLQWvAgX8JPrgdLMVDWhUIRVF2AEk9DzI3tP2wr+IKNZtMK/ZjZu8Ax3BLC23hGJ+TcLYlls/VrE9lTDShbVNgT1mAedvPA8u2ZZZCo8k9ByED4rd44zhXG6blaahgZ70cuhbzg7Ym66KpcFnLMFg2AWLuALQNrgGcc6pbOIy3V2P08pUZAQCLAkgiNpsW3HpiS1SAVbT3TcuOZXUJK7WjkPrjKgV10q5Aa0wb/URhNMuzJrEUlAUhtNN2db6SwLSBYQInbDYSUnSDLYJkaBor31BB+EowMiAQBPhEeeK+lxBRmGTvDRYaokCOcGGk+Hthqg794uBIZkFiLgxJUW20jrip4xl9VVKhKiTp7sgsBaSAeWLaacWJJ1wX5rL1xnbr1GA5Q/wiQBIIAn0HM+PX1xIsFpglJkmZIERqJPhta/PHOvjWrspnCah1GB1+XnibOgIBQgsCZDCPC39CcSrZcrDDY7GPv15+xtiEsNxHW4Gm5HrgpacaUCJ9cDPUbHEmhmySnEu0P7OBnGoOFsWyvqinaKAqEExDaSCRDEGbE89pOMzORFdCqzR0ldNlhuZgga7dDFziWTRgZqMVHIJYGxAJne31E4azGbZFmmrvtYGJ6xFltPj5Y9eVvb9kVQZIpqA7aiBzuf9xjfwwijmrV7RyvZKLK1z0iIhTzvt44r3eszHUjAkWSCQARcAr5X5XxZ8IzFNKjFqel1VTTVySR8Wo6YuRAgx5X2yglEzdjblhJpinI2Q2v0k/Dbyxz54JmG7QOiqHLGVqBiCYPW4kXm/lh7NVqVcsaQ1PZnfQJ8iWMTEdd7eBuFcPamYFFgDJ7SV5zpEA7TE35+EYC/IWSsDw3hzUzTlqgamLFQIgGe9uefIYvKHEqQka0ZrzIAj5i0gHePpiGT4QysWeu5HyKAqiN53J+mEP8AFQS0OhUmRLd7YaZJ+IapPLfnGDQyXQfiOcmnKt2KMSjOCAWnlEW2Np8xhOlURKDClULsyspdhqOqAB8IJW56RY84BXXt3B7lCqZ1lQdUwIkAj4th64tOFZBaCO+nRLF9M2WJjnGq5jz8sK21sPwBySPl6U1mNV2iEBm94EkWgGb/APe6OZqMriqB37SAJC8wIN+m/U3xHNZlqkLVUqkkkGINjZoY6vXn6YlWzSqhbuQiEqvJiBZYFzNhA/vimShMwduJ/wAXSKLOURSJIFjMAX/yjx+5I/4iAcI9NqRYTJI22J9MB4fxUVKigO2ogSugBYUSQNSkgb85wpxLO1UcSO1XSx0hA3MaQwgHSRyubY1GJZ6gKtQulaJiRpBEAAC3PY7nnEDC35E1QveUw4DhppkibxGreIvhgprQsKVJXlSrIj7Xme7blbzwHsKlOHZgyFpPZh9XXZlUbwN+eKUIWQzqulam6w2rQgjQSs7gbjYbdcS4Nw7Lgk10r1V0wAhgBpkkt2isbQOlzjdD8RUWcTqHM6kgdd7xO2KjMaFYtTrs7M09mrhdN5MQbKBO4+uEV3sNsX/GMrkuwqGguYWqB3RUqFUJJCwWLEc9pxVfhs1arxUqVKaaZ7z7kGBo1AgqRedsdFwTNZd6jhiv/wCMFaRJ77AAEiejTzm88scjX4I5qMazqFEklVYxImJMKAF5cpG94Le9My34OobhzAQhltg7GTvNxGnaRthTM8MzBRl105OxgqVPUELY+OKDL8Jqupem1MgbnVA5G3cvbGqFOoYiqAZvepbrsgBPhjJJ7pgsvTlc4FC6cvUgAXSSYjcwJPng3FKrtRek2XVQVhIbVBA2AgRYctgMUa8IrMw1tUKqBdVaozCxFjEAjnMg8r4uMlUp0ywqdqRPcBogFbtAF5YiQL9MK3SG7EdelFk7selhJMThbPZfUqKp03kx5jp19MMGmjwJZY+Huzc2loiMSzvBVqVEJqAhDI6T6G/K84EpxUaszVjLCacib1JEnkG+0AYBXB7FJlrMTLX2O/enmRAnlhh6SaAhcW536EXt44HmcmWprTXQyqum41HYAXDBl8euAsWHFhpk8zUOtVt8MxF+ex5C22GK7BRAGw/6n7+uAONVQMAshSLjb35emJUq/K3oB+7dMcmNJN7FYg0cxYST4WGI6D0PtiWt7zy9jiLVD1xz3FGbMKEcjiMHpjZbGpwmaHhiWKUs5RbuLUBIIFiZmZgGNicMCzSU3iSIvG23ntjhsqWpMANVGqJv+ho+07cx5YdzPEK1XswDDgmyz3jFtQ/Sd77eWPXZNS2OpzOdFOSlJmLbkb+ZkqTHKJwotBB39FR2YbkRpE7AQCP7+OOZy3EqtMsGZ0qJJZWNid5Kk3w5S/FpmDTufTz5YSSb2ApIuFVBYUygmSFBE+Yjz26nrgtfO0qaPXLVabq0BSpKsWP6dRjrcAYLRzRMMDYjnt/Y4x8qlaRUZwPl1EDwsCJ8CcCC7sdhDn1q0VDsjgiSZgG8XG9piOvjGEKeWysGY7ovEhecXPP32wOlQytOoUD1mBaCoeFJHxCykv5TiwyuYQMxpPbYKPodO0+OLLfgSwOT0U5NGmSYnUxMlTeQDFpjvAeuN1/4hBqKLCw5DyE2P9sHpZFqrkqg1bs5selzueeNZrglWmxZimnYd+5mP06eV+uI4kJPeLMnfIJ0B7wYhuv8sHDeMen98V9WoQSIDRzkgTz5YlQzla8LSjcySfAbrzP7ticfjyfJRSSQ8Ksi5v4HA+xPbTrcWlhqI8ogiL+Y3sN8Lvn6hiaSW3KkdfFRywLO5VK7F2yhqxcsWIKyBaVnpMzzGLYOCsOdy3Qk22tizOV1RMMRzKITa8zpwUIZnu/8Y+0Y5p+HZdfiy9VPKs45TuwwajwZKvdy+Yai42FWvZ97LBifX749L/zf1o56xf7F3Vpsb9oy/wCkkfz+0Ydofh7MMuoszdNTXA/3dccv+F6DVHDVc81GHI0qdTnSSJAcxEgxY7Y+z8MrZbQoWurPYaq0Sb37o0gkiYjE8WGF/BftjQc/5M+ccO/D+eqF1SlUVoIV6lOmiqZsdQ+K3Trjs8j+EarUzRzNYHUJbRTO1hGs92ZBO07Wx3AYHa4+mBUyrCQGFyLgrsY2YbePPHPprsfOzhMv/wCODQVUoVZpqZ0uLnnOoc/TlgPGOH1ssjPTQhzAlDqm45E39PDHeV8oGEHaQdyNjIupwvmsshUioqMvPWAR6zgOCCps+TcR4xVBC1GqAHk0qTa8zF/DCq55ByIP+b++Ow4lVyVPuCoKbye7TqEU4mRqRyUB8dPlji+P5hu0PY0adQAkEqDqIAEfC0NzuFJtviMvjtbsqsRBjmjyNvDAXzNt2v8Avbpiry/EKROk6qL/AOb4Z8xEeoOLEqws0ecf0sR4jEnGuR81klzLDnIwSnnJMMsE7dMBpU/T9/fEm6GTiUqMrHu2I3Ntr/8AWMbQxuokbEWJwsapGxOJKQRJAxPMHL4CGheVdh4T9xiJVxuAfocEp09VpE8p5+E42VKi+3uP7Y21AaYND4YlOMaoD+lh47j+uN6F+dP+QxN4d8GVHNZjhn5wKxZUUExpuSRZpJO3+218So8Cek6xVZkvcRqA+WYuD5DAKWbrOAaeWM/MdUTtI+ECfE4vkzWqmO92bj5YaZ676T6+mPVxGktiKj2ytbgtF2aULsbElpba30xTZ/J9lUAoo6su7OwA/wBsxi+TJDu6mc6SSAXJAJsT7YnmMijqQQBNtUAn6g451ib77mcbRUcL40dUORz7oiP+XU46LWsrpaTytYjoeuOFzuT7KoQsmD5+RMWFsdDwjiAZArQGm0be+wP9sUay7xEjLpjtbhzl2qUHFNmEOumSfEkm/oPfAlq1m0saKOPlqI/I7gDcEdY9cOJVPKzDb+hwzXc1FkEiNxeQfHw/764osS42imVFHxTI5pquumlNViInRzJkXH88AbtqlTTW0MqSLw5uZABEnbqZwTO8S/LqFK9pUN9R6TYbTMDraeeHKWSbdiuo3a/M9PAbemLwbcbZJpWRAjDAECOZuf5D2+5xiZQyJKkYm2VY3sfXGHsGO8Qo5n/s+gk+mJ5jLlXZx2MPCKHN5UQQBG2mfp0jG6U0++0C+kT5iTv5f8TjWeySZhVFQmA890TJCvv0ExhWGyFShRcEO1NaiiQEqExBiWAI27ovHPwwtm8lRpIGp6g1t27vtERPj6HDFDhVDLDVTUF4gFmm1pO/2GA1OEpmKgknUd2m0cyZmLXtgJ+TNdohU47Q0inWRG5gmlFO5MaYWQfGPXDeTFFl/gVHpiZ7jdoo/wBp1QPQY3muDVSQop9qNg9JlYRsJUNqX1nFXV4DTO5C1FYDQoIYETGrkP746UlRBt2djwHjGYpGRXWpG2kEDnIdQxH2x1NH8fPEPTG26Hn5NP3x8hajXpkDtTtZao1GBuQT3h0kRg9L8S1UH8Smx8aZ1jeNm721/iGA0jWz6mfxOUSkAp1hY1Fid4kxIB82k4+ffi38Z5hq5TtCacC0xO83HLw2wfjXEc06DsaApgiA9UjUQLkpTmfXvY5in+Ga1aXarDfO5BB6adMyPtgYc4RdsaUZPghW4oxssIP8tz7/ANMdF+H8qy0FJ/WW/VJ3MDTEyTPXzG2IZLhNOnEgM0eMT5C59beGH2Vj+kKBEEgCI2hVsIwPkfKWIsqGwsLLuzM9wtKlMGoBr5XIYSefQR1++IalVUQGdK6bXwenSQ/ES/STA9hg61QLKALcoH2x57i5cnRdCCkn4VP3/wCsbNBvkYekD3OHfzbWvv8Avpg35v8AvGBooGYq2oH9XPyOCxYHlyw1nnOkMDIkTYczG4xXa5gH74EsNLYKkGFYqQQYjFm+ZjdQwN8VWXpyfDDlcwbYWMWkNYKtlxuoi/w/0/pgEjp9MFq1eRJ2wsah6YjKNcGaTAnNE2Ls3qcR1+GIaYxvbbBzEifaH/rEGH73xqg7TpYCdzGw6C+5wXXM+G/rgUzFB+Jap06eoF9Tetvh++EOGZvVyMILnePGMdJnuHpUBLJqIFosfIdfXHLig9Myf4Y3E7npzm5gbY6sNpxojJUzrVqa1Dg79PrhijXMyPiG4n4hil4FmJGmVEj4RyPL3xZq8Hb98xhLySspF2VX4hzS1G1BdVNQQADpm1yDHX7YazXG1VQVBqHopvEXP764s8rlqYbSUTSwtbny29RgdPiWXy2YhKZWpzIUAGRcXPtbHoQmqpE5RfLZlDtHXUlJ2HgOeCvkMwynTRcHlJVfucPtxGqlRn1dqkAHwBupgfCd/rh9uMUti2rvW0gjp1INjh5Cqitp8FrlaYKoIBkM3PltMgX+mCZb8PPTVkU04syrrck9ZkAeV8OPx2nYhSY2Mj++Fav4phiFpSV/zDn5kYTKNmBcOyWWVyapZqgswYd0egJJ9beGG+Imm6t2uhEA7pQAPbmSV7ogREYrKlRatTtXQIVOkGQQTy6xIG08sCeo5LdqNLBiUYSdQIibzeCQQcTfNDryM06tJXXQyUAwBKgKrN8pbSoJG8W9TtieYroQezpI6kjtHKkEkmIUr3w0m55XscUj5LUxc6HLWbWCpYCbQdQUeWLzK8dZaIp6KdMARNMXA6gmQTzvjUkg9hMnwjuRXp01iw0kzpkxrab25n6YEM+EIbLdmlMGNTAjVuDpsWaDF4jx6VWa42p+N9Wi9x3R0JE6S3mY8MCqcUNiDLOO60Bj6EsAvLlgWzbFxmOKu+53Ebd4/ePIYGlNjuNI6nfCfA+KFgQzAmSZOnXEkXAmFBtvbyvi5c2k39bYVxb5CpLoHTUbKPXEly4O/wB8QFQf2GJmoJwVE1khlxiASDGN64OMavH7++GoFkhAF7Ae2ElzqEwrgnwFvfY4q+PZ4OUj4RqmTAJkR+zhBWjc+UYnKVcAs6wKWIksOUDYgjYj6yIwn+TaSOh3xX0OJ2APp1xZPn0ULeAyg7Hla+A2pDJjIpx5YypSESD9d8IVM8GjvCOl8L5jOEiF26f1wrlFIYYzNXkDP728cYK46fbCSH/NAm/P2wx+XTqv1xzuLkNYLtMbU+2IriYGJCBJxu0YiG8MZznBCYThbOZTtIjSDfvFAx8hO2GGAxGtWYKdAl+Qi0+p6YqsqM0uyiy9I06sElTvBCyfGF2Hvi+KTe3998cXXqsKzO/xEkm0X3iOWLPhGfh2gWIvcz7k9cVnHYimkdGtxHP+eI8T4UcyquhVai2YnqLj67HxwNTBw7lq2hgT8LWb+R9MNhT6KcoVyWWrQ7kU9KhQSGmAOZ0gk4S/xQVCdDEr5RPl4bf0wl+JWIrsk6abb7rMW0zJj0jfxxTtnFp1FFNdr89juLk++L5ne5LZHWcOpJHZlRHIR6kHr1wtX4P2eYV6ZCq5vqlhrJ2N5hh9R5Y1TriAym24OHTxShUXS7qJEML/AEI26zywzQ3IvxjjnZVVpMmkRLHaZ5re43wHP66bissusd9ZkMnUSbEb4XzuSeu/ZlzWI+By4sImyhBPiCcQ/DvEwf8A7eruCdE+tsZV0bfsu6LhlDKZBup6j+uI5pf4FUtJZe8gXcjYg8vUXFsBoZV6NUhVPY1JJ/8A1tzP+k+GGMrxem/wOxP+ggWifijr0xnEykVKUR2tN6QRi5vqYQwn9YmFaZmfit63fAcsrlm/hAPsiyEOykANedpUAdfKozVbLvLdn2YGzIjy0C8wCqXsZ6C5sQ1kMywK2h1aWju6hv2gIF7fEOYMm4OEexo03sM8SFVzUVqCXEFZAa2x1BSWvexEdcQyGXXUFqUgCbAtJ7wGwJteCR5YsP8AH0rE0qtNgNtYYe6lW1RgOcyDBxTTWxX9TzEcoYACdrk4EnsOlbDcUyUZcsvdKFXBX/KwOI5RxVLMZZ5lmNpJ32i04zir9nliuoMTZjqAN7TffCOSdKTUWhmFQFJn4bz8MTvMmbYy32A9mXAywNv5nFLk1Va7prL6lDE8pBKxa3pi3zVVaEszu5vC72mZIUTAmJ6RigFFGqJWQROr1Mi/nuf6YHVsLZa08ugXSZ336+B/fLAavDEPw936+w/pgdXNknbEVzbX8eUf3wuaLMDPC2BsynneRgmdp2U9BpM//wBA9DceEY0My3MD6/W388NUK3daGTUoGkX3JjeIwKi+DCFOiTYEETsDM4mRY+Fv2cRrcRp9oqsGWo1zpUR67H74mK2tf4ctBggX8OkkDbEqCqIOwETbzm2AniC//Ex8dO+LbL8CaT2kbW03NxfcQsHnh8UqQtK2/wAzYOSximIwRDa2NIPHGjfHKAkWGMLHGlU9MSBxrMaDY2GxsDEinpjGKbiHBmqks1UxvAW3tOKTJUkD6AGM/qvMjwB28MdjVohhpa4O4vhc5dKYLJTBPRQAT6nFo4rqibgTpJKA32gzvI64LQFoN8VfDKlRGPbMQahMKSD9tunti0cQZ/tgt08yGQdsulRR2ydoBaZM2259Mc7x3gdFWUJVKlhITQLeJIgRyG53x0DVWCsUu0WHU/v+eOH4jnWepreCRbbpsPTHVdq0LPYsKNBuzWgpWQbvB1LuT3YOobbCcXtDL9vT1CrRWnHe0iNLADZiLgieVp5xiip5gVACdV+6zBdhcm/UYWyvBa4qqF+FGkMCB0MgTJOAsR9sVf4Hs3xBtYbtEZUkykaiLSQAS3/JhEyAMM5fiDDU1HLpWFRQDMDU0QSDM7XsdxyxLi/Eq1VlhasITPdBnlPKdueEsvnc6Aqw4GvWTAkeX17owViLkZ7suaSZi0UW0he8uiSWXukTFpid4OrzwWt+HytKmaVN9c95dSggESVk2F4BI8cUPGOJ5muwC9qVDE7aOkXFrYFneOZipCHXCNIgdBAm146nGzNmtLouK71ss4WoexDifi7YsJIIIBNyBv59RFfVpoV7hrEhtSHQYHP9R6yfb1d/D2crqjF9QkyASJJ5kyDGLU8WfqR/x/8AXE3ipbWOt9xbgGQapzqUlkFl0DSYiwdu8B4DaTGLjiHFoqMug90CNSkarD4TscIHizmbt4XH9MDfilQiJ98DUi+w1QnxpjV7pSkJnTqqMO8ATeBp5WmcM5HLUan5f8vUZ1p/GCseRvuZn0vgAz2ZNQmFFPzBJPUbxhr/ABGod3I8LYbVUVVi1bstEoD80SBeLmGuCqiJnSTYGRip4xlXFVmLdwuAADP6YuDb/vBTXciWcx5DAfzRBkD1MT6wMDUj+gtEWpws4rqmeioiKQ0k677RiybOE/pX/iD91xL8+3Qew/8AXEllXZmrFu1X51neDbaN8NZSialN9BWSR8UqLSd43xD81edInyGJ/nzEcvC2MnFdhEcv+HKr1WZ1AOqx+W24YAahi+yuUp0Vhd9mY3JHQYrjnjES8HxtgBrnaSAOWGzxRqSH87nJBCWHPr5nFQag56p8p/7wTtPP6n/vEu0wsnGXIQiADB1jABUnBKVTHKEnE4mE9f3/ADxsNz3wPBNRNKoFrwOYgfuMRJxqOf3xosMazEsbjEVbEgDgAKPPCrqIXtHadyoCAc4MiPOcWuUzAqJuCdjBthHjfESg0Ix1m8BdVvf+uBZGuAJ7us/GFEEdJEAkjHQry20S4Zc09JIlRK7SJ9vT6Y5vjnBmUsyglN5taf6HHQq4IDc+eC1qC1FKsJB+h5R++mK4Uq/EdrMjieGZgKTqNgD9edzv+4xbcG4qrPplm5AkAeRAFsJ57gOiC9SmvhLbeQWYwGjmO0hZAZQQCCIMbAzE+HTDSSZHeLOvqUrm0nw54GDHK/jhXKcRDLLNcCCCRIjyw325N7H629sccotHQpJmicbZsYVtNo3gYxFwtjGmN+9iJUYJHIXnl+9sYtP9mx/vjGoCBje+DMPK2N9nz5c/7YBqFxTg9MAqZQs4YgMFFpJF/IWw+23S/n9cDUfUgTh4yaYHEYrGDy2wqBfDVY97wjCkXwZGZIpjRXExbljDiYpBVxogY3jQwbDRHGT6YwnGsEBlsR1+WJFcRjGFs2r+vliS1Bj0T+XX5V9hjPy6/KvsMdf1PYup6PPaVPHEtflj0F+XX5V9hjPy6/KvsMb6ns2r6PPxIjf641bwx6C/Lr8q+wxn5dflX2GN9T2bU9Hn23Ue+Nk+OPQP5dflX2GM/Lr8q+wxvqezano83cX4u1FRpjUdieUeHP7Y49M1FQsx3MmCAZJm3THsE5ZflX2GNHKJ8i/8Ri2HgqCom5WeZOC8YVn7PbpPPx8sdBTaPL7Y+9jKp8q+wxv8uvyr7DAeB4Y0cSjz3xThorpEwRte3tIB9dp88cPmKDUnhu6RykWPn08sevewX5V9hiJyqH9K+wxVQBKSZ5XyOcRmQs2lgCC5NmnqOYB/pflZ0s+ACCQumLAggg/qXaRzx6V/KJ8i/wDEf0xn5VPlX2GJSwE+wKVHnbJvexDLuLix52wVMyuogG49sehfyy/KvsMZ+XX5V9hif1fZRYtHn6QfPEzvvbH37sF+VfYYz8uvyr7DC/T9ja/o+BMwHMbwcQqPeB/fHoD8uvyr7DGfl1+VfYYP1Pf6M8b0efUWSRI64JTokkRETf2O2Pv35dflX2GN9gvyr7DBXxadtg1lXB8BZhvB/niD0gTbfffHoHsF+VfYYzsF+VfYYd/GTNq+jzypxk+Ix6F/Lr8q+wxn5dflX2GJ/U9g1fR56U4if3fHof8ALr8q+wxn5dflX2GN9T2HV9HngsMRt1x6J/Lr8q+wxn5dflX2GN9T2Lqejzrr8vfGdoOv2/rj0V+XX5V9hjPy6/KvsMH6nsGc/9k="/>
          <p:cNvSpPr>
            <a:spLocks noChangeAspect="1" noChangeArrowheads="1"/>
          </p:cNvSpPr>
          <p:nvPr/>
        </p:nvSpPr>
        <p:spPr bwMode="auto">
          <a:xfrm>
            <a:off x="63500" y="-873125"/>
            <a:ext cx="25336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20" name="Rectangle 19"/>
          <p:cNvSpPr/>
          <p:nvPr/>
        </p:nvSpPr>
        <p:spPr>
          <a:xfrm>
            <a:off x="468313" y="1268983"/>
            <a:ext cx="8064127" cy="7918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/>
              <a:t>Complete cohort of researchers, research managers, innovators, media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275855" y="2996952"/>
            <a:ext cx="3672409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chemeClr val="bg1"/>
                </a:solidFill>
              </a:rPr>
              <a:t>Processing Model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68313" y="2278261"/>
            <a:ext cx="3455987" cy="57467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chemeClr val="bg1"/>
                </a:solidFill>
              </a:rPr>
              <a:t>User Model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563888" y="3862437"/>
            <a:ext cx="3455988" cy="574675"/>
          </a:xfrm>
          <a:prstGeom prst="rect">
            <a:avLst/>
          </a:prstGeom>
          <a:solidFill>
            <a:srgbClr val="D600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chemeClr val="bg1"/>
                </a:solidFill>
              </a:rPr>
              <a:t>Data Model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04048" y="4581129"/>
            <a:ext cx="3457079" cy="57606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chemeClr val="bg1"/>
                </a:solidFill>
              </a:rPr>
              <a:t>Resource Model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995936" y="2483604"/>
            <a:ext cx="4815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dirty="0">
                <a:solidFill>
                  <a:srgbClr val="139FEC"/>
                </a:solidFill>
                <a:cs typeface="Arial" charset="0"/>
              </a:rPr>
              <a:t>interaction with data, processing, persons</a:t>
            </a:r>
          </a:p>
        </p:txBody>
      </p:sp>
      <p:sp>
        <p:nvSpPr>
          <p:cNvPr id="22543" name="TextBox 14"/>
          <p:cNvSpPr txBox="1">
            <a:spLocks noChangeArrowheads="1"/>
          </p:cNvSpPr>
          <p:nvPr/>
        </p:nvSpPr>
        <p:spPr bwMode="auto">
          <a:xfrm>
            <a:off x="683568" y="3059668"/>
            <a:ext cx="34194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</a:rPr>
              <a:t>providing what the user </a:t>
            </a:r>
            <a:endParaRPr lang="en-GB" altLang="en-US" sz="1800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solidFill>
                  <a:srgbClr val="FF0000"/>
                </a:solidFill>
              </a:rPr>
              <a:t>requires</a:t>
            </a:r>
            <a:endParaRPr lang="en-GB" altLang="en-US" sz="1800" dirty="0">
              <a:solidFill>
                <a:srgbClr val="FF0000"/>
              </a:solidFill>
            </a:endParaRPr>
          </a:p>
        </p:txBody>
      </p:sp>
      <p:sp>
        <p:nvSpPr>
          <p:cNvPr id="22544" name="Rectangle 15"/>
          <p:cNvSpPr>
            <a:spLocks noChangeArrowheads="1"/>
          </p:cNvSpPr>
          <p:nvPr/>
        </p:nvSpPr>
        <p:spPr bwMode="auto">
          <a:xfrm>
            <a:off x="1187624" y="3923764"/>
            <a:ext cx="22808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srgbClr val="D60093"/>
                </a:solidFill>
              </a:rPr>
              <a:t>representing research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769210" y="4715852"/>
            <a:ext cx="2018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representing ICT</a:t>
            </a:r>
          </a:p>
        </p:txBody>
      </p:sp>
      <p:sp>
        <p:nvSpPr>
          <p:cNvPr id="22" name="Left Arrow 21"/>
          <p:cNvSpPr>
            <a:spLocks noChangeAspect="1"/>
          </p:cNvSpPr>
          <p:nvPr/>
        </p:nvSpPr>
        <p:spPr bwMode="auto">
          <a:xfrm rot="21000000">
            <a:off x="7068880" y="2983480"/>
            <a:ext cx="1705912" cy="1538437"/>
          </a:xfrm>
          <a:prstGeom prst="leftArrow">
            <a:avLst/>
          </a:prstGeom>
          <a:solidFill>
            <a:srgbClr val="BD4F96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>
              <a:defRPr/>
            </a:pPr>
            <a:r>
              <a:rPr lang="en-GB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We are talking about this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179509" y="6381328"/>
            <a:ext cx="8784979" cy="369332"/>
            <a:chOff x="179509" y="6381328"/>
            <a:chExt cx="8496947" cy="369332"/>
          </a:xfrm>
        </p:grpSpPr>
        <p:sp>
          <p:nvSpPr>
            <p:cNvPr id="32" name="TextBox 31"/>
            <p:cNvSpPr txBox="1">
              <a:spLocks noChangeAspect="1"/>
            </p:cNvSpPr>
            <p:nvPr/>
          </p:nvSpPr>
          <p:spPr>
            <a:xfrm>
              <a:off x="179509" y="6381328"/>
              <a:ext cx="34400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/>
                <a:t>©Keith G Jeffery et al</a:t>
              </a:r>
              <a:endParaRPr lang="en-GB" sz="12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915816" y="6381328"/>
              <a:ext cx="35283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CRIS14 Rome May 2014</a:t>
              </a:r>
              <a:endParaRPr lang="en-GB" sz="12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236296" y="6381328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fld id="{3A866AE4-17F8-4404-AE93-0EDF72583402}" type="slidenum">
                <a:rPr lang="en-GB" smtClean="0"/>
                <a:pPr algn="r"/>
                <a:t>5</a:t>
              </a:fld>
              <a:endParaRPr lang="en-GB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229838" y="6176595"/>
            <a:ext cx="2575148" cy="354901"/>
            <a:chOff x="340668" y="5877272"/>
            <a:chExt cx="2575148" cy="354901"/>
          </a:xfrm>
        </p:grpSpPr>
        <p:pic>
          <p:nvPicPr>
            <p:cNvPr id="22549" name="Picture 18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668" y="5949280"/>
              <a:ext cx="342900" cy="282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539552" y="5877272"/>
              <a:ext cx="23762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0" dirty="0" smtClean="0">
                  <a:solidFill>
                    <a:schemeClr val="tx1"/>
                  </a:solidFill>
                </a:rPr>
                <a:t>Based on engage Vision</a:t>
              </a:r>
              <a:endParaRPr lang="en-US" sz="1200" b="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352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1497"/>
            <a:ext cx="8136904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GB" sz="3200" b="0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Broader Picture: Research Data and Open Government Data</a:t>
            </a:r>
            <a:endParaRPr lang="en-GB" sz="3200" b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39975" y="1916113"/>
            <a:ext cx="4464050" cy="79216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/>
              <a:t>DISCOVERY</a:t>
            </a:r>
          </a:p>
          <a:p>
            <a:pPr algn="ctr">
              <a:defRPr/>
            </a:pPr>
            <a:r>
              <a:rPr lang="en-GB" sz="2400" dirty="0" smtClean="0"/>
              <a:t>(e.g. DC</a:t>
            </a:r>
            <a:r>
              <a:rPr lang="en-GB" sz="2400" dirty="0"/>
              <a:t>, </a:t>
            </a:r>
            <a:r>
              <a:rPr lang="en-GB" sz="2400" dirty="0" smtClean="0"/>
              <a:t>CKAN, </a:t>
            </a:r>
            <a:r>
              <a:rPr lang="en-GB" sz="2400" dirty="0" err="1" smtClean="0"/>
              <a:t>eGMS</a:t>
            </a:r>
            <a:r>
              <a:rPr lang="en-GB" sz="2400" dirty="0"/>
              <a:t>…)</a:t>
            </a:r>
          </a:p>
        </p:txBody>
      </p:sp>
      <p:sp>
        <p:nvSpPr>
          <p:cNvPr id="4" name="Rectangle 3"/>
          <p:cNvSpPr/>
          <p:nvPr/>
        </p:nvSpPr>
        <p:spPr>
          <a:xfrm>
            <a:off x="2339975" y="2997200"/>
            <a:ext cx="4464050" cy="1511300"/>
          </a:xfrm>
          <a:prstGeom prst="rect">
            <a:avLst/>
          </a:prstGeom>
          <a:solidFill>
            <a:srgbClr val="D600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/>
              <a:t>CONTEXT</a:t>
            </a:r>
          </a:p>
          <a:p>
            <a:pPr algn="ctr">
              <a:defRPr/>
            </a:pPr>
            <a:r>
              <a:rPr lang="en-GB" sz="2400" dirty="0" smtClean="0"/>
              <a:t>(e.g. CERIF</a:t>
            </a:r>
            <a:r>
              <a:rPr lang="en-GB" sz="2400" dirty="0"/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2339975" y="4941888"/>
            <a:ext cx="4464050" cy="122396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/>
              <a:t>DETAIL</a:t>
            </a:r>
          </a:p>
          <a:p>
            <a:pPr algn="ctr">
              <a:defRPr/>
            </a:pPr>
            <a:r>
              <a:rPr lang="en-GB" sz="2400" dirty="0"/>
              <a:t>(SUBJECT OR TOPIC SPECIFIC)</a:t>
            </a:r>
          </a:p>
        </p:txBody>
      </p:sp>
      <p:sp>
        <p:nvSpPr>
          <p:cNvPr id="6" name="Up Arrow 5"/>
          <p:cNvSpPr/>
          <p:nvPr/>
        </p:nvSpPr>
        <p:spPr>
          <a:xfrm>
            <a:off x="7063680" y="1916113"/>
            <a:ext cx="1828800" cy="187325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800" dirty="0"/>
          </a:p>
        </p:txBody>
      </p:sp>
      <p:sp>
        <p:nvSpPr>
          <p:cNvPr id="7" name="Down Arrow 6"/>
          <p:cNvSpPr/>
          <p:nvPr/>
        </p:nvSpPr>
        <p:spPr>
          <a:xfrm>
            <a:off x="7063680" y="3933825"/>
            <a:ext cx="1828800" cy="1727200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800" dirty="0"/>
              <a:t>Point to</a:t>
            </a:r>
          </a:p>
        </p:txBody>
      </p:sp>
      <p:sp>
        <p:nvSpPr>
          <p:cNvPr id="8" name="Oval 7"/>
          <p:cNvSpPr/>
          <p:nvPr/>
        </p:nvSpPr>
        <p:spPr>
          <a:xfrm>
            <a:off x="179388" y="1268413"/>
            <a:ext cx="2016125" cy="252095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800" dirty="0"/>
              <a:t>Linked open data</a:t>
            </a:r>
          </a:p>
        </p:txBody>
      </p:sp>
      <p:sp>
        <p:nvSpPr>
          <p:cNvPr id="9" name="Oval 8"/>
          <p:cNvSpPr/>
          <p:nvPr/>
        </p:nvSpPr>
        <p:spPr>
          <a:xfrm>
            <a:off x="179388" y="3573016"/>
            <a:ext cx="2088356" cy="259283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800" dirty="0"/>
              <a:t>Formal </a:t>
            </a:r>
            <a:r>
              <a:rPr lang="en-GB" sz="1800" dirty="0" smtClean="0"/>
              <a:t>Information </a:t>
            </a:r>
            <a:r>
              <a:rPr lang="en-GB" sz="1800" dirty="0"/>
              <a:t>Systems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79512" y="6381328"/>
            <a:ext cx="8784976" cy="369332"/>
            <a:chOff x="179512" y="6381328"/>
            <a:chExt cx="8496944" cy="369332"/>
          </a:xfrm>
        </p:grpSpPr>
        <p:sp>
          <p:nvSpPr>
            <p:cNvPr id="22" name="TextBox 21"/>
            <p:cNvSpPr txBox="1"/>
            <p:nvPr/>
          </p:nvSpPr>
          <p:spPr>
            <a:xfrm>
              <a:off x="179512" y="6381328"/>
              <a:ext cx="25922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/>
                <a:t>©Keith G Jeffery et al</a:t>
              </a:r>
              <a:endParaRPr lang="en-GB" sz="12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15816" y="6381328"/>
              <a:ext cx="35283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CRIS14 Rome May 2014</a:t>
              </a:r>
              <a:endParaRPr lang="en-GB" sz="12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236296" y="6381328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fld id="{3A866AE4-17F8-4404-AE93-0EDF72583402}" type="slidenum">
                <a:rPr lang="en-GB" smtClean="0"/>
                <a:pPr algn="r"/>
                <a:t>6</a:t>
              </a:fld>
              <a:endParaRPr lang="en-GB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380312" y="241159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Generate</a:t>
            </a:r>
            <a:endParaRPr lang="en-US" sz="18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3051728" y="6342376"/>
            <a:ext cx="2575148" cy="354901"/>
            <a:chOff x="340668" y="5877272"/>
            <a:chExt cx="2575148" cy="354901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668" y="5949280"/>
              <a:ext cx="342900" cy="282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539552" y="5877272"/>
              <a:ext cx="23762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0" dirty="0" smtClean="0">
                  <a:solidFill>
                    <a:schemeClr val="tx1"/>
                  </a:solidFill>
                </a:rPr>
                <a:t>Based on engage Vision</a:t>
              </a:r>
              <a:endParaRPr lang="en-US" sz="1200" b="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85897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Let us concentrate on </a:t>
            </a:r>
            <a:r>
              <a:rPr lang="en-GB" dirty="0" smtClean="0">
                <a:solidFill>
                  <a:srgbClr val="FF0000"/>
                </a:solidFill>
              </a:rPr>
              <a:t>datasets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What metadata is required</a:t>
            </a:r>
          </a:p>
          <a:p>
            <a:pPr lvl="1"/>
            <a:r>
              <a:rPr lang="en-GB" dirty="0" smtClean="0">
                <a:solidFill>
                  <a:srgbClr val="0070C0"/>
                </a:solidFill>
              </a:rPr>
              <a:t>For discovery / interoperation / e-Research</a:t>
            </a:r>
          </a:p>
          <a:p>
            <a:pPr lvl="1"/>
            <a:r>
              <a:rPr lang="en-GB" dirty="0" smtClean="0">
                <a:solidFill>
                  <a:srgbClr val="0070C0"/>
                </a:solidFill>
              </a:rPr>
              <a:t>(Discovery / Contextualisation / Processing)</a:t>
            </a:r>
          </a:p>
          <a:p>
            <a:r>
              <a:rPr lang="en-GB" dirty="0" smtClean="0"/>
              <a:t>And their relationships to:</a:t>
            </a:r>
          </a:p>
          <a:p>
            <a:pPr lvl="1"/>
            <a:r>
              <a:rPr lang="en-GB" dirty="0" smtClean="0"/>
              <a:t>Persons, Projects, Organisations, Rights / permissions / licences, Scholarly publications, other datasets (including provenance), software, research facilities…..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</a:rPr>
              <a:t>But First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31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0" dirty="0" smtClean="0">
                <a:solidFill>
                  <a:schemeClr val="accent1"/>
                </a:solidFill>
                <a:latin typeface="Verdana"/>
                <a:cs typeface="Verdana"/>
              </a:rPr>
              <a:t>Assertions and Questions</a:t>
            </a:r>
            <a:endParaRPr lang="en-GB" sz="3200" b="0" dirty="0">
              <a:solidFill>
                <a:schemeClr val="accent1"/>
              </a:solidFill>
              <a:latin typeface="Verdana"/>
              <a:cs typeface="Verdan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4336" y="2132856"/>
            <a:ext cx="8136904" cy="523220"/>
          </a:xfrm>
          <a:prstGeom prst="rect">
            <a:avLst/>
          </a:prstGeom>
          <a:solidFill>
            <a:srgbClr val="CC0066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Metadata is the Core of RDA activities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54336" y="3849072"/>
            <a:ext cx="8136904" cy="523220"/>
          </a:xfrm>
          <a:prstGeom prst="rect">
            <a:avLst/>
          </a:prstGeom>
          <a:solidFill>
            <a:srgbClr val="CC0066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Should RDA make recommendations?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4509120"/>
            <a:ext cx="8136904" cy="523220"/>
          </a:xfrm>
          <a:prstGeom prst="rect">
            <a:avLst/>
          </a:prstGeom>
          <a:solidFill>
            <a:srgbClr val="CC0066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  <a:r>
              <a:rPr lang="en-GB" dirty="0" smtClean="0"/>
              <a:t>Should </a:t>
            </a:r>
            <a:r>
              <a:rPr lang="en-GB" dirty="0"/>
              <a:t>RDA </a:t>
            </a:r>
            <a:r>
              <a:rPr lang="en-GB" dirty="0" smtClean="0"/>
              <a:t>provide support  for use?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54336" y="2805478"/>
            <a:ext cx="8136904" cy="523220"/>
          </a:xfrm>
          <a:prstGeom prst="rect">
            <a:avLst/>
          </a:prstGeom>
          <a:solidFill>
            <a:srgbClr val="CC0066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Distinguish metadata and data only by usage </a:t>
            </a:r>
          </a:p>
        </p:txBody>
      </p:sp>
    </p:spTree>
    <p:extLst>
      <p:ext uri="{BB962C8B-B14F-4D97-AF65-F5344CB8AC3E}">
        <p14:creationId xmlns:p14="http://schemas.microsoft.com/office/powerpoint/2010/main" val="137735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involves </a:t>
            </a:r>
            <a:r>
              <a:rPr lang="en-US" dirty="0"/>
              <a:t>not only metadata groups but all RDA</a:t>
            </a:r>
          </a:p>
          <a:p>
            <a:pPr lvl="1"/>
            <a:r>
              <a:rPr lang="en-US" dirty="0"/>
              <a:t>Use cases into repository (DICIG)</a:t>
            </a:r>
          </a:p>
          <a:p>
            <a:pPr lvl="1"/>
            <a:r>
              <a:rPr lang="en-US" dirty="0"/>
              <a:t>Standards into MSDWG directory (MSDWG)</a:t>
            </a:r>
          </a:p>
          <a:p>
            <a:pPr lvl="1"/>
            <a:r>
              <a:rPr lang="en-US" dirty="0" err="1"/>
              <a:t>Analyse</a:t>
            </a:r>
            <a:r>
              <a:rPr lang="en-US" dirty="0"/>
              <a:t> for commonalities and differences (MIG)</a:t>
            </a:r>
          </a:p>
          <a:p>
            <a:pPr lvl="1"/>
            <a:r>
              <a:rPr lang="en-US" dirty="0"/>
              <a:t>Propose canonical metadata ‘packages’ for ‘purposes’ (MIG)</a:t>
            </a:r>
          </a:p>
          <a:p>
            <a:pPr lvl="1"/>
            <a:r>
              <a:rPr lang="en-US" dirty="0"/>
              <a:t>Validation of ‘packages’ (domain groups)</a:t>
            </a:r>
          </a:p>
          <a:p>
            <a:pPr lvl="1"/>
            <a:r>
              <a:rPr lang="en-US" dirty="0"/>
              <a:t>Provision of convertors (this is a problem!)</a:t>
            </a:r>
          </a:p>
          <a:p>
            <a:pPr lvl="1"/>
            <a:r>
              <a:rPr lang="en-US" dirty="0"/>
              <a:t>Move to </a:t>
            </a:r>
            <a:r>
              <a:rPr lang="en-US" dirty="0" err="1"/>
              <a:t>standardisation</a:t>
            </a:r>
            <a:r>
              <a:rPr lang="en-US" dirty="0"/>
              <a:t> of ‘packages’ (RDA)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250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Content Slide">
  <a:themeElements>
    <a:clrScheme name="Custom 2">
      <a:dk1>
        <a:srgbClr val="37424A"/>
      </a:dk1>
      <a:lt1>
        <a:srgbClr val="FFFFFF"/>
      </a:lt1>
      <a:dk2>
        <a:srgbClr val="FFFFFF"/>
      </a:dk2>
      <a:lt2>
        <a:srgbClr val="FFFFFF"/>
      </a:lt2>
      <a:accent1>
        <a:srgbClr val="69923A"/>
      </a:accent1>
      <a:accent2>
        <a:srgbClr val="969696"/>
      </a:accent2>
      <a:accent3>
        <a:srgbClr val="FFFFFF"/>
      </a:accent3>
      <a:accent4>
        <a:srgbClr val="212121"/>
      </a:accent4>
      <a:accent5>
        <a:srgbClr val="93B1CC"/>
      </a:accent5>
      <a:accent6>
        <a:srgbClr val="878787"/>
      </a:accent6>
      <a:hlink>
        <a:srgbClr val="69923A"/>
      </a:hlink>
      <a:folHlink>
        <a:srgbClr val="69923A"/>
      </a:folHlink>
    </a:clrScheme>
    <a:fontScheme name="Standard Content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Content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Content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Content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Content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Content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Content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13">
        <a:dk1>
          <a:srgbClr val="292929"/>
        </a:dk1>
        <a:lt1>
          <a:srgbClr val="FFFFFF"/>
        </a:lt1>
        <a:dk2>
          <a:srgbClr val="FFFFFF"/>
        </a:dk2>
        <a:lt2>
          <a:srgbClr val="FFFFFF"/>
        </a:lt2>
        <a:accent1>
          <a:srgbClr val="007F7B"/>
        </a:accent1>
        <a:accent2>
          <a:srgbClr val="969696"/>
        </a:accent2>
        <a:accent3>
          <a:srgbClr val="FFFFFF"/>
        </a:accent3>
        <a:accent4>
          <a:srgbClr val="212121"/>
        </a:accent4>
        <a:accent5>
          <a:srgbClr val="AAC0BF"/>
        </a:accent5>
        <a:accent6>
          <a:srgbClr val="878787"/>
        </a:accent6>
        <a:hlink>
          <a:srgbClr val="007F7B"/>
        </a:hlink>
        <a:folHlink>
          <a:srgbClr val="1C9D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ection Slide 1">
  <a:themeElements>
    <a:clrScheme name="Section Slide 1 13">
      <a:dk1>
        <a:srgbClr val="292929"/>
      </a:dk1>
      <a:lt1>
        <a:srgbClr val="FFFFFF"/>
      </a:lt1>
      <a:dk2>
        <a:srgbClr val="FFFFFF"/>
      </a:dk2>
      <a:lt2>
        <a:srgbClr val="FFFFFF"/>
      </a:lt2>
      <a:accent1>
        <a:srgbClr val="007F7B"/>
      </a:accent1>
      <a:accent2>
        <a:srgbClr val="969696"/>
      </a:accent2>
      <a:accent3>
        <a:srgbClr val="FFFFFF"/>
      </a:accent3>
      <a:accent4>
        <a:srgbClr val="212121"/>
      </a:accent4>
      <a:accent5>
        <a:srgbClr val="AAC0BF"/>
      </a:accent5>
      <a:accent6>
        <a:srgbClr val="878787"/>
      </a:accent6>
      <a:hlink>
        <a:srgbClr val="E17A00"/>
      </a:hlink>
      <a:folHlink>
        <a:srgbClr val="1C9D92"/>
      </a:folHlink>
    </a:clrScheme>
    <a:fontScheme name="Section Slide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ection Slide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Slide 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Slide 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Slide 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Slide 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Slide 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Slide 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Slide 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Slide 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Slide 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Slide 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Slide 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Slide 1 13">
        <a:dk1>
          <a:srgbClr val="292929"/>
        </a:dk1>
        <a:lt1>
          <a:srgbClr val="FFFFFF"/>
        </a:lt1>
        <a:dk2>
          <a:srgbClr val="FFFFFF"/>
        </a:dk2>
        <a:lt2>
          <a:srgbClr val="FFFFFF"/>
        </a:lt2>
        <a:accent1>
          <a:srgbClr val="007F7B"/>
        </a:accent1>
        <a:accent2>
          <a:srgbClr val="969696"/>
        </a:accent2>
        <a:accent3>
          <a:srgbClr val="FFFFFF"/>
        </a:accent3>
        <a:accent4>
          <a:srgbClr val="212121"/>
        </a:accent4>
        <a:accent5>
          <a:srgbClr val="AAC0BF"/>
        </a:accent5>
        <a:accent6>
          <a:srgbClr val="878787"/>
        </a:accent6>
        <a:hlink>
          <a:srgbClr val="E17A00"/>
        </a:hlink>
        <a:folHlink>
          <a:srgbClr val="1C9D9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Slide 1 14">
        <a:dk1>
          <a:srgbClr val="292929"/>
        </a:dk1>
        <a:lt1>
          <a:srgbClr val="FFFFFF"/>
        </a:lt1>
        <a:dk2>
          <a:srgbClr val="FFFFFF"/>
        </a:dk2>
        <a:lt2>
          <a:srgbClr val="FFFFFF"/>
        </a:lt2>
        <a:accent1>
          <a:srgbClr val="007F7B"/>
        </a:accent1>
        <a:accent2>
          <a:srgbClr val="969696"/>
        </a:accent2>
        <a:accent3>
          <a:srgbClr val="FFFFFF"/>
        </a:accent3>
        <a:accent4>
          <a:srgbClr val="212121"/>
        </a:accent4>
        <a:accent5>
          <a:srgbClr val="AAC0BF"/>
        </a:accent5>
        <a:accent6>
          <a:srgbClr val="878787"/>
        </a:accent6>
        <a:hlink>
          <a:srgbClr val="007F7B"/>
        </a:hlink>
        <a:folHlink>
          <a:srgbClr val="1C9D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953</TotalTime>
  <Words>602</Words>
  <Application>Microsoft Office PowerPoint</Application>
  <PresentationFormat>On-screen Show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Standard Content Slide</vt:lpstr>
      <vt:lpstr>Section Slide 1</vt:lpstr>
      <vt:lpstr>Metadata  Coordinating Chairs Meeting  Gaithersburg November 2014 -  Keith Jeffery, Rebecca Koskela, Jane Greenberg, Alex Ball, Brigitte Jörg, Bridget Almas, Sayeed Choudhury, David Dubin </vt:lpstr>
      <vt:lpstr>Introduction</vt:lpstr>
      <vt:lpstr>Introduction (2)</vt:lpstr>
      <vt:lpstr>First</vt:lpstr>
      <vt:lpstr>The Broader Picture: Virtualisation of e-Research through Metadata</vt:lpstr>
      <vt:lpstr>The Broader Picture: Research Data and Open Government Data</vt:lpstr>
      <vt:lpstr>But First</vt:lpstr>
      <vt:lpstr>Assertions and Questions</vt:lpstr>
      <vt:lpstr>Plan</vt:lpstr>
      <vt:lpstr>What the Metadata Groups need from other groups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Ily</dc:creator>
  <cp:lastModifiedBy>Keith</cp:lastModifiedBy>
  <cp:revision>159</cp:revision>
  <cp:lastPrinted>2014-08-20T18:43:50Z</cp:lastPrinted>
  <dcterms:created xsi:type="dcterms:W3CDTF">2011-02-25T12:57:11Z</dcterms:created>
  <dcterms:modified xsi:type="dcterms:W3CDTF">2014-11-12T18:43:57Z</dcterms:modified>
</cp:coreProperties>
</file>