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Ex1.xml" ContentType="application/vnd.ms-office.chartex+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 id="2147483662" r:id="rId2"/>
    <p:sldMasterId id="2147483674" r:id="rId3"/>
    <p:sldMasterId id="2147483686" r:id="rId4"/>
    <p:sldMasterId id="2147483698" r:id="rId5"/>
    <p:sldMasterId id="2147483712" r:id="rId6"/>
  </p:sldMasterIdLst>
  <p:notesMasterIdLst>
    <p:notesMasterId r:id="rId73"/>
  </p:notesMasterIdLst>
  <p:handoutMasterIdLst>
    <p:handoutMasterId r:id="rId74"/>
  </p:handoutMasterIdLst>
  <p:sldIdLst>
    <p:sldId id="587" r:id="rId7"/>
    <p:sldId id="583" r:id="rId8"/>
    <p:sldId id="588" r:id="rId9"/>
    <p:sldId id="590" r:id="rId10"/>
    <p:sldId id="601" r:id="rId11"/>
    <p:sldId id="582" r:id="rId12"/>
    <p:sldId id="589" r:id="rId13"/>
    <p:sldId id="602" r:id="rId14"/>
    <p:sldId id="597" r:id="rId15"/>
    <p:sldId id="600" r:id="rId16"/>
    <p:sldId id="603" r:id="rId17"/>
    <p:sldId id="591" r:id="rId18"/>
    <p:sldId id="604" r:id="rId19"/>
    <p:sldId id="860" r:id="rId20"/>
    <p:sldId id="876" r:id="rId21"/>
    <p:sldId id="598" r:id="rId22"/>
    <p:sldId id="615" r:id="rId23"/>
    <p:sldId id="599" r:id="rId24"/>
    <p:sldId id="299" r:id="rId25"/>
    <p:sldId id="927" r:id="rId26"/>
    <p:sldId id="895" r:id="rId27"/>
    <p:sldId id="932" r:id="rId28"/>
    <p:sldId id="931" r:id="rId29"/>
    <p:sldId id="936" r:id="rId30"/>
    <p:sldId id="911" r:id="rId31"/>
    <p:sldId id="928" r:id="rId32"/>
    <p:sldId id="925" r:id="rId33"/>
    <p:sldId id="898" r:id="rId34"/>
    <p:sldId id="935" r:id="rId35"/>
    <p:sldId id="912" r:id="rId36"/>
    <p:sldId id="937" r:id="rId37"/>
    <p:sldId id="914" r:id="rId38"/>
    <p:sldId id="567" r:id="rId39"/>
    <p:sldId id="938" r:id="rId40"/>
    <p:sldId id="345" r:id="rId41"/>
    <p:sldId id="347" r:id="rId42"/>
    <p:sldId id="348" r:id="rId43"/>
    <p:sldId id="354" r:id="rId44"/>
    <p:sldId id="353" r:id="rId45"/>
    <p:sldId id="349" r:id="rId46"/>
    <p:sldId id="355" r:id="rId47"/>
    <p:sldId id="356" r:id="rId48"/>
    <p:sldId id="351" r:id="rId49"/>
    <p:sldId id="352" r:id="rId50"/>
    <p:sldId id="350" r:id="rId51"/>
    <p:sldId id="357" r:id="rId52"/>
    <p:sldId id="267" r:id="rId53"/>
    <p:sldId id="268" r:id="rId54"/>
    <p:sldId id="264" r:id="rId55"/>
    <p:sldId id="265" r:id="rId56"/>
    <p:sldId id="358" r:id="rId57"/>
    <p:sldId id="389" r:id="rId58"/>
    <p:sldId id="390" r:id="rId59"/>
    <p:sldId id="333" r:id="rId60"/>
    <p:sldId id="391" r:id="rId61"/>
    <p:sldId id="332" r:id="rId62"/>
    <p:sldId id="362" r:id="rId63"/>
    <p:sldId id="939" r:id="rId64"/>
    <p:sldId id="940" r:id="rId65"/>
    <p:sldId id="394" r:id="rId66"/>
    <p:sldId id="395" r:id="rId67"/>
    <p:sldId id="396" r:id="rId68"/>
    <p:sldId id="326" r:id="rId69"/>
    <p:sldId id="941" r:id="rId70"/>
    <p:sldId id="595" r:id="rId71"/>
    <p:sldId id="560" r:id="rId72"/>
  </p:sldIdLst>
  <p:sldSz cx="9144000" cy="6858000" type="screen4x3"/>
  <p:notesSz cx="6669088"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0D3665F-24B5-764C-B66B-0616A269BA2F}">
          <p14:sldIdLst>
            <p14:sldId id="587"/>
            <p14:sldId id="583"/>
            <p14:sldId id="588"/>
            <p14:sldId id="590"/>
            <p14:sldId id="601"/>
            <p14:sldId id="582"/>
            <p14:sldId id="589"/>
            <p14:sldId id="602"/>
            <p14:sldId id="597"/>
            <p14:sldId id="600"/>
            <p14:sldId id="603"/>
            <p14:sldId id="591"/>
            <p14:sldId id="604"/>
            <p14:sldId id="860"/>
            <p14:sldId id="876"/>
            <p14:sldId id="598"/>
            <p14:sldId id="615"/>
            <p14:sldId id="599"/>
            <p14:sldId id="299"/>
            <p14:sldId id="927"/>
            <p14:sldId id="895"/>
            <p14:sldId id="932"/>
            <p14:sldId id="931"/>
            <p14:sldId id="936"/>
            <p14:sldId id="911"/>
            <p14:sldId id="928"/>
            <p14:sldId id="925"/>
            <p14:sldId id="898"/>
            <p14:sldId id="935"/>
            <p14:sldId id="912"/>
            <p14:sldId id="937"/>
            <p14:sldId id="914"/>
            <p14:sldId id="567"/>
            <p14:sldId id="938"/>
            <p14:sldId id="345"/>
            <p14:sldId id="347"/>
            <p14:sldId id="348"/>
            <p14:sldId id="354"/>
            <p14:sldId id="353"/>
            <p14:sldId id="349"/>
            <p14:sldId id="355"/>
            <p14:sldId id="356"/>
            <p14:sldId id="351"/>
            <p14:sldId id="352"/>
            <p14:sldId id="350"/>
            <p14:sldId id="357"/>
            <p14:sldId id="267"/>
            <p14:sldId id="268"/>
            <p14:sldId id="264"/>
            <p14:sldId id="265"/>
            <p14:sldId id="358"/>
            <p14:sldId id="389"/>
            <p14:sldId id="390"/>
            <p14:sldId id="333"/>
            <p14:sldId id="391"/>
            <p14:sldId id="332"/>
            <p14:sldId id="362"/>
            <p14:sldId id="939"/>
            <p14:sldId id="940"/>
            <p14:sldId id="394"/>
            <p14:sldId id="395"/>
            <p14:sldId id="396"/>
            <p14:sldId id="326"/>
            <p14:sldId id="941"/>
            <p14:sldId id="595"/>
            <p14:sldId id="56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guide id="3" orient="horz" pos="3110">
          <p15:clr>
            <a:srgbClr val="A4A3A4"/>
          </p15:clr>
        </p15:guide>
        <p15:guide id="4" pos="210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E529DC"/>
    <a:srgbClr val="004890"/>
    <a:srgbClr val="4276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52" autoAdjust="0"/>
    <p:restoredTop sz="92011" autoAdjust="0"/>
  </p:normalViewPr>
  <p:slideViewPr>
    <p:cSldViewPr snapToObjects="1">
      <p:cViewPr varScale="1">
        <p:scale>
          <a:sx n="120" d="100"/>
          <a:sy n="120" d="100"/>
        </p:scale>
        <p:origin x="1880" y="184"/>
      </p:cViewPr>
      <p:guideLst>
        <p:guide orient="horz" pos="2160"/>
        <p:guide pos="2880"/>
      </p:guideLst>
    </p:cSldViewPr>
  </p:slideViewPr>
  <p:outlineViewPr>
    <p:cViewPr>
      <p:scale>
        <a:sx n="33" d="100"/>
        <a:sy n="33" d="100"/>
      </p:scale>
      <p:origin x="0" y="16736"/>
    </p:cViewPr>
  </p:outlin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78" d="100"/>
          <a:sy n="78" d="100"/>
        </p:scale>
        <p:origin x="-3306" y="-108"/>
      </p:cViewPr>
      <p:guideLst>
        <p:guide orient="horz" pos="3127"/>
        <p:guide pos="2141"/>
        <p:guide orient="horz" pos="3110"/>
        <p:guide pos="210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s>
</file>

<file path=ppt/charts/_rels/chart1.xml.rels><?xml version="1.0" encoding="UTF-8" standalone="yes"?>
<Relationships xmlns="http://schemas.openxmlformats.org/package/2006/relationships"><Relationship Id="rId3" Type="http://schemas.openxmlformats.org/officeDocument/2006/relationships/oleObject" Target="https://oidrc-my.sharepoint.com/personal/dgregoire_idrc_org/Documents/RDA%20paper/Data%20sets/Survey%20metadata.xlsx" TargetMode="External"/><Relationship Id="rId2" Type="http://schemas.microsoft.com/office/2011/relationships/chartColorStyle" Target="colors1.xml"/><Relationship Id="rId1" Type="http://schemas.microsoft.com/office/2011/relationships/chartStyle" Target="style1.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C:\Users\dobrien\Downloads\country_compiled.xlsx" TargetMode="External"/><Relationship Id="rId4"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292598856059544E-2"/>
          <c:y val="7.200668636219397E-3"/>
          <c:w val="0.61277709638257172"/>
          <c:h val="0.99279923851226737"/>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D20-4D0B-BE94-0B9E10F0066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D20-4D0B-BE94-0B9E10F0066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D20-4D0B-BE94-0B9E10F0066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D20-4D0B-BE94-0B9E10F0066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D20-4D0B-BE94-0B9E10F0066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D20-4D0B-BE94-0B9E10F0066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BD20-4D0B-BE94-0B9E10F0066F}"/>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Country_compiled_trimmed!$Q$3:$Q$9</c:f>
              <c:strCache>
                <c:ptCount val="7"/>
                <c:pt idx="0">
                  <c:v>Africa</c:v>
                </c:pt>
                <c:pt idx="1">
                  <c:v>Asia</c:v>
                </c:pt>
                <c:pt idx="2">
                  <c:v>Europe</c:v>
                </c:pt>
                <c:pt idx="3">
                  <c:v>North America</c:v>
                </c:pt>
                <c:pt idx="4">
                  <c:v>South America</c:v>
                </c:pt>
                <c:pt idx="5">
                  <c:v>Oceania</c:v>
                </c:pt>
                <c:pt idx="6">
                  <c:v>Other</c:v>
                </c:pt>
              </c:strCache>
            </c:strRef>
          </c:cat>
          <c:val>
            <c:numRef>
              <c:f>Country_compiled_trimmed!$R$3:$R$9</c:f>
              <c:numCache>
                <c:formatCode>General</c:formatCode>
                <c:ptCount val="7"/>
                <c:pt idx="0">
                  <c:v>642</c:v>
                </c:pt>
                <c:pt idx="1">
                  <c:v>4094</c:v>
                </c:pt>
                <c:pt idx="2">
                  <c:v>9779</c:v>
                </c:pt>
                <c:pt idx="3">
                  <c:v>7383</c:v>
                </c:pt>
                <c:pt idx="4">
                  <c:v>1195</c:v>
                </c:pt>
                <c:pt idx="5">
                  <c:v>947</c:v>
                </c:pt>
                <c:pt idx="6">
                  <c:v>612</c:v>
                </c:pt>
              </c:numCache>
            </c:numRef>
          </c:val>
          <c:extLst>
            <c:ext xmlns:c16="http://schemas.microsoft.com/office/drawing/2014/chart" uri="{C3380CC4-5D6E-409C-BE32-E72D297353CC}">
              <c16:uniqueId val="{0000000E-BD20-4D0B-BE94-0B9E10F0066F}"/>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0.66860240121590031"/>
          <c:y val="0.25745541239035602"/>
          <c:w val="0.31537838715918509"/>
          <c:h val="0.47074397758251046"/>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Helvetica" panose="020B0604020202020204" pitchFamily="34" charset="0"/>
              <a:ea typeface="+mn-ea"/>
              <a:cs typeface="Helvetica"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'2. Trimmed coded list'!$O$2:$O$170</cx:f>
        <cx:lvl ptCount="169" formatCode="General">
          <cx:pt idx="0">4</cx:pt>
          <cx:pt idx="1">13</cx:pt>
          <cx:pt idx="2">28</cx:pt>
          <cx:pt idx="3">4</cx:pt>
          <cx:pt idx="4">1</cx:pt>
          <cx:pt idx="5">2</cx:pt>
          <cx:pt idx="6">178</cx:pt>
          <cx:pt idx="7">6</cx:pt>
          <cx:pt idx="8">777</cx:pt>
          <cx:pt idx="9">154</cx:pt>
          <cx:pt idx="10">2</cx:pt>
          <cx:pt idx="11">3</cx:pt>
          <cx:pt idx="12">45</cx:pt>
          <cx:pt idx="13">8</cx:pt>
          <cx:pt idx="14">219</cx:pt>
          <cx:pt idx="15">2</cx:pt>
          <cx:pt idx="16">3</cx:pt>
          <cx:pt idx="17">4</cx:pt>
          <cx:pt idx="18">7</cx:pt>
          <cx:pt idx="19">8</cx:pt>
          <cx:pt idx="20">703</cx:pt>
          <cx:pt idx="21">60</cx:pt>
          <cx:pt idx="22">6</cx:pt>
          <cx:pt idx="23">6</cx:pt>
          <cx:pt idx="24">19</cx:pt>
          <cx:pt idx="25">937</cx:pt>
          <cx:pt idx="26">3</cx:pt>
          <cx:pt idx="27">2</cx:pt>
          <cx:pt idx="28">106</cx:pt>
          <cx:pt idx="29">949</cx:pt>
          <cx:pt idx="30">88</cx:pt>
          <cx:pt idx="31">5</cx:pt>
          <cx:pt idx="32">16</cx:pt>
          <cx:pt idx="33">1</cx:pt>
          <cx:pt idx="34">88</cx:pt>
          <cx:pt idx="35">7</cx:pt>
          <cx:pt idx="36">37</cx:pt>
          <cx:pt idx="37">174</cx:pt>
          <cx:pt idx="38">239</cx:pt>
          <cx:pt idx="39">2</cx:pt>
          <cx:pt idx="40">20</cx:pt>
          <cx:pt idx="41">119</cx:pt>
          <cx:pt idx="42">2</cx:pt>
          <cx:pt idx="43">42</cx:pt>
          <cx:pt idx="44">34</cx:pt>
          <cx:pt idx="45">1</cx:pt>
          <cx:pt idx="46">3</cx:pt>
          <cx:pt idx="47">170</cx:pt>
          <cx:pt idx="48">568</cx:pt>
          <cx:pt idx="49">1</cx:pt>
          <cx:pt idx="50">2</cx:pt>
          <cx:pt idx="51">1</cx:pt>
          <cx:pt idx="52">1</cx:pt>
          <cx:pt idx="53">5</cx:pt>
          <cx:pt idx="54">1131</cx:pt>
          <cx:pt idx="55">20</cx:pt>
          <cx:pt idx="56">293</cx:pt>
          <cx:pt idx="57">1</cx:pt>
          <cx:pt idx="58">2</cx:pt>
          <cx:pt idx="59">1</cx:pt>
          <cx:pt idx="60">3</cx:pt>
          <cx:pt idx="61">1</cx:pt>
          <cx:pt idx="62">1</cx:pt>
          <cx:pt idx="63">54</cx:pt>
          <cx:pt idx="64">87</cx:pt>
          <cx:pt idx="65">14</cx:pt>
          <cx:pt idx="66">995</cx:pt>
          <cx:pt idx="67">45</cx:pt>
          <cx:pt idx="68">349</cx:pt>
          <cx:pt idx="69">21</cx:pt>
          <cx:pt idx="70">104</cx:pt>
          <cx:pt idx="71">126</cx:pt>
          <cx:pt idx="72">1439</cx:pt>
          <cx:pt idx="73">6</cx:pt>
          <cx:pt idx="74">470</cx:pt>
          <cx:pt idx="75">44</cx:pt>
          <cx:pt idx="76">8</cx:pt>
          <cx:pt idx="77">35</cx:pt>
          <cx:pt idx="78">2</cx:pt>
          <cx:pt idx="79">10</cx:pt>
          <cx:pt idx="80">181</cx:pt>
          <cx:pt idx="81">1</cx:pt>
          <cx:pt idx="82">8</cx:pt>
          <cx:pt idx="83">16</cx:pt>
          <cx:pt idx="84">15</cx:pt>
          <cx:pt idx="85">1</cx:pt>
          <cx:pt idx="86">1</cx:pt>
          <cx:pt idx="87">4</cx:pt>
          <cx:pt idx="88">40</cx:pt>
          <cx:pt idx="89">11</cx:pt>
          <cx:pt idx="90">14</cx:pt>
          <cx:pt idx="91">4</cx:pt>
          <cx:pt idx="92">119</cx:pt>
          <cx:pt idx="93">3</cx:pt>
          <cx:pt idx="94">10</cx:pt>
          <cx:pt idx="95">1</cx:pt>
          <cx:pt idx="96">1</cx:pt>
          <cx:pt idx="97">263</cx:pt>
          <cx:pt idx="98">1</cx:pt>
          <cx:pt idx="99">1</cx:pt>
          <cx:pt idx="100">2</cx:pt>
          <cx:pt idx="101">1</cx:pt>
          <cx:pt idx="102">20</cx:pt>
          <cx:pt idx="103">2</cx:pt>
          <cx:pt idx="104">3</cx:pt>
          <cx:pt idx="105">3</cx:pt>
          <cx:pt idx="106">20</cx:pt>
          <cx:pt idx="107">436</cx:pt>
          <cx:pt idx="108">2</cx:pt>
          <cx:pt idx="109">142</cx:pt>
          <cx:pt idx="110">3</cx:pt>
          <cx:pt idx="111">89</cx:pt>
          <cx:pt idx="112">222</cx:pt>
          <cx:pt idx="113">5</cx:pt>
          <cx:pt idx="114">101</cx:pt>
          <cx:pt idx="115">1</cx:pt>
          <cx:pt idx="116">1</cx:pt>
          <cx:pt idx="117">6</cx:pt>
          <cx:pt idx="118">2</cx:pt>
          <cx:pt idx="119">1</cx:pt>
          <cx:pt idx="120">33</cx:pt>
          <cx:pt idx="121">33</cx:pt>
          <cx:pt idx="122">251</cx:pt>
          <cx:pt idx="123">363</cx:pt>
          <cx:pt idx="124">4</cx:pt>
          <cx:pt idx="125">15</cx:pt>
          <cx:pt idx="126">168</cx:pt>
          <cx:pt idx="127">334</cx:pt>
          <cx:pt idx="128">1</cx:pt>
          <cx:pt idx="129">1</cx:pt>
          <cx:pt idx="130">51</cx:pt>
          <cx:pt idx="131">2</cx:pt>
          <cx:pt idx="132">95</cx:pt>
          <cx:pt idx="133">1</cx:pt>
          <cx:pt idx="134">67</cx:pt>
          <cx:pt idx="135">55</cx:pt>
          <cx:pt idx="136">51</cx:pt>
          <cx:pt idx="137">14</cx:pt>
          <cx:pt idx="138">140</cx:pt>
          <cx:pt idx="139">1075</cx:pt>
          <cx:pt idx="140">21</cx:pt>
          <cx:pt idx="141">5</cx:pt>
          <cx:pt idx="142">3</cx:pt>
          <cx:pt idx="143">346</cx:pt>
          <cx:pt idx="144">271</cx:pt>
          <cx:pt idx="145">5</cx:pt>
          <cx:pt idx="146">167</cx:pt>
          <cx:pt idx="147">18</cx:pt>
          <cx:pt idx="148">96</cx:pt>
          <cx:pt idx="149">3</cx:pt>
          <cx:pt idx="150">5</cx:pt>
          <cx:pt idx="151">31</cx:pt>
          <cx:pt idx="152">257</cx:pt>
          <cx:pt idx="153">1</cx:pt>
          <cx:pt idx="154">13</cx:pt>
          <cx:pt idx="155">57</cx:pt>
          <cx:pt idx="156">26</cx:pt>
          <cx:pt idx="157">1443</cx:pt>
          <cx:pt idx="158">5640</cx:pt>
          <cx:pt idx="159">488</cx:pt>
          <cx:pt idx="160">31</cx:pt>
          <cx:pt idx="161">4</cx:pt>
          <cx:pt idx="162">1</cx:pt>
          <cx:pt idx="163">23</cx:pt>
          <cx:pt idx="164">28</cx:pt>
          <cx:pt idx="165">1</cx:pt>
          <cx:pt idx="166">4</cx:pt>
          <cx:pt idx="167">7</cx:pt>
          <cx:pt idx="168">7</cx:pt>
        </cx:lvl>
      </cx:numDim>
    </cx:data>
  </cx:chartData>
  <cx:chart>
    <cx:title pos="t" align="ctr" overlay="0">
      <cx:tx>
        <cx:txData>
          <cx:v>Histogram of Responses to 10 Global Surveys by Country </cx:v>
        </cx:txData>
      </cx:tx>
      <cx:txPr>
        <a:bodyPr spcFirstLastPara="1" vertOverflow="ellipsis" horzOverflow="overflow" wrap="square" lIns="0" tIns="0" rIns="0" bIns="0" anchor="ctr" anchorCtr="1"/>
        <a:lstStyle/>
        <a:p>
          <a:pPr algn="ctr" rtl="0">
            <a:defRPr sz="2000" b="1"/>
          </a:pPr>
          <a:r>
            <a:rPr lang="en-US" sz="2000" b="1" i="0" u="none" strike="noStrike" baseline="0">
              <a:solidFill>
                <a:sysClr val="windowText" lastClr="000000">
                  <a:lumMod val="65000"/>
                  <a:lumOff val="35000"/>
                </a:sysClr>
              </a:solidFill>
              <a:latin typeface="Calibri" panose="020F0502020204030204"/>
            </a:rPr>
            <a:t>Histogram of Responses to 10 Global Surveys by Country </a:t>
          </a:r>
        </a:p>
      </cx:txPr>
    </cx:title>
    <cx:plotArea>
      <cx:plotAreaRegion>
        <cx:series layoutId="clusteredColumn" uniqueId="{9905BB9B-9491-482C-A015-140A6DEFEFCD}">
          <cx:tx>
            <cx:txData>
              <cx:f>'2. Trimmed coded list'!$O$1</cx:f>
              <cx:v>total</cx:v>
            </cx:txData>
          </cx:tx>
          <cx:dataLabels pos="outEnd">
            <cx:txPr>
              <a:bodyPr spcFirstLastPara="1" vertOverflow="ellipsis" horzOverflow="overflow" wrap="square" lIns="0" tIns="0" rIns="0" bIns="0" anchor="ctr" anchorCtr="1"/>
              <a:lstStyle/>
              <a:p>
                <a:pPr algn="ctr" rtl="0">
                  <a:defRPr sz="1600"/>
                </a:pPr>
                <a:endParaRPr lang="en-US" sz="1600" b="0" i="0" u="none" strike="noStrike" baseline="0">
                  <a:solidFill>
                    <a:prstClr val="black">
                      <a:lumMod val="65000"/>
                      <a:lumOff val="35000"/>
                    </a:prstClr>
                  </a:solidFill>
                  <a:latin typeface="Calibri" panose="020F0502020204030204"/>
                </a:endParaRPr>
              </a:p>
            </cx:txPr>
            <cx:visibility seriesName="0" categoryName="0" value="1"/>
            <cx:separator>, </cx:separator>
          </cx:dataLabels>
          <cx:dataId val="0"/>
          <cx:layoutPr>
            <cx:binning intervalClosed="r" underflow="50" overflow="1000">
              <cx:binSize val="100"/>
            </cx:binning>
          </cx:layoutPr>
        </cx:series>
      </cx:plotAreaRegion>
      <cx:axis id="0">
        <cx:catScaling gapWidth="0"/>
        <cx:title>
          <cx:tx>
            <cx:txData>
              <cx:v>Number of Survey Responses </cx:v>
            </cx:txData>
          </cx:tx>
          <cx:txPr>
            <a:bodyPr spcFirstLastPara="1" vertOverflow="ellipsis" horzOverflow="overflow" wrap="square" lIns="0" tIns="0" rIns="0" bIns="0" anchor="ctr" anchorCtr="1"/>
            <a:lstStyle/>
            <a:p>
              <a:pPr algn="ctr" rtl="0">
                <a:defRPr sz="2000"/>
              </a:pPr>
              <a:r>
                <a:rPr lang="en-US" sz="2000" b="0" i="0" u="none" strike="noStrike" baseline="0">
                  <a:solidFill>
                    <a:sysClr val="windowText" lastClr="000000">
                      <a:lumMod val="65000"/>
                      <a:lumOff val="35000"/>
                    </a:sysClr>
                  </a:solidFill>
                  <a:latin typeface="Calibri" panose="020F0502020204030204"/>
                </a:rPr>
                <a:t>Number of Survey Responses </a:t>
              </a:r>
            </a:p>
          </cx:txPr>
        </cx:title>
        <cx:tickLabels/>
        <cx:txPr>
          <a:bodyPr spcFirstLastPara="1" vertOverflow="ellipsis" horzOverflow="overflow" wrap="square" lIns="0" tIns="0" rIns="0" bIns="0" anchor="ctr" anchorCtr="1"/>
          <a:lstStyle/>
          <a:p>
            <a:pPr algn="ctr" rtl="0">
              <a:defRPr sz="2000"/>
            </a:pPr>
            <a:endParaRPr lang="en-US" sz="2000" b="0" i="0" u="none" strike="noStrike" baseline="0">
              <a:solidFill>
                <a:prstClr val="black">
                  <a:lumMod val="65000"/>
                  <a:lumOff val="35000"/>
                </a:prstClr>
              </a:solidFill>
              <a:latin typeface="Calibri" panose="020F0502020204030204"/>
            </a:endParaRPr>
          </a:p>
        </cx:txPr>
      </cx:axis>
      <cx:axis id="1">
        <cx:valScaling max="130"/>
        <cx:title>
          <cx:tx>
            <cx:txData>
              <cx:v>Number of Countries (N=169)</cx:v>
            </cx:txData>
          </cx:tx>
          <cx:txPr>
            <a:bodyPr spcFirstLastPara="1" vertOverflow="ellipsis" horzOverflow="overflow" wrap="square" lIns="0" tIns="0" rIns="0" bIns="0" anchor="ctr" anchorCtr="1"/>
            <a:lstStyle/>
            <a:p>
              <a:pPr algn="ctr" rtl="0">
                <a:defRPr sz="1800"/>
              </a:pPr>
              <a:r>
                <a:rPr lang="en-US" sz="1800" b="0" i="0" u="none" strike="noStrike" baseline="0">
                  <a:solidFill>
                    <a:sysClr val="windowText" lastClr="000000">
                      <a:lumMod val="65000"/>
                      <a:lumOff val="35000"/>
                    </a:sysClr>
                  </a:solidFill>
                  <a:latin typeface="Calibri" panose="020F0502020204030204"/>
                </a:rPr>
                <a:t>Number of Countries (N=169)</a:t>
              </a:r>
            </a:p>
          </cx:txPr>
        </cx:title>
        <cx:majorGridlines/>
        <cx:tickLabels/>
        <cx:txPr>
          <a:bodyPr spcFirstLastPara="1" vertOverflow="ellipsis" horzOverflow="overflow" wrap="square" lIns="0" tIns="0" rIns="0" bIns="0" anchor="ctr" anchorCtr="1"/>
          <a:lstStyle/>
          <a:p>
            <a:pPr algn="ctr" rtl="0">
              <a:defRPr sz="1600"/>
            </a:pPr>
            <a:endParaRPr lang="en-US" sz="1600" b="0" i="0" u="none" strike="noStrike" baseline="0">
              <a:solidFill>
                <a:prstClr val="black">
                  <a:lumMod val="65000"/>
                  <a:lumOff val="35000"/>
                </a:prstClr>
              </a:solidFill>
              <a:latin typeface="Calibri" panose="020F0502020204030204"/>
            </a:endParaRPr>
          </a:p>
        </cx:txPr>
      </cx:axis>
    </cx:plotArea>
  </cx:chart>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3633"/>
          </a:xfrm>
          <a:prstGeom prst="rect">
            <a:avLst/>
          </a:prstGeom>
        </p:spPr>
        <p:txBody>
          <a:bodyPr vert="horz" lIns="90434" tIns="45217" rIns="90434" bIns="45217" rtlCol="0"/>
          <a:lstStyle>
            <a:lvl1pPr algn="l">
              <a:defRPr sz="1200"/>
            </a:lvl1pPr>
          </a:lstStyle>
          <a:p>
            <a:endParaRPr lang="nl-NL"/>
          </a:p>
        </p:txBody>
      </p:sp>
      <p:sp>
        <p:nvSpPr>
          <p:cNvPr id="3" name="Date Placeholder 2"/>
          <p:cNvSpPr>
            <a:spLocks noGrp="1"/>
          </p:cNvSpPr>
          <p:nvPr>
            <p:ph type="dt" sz="quarter" idx="1"/>
          </p:nvPr>
        </p:nvSpPr>
        <p:spPr>
          <a:xfrm>
            <a:off x="3777607" y="0"/>
            <a:ext cx="2889938" cy="493633"/>
          </a:xfrm>
          <a:prstGeom prst="rect">
            <a:avLst/>
          </a:prstGeom>
        </p:spPr>
        <p:txBody>
          <a:bodyPr vert="horz" lIns="90434" tIns="45217" rIns="90434" bIns="45217" rtlCol="0"/>
          <a:lstStyle>
            <a:lvl1pPr algn="r">
              <a:defRPr sz="1200"/>
            </a:lvl1pPr>
          </a:lstStyle>
          <a:p>
            <a:fld id="{31B98C3A-D083-4E5B-A60A-D7EFAA1B624C}" type="datetimeFigureOut">
              <a:rPr lang="nl-NL" smtClean="0"/>
              <a:pPr/>
              <a:t>31-10-19</a:t>
            </a:fld>
            <a:endParaRPr lang="nl-NL"/>
          </a:p>
        </p:txBody>
      </p:sp>
      <p:sp>
        <p:nvSpPr>
          <p:cNvPr id="4" name="Footer Placeholder 3"/>
          <p:cNvSpPr>
            <a:spLocks noGrp="1"/>
          </p:cNvSpPr>
          <p:nvPr>
            <p:ph type="ftr" sz="quarter" idx="2"/>
          </p:nvPr>
        </p:nvSpPr>
        <p:spPr>
          <a:xfrm>
            <a:off x="0" y="9377316"/>
            <a:ext cx="2889938" cy="493633"/>
          </a:xfrm>
          <a:prstGeom prst="rect">
            <a:avLst/>
          </a:prstGeom>
        </p:spPr>
        <p:txBody>
          <a:bodyPr vert="horz" lIns="90434" tIns="45217" rIns="90434" bIns="45217" rtlCol="0" anchor="b"/>
          <a:lstStyle>
            <a:lvl1pPr algn="l">
              <a:defRPr sz="1200"/>
            </a:lvl1pPr>
          </a:lstStyle>
          <a:p>
            <a:endParaRPr lang="nl-NL"/>
          </a:p>
        </p:txBody>
      </p:sp>
      <p:sp>
        <p:nvSpPr>
          <p:cNvPr id="5" name="Slide Number Placeholder 4"/>
          <p:cNvSpPr>
            <a:spLocks noGrp="1"/>
          </p:cNvSpPr>
          <p:nvPr>
            <p:ph type="sldNum" sz="quarter" idx="3"/>
          </p:nvPr>
        </p:nvSpPr>
        <p:spPr>
          <a:xfrm>
            <a:off x="3777607" y="9377316"/>
            <a:ext cx="2889938" cy="493633"/>
          </a:xfrm>
          <a:prstGeom prst="rect">
            <a:avLst/>
          </a:prstGeom>
        </p:spPr>
        <p:txBody>
          <a:bodyPr vert="horz" lIns="90434" tIns="45217" rIns="90434" bIns="45217" rtlCol="0" anchor="b"/>
          <a:lstStyle>
            <a:lvl1pPr algn="r">
              <a:defRPr sz="1200"/>
            </a:lvl1pPr>
          </a:lstStyle>
          <a:p>
            <a:fld id="{E457850D-EA72-4F3F-930A-B7B076698AF3}" type="slidenum">
              <a:rPr lang="nl-NL" smtClean="0"/>
              <a:pPr/>
              <a:t>‹#›</a:t>
            </a:fld>
            <a:endParaRPr lang="nl-NL"/>
          </a:p>
        </p:txBody>
      </p:sp>
    </p:spTree>
    <p:extLst>
      <p:ext uri="{BB962C8B-B14F-4D97-AF65-F5344CB8AC3E}">
        <p14:creationId xmlns:p14="http://schemas.microsoft.com/office/powerpoint/2010/main" val="24744739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3633"/>
          </a:xfrm>
          <a:prstGeom prst="rect">
            <a:avLst/>
          </a:prstGeom>
        </p:spPr>
        <p:txBody>
          <a:bodyPr vert="horz" lIns="90434" tIns="45217" rIns="90434" bIns="45217" rtlCol="0"/>
          <a:lstStyle>
            <a:lvl1pPr algn="l">
              <a:defRPr sz="1200"/>
            </a:lvl1pPr>
          </a:lstStyle>
          <a:p>
            <a:endParaRPr lang="nl-NL"/>
          </a:p>
        </p:txBody>
      </p:sp>
      <p:sp>
        <p:nvSpPr>
          <p:cNvPr id="3" name="Date Placeholder 2"/>
          <p:cNvSpPr>
            <a:spLocks noGrp="1"/>
          </p:cNvSpPr>
          <p:nvPr>
            <p:ph type="dt" idx="1"/>
          </p:nvPr>
        </p:nvSpPr>
        <p:spPr>
          <a:xfrm>
            <a:off x="3777607" y="0"/>
            <a:ext cx="2889938" cy="493633"/>
          </a:xfrm>
          <a:prstGeom prst="rect">
            <a:avLst/>
          </a:prstGeom>
        </p:spPr>
        <p:txBody>
          <a:bodyPr vert="horz" lIns="90434" tIns="45217" rIns="90434" bIns="45217" rtlCol="0"/>
          <a:lstStyle>
            <a:lvl1pPr algn="r">
              <a:defRPr sz="1200"/>
            </a:lvl1pPr>
          </a:lstStyle>
          <a:p>
            <a:fld id="{9C24DCE4-9E54-4E4E-A534-595F71E05B70}" type="datetimeFigureOut">
              <a:rPr lang="nl-NL" smtClean="0"/>
              <a:pPr/>
              <a:t>31-10-19</a:t>
            </a:fld>
            <a:endParaRPr lang="nl-NL"/>
          </a:p>
        </p:txBody>
      </p:sp>
      <p:sp>
        <p:nvSpPr>
          <p:cNvPr id="4" name="Slide Image Placeholder 3"/>
          <p:cNvSpPr>
            <a:spLocks noGrp="1" noRot="1" noChangeAspect="1"/>
          </p:cNvSpPr>
          <p:nvPr>
            <p:ph type="sldImg" idx="2"/>
          </p:nvPr>
        </p:nvSpPr>
        <p:spPr>
          <a:xfrm>
            <a:off x="866775" y="739775"/>
            <a:ext cx="4935538" cy="3703638"/>
          </a:xfrm>
          <a:prstGeom prst="rect">
            <a:avLst/>
          </a:prstGeom>
          <a:noFill/>
          <a:ln w="12700">
            <a:solidFill>
              <a:prstClr val="black"/>
            </a:solidFill>
          </a:ln>
        </p:spPr>
        <p:txBody>
          <a:bodyPr vert="horz" lIns="90434" tIns="45217" rIns="90434" bIns="45217" rtlCol="0" anchor="ctr"/>
          <a:lstStyle/>
          <a:p>
            <a:endParaRPr lang="nl-NL"/>
          </a:p>
        </p:txBody>
      </p:sp>
      <p:sp>
        <p:nvSpPr>
          <p:cNvPr id="5" name="Notes Placeholder 4"/>
          <p:cNvSpPr>
            <a:spLocks noGrp="1"/>
          </p:cNvSpPr>
          <p:nvPr>
            <p:ph type="body" sz="quarter" idx="3"/>
          </p:nvPr>
        </p:nvSpPr>
        <p:spPr>
          <a:xfrm>
            <a:off x="666909" y="4689515"/>
            <a:ext cx="5335270" cy="4442698"/>
          </a:xfrm>
          <a:prstGeom prst="rect">
            <a:avLst/>
          </a:prstGeom>
        </p:spPr>
        <p:txBody>
          <a:bodyPr vert="horz" lIns="90434" tIns="45217" rIns="90434" bIns="452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9377316"/>
            <a:ext cx="2889938" cy="493633"/>
          </a:xfrm>
          <a:prstGeom prst="rect">
            <a:avLst/>
          </a:prstGeom>
        </p:spPr>
        <p:txBody>
          <a:bodyPr vert="horz" lIns="90434" tIns="45217" rIns="90434" bIns="45217" rtlCol="0" anchor="b"/>
          <a:lstStyle>
            <a:lvl1pPr algn="l">
              <a:defRPr sz="1200"/>
            </a:lvl1pPr>
          </a:lstStyle>
          <a:p>
            <a:endParaRPr lang="nl-NL"/>
          </a:p>
        </p:txBody>
      </p:sp>
      <p:sp>
        <p:nvSpPr>
          <p:cNvPr id="7" name="Slide Number Placeholder 6"/>
          <p:cNvSpPr>
            <a:spLocks noGrp="1"/>
          </p:cNvSpPr>
          <p:nvPr>
            <p:ph type="sldNum" sz="quarter" idx="5"/>
          </p:nvPr>
        </p:nvSpPr>
        <p:spPr>
          <a:xfrm>
            <a:off x="3777607" y="9377316"/>
            <a:ext cx="2889938" cy="493633"/>
          </a:xfrm>
          <a:prstGeom prst="rect">
            <a:avLst/>
          </a:prstGeom>
        </p:spPr>
        <p:txBody>
          <a:bodyPr vert="horz" lIns="90434" tIns="45217" rIns="90434" bIns="45217" rtlCol="0" anchor="b"/>
          <a:lstStyle>
            <a:lvl1pPr algn="r">
              <a:defRPr sz="1200"/>
            </a:lvl1pPr>
          </a:lstStyle>
          <a:p>
            <a:fld id="{25CA19B4-3A96-4A65-85BC-00AC2E095AED}" type="slidenum">
              <a:rPr lang="nl-NL" smtClean="0"/>
              <a:pPr/>
              <a:t>‹#›</a:t>
            </a:fld>
            <a:endParaRPr lang="nl-NL"/>
          </a:p>
        </p:txBody>
      </p:sp>
    </p:spTree>
    <p:extLst>
      <p:ext uri="{BB962C8B-B14F-4D97-AF65-F5344CB8AC3E}">
        <p14:creationId xmlns:p14="http://schemas.microsoft.com/office/powerpoint/2010/main" val="270881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g.dk/wp-content/uploads/2017/11/Open-Access-to-Data-%E2%80%93-It%E2%80%99s-not-that-Simple.compressed.pdf"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C90CD8-2B2C-C94E-A84C-766DFB006FFA}"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833253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A18F44-2916-8347-8A08-46764335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2219373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CA" sz="1400" baseline="0" dirty="0">
              <a:latin typeface="Segoe UI Symbol" panose="020B0502040204020203" pitchFamily="34" charset="0"/>
              <a:ea typeface="Segoe UI Symbol"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406999-A565-4BE0-B594-7E09AE07C58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5163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Some examples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A318-9C76-4AFF-B496-4241010933D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674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hlinkClick r:id="rId3"/>
              </a:rPr>
              <a:t>https://dg.dk/wp-content/uploads/2017/11/Open-Access-to-Data-%E2%80%93-It%E2%80%99s-not-that-Simple.compressed.pdf</a:t>
            </a:r>
            <a:endParaRPr lang="en-CA" dirty="0"/>
          </a:p>
          <a:p>
            <a:endParaRPr lang="en-CA" dirty="0"/>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A318-9C76-4AFF-B496-4241010933D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878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A318-9C76-4AFF-B496-4241010933D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458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A318-9C76-4AFF-B496-4241010933D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1045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A318-9C76-4AFF-B496-4241010933D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9600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SADC e-Infrastructure Strategy - </a:t>
            </a:r>
            <a:r>
              <a:rPr lang="en-ZA" sz="1200" dirty="0">
                <a:solidFill>
                  <a:srgbClr val="000066"/>
                </a:solidFill>
                <a:latin typeface="Segoe UI" panose="020B0502040204020203" pitchFamily="34" charset="0"/>
                <a:cs typeface="Segoe UI" panose="020B0502040204020203" pitchFamily="34" charset="0"/>
              </a:rPr>
              <a:t>In support of SADC Strategic Plan on STI</a:t>
            </a:r>
          </a:p>
          <a:p>
            <a:r>
              <a:rPr lang="en-ZA" sz="1200" dirty="0">
                <a:solidFill>
                  <a:srgbClr val="000066"/>
                </a:solidFill>
                <a:latin typeface="Segoe UI" panose="020B0502040204020203" pitchFamily="34" charset="0"/>
                <a:cs typeface="Segoe UI" panose="020B0502040204020203" pitchFamily="34" charset="0"/>
              </a:rPr>
              <a:t>R&amp;D, Innovation, Industrialisation pillar of </a:t>
            </a:r>
            <a:r>
              <a:rPr lang="en-ZA" sz="1200" b="1" dirty="0">
                <a:solidFill>
                  <a:srgbClr val="000066"/>
                </a:solidFill>
                <a:latin typeface="Segoe UI" panose="020B0502040204020203" pitchFamily="34" charset="0"/>
                <a:cs typeface="Segoe UI" panose="020B0502040204020203" pitchFamily="34" charset="0"/>
              </a:rPr>
              <a:t>Digital SADC 2027 </a:t>
            </a:r>
            <a:r>
              <a:rPr lang="en-ZA" sz="1200" dirty="0">
                <a:solidFill>
                  <a:srgbClr val="000066"/>
                </a:solidFill>
                <a:latin typeface="Segoe UI" panose="020B0502040204020203" pitchFamily="34" charset="0"/>
                <a:cs typeface="Segoe UI" panose="020B0502040204020203" pitchFamily="34" charset="0"/>
              </a:rPr>
              <a:t>initiative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9EFD2-6E35-4751-95B6-74A02D0811B1}"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061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Research more digital and data-driven</a:t>
            </a:r>
          </a:p>
          <a:p>
            <a:r>
              <a:rPr lang="en-ZA" dirty="0"/>
              <a:t>66+ data-intensive initiatives were identified by the landscape</a:t>
            </a:r>
            <a:r>
              <a:rPr lang="en-ZA" baseline="0" dirty="0"/>
              <a:t> study, and mapped against the SDGs – not necessarily ‘registered’</a:t>
            </a:r>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9EFD2-6E35-4751-95B6-74A02D0811B1}"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0867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‘Registered initiatives’  …..</a:t>
            </a:r>
          </a:p>
          <a:p>
            <a:r>
              <a:rPr lang="en-ZA" dirty="0"/>
              <a:t>200 OA DOAJ-listed journals</a:t>
            </a:r>
          </a:p>
          <a:p>
            <a:r>
              <a:rPr lang="en-ZA" dirty="0"/>
              <a:t>174 IRs  registered on </a:t>
            </a:r>
            <a:r>
              <a:rPr lang="en-ZA" dirty="0" err="1"/>
              <a:t>OpenDOAR</a:t>
            </a:r>
            <a:endParaRPr lang="en-ZA" dirty="0"/>
          </a:p>
          <a:p>
            <a:r>
              <a:rPr lang="en-ZA" dirty="0"/>
              <a:t>34</a:t>
            </a:r>
            <a:r>
              <a:rPr lang="en-ZA" baseline="0" dirty="0"/>
              <a:t> OA policies on ROARMAP</a:t>
            </a:r>
          </a:p>
          <a:p>
            <a:r>
              <a:rPr lang="en-ZA" baseline="0" dirty="0"/>
              <a:t>24 data repositories registered on re3data, while study identified 66+</a:t>
            </a:r>
          </a:p>
          <a:p>
            <a:r>
              <a:rPr lang="en-ZA" baseline="0" dirty="0"/>
              <a:t>1 data repository assigned </a:t>
            </a:r>
            <a:r>
              <a:rPr lang="en-ZA" baseline="0" dirty="0" err="1"/>
              <a:t>CoreTrustSeal</a:t>
            </a:r>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9EFD2-6E35-4751-95B6-74A02D0811B1}"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644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A18F44-2916-8347-8A08-46764335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30107477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Open Science/Open Data underpinned as part of Research/Science</a:t>
            </a:r>
          </a:p>
          <a:p>
            <a:r>
              <a:rPr lang="en-ZA" dirty="0"/>
              <a:t>Therefore necessary to understand commitment of African countries to invest in science and readiness</a:t>
            </a:r>
            <a:r>
              <a:rPr lang="en-ZA" baseline="0" dirty="0"/>
              <a:t> for open science/open data</a:t>
            </a:r>
          </a:p>
          <a:p>
            <a:r>
              <a:rPr lang="en-ZA" dirty="0"/>
              <a:t>Kenya &amp; SA closest to AUs target of investing 1% of annual GDP in R&amp;D (Kenya &amp; SA invest 0.8%)</a:t>
            </a:r>
          </a:p>
          <a:p>
            <a:r>
              <a:rPr lang="en-ZA" dirty="0"/>
              <a:t>R&amp;D expenditure of 24 African countries unknown</a:t>
            </a:r>
          </a:p>
          <a:p>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9EFD2-6E35-4751-95B6-74A02D0811B1}"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85072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25CA19B4-3A96-4A65-85BC-00AC2E095AED}" type="slidenum">
              <a:rPr lang="nl-NL" smtClean="0"/>
              <a:pPr/>
              <a:t>65</a:t>
            </a:fld>
            <a:endParaRPr lang="nl-NL"/>
          </a:p>
        </p:txBody>
      </p:sp>
    </p:spTree>
    <p:extLst>
      <p:ext uri="{BB962C8B-B14F-4D97-AF65-F5344CB8AC3E}">
        <p14:creationId xmlns:p14="http://schemas.microsoft.com/office/powerpoint/2010/main" val="2837759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A18F44-2916-8347-8A08-46764335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3976538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 altLang="ja-JP" sz="1200" b="0" i="0" u="none" strike="noStrike" kern="1200" dirty="0">
                <a:solidFill>
                  <a:schemeClr val="tx1"/>
                </a:solidFill>
                <a:effectLst/>
                <a:latin typeface="+mn-lt"/>
                <a:ea typeface="+mn-ea"/>
                <a:cs typeface="+mn-cs"/>
              </a:rPr>
              <a:t>Despite many policies and discussions, the data disclosure ratio remains unchanged. On the other hand, OA increased significantly from 70% to 78%.</a:t>
            </a: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A18F44-2916-8347-8A08-46764335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272404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 altLang="ja-JP" sz="1200" b="0" i="0" u="none" strike="noStrike" kern="1200" dirty="0">
                <a:solidFill>
                  <a:schemeClr val="tx1"/>
                </a:solidFill>
                <a:effectLst/>
                <a:latin typeface="+mn-lt"/>
                <a:ea typeface="+mn-ea"/>
                <a:cs typeface="+mn-cs"/>
              </a:rPr>
              <a:t>Here's how to ask about the release of research data. Different people interpret the open research data differently. However, </a:t>
            </a:r>
            <a:r>
              <a:rPr lang="en" altLang="ja-JP" dirty="0"/>
              <a:t>if we write a detailed definition, probably few people read it</a:t>
            </a: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A18F44-2916-8347-8A08-46764335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880643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 altLang="ja-JP" sz="1200" b="0" i="0" u="none" strike="noStrike" kern="1200" dirty="0">
                <a:solidFill>
                  <a:schemeClr val="tx1"/>
                </a:solidFill>
                <a:effectLst/>
                <a:latin typeface="+mn-lt"/>
                <a:ea typeface="+mn-ea"/>
                <a:cs typeface="+mn-cs"/>
              </a:rPr>
              <a:t>Therefore, we listed specific methods of open data and asked the respondents to select whether they had any experience in these ways. If they select one or more from 1 through 8, they are considered to have open data experience.</a:t>
            </a: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A18F44-2916-8347-8A08-46764335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3542540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A18F44-2916-8347-8A08-46764335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062325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A18F44-2916-8347-8A08-46764335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2883794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A18F44-2916-8347-8A08-467643352D9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35972244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ctrTitle"/>
          </p:nvPr>
        </p:nvSpPr>
        <p:spPr>
          <a:xfrm>
            <a:off x="457200" y="1988840"/>
            <a:ext cx="7772400" cy="1280160"/>
          </a:xfrm>
        </p:spPr>
        <p:txBody>
          <a:bodyPr/>
          <a:lstStyle>
            <a:lvl1pPr algn="l">
              <a:defRPr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57200" y="3552999"/>
            <a:ext cx="6400800" cy="1752600"/>
          </a:xfrm>
        </p:spPr>
        <p:txBody>
          <a:bodyPr>
            <a:normAutofit/>
          </a:bodyPr>
          <a:lstStyle>
            <a:lvl1pPr marL="0" indent="0" algn="l">
              <a:spcBef>
                <a:spcPts val="600"/>
              </a:spcBef>
              <a:buNone/>
              <a:defRPr sz="1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045888D-9AB1-6B4D-8F49-EDCF20386FD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045888D-9AB1-6B4D-8F49-EDCF20386FD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No Logo)">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045888D-9AB1-6B4D-8F49-EDCF20386FDE}" type="slidenum">
              <a:rPr lang="en-US" smtClean="0"/>
              <a:pPr/>
              <a:t>‹#›</a:t>
            </a:fld>
            <a:endParaRPr lang="en-US"/>
          </a:p>
        </p:txBody>
      </p:sp>
    </p:spTree>
    <p:extLst>
      <p:ext uri="{BB962C8B-B14F-4D97-AF65-F5344CB8AC3E}">
        <p14:creationId xmlns:p14="http://schemas.microsoft.com/office/powerpoint/2010/main" val="2030427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F045888D-9AB1-6B4D-8F49-EDCF20386FD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F045888D-9AB1-6B4D-8F49-EDCF20386FD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0"/>
            <a:ext cx="7772400" cy="1470025"/>
          </a:xfrm>
        </p:spPr>
        <p:txBody>
          <a:bodyPr/>
          <a:lstStyle>
            <a:lvl1pPr algn="l">
              <a:defRPr b="1">
                <a:latin typeface="Avenir Book"/>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685800" y="3886200"/>
            <a:ext cx="7772400" cy="1752600"/>
          </a:xfrm>
        </p:spPr>
        <p:txBody>
          <a:bodyPr/>
          <a:lstStyle>
            <a:lvl1pPr marL="0" indent="0" algn="l">
              <a:buNone/>
              <a:defRPr>
                <a:solidFill>
                  <a:schemeClr val="tx1">
                    <a:tint val="75000"/>
                  </a:schemeClr>
                </a:solidFill>
                <a:latin typeface="Avenir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a:t>マスター サブタイトルの書式設定</a:t>
            </a:r>
          </a:p>
        </p:txBody>
      </p:sp>
      <p:sp>
        <p:nvSpPr>
          <p:cNvPr id="4" name="日付プレースホルダー 3"/>
          <p:cNvSpPr>
            <a:spLocks noGrp="1"/>
          </p:cNvSpPr>
          <p:nvPr>
            <p:ph type="dt" sz="half" idx="10"/>
          </p:nvPr>
        </p:nvSpPr>
        <p:spPr/>
        <p:txBody>
          <a:bodyPr/>
          <a:lstStyle>
            <a:lvl1pPr>
              <a:defRPr>
                <a:latin typeface="Avenir Book"/>
              </a:defRPr>
            </a:lvl1pPr>
          </a:lstStyle>
          <a:p>
            <a:fld id="{260971C8-2414-F04A-A2B1-932AD5963777}" type="datetime1">
              <a:rPr lang="ja-JP" altLang="en-US" smtClean="0"/>
              <a:t>2019/10/31</a:t>
            </a:fld>
            <a:endParaRPr lang="ja-JP" altLang="en-US"/>
          </a:p>
        </p:txBody>
      </p:sp>
      <p:sp>
        <p:nvSpPr>
          <p:cNvPr id="5" name="フッター プレースホルダー 4"/>
          <p:cNvSpPr>
            <a:spLocks noGrp="1"/>
          </p:cNvSpPr>
          <p:nvPr>
            <p:ph type="ftr" sz="quarter" idx="11"/>
          </p:nvPr>
        </p:nvSpPr>
        <p:spPr/>
        <p:txBody>
          <a:bodyPr/>
          <a:lstStyle>
            <a:lvl1pPr>
              <a:defRPr>
                <a:latin typeface="Avenir Book"/>
              </a:defRPr>
            </a:lvl1pPr>
          </a:lstStyle>
          <a:p>
            <a:endParaRPr lang="ja-JP" altLang="en-US"/>
          </a:p>
        </p:txBody>
      </p:sp>
      <p:sp>
        <p:nvSpPr>
          <p:cNvPr id="6" name="スライド番号プレースホルダー 5"/>
          <p:cNvSpPr>
            <a:spLocks noGrp="1"/>
          </p:cNvSpPr>
          <p:nvPr>
            <p:ph type="sldNum" sz="quarter" idx="12"/>
          </p:nvPr>
        </p:nvSpPr>
        <p:spPr/>
        <p:txBody>
          <a:bodyPr/>
          <a:lstStyle>
            <a:lvl1pPr>
              <a:defRPr>
                <a:latin typeface="Avenir Book"/>
              </a:defRPr>
            </a:lvl1pPr>
          </a:lstStyle>
          <a:p>
            <a:fld id="{12D4F04E-2377-BA41-BBD3-BFEA347ABC46}" type="slidenum">
              <a:rPr lang="ja-JP" altLang="en-US" smtClean="0"/>
              <a:pPr/>
              <a:t>‹#›</a:t>
            </a:fld>
            <a:endParaRPr lang="ja-JP" altLang="en-US"/>
          </a:p>
        </p:txBody>
      </p:sp>
    </p:spTree>
    <p:extLst>
      <p:ext uri="{BB962C8B-B14F-4D97-AF65-F5344CB8AC3E}">
        <p14:creationId xmlns:p14="http://schemas.microsoft.com/office/powerpoint/2010/main" val="3160813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lvl1pPr>
              <a:buClr>
                <a:schemeClr val="tx1">
                  <a:lumMod val="50000"/>
                  <a:lumOff val="50000"/>
                </a:schemeClr>
              </a:buClr>
              <a:defRPr/>
            </a:lvl1pPr>
            <a:lvl2pPr>
              <a:buClr>
                <a:schemeClr val="tx1">
                  <a:lumMod val="50000"/>
                  <a:lumOff val="50000"/>
                </a:schemeClr>
              </a:buClr>
              <a:defRPr/>
            </a:lvl2pPr>
            <a:lvl3pPr>
              <a:buClr>
                <a:schemeClr val="tx1">
                  <a:lumMod val="50000"/>
                  <a:lumOff val="50000"/>
                </a:schemeClr>
              </a:buClr>
              <a:defRPr/>
            </a:lvl3pPr>
            <a:lvl4pPr>
              <a:buClr>
                <a:schemeClr val="tx1">
                  <a:lumMod val="50000"/>
                  <a:lumOff val="50000"/>
                </a:schemeClr>
              </a:buClr>
              <a:defRPr/>
            </a:lvl4pPr>
            <a:lvl5pPr>
              <a:buClr>
                <a:schemeClr val="tx1">
                  <a:lumMod val="50000"/>
                  <a:lumOff val="50000"/>
                </a:schemeClr>
              </a:buClr>
              <a:defRPr/>
            </a:lvl5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4" name="日付プレースホルダー 3"/>
          <p:cNvSpPr>
            <a:spLocks noGrp="1"/>
          </p:cNvSpPr>
          <p:nvPr>
            <p:ph type="dt" sz="half" idx="10"/>
          </p:nvPr>
        </p:nvSpPr>
        <p:spPr/>
        <p:txBody>
          <a:bodyPr/>
          <a:lstStyle/>
          <a:p>
            <a:fld id="{4ED90FF1-E369-344B-81BE-42672280B4C6}" type="datetime1">
              <a:rPr kumimoji="1" lang="ja-JP" altLang="en-US" smtClean="0"/>
              <a:t>2019/10/31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2D4F04E-2377-BA41-BBD3-BFEA347ABC46}" type="slidenum">
              <a:rPr kumimoji="1" lang="ja-JP" altLang="en-US" smtClean="0"/>
              <a:t>‹#›</a:t>
            </a:fld>
            <a:endParaRPr kumimoji="1" lang="ja-JP" altLang="en-US"/>
          </a:p>
        </p:txBody>
      </p:sp>
    </p:spTree>
    <p:extLst>
      <p:ext uri="{BB962C8B-B14F-4D97-AF65-F5344CB8AC3E}">
        <p14:creationId xmlns:p14="http://schemas.microsoft.com/office/powerpoint/2010/main" val="42393825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CEE519CE-C194-0645-BB6F-47EB69CED662}"/>
              </a:ext>
            </a:extLst>
          </p:cNvPr>
          <p:cNvSpPr/>
          <p:nvPr userDrawn="1"/>
        </p:nvSpPr>
        <p:spPr>
          <a:xfrm>
            <a:off x="0" y="0"/>
            <a:ext cx="9144000" cy="2045185"/>
          </a:xfrm>
          <a:prstGeom prst="rect">
            <a:avLst/>
          </a:prstGeom>
          <a:solidFill>
            <a:srgbClr val="2B2B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chemeClr val="tx1"/>
              </a:solidFill>
              <a:latin typeface="Avenir Book"/>
              <a:ea typeface="メイリオ"/>
            </a:endParaRPr>
          </a:p>
        </p:txBody>
      </p:sp>
      <p:sp>
        <p:nvSpPr>
          <p:cNvPr id="2" name="タイトル 1"/>
          <p:cNvSpPr>
            <a:spLocks noGrp="1"/>
          </p:cNvSpPr>
          <p:nvPr>
            <p:ph type="title"/>
          </p:nvPr>
        </p:nvSpPr>
        <p:spPr>
          <a:xfrm>
            <a:off x="722313" y="604219"/>
            <a:ext cx="7772400" cy="836746"/>
          </a:xfrm>
        </p:spPr>
        <p:txBody>
          <a:bodyPr anchor="ctr">
            <a:noAutofit/>
          </a:bodyPr>
          <a:lstStyle>
            <a:lvl1pPr algn="ctr">
              <a:defRPr sz="4800" b="1" cap="all">
                <a:solidFill>
                  <a:schemeClr val="bg1"/>
                </a:solidFill>
              </a:defRPr>
            </a:lvl1pPr>
          </a:lstStyle>
          <a:p>
            <a:r>
              <a:rPr kumimoji="1" lang="ja-JP" altLang="en-US"/>
              <a:t>マスター タイトルの書式設定</a:t>
            </a:r>
          </a:p>
        </p:txBody>
      </p:sp>
      <p:sp>
        <p:nvSpPr>
          <p:cNvPr id="4" name="日付プレースホルダー 3"/>
          <p:cNvSpPr>
            <a:spLocks noGrp="1"/>
          </p:cNvSpPr>
          <p:nvPr>
            <p:ph type="dt" sz="half" idx="10"/>
          </p:nvPr>
        </p:nvSpPr>
        <p:spPr/>
        <p:txBody>
          <a:bodyPr/>
          <a:lstStyle/>
          <a:p>
            <a:fld id="{779A3D0A-2808-2C46-9182-257436011846}" type="datetime1">
              <a:rPr kumimoji="1" lang="ja-JP" altLang="en-US" smtClean="0"/>
              <a:t>2019/10/31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2D4F04E-2377-BA41-BBD3-BFEA347ABC46}" type="slidenum">
              <a:rPr kumimoji="1" lang="ja-JP" altLang="en-US" smtClean="0"/>
              <a:t>‹#›</a:t>
            </a:fld>
            <a:endParaRPr kumimoji="1" lang="ja-JP" altLang="en-US"/>
          </a:p>
        </p:txBody>
      </p:sp>
      <p:sp>
        <p:nvSpPr>
          <p:cNvPr id="7" name="テキスト プレースホルダー 6">
            <a:extLst>
              <a:ext uri="{FF2B5EF4-FFF2-40B4-BE49-F238E27FC236}">
                <a16:creationId xmlns:a16="http://schemas.microsoft.com/office/drawing/2014/main" id="{786192BA-DE16-2048-B0F0-79CD99695842}"/>
              </a:ext>
            </a:extLst>
          </p:cNvPr>
          <p:cNvSpPr>
            <a:spLocks noGrp="1"/>
          </p:cNvSpPr>
          <p:nvPr>
            <p:ph type="body" sz="quarter" idx="13"/>
          </p:nvPr>
        </p:nvSpPr>
        <p:spPr>
          <a:xfrm>
            <a:off x="722313" y="2463994"/>
            <a:ext cx="7853362" cy="3580817"/>
          </a:xfrm>
        </p:spPr>
        <p:txBody>
          <a:bodyPr/>
          <a:lstStyle>
            <a:lvl1pPr marL="514350" indent="-514350">
              <a:buFont typeface="+mj-lt"/>
              <a:buAutoNum type="arabicPeriod"/>
              <a:defRPr/>
            </a:lvl1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Tree>
    <p:extLst>
      <p:ext uri="{BB962C8B-B14F-4D97-AF65-F5344CB8AC3E}">
        <p14:creationId xmlns:p14="http://schemas.microsoft.com/office/powerpoint/2010/main" val="25584442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FCE731D9-9F57-3F41-99B2-8E5C26BB9ECB}" type="datetime1">
              <a:rPr kumimoji="1" lang="ja-JP" altLang="en-US" smtClean="0"/>
              <a:t>2019/10/31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2D4F04E-2377-BA41-BBD3-BFEA347ABC46}" type="slidenum">
              <a:rPr kumimoji="1" lang="ja-JP" altLang="en-US" smtClean="0"/>
              <a:t>‹#›</a:t>
            </a:fld>
            <a:endParaRPr kumimoji="1" lang="ja-JP" altLang="en-US"/>
          </a:p>
        </p:txBody>
      </p:sp>
    </p:spTree>
    <p:extLst>
      <p:ext uri="{BB962C8B-B14F-4D97-AF65-F5344CB8AC3E}">
        <p14:creationId xmlns:p14="http://schemas.microsoft.com/office/powerpoint/2010/main" val="24524773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C52D0A8-997C-4045-B54C-4FC5B6887AF4}" type="datetime1">
              <a:rPr kumimoji="1" lang="ja-JP" altLang="en-US" smtClean="0"/>
              <a:t>2019/10/31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12D4F04E-2377-BA41-BBD3-BFEA347ABC46}" type="slidenum">
              <a:rPr kumimoji="1" lang="ja-JP" altLang="en-US" smtClean="0"/>
              <a:t>‹#›</a:t>
            </a:fld>
            <a:endParaRPr kumimoji="1" lang="ja-JP" altLang="en-US"/>
          </a:p>
        </p:txBody>
      </p:sp>
    </p:spTree>
    <p:extLst>
      <p:ext uri="{BB962C8B-B14F-4D97-AF65-F5344CB8AC3E}">
        <p14:creationId xmlns:p14="http://schemas.microsoft.com/office/powerpoint/2010/main" val="417707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11250030-CA87-A94F-8A2E-AEA1044EC664}" type="datetime1">
              <a:rPr kumimoji="1" lang="ja-JP" altLang="en-US" smtClean="0"/>
              <a:t>2019/10/31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12D4F04E-2377-BA41-BBD3-BFEA347ABC46}" type="slidenum">
              <a:rPr kumimoji="1" lang="ja-JP" altLang="en-US" smtClean="0"/>
              <a:t>‹#›</a:t>
            </a:fld>
            <a:endParaRPr kumimoji="1" lang="ja-JP" altLang="en-US"/>
          </a:p>
        </p:txBody>
      </p:sp>
    </p:spTree>
    <p:extLst>
      <p:ext uri="{BB962C8B-B14F-4D97-AF65-F5344CB8AC3E}">
        <p14:creationId xmlns:p14="http://schemas.microsoft.com/office/powerpoint/2010/main" val="2724622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1752"/>
            <a:ext cx="8229600" cy="1097280"/>
          </a:xfrm>
        </p:spPr>
        <p:txBody>
          <a:bodyPr/>
          <a:lstStyle/>
          <a:p>
            <a:r>
              <a:rPr lang="en-US" dirty="0"/>
              <a:t>Click to edit Master title style</a:t>
            </a:r>
          </a:p>
        </p:txBody>
      </p:sp>
      <p:sp>
        <p:nvSpPr>
          <p:cNvPr id="3" name="Content Placeholder 2"/>
          <p:cNvSpPr>
            <a:spLocks noGrp="1"/>
          </p:cNvSpPr>
          <p:nvPr>
            <p:ph idx="1"/>
          </p:nvPr>
        </p:nvSpPr>
        <p:spPr>
          <a:xfrm>
            <a:off x="457200" y="1484784"/>
            <a:ext cx="8229600" cy="4536505"/>
          </a:xfrm>
        </p:spPr>
        <p:txBody>
          <a:bodyPr/>
          <a:lstStyle>
            <a:lvl1pPr>
              <a:spcBef>
                <a:spcPts val="1400"/>
              </a:spcBef>
              <a:spcAft>
                <a:spcPts val="0"/>
              </a:spcAft>
              <a:defRPr/>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F045888D-9AB1-6B4D-8F49-EDCF20386FD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5162222-CD3E-FF46-A593-BE748DA7F80B}" type="datetime1">
              <a:rPr kumimoji="1" lang="ja-JP" altLang="en-US" smtClean="0"/>
              <a:t>2019/10/31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12D4F04E-2377-BA41-BBD3-BFEA347ABC46}" type="slidenum">
              <a:rPr kumimoji="1" lang="ja-JP" altLang="en-US" smtClean="0"/>
              <a:t>‹#›</a:t>
            </a:fld>
            <a:endParaRPr kumimoji="1" lang="ja-JP" altLang="en-US"/>
          </a:p>
        </p:txBody>
      </p:sp>
    </p:spTree>
    <p:extLst>
      <p:ext uri="{BB962C8B-B14F-4D97-AF65-F5344CB8AC3E}">
        <p14:creationId xmlns:p14="http://schemas.microsoft.com/office/powerpoint/2010/main" val="5219256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30B6841-9F55-5C4F-AEAB-7A68ED21EF6E}" type="datetime1">
              <a:rPr kumimoji="1" lang="ja-JP" altLang="en-US" smtClean="0"/>
              <a:t>2019/10/31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2D4F04E-2377-BA41-BBD3-BFEA347ABC46}" type="slidenum">
              <a:rPr kumimoji="1" lang="ja-JP" altLang="en-US" smtClean="0"/>
              <a:t>‹#›</a:t>
            </a:fld>
            <a:endParaRPr kumimoji="1" lang="ja-JP" altLang="en-US"/>
          </a:p>
        </p:txBody>
      </p:sp>
    </p:spTree>
    <p:extLst>
      <p:ext uri="{BB962C8B-B14F-4D97-AF65-F5344CB8AC3E}">
        <p14:creationId xmlns:p14="http://schemas.microsoft.com/office/powerpoint/2010/main" val="17522983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1FD8EC4-1C9A-CC4B-9549-AD6E24F61CBF}" type="datetime1">
              <a:rPr kumimoji="1" lang="ja-JP" altLang="en-US" smtClean="0"/>
              <a:t>2019/10/31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2D4F04E-2377-BA41-BBD3-BFEA347ABC46}" type="slidenum">
              <a:rPr kumimoji="1" lang="ja-JP" altLang="en-US" smtClean="0"/>
              <a:t>‹#›</a:t>
            </a:fld>
            <a:endParaRPr kumimoji="1" lang="ja-JP" altLang="en-US"/>
          </a:p>
        </p:txBody>
      </p:sp>
    </p:spTree>
    <p:extLst>
      <p:ext uri="{BB962C8B-B14F-4D97-AF65-F5344CB8AC3E}">
        <p14:creationId xmlns:p14="http://schemas.microsoft.com/office/powerpoint/2010/main" val="19843596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96BE491-127B-2345-B587-162B77CF9E9B}" type="datetime1">
              <a:rPr kumimoji="1" lang="ja-JP" altLang="en-US" smtClean="0"/>
              <a:t>2019/10/31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2D4F04E-2377-BA41-BBD3-BFEA347ABC46}" type="slidenum">
              <a:rPr kumimoji="1" lang="ja-JP" altLang="en-US" smtClean="0"/>
              <a:t>‹#›</a:t>
            </a:fld>
            <a:endParaRPr kumimoji="1" lang="ja-JP" altLang="en-US"/>
          </a:p>
        </p:txBody>
      </p:sp>
    </p:spTree>
    <p:extLst>
      <p:ext uri="{BB962C8B-B14F-4D97-AF65-F5344CB8AC3E}">
        <p14:creationId xmlns:p14="http://schemas.microsoft.com/office/powerpoint/2010/main" val="14284146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789419D-E4D2-3245-8D1C-95C94A47763C}" type="datetime1">
              <a:rPr kumimoji="1" lang="ja-JP" altLang="en-US" smtClean="0"/>
              <a:t>2019/10/31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2D4F04E-2377-BA41-BBD3-BFEA347ABC46}" type="slidenum">
              <a:rPr kumimoji="1" lang="ja-JP" altLang="en-US" smtClean="0"/>
              <a:t>‹#›</a:t>
            </a:fld>
            <a:endParaRPr kumimoji="1" lang="ja-JP" altLang="en-US"/>
          </a:p>
        </p:txBody>
      </p:sp>
    </p:spTree>
    <p:extLst>
      <p:ext uri="{BB962C8B-B14F-4D97-AF65-F5344CB8AC3E}">
        <p14:creationId xmlns:p14="http://schemas.microsoft.com/office/powerpoint/2010/main" val="27273548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28600" y="4800600"/>
            <a:ext cx="8686800" cy="838200"/>
          </a:xfrm>
        </p:spPr>
        <p:txBody>
          <a:bodyPr anchor="t"/>
          <a:lstStyle>
            <a:lvl1pPr algn="ctr">
              <a:defRPr>
                <a:solidFill>
                  <a:schemeClr val="bg1"/>
                </a:solidFill>
              </a:defRPr>
            </a:lvl1pPr>
          </a:lstStyle>
          <a:p>
            <a:pPr lvl="0"/>
            <a:r>
              <a:rPr lang="ja-JP" altLang="en-US" noProof="0"/>
              <a:t>マスター タイトルの書式設定</a:t>
            </a:r>
            <a:endParaRPr lang="en-US" altLang="ja-JP" noProof="0"/>
          </a:p>
        </p:txBody>
      </p:sp>
      <p:sp>
        <p:nvSpPr>
          <p:cNvPr id="3075" name="Rectangle 3"/>
          <p:cNvSpPr>
            <a:spLocks noGrp="1" noChangeArrowheads="1"/>
          </p:cNvSpPr>
          <p:nvPr>
            <p:ph type="subTitle" idx="1"/>
          </p:nvPr>
        </p:nvSpPr>
        <p:spPr>
          <a:xfrm>
            <a:off x="228601" y="5638800"/>
            <a:ext cx="8685213" cy="381000"/>
          </a:xfrm>
        </p:spPr>
        <p:txBody>
          <a:bodyPr anchor="ctr"/>
          <a:lstStyle>
            <a:lvl1pPr marL="0" indent="0" algn="ctr">
              <a:buFontTx/>
              <a:buNone/>
              <a:defRPr sz="2400">
                <a:solidFill>
                  <a:schemeClr val="bg1"/>
                </a:solidFill>
              </a:defRPr>
            </a:lvl1pPr>
          </a:lstStyle>
          <a:p>
            <a:pPr lvl="0"/>
            <a:r>
              <a:rPr lang="ja-JP" altLang="en-US" noProof="0"/>
              <a:t>マスター サブタイトルの書式設定</a:t>
            </a:r>
            <a:endParaRPr lang="en-US" altLang="ja-JP" noProof="0"/>
          </a:p>
        </p:txBody>
      </p:sp>
      <p:sp>
        <p:nvSpPr>
          <p:cNvPr id="3106" name="Rectangle 34"/>
          <p:cNvSpPr>
            <a:spLocks noGrp="1" noChangeArrowheads="1"/>
          </p:cNvSpPr>
          <p:nvPr>
            <p:ph type="dt" sz="half" idx="2"/>
          </p:nvPr>
        </p:nvSpPr>
        <p:spPr/>
        <p:txBody>
          <a:bodyPr/>
          <a:lstStyle>
            <a:lvl1pPr>
              <a:defRPr>
                <a:solidFill>
                  <a:schemeClr val="tx2"/>
                </a:solidFill>
              </a:defRPr>
            </a:lvl1pPr>
          </a:lstStyle>
          <a:p>
            <a:fld id="{63418EBD-D877-4D29-BD0F-E928BE99A119}" type="datetime1">
              <a:rPr lang="ja-JP" altLang="en-US" smtClean="0">
                <a:solidFill>
                  <a:srgbClr val="FFFFFF"/>
                </a:solidFill>
              </a:rPr>
              <a:t>2019/10/31</a:t>
            </a:fld>
            <a:endParaRPr lang="ja-JP" altLang="en-US">
              <a:solidFill>
                <a:srgbClr val="FFFFFF"/>
              </a:solidFill>
            </a:endParaRPr>
          </a:p>
        </p:txBody>
      </p:sp>
      <p:sp>
        <p:nvSpPr>
          <p:cNvPr id="3107" name="Rectangle 35"/>
          <p:cNvSpPr>
            <a:spLocks noGrp="1" noChangeArrowheads="1"/>
          </p:cNvSpPr>
          <p:nvPr>
            <p:ph type="ftr" sz="quarter" idx="3"/>
          </p:nvPr>
        </p:nvSpPr>
        <p:spPr/>
        <p:txBody>
          <a:bodyPr/>
          <a:lstStyle>
            <a:lvl1pPr>
              <a:defRPr>
                <a:solidFill>
                  <a:schemeClr val="tx2"/>
                </a:solidFill>
              </a:defRPr>
            </a:lvl1pPr>
          </a:lstStyle>
          <a:p>
            <a:endParaRPr lang="ja-JP" altLang="en-US">
              <a:solidFill>
                <a:srgbClr val="FFFFFF"/>
              </a:solidFill>
            </a:endParaRPr>
          </a:p>
        </p:txBody>
      </p:sp>
      <p:sp>
        <p:nvSpPr>
          <p:cNvPr id="3108" name="Rectangle 36"/>
          <p:cNvSpPr>
            <a:spLocks noGrp="1" noChangeArrowheads="1"/>
          </p:cNvSpPr>
          <p:nvPr>
            <p:ph type="sldNum" sz="quarter" idx="4"/>
          </p:nvPr>
        </p:nvSpPr>
        <p:spPr/>
        <p:txBody>
          <a:bodyPr/>
          <a:lstStyle>
            <a:lvl1pPr>
              <a:defRPr>
                <a:solidFill>
                  <a:schemeClr val="tx2"/>
                </a:solidFill>
              </a:defRPr>
            </a:lvl1pPr>
          </a:lstStyle>
          <a:p>
            <a:fld id="{B6F8F8A7-AD3C-4832-BEEC-24B8E22DE4F1}" type="slidenum">
              <a:rPr lang="ja-JP" altLang="en-US" smtClean="0">
                <a:solidFill>
                  <a:srgbClr val="FFFFFF"/>
                </a:solidFill>
              </a:rPr>
              <a:pPr/>
              <a:t>‹#›</a:t>
            </a:fld>
            <a:endParaRPr lang="ja-JP" altLang="en-US">
              <a:solidFill>
                <a:srgbClr val="FFFFFF"/>
              </a:solidFill>
            </a:endParaRPr>
          </a:p>
        </p:txBody>
      </p:sp>
    </p:spTree>
    <p:extLst>
      <p:ext uri="{BB962C8B-B14F-4D97-AF65-F5344CB8AC3E}">
        <p14:creationId xmlns:p14="http://schemas.microsoft.com/office/powerpoint/2010/main" val="30152682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fld id="{84A3CDCB-1A02-4956-9EC4-021BE515E6C6}" type="datetime1">
              <a:rPr lang="ja-JP" altLang="en-US" smtClean="0">
                <a:solidFill>
                  <a:srgbClr val="000066"/>
                </a:solidFill>
              </a:rPr>
              <a:t>2019/10/31</a:t>
            </a:fld>
            <a:endParaRPr lang="ja-JP" altLang="en-US">
              <a:solidFill>
                <a:srgbClr val="000066"/>
              </a:solidFill>
            </a:endParaRPr>
          </a:p>
        </p:txBody>
      </p:sp>
      <p:sp>
        <p:nvSpPr>
          <p:cNvPr id="5" name="フッター プレースホルダー 4"/>
          <p:cNvSpPr>
            <a:spLocks noGrp="1"/>
          </p:cNvSpPr>
          <p:nvPr>
            <p:ph type="ftr" sz="quarter" idx="11"/>
          </p:nvPr>
        </p:nvSpPr>
        <p:spPr/>
        <p:txBody>
          <a:bodyPr/>
          <a:lstStyle>
            <a:lvl1pPr>
              <a:defRPr/>
            </a:lvl1pPr>
          </a:lstStyle>
          <a:p>
            <a:endParaRPr lang="ja-JP" altLang="en-US">
              <a:solidFill>
                <a:srgbClr val="000066"/>
              </a:solidFill>
            </a:endParaRPr>
          </a:p>
        </p:txBody>
      </p:sp>
      <p:sp>
        <p:nvSpPr>
          <p:cNvPr id="6" name="スライド番号プレースホルダー 5"/>
          <p:cNvSpPr>
            <a:spLocks noGrp="1"/>
          </p:cNvSpPr>
          <p:nvPr>
            <p:ph type="sldNum" sz="quarter" idx="12"/>
          </p:nvPr>
        </p:nvSpPr>
        <p:spPr/>
        <p:txBody>
          <a:bodyPr/>
          <a:lstStyle>
            <a:lvl1pPr>
              <a:defRPr/>
            </a:lvl1pPr>
          </a:lstStyle>
          <a:p>
            <a:fld id="{B6F8F8A7-AD3C-4832-BEEC-24B8E22DE4F1}" type="slidenum">
              <a:rPr lang="ja-JP" altLang="en-US" smtClean="0">
                <a:solidFill>
                  <a:srgbClr val="000066"/>
                </a:solidFill>
              </a:rPr>
              <a:pPr/>
              <a:t>‹#›</a:t>
            </a:fld>
            <a:endParaRPr lang="ja-JP" altLang="en-US">
              <a:solidFill>
                <a:srgbClr val="000066"/>
              </a:solidFill>
            </a:endParaRPr>
          </a:p>
        </p:txBody>
      </p:sp>
    </p:spTree>
    <p:extLst>
      <p:ext uri="{BB962C8B-B14F-4D97-AF65-F5344CB8AC3E}">
        <p14:creationId xmlns:p14="http://schemas.microsoft.com/office/powerpoint/2010/main" val="33612094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fld id="{0402348D-BC8D-4004-9B03-2215001A0DBB}" type="datetime1">
              <a:rPr lang="ja-JP" altLang="en-US" smtClean="0">
                <a:solidFill>
                  <a:srgbClr val="000066"/>
                </a:solidFill>
              </a:rPr>
              <a:t>2019/10/31</a:t>
            </a:fld>
            <a:endParaRPr lang="ja-JP" altLang="en-US">
              <a:solidFill>
                <a:srgbClr val="000066"/>
              </a:solidFill>
            </a:endParaRPr>
          </a:p>
        </p:txBody>
      </p:sp>
      <p:sp>
        <p:nvSpPr>
          <p:cNvPr id="5" name="フッター プレースホルダー 4"/>
          <p:cNvSpPr>
            <a:spLocks noGrp="1"/>
          </p:cNvSpPr>
          <p:nvPr>
            <p:ph type="ftr" sz="quarter" idx="11"/>
          </p:nvPr>
        </p:nvSpPr>
        <p:spPr/>
        <p:txBody>
          <a:bodyPr/>
          <a:lstStyle>
            <a:lvl1pPr>
              <a:defRPr/>
            </a:lvl1pPr>
          </a:lstStyle>
          <a:p>
            <a:endParaRPr lang="ja-JP" altLang="en-US">
              <a:solidFill>
                <a:srgbClr val="000066"/>
              </a:solidFill>
            </a:endParaRPr>
          </a:p>
        </p:txBody>
      </p:sp>
      <p:sp>
        <p:nvSpPr>
          <p:cNvPr id="6" name="スライド番号プレースホルダー 5"/>
          <p:cNvSpPr>
            <a:spLocks noGrp="1"/>
          </p:cNvSpPr>
          <p:nvPr>
            <p:ph type="sldNum" sz="quarter" idx="12"/>
          </p:nvPr>
        </p:nvSpPr>
        <p:spPr/>
        <p:txBody>
          <a:bodyPr/>
          <a:lstStyle>
            <a:lvl1pPr>
              <a:defRPr/>
            </a:lvl1pPr>
          </a:lstStyle>
          <a:p>
            <a:fld id="{B6F8F8A7-AD3C-4832-BEEC-24B8E22DE4F1}" type="slidenum">
              <a:rPr lang="ja-JP" altLang="en-US" smtClean="0">
                <a:solidFill>
                  <a:srgbClr val="000066"/>
                </a:solidFill>
              </a:rPr>
              <a:pPr/>
              <a:t>‹#›</a:t>
            </a:fld>
            <a:endParaRPr lang="ja-JP" altLang="en-US">
              <a:solidFill>
                <a:srgbClr val="000066"/>
              </a:solidFill>
            </a:endParaRPr>
          </a:p>
        </p:txBody>
      </p:sp>
    </p:spTree>
    <p:extLst>
      <p:ext uri="{BB962C8B-B14F-4D97-AF65-F5344CB8AC3E}">
        <p14:creationId xmlns:p14="http://schemas.microsoft.com/office/powerpoint/2010/main" val="14915767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228600" y="1447800"/>
            <a:ext cx="42672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447800"/>
            <a:ext cx="42672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defRPr/>
            </a:lvl1pPr>
          </a:lstStyle>
          <a:p>
            <a:fld id="{AB5EE1AA-FB9F-44F8-A761-01166AF33A76}" type="datetime1">
              <a:rPr lang="ja-JP" altLang="en-US" smtClean="0">
                <a:solidFill>
                  <a:srgbClr val="000066"/>
                </a:solidFill>
              </a:rPr>
              <a:t>2019/10/31</a:t>
            </a:fld>
            <a:endParaRPr lang="ja-JP" altLang="en-US">
              <a:solidFill>
                <a:srgbClr val="000066"/>
              </a:solidFill>
            </a:endParaRPr>
          </a:p>
        </p:txBody>
      </p:sp>
      <p:sp>
        <p:nvSpPr>
          <p:cNvPr id="6" name="フッター プレースホルダー 5"/>
          <p:cNvSpPr>
            <a:spLocks noGrp="1"/>
          </p:cNvSpPr>
          <p:nvPr>
            <p:ph type="ftr" sz="quarter" idx="11"/>
          </p:nvPr>
        </p:nvSpPr>
        <p:spPr/>
        <p:txBody>
          <a:bodyPr/>
          <a:lstStyle>
            <a:lvl1pPr>
              <a:defRPr/>
            </a:lvl1pPr>
          </a:lstStyle>
          <a:p>
            <a:endParaRPr lang="ja-JP" altLang="en-US">
              <a:solidFill>
                <a:srgbClr val="000066"/>
              </a:solidFill>
            </a:endParaRPr>
          </a:p>
        </p:txBody>
      </p:sp>
      <p:sp>
        <p:nvSpPr>
          <p:cNvPr id="7" name="スライド番号プレースホルダー 6"/>
          <p:cNvSpPr>
            <a:spLocks noGrp="1"/>
          </p:cNvSpPr>
          <p:nvPr>
            <p:ph type="sldNum" sz="quarter" idx="12"/>
          </p:nvPr>
        </p:nvSpPr>
        <p:spPr/>
        <p:txBody>
          <a:bodyPr/>
          <a:lstStyle>
            <a:lvl1pPr>
              <a:defRPr/>
            </a:lvl1pPr>
          </a:lstStyle>
          <a:p>
            <a:fld id="{B6F8F8A7-AD3C-4832-BEEC-24B8E22DE4F1}" type="slidenum">
              <a:rPr lang="ja-JP" altLang="en-US" smtClean="0">
                <a:solidFill>
                  <a:srgbClr val="000066"/>
                </a:solidFill>
              </a:rPr>
              <a:pPr/>
              <a:t>‹#›</a:t>
            </a:fld>
            <a:endParaRPr lang="ja-JP" altLang="en-US">
              <a:solidFill>
                <a:srgbClr val="000066"/>
              </a:solidFill>
            </a:endParaRPr>
          </a:p>
        </p:txBody>
      </p:sp>
    </p:spTree>
    <p:extLst>
      <p:ext uri="{BB962C8B-B14F-4D97-AF65-F5344CB8AC3E}">
        <p14:creationId xmlns:p14="http://schemas.microsoft.com/office/powerpoint/2010/main" val="22466871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a:defRPr/>
            </a:lvl1pPr>
          </a:lstStyle>
          <a:p>
            <a:fld id="{A18476BB-89EB-40B3-81DE-A9C4FE84367B}" type="datetime1">
              <a:rPr lang="ja-JP" altLang="en-US" smtClean="0">
                <a:solidFill>
                  <a:srgbClr val="000066"/>
                </a:solidFill>
              </a:rPr>
              <a:t>2019/10/31</a:t>
            </a:fld>
            <a:endParaRPr lang="ja-JP" altLang="en-US">
              <a:solidFill>
                <a:srgbClr val="000066"/>
              </a:solidFill>
            </a:endParaRPr>
          </a:p>
        </p:txBody>
      </p:sp>
      <p:sp>
        <p:nvSpPr>
          <p:cNvPr id="8" name="フッター プレースホルダー 7"/>
          <p:cNvSpPr>
            <a:spLocks noGrp="1"/>
          </p:cNvSpPr>
          <p:nvPr>
            <p:ph type="ftr" sz="quarter" idx="11"/>
          </p:nvPr>
        </p:nvSpPr>
        <p:spPr/>
        <p:txBody>
          <a:bodyPr/>
          <a:lstStyle>
            <a:lvl1pPr>
              <a:defRPr/>
            </a:lvl1pPr>
          </a:lstStyle>
          <a:p>
            <a:endParaRPr lang="ja-JP" altLang="en-US">
              <a:solidFill>
                <a:srgbClr val="000066"/>
              </a:solidFill>
            </a:endParaRPr>
          </a:p>
        </p:txBody>
      </p:sp>
      <p:sp>
        <p:nvSpPr>
          <p:cNvPr id="9" name="スライド番号プレースホルダー 8"/>
          <p:cNvSpPr>
            <a:spLocks noGrp="1"/>
          </p:cNvSpPr>
          <p:nvPr>
            <p:ph type="sldNum" sz="quarter" idx="12"/>
          </p:nvPr>
        </p:nvSpPr>
        <p:spPr/>
        <p:txBody>
          <a:bodyPr/>
          <a:lstStyle>
            <a:lvl1pPr>
              <a:defRPr/>
            </a:lvl1pPr>
          </a:lstStyle>
          <a:p>
            <a:fld id="{B6F8F8A7-AD3C-4832-BEEC-24B8E22DE4F1}" type="slidenum">
              <a:rPr lang="ja-JP" altLang="en-US" smtClean="0">
                <a:solidFill>
                  <a:srgbClr val="000066"/>
                </a:solidFill>
              </a:rPr>
              <a:pPr/>
              <a:t>‹#›</a:t>
            </a:fld>
            <a:endParaRPr lang="ja-JP" altLang="en-US">
              <a:solidFill>
                <a:srgbClr val="000066"/>
              </a:solidFill>
            </a:endParaRPr>
          </a:p>
        </p:txBody>
      </p:sp>
    </p:spTree>
    <p:extLst>
      <p:ext uri="{BB962C8B-B14F-4D97-AF65-F5344CB8AC3E}">
        <p14:creationId xmlns:p14="http://schemas.microsoft.com/office/powerpoint/2010/main" val="1999009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No Log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1400"/>
              </a:spcBef>
              <a:spcAft>
                <a:spcPts val="0"/>
              </a:spcAft>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F045888D-9AB1-6B4D-8F49-EDCF20386FDE}" type="slidenum">
              <a:rPr lang="en-US" smtClean="0"/>
              <a:pPr/>
              <a:t>‹#›</a:t>
            </a:fld>
            <a:endParaRPr lang="en-US" dirty="0"/>
          </a:p>
        </p:txBody>
      </p:sp>
    </p:spTree>
    <p:extLst>
      <p:ext uri="{BB962C8B-B14F-4D97-AF65-F5344CB8AC3E}">
        <p14:creationId xmlns:p14="http://schemas.microsoft.com/office/powerpoint/2010/main" val="110380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a:defRPr/>
            </a:lvl1pPr>
          </a:lstStyle>
          <a:p>
            <a:fld id="{CC55AC1E-5152-493C-BD82-BA788E6C599B}" type="datetime1">
              <a:rPr lang="ja-JP" altLang="en-US" smtClean="0">
                <a:solidFill>
                  <a:srgbClr val="000066"/>
                </a:solidFill>
              </a:rPr>
              <a:t>2019/10/31</a:t>
            </a:fld>
            <a:endParaRPr lang="ja-JP" altLang="en-US">
              <a:solidFill>
                <a:srgbClr val="000066"/>
              </a:solidFill>
            </a:endParaRPr>
          </a:p>
        </p:txBody>
      </p:sp>
      <p:sp>
        <p:nvSpPr>
          <p:cNvPr id="4" name="フッター プレースホルダー 3"/>
          <p:cNvSpPr>
            <a:spLocks noGrp="1"/>
          </p:cNvSpPr>
          <p:nvPr>
            <p:ph type="ftr" sz="quarter" idx="11"/>
          </p:nvPr>
        </p:nvSpPr>
        <p:spPr/>
        <p:txBody>
          <a:bodyPr/>
          <a:lstStyle>
            <a:lvl1pPr>
              <a:defRPr/>
            </a:lvl1pPr>
          </a:lstStyle>
          <a:p>
            <a:endParaRPr lang="ja-JP" altLang="en-US">
              <a:solidFill>
                <a:srgbClr val="000066"/>
              </a:solidFill>
            </a:endParaRPr>
          </a:p>
        </p:txBody>
      </p:sp>
      <p:sp>
        <p:nvSpPr>
          <p:cNvPr id="5" name="スライド番号プレースホルダー 4"/>
          <p:cNvSpPr>
            <a:spLocks noGrp="1"/>
          </p:cNvSpPr>
          <p:nvPr>
            <p:ph type="sldNum" sz="quarter" idx="12"/>
          </p:nvPr>
        </p:nvSpPr>
        <p:spPr/>
        <p:txBody>
          <a:bodyPr/>
          <a:lstStyle>
            <a:lvl1pPr>
              <a:defRPr/>
            </a:lvl1pPr>
          </a:lstStyle>
          <a:p>
            <a:fld id="{B6F8F8A7-AD3C-4832-BEEC-24B8E22DE4F1}" type="slidenum">
              <a:rPr lang="ja-JP" altLang="en-US" smtClean="0">
                <a:solidFill>
                  <a:srgbClr val="000066"/>
                </a:solidFill>
              </a:rPr>
              <a:pPr/>
              <a:t>‹#›</a:t>
            </a:fld>
            <a:endParaRPr lang="ja-JP" altLang="en-US">
              <a:solidFill>
                <a:srgbClr val="000066"/>
              </a:solidFill>
            </a:endParaRPr>
          </a:p>
        </p:txBody>
      </p:sp>
    </p:spTree>
    <p:extLst>
      <p:ext uri="{BB962C8B-B14F-4D97-AF65-F5344CB8AC3E}">
        <p14:creationId xmlns:p14="http://schemas.microsoft.com/office/powerpoint/2010/main" val="17875934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fld id="{9A188E34-B1D5-4631-B51F-241242496286}" type="datetime1">
              <a:rPr lang="ja-JP" altLang="en-US" smtClean="0">
                <a:solidFill>
                  <a:srgbClr val="000066"/>
                </a:solidFill>
              </a:rPr>
              <a:t>2019/10/31</a:t>
            </a:fld>
            <a:endParaRPr lang="ja-JP" altLang="en-US">
              <a:solidFill>
                <a:srgbClr val="000066"/>
              </a:solidFill>
            </a:endParaRPr>
          </a:p>
        </p:txBody>
      </p:sp>
      <p:sp>
        <p:nvSpPr>
          <p:cNvPr id="3" name="フッター プレースホルダー 2"/>
          <p:cNvSpPr>
            <a:spLocks noGrp="1"/>
          </p:cNvSpPr>
          <p:nvPr>
            <p:ph type="ftr" sz="quarter" idx="11"/>
          </p:nvPr>
        </p:nvSpPr>
        <p:spPr/>
        <p:txBody>
          <a:bodyPr/>
          <a:lstStyle>
            <a:lvl1pPr>
              <a:defRPr/>
            </a:lvl1pPr>
          </a:lstStyle>
          <a:p>
            <a:endParaRPr lang="ja-JP" altLang="en-US">
              <a:solidFill>
                <a:srgbClr val="000066"/>
              </a:solidFill>
            </a:endParaRPr>
          </a:p>
        </p:txBody>
      </p:sp>
      <p:sp>
        <p:nvSpPr>
          <p:cNvPr id="4" name="スライド番号プレースホルダー 3"/>
          <p:cNvSpPr>
            <a:spLocks noGrp="1"/>
          </p:cNvSpPr>
          <p:nvPr>
            <p:ph type="sldNum" sz="quarter" idx="12"/>
          </p:nvPr>
        </p:nvSpPr>
        <p:spPr/>
        <p:txBody>
          <a:bodyPr/>
          <a:lstStyle>
            <a:lvl1pPr>
              <a:defRPr/>
            </a:lvl1pPr>
          </a:lstStyle>
          <a:p>
            <a:fld id="{B6F8F8A7-AD3C-4832-BEEC-24B8E22DE4F1}" type="slidenum">
              <a:rPr lang="ja-JP" altLang="en-US" smtClean="0">
                <a:solidFill>
                  <a:srgbClr val="000066"/>
                </a:solidFill>
              </a:rPr>
              <a:pPr/>
              <a:t>‹#›</a:t>
            </a:fld>
            <a:endParaRPr lang="ja-JP" altLang="en-US">
              <a:solidFill>
                <a:srgbClr val="000066"/>
              </a:solidFill>
            </a:endParaRPr>
          </a:p>
        </p:txBody>
      </p:sp>
    </p:spTree>
    <p:extLst>
      <p:ext uri="{BB962C8B-B14F-4D97-AF65-F5344CB8AC3E}">
        <p14:creationId xmlns:p14="http://schemas.microsoft.com/office/powerpoint/2010/main" val="10177101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fld id="{AD1F3109-C3AC-4EA6-8AED-1270710466B2}" type="datetime1">
              <a:rPr lang="ja-JP" altLang="en-US" smtClean="0">
                <a:solidFill>
                  <a:srgbClr val="000066"/>
                </a:solidFill>
              </a:rPr>
              <a:t>2019/10/31</a:t>
            </a:fld>
            <a:endParaRPr lang="ja-JP" altLang="en-US">
              <a:solidFill>
                <a:srgbClr val="000066"/>
              </a:solidFill>
            </a:endParaRPr>
          </a:p>
        </p:txBody>
      </p:sp>
      <p:sp>
        <p:nvSpPr>
          <p:cNvPr id="6" name="フッター プレースホルダー 5"/>
          <p:cNvSpPr>
            <a:spLocks noGrp="1"/>
          </p:cNvSpPr>
          <p:nvPr>
            <p:ph type="ftr" sz="quarter" idx="11"/>
          </p:nvPr>
        </p:nvSpPr>
        <p:spPr/>
        <p:txBody>
          <a:bodyPr/>
          <a:lstStyle>
            <a:lvl1pPr>
              <a:defRPr/>
            </a:lvl1pPr>
          </a:lstStyle>
          <a:p>
            <a:endParaRPr lang="ja-JP" altLang="en-US">
              <a:solidFill>
                <a:srgbClr val="000066"/>
              </a:solidFill>
            </a:endParaRPr>
          </a:p>
        </p:txBody>
      </p:sp>
      <p:sp>
        <p:nvSpPr>
          <p:cNvPr id="7" name="スライド番号プレースホルダー 6"/>
          <p:cNvSpPr>
            <a:spLocks noGrp="1"/>
          </p:cNvSpPr>
          <p:nvPr>
            <p:ph type="sldNum" sz="quarter" idx="12"/>
          </p:nvPr>
        </p:nvSpPr>
        <p:spPr/>
        <p:txBody>
          <a:bodyPr/>
          <a:lstStyle>
            <a:lvl1pPr>
              <a:defRPr/>
            </a:lvl1pPr>
          </a:lstStyle>
          <a:p>
            <a:fld id="{B6F8F8A7-AD3C-4832-BEEC-24B8E22DE4F1}" type="slidenum">
              <a:rPr lang="ja-JP" altLang="en-US" smtClean="0">
                <a:solidFill>
                  <a:srgbClr val="000066"/>
                </a:solidFill>
              </a:rPr>
              <a:pPr/>
              <a:t>‹#›</a:t>
            </a:fld>
            <a:endParaRPr lang="ja-JP" altLang="en-US">
              <a:solidFill>
                <a:srgbClr val="000066"/>
              </a:solidFill>
            </a:endParaRPr>
          </a:p>
        </p:txBody>
      </p:sp>
    </p:spTree>
    <p:extLst>
      <p:ext uri="{BB962C8B-B14F-4D97-AF65-F5344CB8AC3E}">
        <p14:creationId xmlns:p14="http://schemas.microsoft.com/office/powerpoint/2010/main" val="26589108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fld id="{B35DBA2C-AE2C-4798-B845-7117B3653909}" type="datetime1">
              <a:rPr lang="ja-JP" altLang="en-US" smtClean="0">
                <a:solidFill>
                  <a:srgbClr val="000066"/>
                </a:solidFill>
              </a:rPr>
              <a:t>2019/10/31</a:t>
            </a:fld>
            <a:endParaRPr lang="ja-JP" altLang="en-US">
              <a:solidFill>
                <a:srgbClr val="000066"/>
              </a:solidFill>
            </a:endParaRPr>
          </a:p>
        </p:txBody>
      </p:sp>
      <p:sp>
        <p:nvSpPr>
          <p:cNvPr id="6" name="フッター プレースホルダー 5"/>
          <p:cNvSpPr>
            <a:spLocks noGrp="1"/>
          </p:cNvSpPr>
          <p:nvPr>
            <p:ph type="ftr" sz="quarter" idx="11"/>
          </p:nvPr>
        </p:nvSpPr>
        <p:spPr/>
        <p:txBody>
          <a:bodyPr/>
          <a:lstStyle>
            <a:lvl1pPr>
              <a:defRPr/>
            </a:lvl1pPr>
          </a:lstStyle>
          <a:p>
            <a:endParaRPr lang="ja-JP" altLang="en-US">
              <a:solidFill>
                <a:srgbClr val="000066"/>
              </a:solidFill>
            </a:endParaRPr>
          </a:p>
        </p:txBody>
      </p:sp>
      <p:sp>
        <p:nvSpPr>
          <p:cNvPr id="7" name="スライド番号プレースホルダー 6"/>
          <p:cNvSpPr>
            <a:spLocks noGrp="1"/>
          </p:cNvSpPr>
          <p:nvPr>
            <p:ph type="sldNum" sz="quarter" idx="12"/>
          </p:nvPr>
        </p:nvSpPr>
        <p:spPr/>
        <p:txBody>
          <a:bodyPr/>
          <a:lstStyle>
            <a:lvl1pPr>
              <a:defRPr/>
            </a:lvl1pPr>
          </a:lstStyle>
          <a:p>
            <a:fld id="{B6F8F8A7-AD3C-4832-BEEC-24B8E22DE4F1}" type="slidenum">
              <a:rPr lang="ja-JP" altLang="en-US" smtClean="0">
                <a:solidFill>
                  <a:srgbClr val="000066"/>
                </a:solidFill>
              </a:rPr>
              <a:pPr/>
              <a:t>‹#›</a:t>
            </a:fld>
            <a:endParaRPr lang="ja-JP" altLang="en-US">
              <a:solidFill>
                <a:srgbClr val="000066"/>
              </a:solidFill>
            </a:endParaRPr>
          </a:p>
        </p:txBody>
      </p:sp>
    </p:spTree>
    <p:extLst>
      <p:ext uri="{BB962C8B-B14F-4D97-AF65-F5344CB8AC3E}">
        <p14:creationId xmlns:p14="http://schemas.microsoft.com/office/powerpoint/2010/main" val="39244174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fld id="{CB008FB6-BC06-4CEE-80AB-6BF49BF09666}" type="datetime1">
              <a:rPr lang="ja-JP" altLang="en-US" smtClean="0">
                <a:solidFill>
                  <a:srgbClr val="000066"/>
                </a:solidFill>
              </a:rPr>
              <a:t>2019/10/31</a:t>
            </a:fld>
            <a:endParaRPr lang="ja-JP" altLang="en-US">
              <a:solidFill>
                <a:srgbClr val="000066"/>
              </a:solidFill>
            </a:endParaRPr>
          </a:p>
        </p:txBody>
      </p:sp>
      <p:sp>
        <p:nvSpPr>
          <p:cNvPr id="5" name="フッター プレースホルダー 4"/>
          <p:cNvSpPr>
            <a:spLocks noGrp="1"/>
          </p:cNvSpPr>
          <p:nvPr>
            <p:ph type="ftr" sz="quarter" idx="11"/>
          </p:nvPr>
        </p:nvSpPr>
        <p:spPr/>
        <p:txBody>
          <a:bodyPr/>
          <a:lstStyle>
            <a:lvl1pPr>
              <a:defRPr/>
            </a:lvl1pPr>
          </a:lstStyle>
          <a:p>
            <a:endParaRPr lang="ja-JP" altLang="en-US">
              <a:solidFill>
                <a:srgbClr val="000066"/>
              </a:solidFill>
            </a:endParaRPr>
          </a:p>
        </p:txBody>
      </p:sp>
      <p:sp>
        <p:nvSpPr>
          <p:cNvPr id="6" name="スライド番号プレースホルダー 5"/>
          <p:cNvSpPr>
            <a:spLocks noGrp="1"/>
          </p:cNvSpPr>
          <p:nvPr>
            <p:ph type="sldNum" sz="quarter" idx="12"/>
          </p:nvPr>
        </p:nvSpPr>
        <p:spPr/>
        <p:txBody>
          <a:bodyPr/>
          <a:lstStyle>
            <a:lvl1pPr>
              <a:defRPr/>
            </a:lvl1pPr>
          </a:lstStyle>
          <a:p>
            <a:fld id="{B6F8F8A7-AD3C-4832-BEEC-24B8E22DE4F1}" type="slidenum">
              <a:rPr lang="ja-JP" altLang="en-US" smtClean="0">
                <a:solidFill>
                  <a:srgbClr val="000066"/>
                </a:solidFill>
              </a:rPr>
              <a:pPr/>
              <a:t>‹#›</a:t>
            </a:fld>
            <a:endParaRPr lang="ja-JP" altLang="en-US">
              <a:solidFill>
                <a:srgbClr val="000066"/>
              </a:solidFill>
            </a:endParaRPr>
          </a:p>
        </p:txBody>
      </p:sp>
    </p:spTree>
    <p:extLst>
      <p:ext uri="{BB962C8B-B14F-4D97-AF65-F5344CB8AC3E}">
        <p14:creationId xmlns:p14="http://schemas.microsoft.com/office/powerpoint/2010/main" val="25191261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43700" y="304800"/>
            <a:ext cx="2171700" cy="58674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228600" y="304800"/>
            <a:ext cx="6362700" cy="5867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fld id="{4760EE1B-8DEB-4B1E-B4DD-0E7CB783BBAC}" type="datetime1">
              <a:rPr lang="ja-JP" altLang="en-US" smtClean="0">
                <a:solidFill>
                  <a:srgbClr val="000066"/>
                </a:solidFill>
              </a:rPr>
              <a:t>2019/10/31</a:t>
            </a:fld>
            <a:endParaRPr lang="ja-JP" altLang="en-US">
              <a:solidFill>
                <a:srgbClr val="000066"/>
              </a:solidFill>
            </a:endParaRPr>
          </a:p>
        </p:txBody>
      </p:sp>
      <p:sp>
        <p:nvSpPr>
          <p:cNvPr id="5" name="フッター プレースホルダー 4"/>
          <p:cNvSpPr>
            <a:spLocks noGrp="1"/>
          </p:cNvSpPr>
          <p:nvPr>
            <p:ph type="ftr" sz="quarter" idx="11"/>
          </p:nvPr>
        </p:nvSpPr>
        <p:spPr/>
        <p:txBody>
          <a:bodyPr/>
          <a:lstStyle>
            <a:lvl1pPr>
              <a:defRPr/>
            </a:lvl1pPr>
          </a:lstStyle>
          <a:p>
            <a:endParaRPr lang="ja-JP" altLang="en-US">
              <a:solidFill>
                <a:srgbClr val="000066"/>
              </a:solidFill>
            </a:endParaRPr>
          </a:p>
        </p:txBody>
      </p:sp>
      <p:sp>
        <p:nvSpPr>
          <p:cNvPr id="6" name="スライド番号プレースホルダー 5"/>
          <p:cNvSpPr>
            <a:spLocks noGrp="1"/>
          </p:cNvSpPr>
          <p:nvPr>
            <p:ph type="sldNum" sz="quarter" idx="12"/>
          </p:nvPr>
        </p:nvSpPr>
        <p:spPr/>
        <p:txBody>
          <a:bodyPr/>
          <a:lstStyle>
            <a:lvl1pPr>
              <a:defRPr/>
            </a:lvl1pPr>
          </a:lstStyle>
          <a:p>
            <a:fld id="{B6F8F8A7-AD3C-4832-BEEC-24B8E22DE4F1}" type="slidenum">
              <a:rPr lang="ja-JP" altLang="en-US" smtClean="0">
                <a:solidFill>
                  <a:srgbClr val="000066"/>
                </a:solidFill>
              </a:rPr>
              <a:pPr/>
              <a:t>‹#›</a:t>
            </a:fld>
            <a:endParaRPr lang="ja-JP" altLang="en-US">
              <a:solidFill>
                <a:srgbClr val="000066"/>
              </a:solidFill>
            </a:endParaRPr>
          </a:p>
        </p:txBody>
      </p:sp>
    </p:spTree>
    <p:extLst>
      <p:ext uri="{BB962C8B-B14F-4D97-AF65-F5344CB8AC3E}">
        <p14:creationId xmlns:p14="http://schemas.microsoft.com/office/powerpoint/2010/main" val="18157419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pPr>
              <a:defRPr/>
            </a:pPr>
            <a:r>
              <a:rPr lang="en-US" altLang="ja-JP">
                <a:solidFill>
                  <a:srgbClr val="000000"/>
                </a:solidFill>
              </a:rPr>
              <a:t>19/6/2015</a:t>
            </a:r>
            <a:endParaRPr lang="en-US" altLang="ja-JP" dirty="0">
              <a:solidFill>
                <a:srgbClr val="000000"/>
              </a:solidFill>
            </a:endParaRPr>
          </a:p>
        </p:txBody>
      </p:sp>
      <p:sp>
        <p:nvSpPr>
          <p:cNvPr id="5" name="フッター プレースホルダー 4"/>
          <p:cNvSpPr>
            <a:spLocks noGrp="1"/>
          </p:cNvSpPr>
          <p:nvPr>
            <p:ph type="ftr" sz="quarter" idx="11"/>
          </p:nvPr>
        </p:nvSpPr>
        <p:spPr/>
        <p:txBody>
          <a:bodyPr/>
          <a:lstStyle/>
          <a:p>
            <a:pPr>
              <a:defRPr/>
            </a:pPr>
            <a:endParaRPr lang="en-US" altLang="ja-JP" dirty="0">
              <a:solidFill>
                <a:srgbClr val="000000"/>
              </a:solidFill>
            </a:endParaRPr>
          </a:p>
        </p:txBody>
      </p:sp>
      <p:sp>
        <p:nvSpPr>
          <p:cNvPr id="6" name="スライド番号プレースホルダー 5"/>
          <p:cNvSpPr>
            <a:spLocks noGrp="1"/>
          </p:cNvSpPr>
          <p:nvPr>
            <p:ph type="sldNum" sz="quarter" idx="12"/>
          </p:nvPr>
        </p:nvSpPr>
        <p:spPr/>
        <p:txBody>
          <a:bodyPr/>
          <a:lstStyle/>
          <a:p>
            <a:pPr>
              <a:defRPr/>
            </a:pPr>
            <a:fld id="{1F8FF03E-650F-45E1-BD74-CA0D17089FE9}" type="slidenum">
              <a:rPr lang="en-US" altLang="ja-JP" smtClean="0">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2357995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a:defRPr/>
            </a:pPr>
            <a:r>
              <a:rPr lang="en-US" altLang="ja-JP">
                <a:solidFill>
                  <a:srgbClr val="000000"/>
                </a:solidFill>
              </a:rPr>
              <a:t>19/6/2015</a:t>
            </a:r>
            <a:endParaRPr lang="en-US" altLang="ja-JP" dirty="0">
              <a:solidFill>
                <a:srgbClr val="000000"/>
              </a:solidFill>
            </a:endParaRPr>
          </a:p>
        </p:txBody>
      </p:sp>
      <p:sp>
        <p:nvSpPr>
          <p:cNvPr id="5" name="フッター プレースホルダー 4"/>
          <p:cNvSpPr>
            <a:spLocks noGrp="1"/>
          </p:cNvSpPr>
          <p:nvPr>
            <p:ph type="ftr" sz="quarter" idx="11"/>
          </p:nvPr>
        </p:nvSpPr>
        <p:spPr/>
        <p:txBody>
          <a:bodyPr/>
          <a:lstStyle/>
          <a:p>
            <a:pPr>
              <a:defRPr/>
            </a:pPr>
            <a:endParaRPr lang="en-US" altLang="ja-JP" dirty="0">
              <a:solidFill>
                <a:srgbClr val="000000"/>
              </a:solidFill>
            </a:endParaRPr>
          </a:p>
        </p:txBody>
      </p:sp>
      <p:sp>
        <p:nvSpPr>
          <p:cNvPr id="6" name="スライド番号プレースホルダー 5"/>
          <p:cNvSpPr>
            <a:spLocks noGrp="1"/>
          </p:cNvSpPr>
          <p:nvPr>
            <p:ph type="sldNum" sz="quarter" idx="12"/>
          </p:nvPr>
        </p:nvSpPr>
        <p:spPr/>
        <p:txBody>
          <a:bodyPr/>
          <a:lstStyle/>
          <a:p>
            <a:pPr>
              <a:defRPr/>
            </a:pPr>
            <a:fld id="{04C372C3-4F15-44AE-BACB-E530D13F969F}" type="slidenum">
              <a:rPr lang="en-US" altLang="ja-JP" smtClean="0">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2539736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pPr>
              <a:defRPr/>
            </a:pPr>
            <a:r>
              <a:rPr lang="en-US" altLang="ja-JP">
                <a:solidFill>
                  <a:srgbClr val="000000"/>
                </a:solidFill>
              </a:rPr>
              <a:t>19/6/2015</a:t>
            </a:r>
            <a:endParaRPr lang="en-US" altLang="ja-JP" dirty="0">
              <a:solidFill>
                <a:srgbClr val="000000"/>
              </a:solidFill>
            </a:endParaRPr>
          </a:p>
        </p:txBody>
      </p:sp>
      <p:sp>
        <p:nvSpPr>
          <p:cNvPr id="5" name="フッター プレースホルダー 4"/>
          <p:cNvSpPr>
            <a:spLocks noGrp="1"/>
          </p:cNvSpPr>
          <p:nvPr>
            <p:ph type="ftr" sz="quarter" idx="11"/>
          </p:nvPr>
        </p:nvSpPr>
        <p:spPr/>
        <p:txBody>
          <a:bodyPr/>
          <a:lstStyle/>
          <a:p>
            <a:pPr>
              <a:defRPr/>
            </a:pPr>
            <a:endParaRPr lang="en-US" altLang="ja-JP" dirty="0">
              <a:solidFill>
                <a:srgbClr val="000000"/>
              </a:solidFill>
            </a:endParaRPr>
          </a:p>
        </p:txBody>
      </p:sp>
      <p:sp>
        <p:nvSpPr>
          <p:cNvPr id="6" name="スライド番号プレースホルダー 5"/>
          <p:cNvSpPr>
            <a:spLocks noGrp="1"/>
          </p:cNvSpPr>
          <p:nvPr>
            <p:ph type="sldNum" sz="quarter" idx="12"/>
          </p:nvPr>
        </p:nvSpPr>
        <p:spPr/>
        <p:txBody>
          <a:bodyPr/>
          <a:lstStyle/>
          <a:p>
            <a:pPr>
              <a:defRPr/>
            </a:pPr>
            <a:fld id="{F0A78D4D-81E7-4FAD-B60B-269AF1038544}" type="slidenum">
              <a:rPr lang="en-US" altLang="ja-JP" smtClean="0">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6243031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pPr>
              <a:defRPr/>
            </a:pPr>
            <a:r>
              <a:rPr lang="en-US" altLang="ja-JP">
                <a:solidFill>
                  <a:srgbClr val="000000"/>
                </a:solidFill>
              </a:rPr>
              <a:t>19/6/2015</a:t>
            </a:r>
            <a:endParaRPr lang="en-US" altLang="ja-JP" dirty="0">
              <a:solidFill>
                <a:srgbClr val="000000"/>
              </a:solidFill>
            </a:endParaRPr>
          </a:p>
        </p:txBody>
      </p:sp>
      <p:sp>
        <p:nvSpPr>
          <p:cNvPr id="6" name="フッター プレースホルダー 5"/>
          <p:cNvSpPr>
            <a:spLocks noGrp="1"/>
          </p:cNvSpPr>
          <p:nvPr>
            <p:ph type="ftr" sz="quarter" idx="11"/>
          </p:nvPr>
        </p:nvSpPr>
        <p:spPr/>
        <p:txBody>
          <a:bodyPr/>
          <a:lstStyle/>
          <a:p>
            <a:pPr>
              <a:defRPr/>
            </a:pPr>
            <a:endParaRPr lang="en-US" altLang="ja-JP" dirty="0">
              <a:solidFill>
                <a:srgbClr val="000000"/>
              </a:solidFill>
            </a:endParaRPr>
          </a:p>
        </p:txBody>
      </p:sp>
      <p:sp>
        <p:nvSpPr>
          <p:cNvPr id="7" name="スライド番号プレースホルダー 6"/>
          <p:cNvSpPr>
            <a:spLocks noGrp="1"/>
          </p:cNvSpPr>
          <p:nvPr>
            <p:ph type="sldNum" sz="quarter" idx="12"/>
          </p:nvPr>
        </p:nvSpPr>
        <p:spPr/>
        <p:txBody>
          <a:bodyPr/>
          <a:lstStyle/>
          <a:p>
            <a:pPr>
              <a:defRPr/>
            </a:pPr>
            <a:fld id="{43BDCAD8-A3ED-4C1D-9D4A-A40C23827C63}" type="slidenum">
              <a:rPr lang="en-US" altLang="ja-JP" smtClean="0">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486418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614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xfrm>
            <a:off x="429768" y="926224"/>
            <a:ext cx="3494160" cy="2718800"/>
          </a:xfrm>
        </p:spPr>
        <p:txBody>
          <a:bodyPr anchor="t">
            <a:normAutofit/>
          </a:bodyPr>
          <a:lstStyle>
            <a:lvl1pPr algn="l">
              <a:defRPr sz="3200" b="1" cap="none" baseline="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29768" y="612648"/>
            <a:ext cx="3494160" cy="310896"/>
          </a:xfrm>
        </p:spPr>
        <p:txBody>
          <a:bodyPr anchor="b">
            <a:noAutofit/>
          </a:bodyPr>
          <a:lstStyle>
            <a:lvl1pPr marL="0" indent="0">
              <a:buNone/>
              <a:defRPr sz="14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045888D-9AB1-6B4D-8F49-EDCF20386FD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pPr>
              <a:defRPr/>
            </a:pPr>
            <a:r>
              <a:rPr lang="en-US" altLang="ja-JP">
                <a:solidFill>
                  <a:srgbClr val="000000"/>
                </a:solidFill>
              </a:rPr>
              <a:t>19/6/2015</a:t>
            </a:r>
            <a:endParaRPr lang="en-US" altLang="ja-JP" dirty="0">
              <a:solidFill>
                <a:srgbClr val="000000"/>
              </a:solidFill>
            </a:endParaRPr>
          </a:p>
        </p:txBody>
      </p:sp>
      <p:sp>
        <p:nvSpPr>
          <p:cNvPr id="8" name="フッター プレースホルダー 7"/>
          <p:cNvSpPr>
            <a:spLocks noGrp="1"/>
          </p:cNvSpPr>
          <p:nvPr>
            <p:ph type="ftr" sz="quarter" idx="11"/>
          </p:nvPr>
        </p:nvSpPr>
        <p:spPr/>
        <p:txBody>
          <a:bodyPr/>
          <a:lstStyle/>
          <a:p>
            <a:pPr>
              <a:defRPr/>
            </a:pPr>
            <a:endParaRPr lang="en-US" altLang="ja-JP" dirty="0">
              <a:solidFill>
                <a:srgbClr val="000000"/>
              </a:solidFill>
            </a:endParaRPr>
          </a:p>
        </p:txBody>
      </p:sp>
      <p:sp>
        <p:nvSpPr>
          <p:cNvPr id="9" name="スライド番号プレースホルダー 8"/>
          <p:cNvSpPr>
            <a:spLocks noGrp="1"/>
          </p:cNvSpPr>
          <p:nvPr>
            <p:ph type="sldNum" sz="quarter" idx="12"/>
          </p:nvPr>
        </p:nvSpPr>
        <p:spPr/>
        <p:txBody>
          <a:bodyPr/>
          <a:lstStyle/>
          <a:p>
            <a:pPr>
              <a:defRPr/>
            </a:pPr>
            <a:fld id="{36DAB988-8BE1-4D5A-9F42-93F5D56E4126}" type="slidenum">
              <a:rPr lang="en-US" altLang="ja-JP" smtClean="0">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1313627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pPr>
              <a:defRPr/>
            </a:pPr>
            <a:r>
              <a:rPr lang="en-US" altLang="ja-JP">
                <a:solidFill>
                  <a:srgbClr val="000000"/>
                </a:solidFill>
              </a:rPr>
              <a:t>19/6/2015</a:t>
            </a:r>
            <a:endParaRPr lang="en-US" altLang="ja-JP" dirty="0">
              <a:solidFill>
                <a:srgbClr val="000000"/>
              </a:solidFill>
            </a:endParaRPr>
          </a:p>
        </p:txBody>
      </p:sp>
      <p:sp>
        <p:nvSpPr>
          <p:cNvPr id="4" name="フッター プレースホルダー 3"/>
          <p:cNvSpPr>
            <a:spLocks noGrp="1"/>
          </p:cNvSpPr>
          <p:nvPr>
            <p:ph type="ftr" sz="quarter" idx="11"/>
          </p:nvPr>
        </p:nvSpPr>
        <p:spPr/>
        <p:txBody>
          <a:bodyPr/>
          <a:lstStyle/>
          <a:p>
            <a:pPr>
              <a:defRPr/>
            </a:pPr>
            <a:endParaRPr lang="en-US" altLang="ja-JP" dirty="0">
              <a:solidFill>
                <a:srgbClr val="000000"/>
              </a:solidFill>
            </a:endParaRPr>
          </a:p>
        </p:txBody>
      </p:sp>
      <p:sp>
        <p:nvSpPr>
          <p:cNvPr id="5" name="スライド番号プレースホルダー 4"/>
          <p:cNvSpPr>
            <a:spLocks noGrp="1"/>
          </p:cNvSpPr>
          <p:nvPr>
            <p:ph type="sldNum" sz="quarter" idx="12"/>
          </p:nvPr>
        </p:nvSpPr>
        <p:spPr/>
        <p:txBody>
          <a:bodyPr/>
          <a:lstStyle/>
          <a:p>
            <a:pPr>
              <a:defRPr/>
            </a:pPr>
            <a:fld id="{5EC4A80A-D05B-424C-985C-638F844F6C57}" type="slidenum">
              <a:rPr lang="en-US" altLang="ja-JP" smtClean="0">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7226361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pPr>
              <a:defRPr/>
            </a:pPr>
            <a:r>
              <a:rPr lang="en-US" altLang="ja-JP">
                <a:solidFill>
                  <a:srgbClr val="000000"/>
                </a:solidFill>
              </a:rPr>
              <a:t>19/6/2015</a:t>
            </a:r>
            <a:endParaRPr lang="en-US" altLang="ja-JP" dirty="0">
              <a:solidFill>
                <a:srgbClr val="000000"/>
              </a:solidFill>
            </a:endParaRPr>
          </a:p>
        </p:txBody>
      </p:sp>
      <p:sp>
        <p:nvSpPr>
          <p:cNvPr id="3" name="フッター プレースホルダー 2"/>
          <p:cNvSpPr>
            <a:spLocks noGrp="1"/>
          </p:cNvSpPr>
          <p:nvPr>
            <p:ph type="ftr" sz="quarter" idx="11"/>
          </p:nvPr>
        </p:nvSpPr>
        <p:spPr/>
        <p:txBody>
          <a:bodyPr/>
          <a:lstStyle/>
          <a:p>
            <a:pPr>
              <a:defRPr/>
            </a:pPr>
            <a:endParaRPr lang="en-US" altLang="ja-JP" dirty="0">
              <a:solidFill>
                <a:srgbClr val="000000"/>
              </a:solidFill>
            </a:endParaRPr>
          </a:p>
        </p:txBody>
      </p:sp>
    </p:spTree>
    <p:extLst>
      <p:ext uri="{BB962C8B-B14F-4D97-AF65-F5344CB8AC3E}">
        <p14:creationId xmlns:p14="http://schemas.microsoft.com/office/powerpoint/2010/main" val="40019454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pPr>
              <a:defRPr/>
            </a:pPr>
            <a:r>
              <a:rPr lang="en-US" altLang="ja-JP">
                <a:solidFill>
                  <a:srgbClr val="000000"/>
                </a:solidFill>
              </a:rPr>
              <a:t>19/6/2015</a:t>
            </a:r>
            <a:endParaRPr lang="en-US" altLang="ja-JP" dirty="0">
              <a:solidFill>
                <a:srgbClr val="000000"/>
              </a:solidFill>
            </a:endParaRPr>
          </a:p>
        </p:txBody>
      </p:sp>
      <p:sp>
        <p:nvSpPr>
          <p:cNvPr id="6" name="フッター プレースホルダー 5"/>
          <p:cNvSpPr>
            <a:spLocks noGrp="1"/>
          </p:cNvSpPr>
          <p:nvPr>
            <p:ph type="ftr" sz="quarter" idx="11"/>
          </p:nvPr>
        </p:nvSpPr>
        <p:spPr/>
        <p:txBody>
          <a:bodyPr/>
          <a:lstStyle/>
          <a:p>
            <a:pPr>
              <a:defRPr/>
            </a:pPr>
            <a:endParaRPr lang="en-US" altLang="ja-JP" dirty="0">
              <a:solidFill>
                <a:srgbClr val="000000"/>
              </a:solidFill>
            </a:endParaRPr>
          </a:p>
        </p:txBody>
      </p:sp>
      <p:sp>
        <p:nvSpPr>
          <p:cNvPr id="7" name="スライド番号プレースホルダー 6"/>
          <p:cNvSpPr>
            <a:spLocks noGrp="1"/>
          </p:cNvSpPr>
          <p:nvPr>
            <p:ph type="sldNum" sz="quarter" idx="12"/>
          </p:nvPr>
        </p:nvSpPr>
        <p:spPr/>
        <p:txBody>
          <a:bodyPr/>
          <a:lstStyle/>
          <a:p>
            <a:pPr>
              <a:defRPr/>
            </a:pPr>
            <a:fld id="{C965EF7E-7A41-4FE7-967B-6D063813D974}" type="slidenum">
              <a:rPr lang="en-US" altLang="ja-JP" smtClean="0">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1001344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dirty="0"/>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pPr>
              <a:defRPr/>
            </a:pPr>
            <a:r>
              <a:rPr lang="en-US" altLang="ja-JP">
                <a:solidFill>
                  <a:srgbClr val="000000"/>
                </a:solidFill>
              </a:rPr>
              <a:t>19/6/2015</a:t>
            </a:r>
            <a:endParaRPr lang="en-US" altLang="ja-JP" dirty="0">
              <a:solidFill>
                <a:srgbClr val="000000"/>
              </a:solidFill>
            </a:endParaRPr>
          </a:p>
        </p:txBody>
      </p:sp>
      <p:sp>
        <p:nvSpPr>
          <p:cNvPr id="6" name="フッター プレースホルダー 5"/>
          <p:cNvSpPr>
            <a:spLocks noGrp="1"/>
          </p:cNvSpPr>
          <p:nvPr>
            <p:ph type="ftr" sz="quarter" idx="11"/>
          </p:nvPr>
        </p:nvSpPr>
        <p:spPr/>
        <p:txBody>
          <a:bodyPr/>
          <a:lstStyle/>
          <a:p>
            <a:pPr>
              <a:defRPr/>
            </a:pPr>
            <a:endParaRPr lang="en-US" altLang="ja-JP" dirty="0">
              <a:solidFill>
                <a:srgbClr val="000000"/>
              </a:solidFill>
            </a:endParaRPr>
          </a:p>
        </p:txBody>
      </p:sp>
      <p:sp>
        <p:nvSpPr>
          <p:cNvPr id="7" name="スライド番号プレースホルダー 6"/>
          <p:cNvSpPr>
            <a:spLocks noGrp="1"/>
          </p:cNvSpPr>
          <p:nvPr>
            <p:ph type="sldNum" sz="quarter" idx="12"/>
          </p:nvPr>
        </p:nvSpPr>
        <p:spPr/>
        <p:txBody>
          <a:bodyPr/>
          <a:lstStyle/>
          <a:p>
            <a:pPr>
              <a:defRPr/>
            </a:pPr>
            <a:fld id="{074E335D-9EF3-409F-A771-DB45FF6E8774}" type="slidenum">
              <a:rPr lang="en-US" altLang="ja-JP" smtClean="0">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5255204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a:defRPr/>
            </a:pPr>
            <a:r>
              <a:rPr lang="en-US" altLang="ja-JP">
                <a:solidFill>
                  <a:srgbClr val="000000"/>
                </a:solidFill>
              </a:rPr>
              <a:t>19/6/2015</a:t>
            </a:r>
            <a:endParaRPr lang="en-US" altLang="ja-JP" dirty="0">
              <a:solidFill>
                <a:srgbClr val="000000"/>
              </a:solidFill>
            </a:endParaRPr>
          </a:p>
        </p:txBody>
      </p:sp>
      <p:sp>
        <p:nvSpPr>
          <p:cNvPr id="5" name="フッター プレースホルダー 4"/>
          <p:cNvSpPr>
            <a:spLocks noGrp="1"/>
          </p:cNvSpPr>
          <p:nvPr>
            <p:ph type="ftr" sz="quarter" idx="11"/>
          </p:nvPr>
        </p:nvSpPr>
        <p:spPr/>
        <p:txBody>
          <a:bodyPr/>
          <a:lstStyle/>
          <a:p>
            <a:pPr>
              <a:defRPr/>
            </a:pPr>
            <a:endParaRPr lang="en-US" altLang="ja-JP" dirty="0">
              <a:solidFill>
                <a:srgbClr val="000000"/>
              </a:solidFill>
            </a:endParaRPr>
          </a:p>
        </p:txBody>
      </p:sp>
      <p:sp>
        <p:nvSpPr>
          <p:cNvPr id="6" name="スライド番号プレースホルダー 5"/>
          <p:cNvSpPr>
            <a:spLocks noGrp="1"/>
          </p:cNvSpPr>
          <p:nvPr>
            <p:ph type="sldNum" sz="quarter" idx="12"/>
          </p:nvPr>
        </p:nvSpPr>
        <p:spPr/>
        <p:txBody>
          <a:bodyPr/>
          <a:lstStyle/>
          <a:p>
            <a:pPr>
              <a:defRPr/>
            </a:pPr>
            <a:fld id="{50F72987-CBF1-43A0-8861-E5F367451CEF}" type="slidenum">
              <a:rPr lang="en-US" altLang="ja-JP" smtClean="0">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7486707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a:defRPr/>
            </a:pPr>
            <a:r>
              <a:rPr lang="en-US" altLang="ja-JP">
                <a:solidFill>
                  <a:srgbClr val="000000"/>
                </a:solidFill>
              </a:rPr>
              <a:t>19/6/2015</a:t>
            </a:r>
            <a:endParaRPr lang="en-US" altLang="ja-JP" dirty="0">
              <a:solidFill>
                <a:srgbClr val="000000"/>
              </a:solidFill>
            </a:endParaRPr>
          </a:p>
        </p:txBody>
      </p:sp>
      <p:sp>
        <p:nvSpPr>
          <p:cNvPr id="5" name="フッター プレースホルダー 4"/>
          <p:cNvSpPr>
            <a:spLocks noGrp="1"/>
          </p:cNvSpPr>
          <p:nvPr>
            <p:ph type="ftr" sz="quarter" idx="11"/>
          </p:nvPr>
        </p:nvSpPr>
        <p:spPr/>
        <p:txBody>
          <a:bodyPr/>
          <a:lstStyle/>
          <a:p>
            <a:pPr>
              <a:defRPr/>
            </a:pPr>
            <a:endParaRPr lang="en-US" altLang="ja-JP" dirty="0">
              <a:solidFill>
                <a:srgbClr val="000000"/>
              </a:solidFill>
            </a:endParaRPr>
          </a:p>
        </p:txBody>
      </p:sp>
      <p:sp>
        <p:nvSpPr>
          <p:cNvPr id="6" name="スライド番号プレースホルダー 5"/>
          <p:cNvSpPr>
            <a:spLocks noGrp="1"/>
          </p:cNvSpPr>
          <p:nvPr>
            <p:ph type="sldNum" sz="quarter" idx="12"/>
          </p:nvPr>
        </p:nvSpPr>
        <p:spPr/>
        <p:txBody>
          <a:bodyPr/>
          <a:lstStyle/>
          <a:p>
            <a:pPr>
              <a:defRPr/>
            </a:pPr>
            <a:fld id="{0515CA6F-65FA-4555-AB76-48CE5BD9C9B8}" type="slidenum">
              <a:rPr lang="en-US" altLang="ja-JP" smtClean="0">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323930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5070C3D2-1958-4999-96E5-C3F1C3A020DF}" type="datetimeFigureOut">
              <a:rPr lang="en-CA" smtClean="0"/>
              <a:t>2019-10-31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BD097A8-A318-43F9-8F37-1CA973F3E223}" type="slidenum">
              <a:rPr lang="en-CA" smtClean="0"/>
              <a:t>‹#›</a:t>
            </a:fld>
            <a:endParaRPr lang="en-CA"/>
          </a:p>
        </p:txBody>
      </p:sp>
    </p:spTree>
    <p:extLst>
      <p:ext uri="{BB962C8B-B14F-4D97-AF65-F5344CB8AC3E}">
        <p14:creationId xmlns:p14="http://schemas.microsoft.com/office/powerpoint/2010/main" val="10658898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5070C3D2-1958-4999-96E5-C3F1C3A020DF}" type="datetimeFigureOut">
              <a:rPr lang="en-CA" smtClean="0"/>
              <a:t>2019-10-31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BD097A8-A318-43F9-8F37-1CA973F3E223}" type="slidenum">
              <a:rPr lang="en-CA" smtClean="0"/>
              <a:t>‹#›</a:t>
            </a:fld>
            <a:endParaRPr lang="en-CA"/>
          </a:p>
        </p:txBody>
      </p:sp>
    </p:spTree>
    <p:extLst>
      <p:ext uri="{BB962C8B-B14F-4D97-AF65-F5344CB8AC3E}">
        <p14:creationId xmlns:p14="http://schemas.microsoft.com/office/powerpoint/2010/main" val="13361446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CA"/>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70C3D2-1958-4999-96E5-C3F1C3A020DF}" type="datetimeFigureOut">
              <a:rPr lang="en-CA" smtClean="0"/>
              <a:t>2019-10-31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BD097A8-A318-43F9-8F37-1CA973F3E223}" type="slidenum">
              <a:rPr lang="en-CA" smtClean="0"/>
              <a:t>‹#›</a:t>
            </a:fld>
            <a:endParaRPr lang="en-CA"/>
          </a:p>
        </p:txBody>
      </p:sp>
    </p:spTree>
    <p:extLst>
      <p:ext uri="{BB962C8B-B14F-4D97-AF65-F5344CB8AC3E}">
        <p14:creationId xmlns:p14="http://schemas.microsoft.com/office/powerpoint/2010/main" val="2368603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F045888D-9AB1-6B4D-8F49-EDCF20386FD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5070C3D2-1958-4999-96E5-C3F1C3A020DF}" type="datetimeFigureOut">
              <a:rPr lang="en-CA" smtClean="0"/>
              <a:t>2019-10-31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BD097A8-A318-43F9-8F37-1CA973F3E223}" type="slidenum">
              <a:rPr lang="en-CA" smtClean="0"/>
              <a:t>‹#›</a:t>
            </a:fld>
            <a:endParaRPr lang="en-CA"/>
          </a:p>
        </p:txBody>
      </p:sp>
    </p:spTree>
    <p:extLst>
      <p:ext uri="{BB962C8B-B14F-4D97-AF65-F5344CB8AC3E}">
        <p14:creationId xmlns:p14="http://schemas.microsoft.com/office/powerpoint/2010/main" val="4865104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5070C3D2-1958-4999-96E5-C3F1C3A020DF}" type="datetimeFigureOut">
              <a:rPr lang="en-CA" smtClean="0"/>
              <a:t>2019-10-31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7BD097A8-A318-43F9-8F37-1CA973F3E223}" type="slidenum">
              <a:rPr lang="en-CA" smtClean="0"/>
              <a:t>‹#›</a:t>
            </a:fld>
            <a:endParaRPr lang="en-CA"/>
          </a:p>
        </p:txBody>
      </p:sp>
    </p:spTree>
    <p:extLst>
      <p:ext uri="{BB962C8B-B14F-4D97-AF65-F5344CB8AC3E}">
        <p14:creationId xmlns:p14="http://schemas.microsoft.com/office/powerpoint/2010/main" val="29069570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5070C3D2-1958-4999-96E5-C3F1C3A020DF}" type="datetimeFigureOut">
              <a:rPr lang="en-CA" smtClean="0"/>
              <a:t>2019-10-31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7BD097A8-A318-43F9-8F37-1CA973F3E223}" type="slidenum">
              <a:rPr lang="en-CA" smtClean="0"/>
              <a:t>‹#›</a:t>
            </a:fld>
            <a:endParaRPr lang="en-CA"/>
          </a:p>
        </p:txBody>
      </p:sp>
    </p:spTree>
    <p:extLst>
      <p:ext uri="{BB962C8B-B14F-4D97-AF65-F5344CB8AC3E}">
        <p14:creationId xmlns:p14="http://schemas.microsoft.com/office/powerpoint/2010/main" val="31966966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70C3D2-1958-4999-96E5-C3F1C3A020DF}" type="datetimeFigureOut">
              <a:rPr lang="en-CA" smtClean="0"/>
              <a:t>2019-10-31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7BD097A8-A318-43F9-8F37-1CA973F3E223}" type="slidenum">
              <a:rPr lang="en-CA" smtClean="0"/>
              <a:t>‹#›</a:t>
            </a:fld>
            <a:endParaRPr lang="en-CA"/>
          </a:p>
        </p:txBody>
      </p:sp>
    </p:spTree>
    <p:extLst>
      <p:ext uri="{BB962C8B-B14F-4D97-AF65-F5344CB8AC3E}">
        <p14:creationId xmlns:p14="http://schemas.microsoft.com/office/powerpoint/2010/main" val="28041170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CA"/>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070C3D2-1958-4999-96E5-C3F1C3A020DF}" type="datetimeFigureOut">
              <a:rPr lang="en-CA" smtClean="0"/>
              <a:t>2019-10-31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BD097A8-A318-43F9-8F37-1CA973F3E223}" type="slidenum">
              <a:rPr lang="en-CA" smtClean="0"/>
              <a:t>‹#›</a:t>
            </a:fld>
            <a:endParaRPr lang="en-CA"/>
          </a:p>
        </p:txBody>
      </p:sp>
    </p:spTree>
    <p:extLst>
      <p:ext uri="{BB962C8B-B14F-4D97-AF65-F5344CB8AC3E}">
        <p14:creationId xmlns:p14="http://schemas.microsoft.com/office/powerpoint/2010/main" val="7235726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CA"/>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CA"/>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070C3D2-1958-4999-96E5-C3F1C3A020DF}" type="datetimeFigureOut">
              <a:rPr lang="en-CA" smtClean="0"/>
              <a:t>2019-10-31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BD097A8-A318-43F9-8F37-1CA973F3E223}" type="slidenum">
              <a:rPr lang="en-CA" smtClean="0"/>
              <a:t>‹#›</a:t>
            </a:fld>
            <a:endParaRPr lang="en-CA"/>
          </a:p>
        </p:txBody>
      </p:sp>
    </p:spTree>
    <p:extLst>
      <p:ext uri="{BB962C8B-B14F-4D97-AF65-F5344CB8AC3E}">
        <p14:creationId xmlns:p14="http://schemas.microsoft.com/office/powerpoint/2010/main" val="27930696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5070C3D2-1958-4999-96E5-C3F1C3A020DF}" type="datetimeFigureOut">
              <a:rPr lang="en-CA" smtClean="0"/>
              <a:t>2019-10-31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BD097A8-A318-43F9-8F37-1CA973F3E223}" type="slidenum">
              <a:rPr lang="en-CA" smtClean="0"/>
              <a:t>‹#›</a:t>
            </a:fld>
            <a:endParaRPr lang="en-CA"/>
          </a:p>
        </p:txBody>
      </p:sp>
    </p:spTree>
    <p:extLst>
      <p:ext uri="{BB962C8B-B14F-4D97-AF65-F5344CB8AC3E}">
        <p14:creationId xmlns:p14="http://schemas.microsoft.com/office/powerpoint/2010/main" val="32078336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5070C3D2-1958-4999-96E5-C3F1C3A020DF}" type="datetimeFigureOut">
              <a:rPr lang="en-CA" smtClean="0"/>
              <a:t>2019-10-31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BD097A8-A318-43F9-8F37-1CA973F3E223}" type="slidenum">
              <a:rPr lang="en-CA" smtClean="0"/>
              <a:t>‹#›</a:t>
            </a:fld>
            <a:endParaRPr lang="en-CA"/>
          </a:p>
        </p:txBody>
      </p:sp>
    </p:spTree>
    <p:extLst>
      <p:ext uri="{BB962C8B-B14F-4D97-AF65-F5344CB8AC3E}">
        <p14:creationId xmlns:p14="http://schemas.microsoft.com/office/powerpoint/2010/main" val="2824162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IDRC titl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0" y="2060579"/>
            <a:ext cx="9144000" cy="2952601"/>
          </a:xfrm>
          <a:prstGeom prst="rect">
            <a:avLst/>
          </a:prstGeom>
        </p:spPr>
        <p:txBody>
          <a:bodyPr lIns="1198800"/>
          <a:lstStyle>
            <a:lvl1pPr marL="0" indent="0">
              <a:buFontTx/>
              <a:buNone/>
              <a:defRPr/>
            </a:lvl1pPr>
            <a:lvl2pPr marL="0" indent="0">
              <a:buNone/>
              <a:defRPr lang="en-US" sz="1800" smtClean="0"/>
            </a:lvl2pPr>
          </a:lstStyle>
          <a:p>
            <a:pPr lvl="1"/>
            <a:r>
              <a:rPr lang="en-US" dirty="0"/>
              <a:t>Title of Presentation</a:t>
            </a:r>
          </a:p>
          <a:p>
            <a:pPr lvl="1"/>
            <a:endParaRPr lang="en-US" dirty="0"/>
          </a:p>
        </p:txBody>
      </p:sp>
    </p:spTree>
    <p:extLst>
      <p:ext uri="{BB962C8B-B14F-4D97-AF65-F5344CB8AC3E}">
        <p14:creationId xmlns:p14="http://schemas.microsoft.com/office/powerpoint/2010/main" val="40019994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IDRC text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7"/>
          <p:cNvSpPr>
            <a:spLocks noGrp="1"/>
          </p:cNvSpPr>
          <p:nvPr>
            <p:ph sz="quarter" idx="10" hasCustomPrompt="1"/>
          </p:nvPr>
        </p:nvSpPr>
        <p:spPr>
          <a:xfrm>
            <a:off x="611190" y="1268416"/>
            <a:ext cx="7921625" cy="5040907"/>
          </a:xfrm>
          <a:prstGeom prst="rect">
            <a:avLst/>
          </a:prstGeom>
        </p:spPr>
        <p:txBody>
          <a:bodyPr/>
          <a:lstStyle>
            <a:lvl1pPr marL="0" indent="0" eaLnBrk="1" hangingPunct="1">
              <a:spcBef>
                <a:spcPct val="0"/>
              </a:spcBef>
              <a:buNone/>
              <a:defRPr sz="1350"/>
            </a:lvl1pPr>
          </a:lstStyle>
          <a:p>
            <a:pPr eaLnBrk="1" hangingPunct="1">
              <a:spcBef>
                <a:spcPct val="0"/>
              </a:spcBef>
            </a:pPr>
            <a:r>
              <a:rPr lang="en-CA" dirty="0"/>
              <a:t>INSTRUCTIONS:</a:t>
            </a:r>
          </a:p>
          <a:p>
            <a:pPr eaLnBrk="1" hangingPunct="1">
              <a:spcBef>
                <a:spcPct val="0"/>
              </a:spcBef>
            </a:pPr>
            <a:endParaRPr lang="en-CA" dirty="0"/>
          </a:p>
          <a:p>
            <a:pPr eaLnBrk="1" hangingPunct="1">
              <a:spcBef>
                <a:spcPct val="0"/>
              </a:spcBef>
            </a:pPr>
            <a:r>
              <a:rPr lang="en-CA" dirty="0"/>
              <a:t>The font is Calibri (Body), black.</a:t>
            </a:r>
          </a:p>
          <a:p>
            <a:pPr eaLnBrk="1" hangingPunct="1">
              <a:spcBef>
                <a:spcPct val="0"/>
              </a:spcBef>
            </a:pPr>
            <a:endParaRPr lang="en-CA" dirty="0"/>
          </a:p>
          <a:p>
            <a:pPr eaLnBrk="1" hangingPunct="1">
              <a:spcBef>
                <a:spcPct val="0"/>
              </a:spcBef>
            </a:pPr>
            <a:r>
              <a:rPr lang="en-CA" dirty="0"/>
              <a:t>Sizes of each line is as follows:</a:t>
            </a:r>
          </a:p>
          <a:p>
            <a:pPr eaLnBrk="1" hangingPunct="1">
              <a:spcBef>
                <a:spcPct val="0"/>
              </a:spcBef>
            </a:pPr>
            <a:r>
              <a:rPr lang="en-CA" dirty="0"/>
              <a:t>Title – Calibri (Body) 28pt.</a:t>
            </a:r>
          </a:p>
          <a:p>
            <a:pPr eaLnBrk="1" hangingPunct="1">
              <a:spcBef>
                <a:spcPct val="0"/>
              </a:spcBef>
            </a:pPr>
            <a:r>
              <a:rPr lang="en-CA" dirty="0"/>
              <a:t>Body Text – Calibri (Body) 22pt.</a:t>
            </a:r>
          </a:p>
        </p:txBody>
      </p:sp>
      <p:sp>
        <p:nvSpPr>
          <p:cNvPr id="10" name="Slide Number Placeholder 9"/>
          <p:cNvSpPr>
            <a:spLocks noGrp="1"/>
          </p:cNvSpPr>
          <p:nvPr>
            <p:ph type="sldNum" sz="quarter" idx="11"/>
          </p:nvPr>
        </p:nvSpPr>
        <p:spPr/>
        <p:txBody>
          <a:bodyPr/>
          <a:lstStyle/>
          <a:p>
            <a:fld id="{ABE27EA0-1B62-43DD-B27B-07DFF24FE028}"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313701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F045888D-9AB1-6B4D-8F49-EDCF20386FD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629275"/>
            <a:ext cx="7772400" cy="2387600"/>
          </a:xfrm>
        </p:spPr>
        <p:txBody>
          <a:bodyPr anchor="b">
            <a:normAutofit/>
          </a:bodyPr>
          <a:lstStyle>
            <a:lvl1pPr algn="ctr">
              <a:defRPr sz="4800"/>
            </a:lvl1pPr>
          </a:lstStyle>
          <a:p>
            <a:r>
              <a:rPr lang="en-US" dirty="0"/>
              <a:t>Click to edit Master title style</a:t>
            </a:r>
          </a:p>
        </p:txBody>
      </p:sp>
      <p:sp>
        <p:nvSpPr>
          <p:cNvPr id="3" name="Subtitle 2"/>
          <p:cNvSpPr>
            <a:spLocks noGrp="1"/>
          </p:cNvSpPr>
          <p:nvPr>
            <p:ph type="subTitle" idx="1"/>
          </p:nvPr>
        </p:nvSpPr>
        <p:spPr>
          <a:xfrm>
            <a:off x="1155700" y="4292012"/>
            <a:ext cx="6858000" cy="6905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F3213D-03DC-4C1E-9C98-D5F563ABB049}" type="datetimeFigureOut">
              <a:rPr lang="en-ZA" smtClean="0"/>
              <a:t>2019/10/31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4F6440CE-3741-486A-BAE0-2B986CCA0E86}" type="slidenum">
              <a:rPr lang="en-ZA" smtClean="0"/>
              <a:t>‹#›</a:t>
            </a:fld>
            <a:endParaRPr lang="en-ZA"/>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0"/>
            <a:ext cx="9144000" cy="2139696"/>
          </a:xfrm>
          <a:prstGeom prst="rect">
            <a:avLst/>
          </a:prstGeom>
        </p:spPr>
      </p:pic>
    </p:spTree>
    <p:extLst>
      <p:ext uri="{BB962C8B-B14F-4D97-AF65-F5344CB8AC3E}">
        <p14:creationId xmlns:p14="http://schemas.microsoft.com/office/powerpoint/2010/main" val="16537333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11899"/>
            <a:ext cx="2057400" cy="365125"/>
          </a:xfrm>
        </p:spPr>
        <p:txBody>
          <a:bodyPr/>
          <a:lstStyle/>
          <a:p>
            <a:fld id="{EAF3213D-03DC-4C1E-9C98-D5F563ABB049}" type="datetimeFigureOut">
              <a:rPr lang="en-ZA" smtClean="0"/>
              <a:t>2019/10/31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4F6440CE-3741-486A-BAE0-2B986CCA0E86}" type="slidenum">
              <a:rPr lang="en-ZA" smtClean="0"/>
              <a:t>‹#›</a:t>
            </a:fld>
            <a:endParaRPr lang="en-ZA"/>
          </a:p>
        </p:txBody>
      </p:sp>
    </p:spTree>
    <p:extLst>
      <p:ext uri="{BB962C8B-B14F-4D97-AF65-F5344CB8AC3E}">
        <p14:creationId xmlns:p14="http://schemas.microsoft.com/office/powerpoint/2010/main" val="17073063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F3213D-03DC-4C1E-9C98-D5F563ABB049}" type="datetimeFigureOut">
              <a:rPr lang="en-ZA" smtClean="0"/>
              <a:t>2019/10/31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4F6440CE-3741-486A-BAE0-2B986CCA0E86}" type="slidenum">
              <a:rPr lang="en-ZA" smtClean="0"/>
              <a:t>‹#›</a:t>
            </a:fld>
            <a:endParaRPr lang="en-ZA"/>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0" y="4645152"/>
            <a:ext cx="9144000" cy="221284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72269" y="5526774"/>
            <a:ext cx="1585981" cy="829577"/>
          </a:xfrm>
          <a:prstGeom prst="rect">
            <a:avLst/>
          </a:prstGeom>
        </p:spPr>
      </p:pic>
    </p:spTree>
    <p:extLst>
      <p:ext uri="{BB962C8B-B14F-4D97-AF65-F5344CB8AC3E}">
        <p14:creationId xmlns:p14="http://schemas.microsoft.com/office/powerpoint/2010/main" val="40837131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AF3213D-03DC-4C1E-9C98-D5F563ABB049}" type="datetimeFigureOut">
              <a:rPr lang="en-ZA" smtClean="0"/>
              <a:t>2019/10/31</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4F6440CE-3741-486A-BAE0-2B986CCA0E86}" type="slidenum">
              <a:rPr lang="en-ZA" smtClean="0"/>
              <a:t>‹#›</a:t>
            </a:fld>
            <a:endParaRPr lang="en-ZA"/>
          </a:p>
        </p:txBody>
      </p:sp>
    </p:spTree>
    <p:extLst>
      <p:ext uri="{BB962C8B-B14F-4D97-AF65-F5344CB8AC3E}">
        <p14:creationId xmlns:p14="http://schemas.microsoft.com/office/powerpoint/2010/main" val="26880430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AF3213D-03DC-4C1E-9C98-D5F563ABB049}" type="datetimeFigureOut">
              <a:rPr lang="en-ZA" smtClean="0"/>
              <a:t>2019/10/31</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4F6440CE-3741-486A-BAE0-2B986CCA0E86}" type="slidenum">
              <a:rPr lang="en-ZA" smtClean="0"/>
              <a:t>‹#›</a:t>
            </a:fld>
            <a:endParaRPr lang="en-ZA"/>
          </a:p>
        </p:txBody>
      </p:sp>
    </p:spTree>
    <p:extLst>
      <p:ext uri="{BB962C8B-B14F-4D97-AF65-F5344CB8AC3E}">
        <p14:creationId xmlns:p14="http://schemas.microsoft.com/office/powerpoint/2010/main" val="7088246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AF3213D-03DC-4C1E-9C98-D5F563ABB049}" type="datetimeFigureOut">
              <a:rPr lang="en-ZA" smtClean="0"/>
              <a:t>2019/10/31</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4F6440CE-3741-486A-BAE0-2B986CCA0E86}" type="slidenum">
              <a:rPr lang="en-ZA" smtClean="0"/>
              <a:t>‹#›</a:t>
            </a:fld>
            <a:endParaRPr lang="en-ZA"/>
          </a:p>
        </p:txBody>
      </p:sp>
    </p:spTree>
    <p:extLst>
      <p:ext uri="{BB962C8B-B14F-4D97-AF65-F5344CB8AC3E}">
        <p14:creationId xmlns:p14="http://schemas.microsoft.com/office/powerpoint/2010/main" val="9544264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F3213D-03DC-4C1E-9C98-D5F563ABB049}" type="datetimeFigureOut">
              <a:rPr lang="en-ZA" smtClean="0"/>
              <a:t>2019/10/31</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4F6440CE-3741-486A-BAE0-2B986CCA0E86}" type="slidenum">
              <a:rPr lang="en-ZA" smtClean="0"/>
              <a:t>‹#›</a:t>
            </a:fld>
            <a:endParaRPr lang="en-ZA"/>
          </a:p>
        </p:txBody>
      </p:sp>
    </p:spTree>
    <p:extLst>
      <p:ext uri="{BB962C8B-B14F-4D97-AF65-F5344CB8AC3E}">
        <p14:creationId xmlns:p14="http://schemas.microsoft.com/office/powerpoint/2010/main" val="39584929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F3213D-03DC-4C1E-9C98-D5F563ABB049}" type="datetimeFigureOut">
              <a:rPr lang="en-ZA" smtClean="0"/>
              <a:t>2019/10/31</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4F6440CE-3741-486A-BAE0-2B986CCA0E86}" type="slidenum">
              <a:rPr lang="en-ZA" smtClean="0"/>
              <a:t>‹#›</a:t>
            </a:fld>
            <a:endParaRPr lang="en-ZA"/>
          </a:p>
        </p:txBody>
      </p:sp>
    </p:spTree>
    <p:extLst>
      <p:ext uri="{BB962C8B-B14F-4D97-AF65-F5344CB8AC3E}">
        <p14:creationId xmlns:p14="http://schemas.microsoft.com/office/powerpoint/2010/main" val="33254705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F3213D-03DC-4C1E-9C98-D5F563ABB049}" type="datetimeFigureOut">
              <a:rPr lang="en-ZA" smtClean="0"/>
              <a:t>2019/10/31</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4F6440CE-3741-486A-BAE0-2B986CCA0E86}" type="slidenum">
              <a:rPr lang="en-ZA" smtClean="0"/>
              <a:t>‹#›</a:t>
            </a:fld>
            <a:endParaRPr lang="en-ZA"/>
          </a:p>
        </p:txBody>
      </p:sp>
    </p:spTree>
    <p:extLst>
      <p:ext uri="{BB962C8B-B14F-4D97-AF65-F5344CB8AC3E}">
        <p14:creationId xmlns:p14="http://schemas.microsoft.com/office/powerpoint/2010/main" val="29459715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F3213D-03DC-4C1E-9C98-D5F563ABB049}" type="datetimeFigureOut">
              <a:rPr lang="en-ZA" smtClean="0"/>
              <a:t>2019/10/31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4F6440CE-3741-486A-BAE0-2B986CCA0E86}" type="slidenum">
              <a:rPr lang="en-ZA" smtClean="0"/>
              <a:t>‹#›</a:t>
            </a:fld>
            <a:endParaRPr lang="en-ZA"/>
          </a:p>
        </p:txBody>
      </p:sp>
    </p:spTree>
    <p:extLst>
      <p:ext uri="{BB962C8B-B14F-4D97-AF65-F5344CB8AC3E}">
        <p14:creationId xmlns:p14="http://schemas.microsoft.com/office/powerpoint/2010/main" val="1501941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F045888D-9AB1-6B4D-8F49-EDCF20386FD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F3213D-03DC-4C1E-9C98-D5F563ABB049}" type="datetimeFigureOut">
              <a:rPr lang="en-ZA" smtClean="0"/>
              <a:t>2019/10/31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4F6440CE-3741-486A-BAE0-2B986CCA0E86}" type="slidenum">
              <a:rPr lang="en-ZA" smtClean="0"/>
              <a:t>‹#›</a:t>
            </a:fld>
            <a:endParaRPr lang="en-ZA"/>
          </a:p>
        </p:txBody>
      </p:sp>
    </p:spTree>
    <p:extLst>
      <p:ext uri="{BB962C8B-B14F-4D97-AF65-F5344CB8AC3E}">
        <p14:creationId xmlns:p14="http://schemas.microsoft.com/office/powerpoint/2010/main" val="4293803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No Log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F045888D-9AB1-6B4D-8F49-EDCF20386FDE}" type="slidenum">
              <a:rPr lang="en-US" smtClean="0"/>
              <a:pPr/>
              <a:t>‹#›</a:t>
            </a:fld>
            <a:endParaRPr lang="en-US"/>
          </a:p>
        </p:txBody>
      </p:sp>
    </p:spTree>
    <p:extLst>
      <p:ext uri="{BB962C8B-B14F-4D97-AF65-F5344CB8AC3E}">
        <p14:creationId xmlns:p14="http://schemas.microsoft.com/office/powerpoint/2010/main" val="31714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Middle)">
    <p:spTree>
      <p:nvGrpSpPr>
        <p:cNvPr id="1" name=""/>
        <p:cNvGrpSpPr/>
        <p:nvPr/>
      </p:nvGrpSpPr>
      <p:grpSpPr>
        <a:xfrm>
          <a:off x="0" y="0"/>
          <a:ext cx="0" cy="0"/>
          <a:chOff x="0" y="0"/>
          <a:chExt cx="0" cy="0"/>
        </a:xfrm>
      </p:grpSpPr>
      <p:sp>
        <p:nvSpPr>
          <p:cNvPr id="2" name="Title 1"/>
          <p:cNvSpPr>
            <a:spLocks noGrp="1"/>
          </p:cNvSpPr>
          <p:nvPr>
            <p:ph type="title"/>
          </p:nvPr>
        </p:nvSpPr>
        <p:spPr>
          <a:xfrm>
            <a:off x="457200" y="2880360"/>
            <a:ext cx="8229600" cy="1097280"/>
          </a:xfrm>
        </p:spPr>
        <p:txBody>
          <a:bodyPr anchor="ctr"/>
          <a:lstStyle>
            <a:lvl1pPr algn="ctr">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F045888D-9AB1-6B4D-8F49-EDCF20386FDE}" type="slidenum">
              <a:rPr lang="en-US" smtClean="0"/>
              <a:pPr/>
              <a:t>‹#›</a:t>
            </a:fld>
            <a:endParaRPr lang="en-US"/>
          </a:p>
        </p:txBody>
      </p:sp>
    </p:spTree>
    <p:extLst>
      <p:ext uri="{BB962C8B-B14F-4D97-AF65-F5344CB8AC3E}">
        <p14:creationId xmlns:p14="http://schemas.microsoft.com/office/powerpoint/2010/main" val="307528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4.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6.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9.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4890">
                <a:alpha val="50000"/>
                <a:lumMod val="75000"/>
                <a:lumOff val="25000"/>
              </a:srgbClr>
            </a:gs>
            <a:gs pos="100000">
              <a:srgbClr val="004890"/>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457200" y="301752"/>
            <a:ext cx="8229600" cy="109728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457200" y="1484784"/>
            <a:ext cx="8229600" cy="453650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968959" y="6099048"/>
            <a:ext cx="721280" cy="365760"/>
          </a:xfrm>
          <a:prstGeom prst="rect">
            <a:avLst/>
          </a:prstGeom>
        </p:spPr>
        <p:txBody>
          <a:bodyPr vert="horz" lIns="0" tIns="0" rIns="0" bIns="0" rtlCol="0" anchor="b"/>
          <a:lstStyle>
            <a:lvl1pPr algn="r">
              <a:defRPr sz="1200">
                <a:solidFill>
                  <a:srgbClr val="004890"/>
                </a:solidFill>
              </a:defRPr>
            </a:lvl1pPr>
          </a:lstStyle>
          <a:p>
            <a:fld id="{F045888D-9AB1-6B4D-8F49-EDCF20386FD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1" r:id="rId4"/>
    <p:sldLayoutId id="2147483652" r:id="rId5"/>
    <p:sldLayoutId id="2147483653" r:id="rId6"/>
    <p:sldLayoutId id="2147483654" r:id="rId7"/>
    <p:sldLayoutId id="2147483659" r:id="rId8"/>
    <p:sldLayoutId id="2147483661" r:id="rId9"/>
    <p:sldLayoutId id="2147483655" r:id="rId10"/>
    <p:sldLayoutId id="2147483660" r:id="rId11"/>
    <p:sldLayoutId id="2147483656" r:id="rId12"/>
    <p:sldLayoutId id="2147483657"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spcBef>
          <a:spcPct val="0"/>
        </a:spcBef>
        <a:buNone/>
        <a:defRPr sz="3200" b="1" kern="1200">
          <a:solidFill>
            <a:srgbClr val="004890"/>
          </a:solidFill>
          <a:latin typeface="+mj-lt"/>
          <a:ea typeface="+mj-ea"/>
          <a:cs typeface="+mj-cs"/>
        </a:defRPr>
      </a:lvl1pPr>
    </p:titleStyle>
    <p:bodyStyle>
      <a:lvl1pPr marL="342900" indent="-342900" algn="l" defTabSz="457200" rtl="0" eaLnBrk="1" latinLnBrk="0" hangingPunct="1">
        <a:spcBef>
          <a:spcPts val="16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ts val="6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4199"/>
            <a:ext cx="8229600" cy="1143000"/>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1296916"/>
            <a:ext cx="8229600" cy="4829247"/>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a:t>レベル</a:t>
            </a:r>
            <a:endParaRPr kumimoji="1" lang="ja-JP" altLang="en-US" dirty="0"/>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aseline="0">
                <a:solidFill>
                  <a:schemeClr val="tx1">
                    <a:tint val="75000"/>
                  </a:schemeClr>
                </a:solidFill>
                <a:latin typeface="Arial" panose="020B0604020202020204" pitchFamily="34" charset="0"/>
                <a:ea typeface="メイリオ"/>
                <a:cs typeface="Arial" panose="020B0604020202020204" pitchFamily="34" charset="0"/>
              </a:defRPr>
            </a:lvl1pPr>
          </a:lstStyle>
          <a:p>
            <a:fld id="{63FBC233-FF0E-F147-B37A-A4BF902B8C73}" type="datetime1">
              <a:rPr lang="ja-JP" altLang="en-US" smtClean="0"/>
              <a:pPr/>
              <a:t>2019/10/31</a:t>
            </a:fld>
            <a:endParaRPr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aseline="0">
                <a:solidFill>
                  <a:schemeClr val="tx1">
                    <a:tint val="75000"/>
                  </a:schemeClr>
                </a:solidFill>
                <a:latin typeface="Arial" panose="020B0604020202020204" pitchFamily="34" charset="0"/>
                <a:ea typeface="メイリオ"/>
                <a:cs typeface="Arial" panose="020B0604020202020204" pitchFamily="34" charset="0"/>
              </a:defRPr>
            </a:lvl1pPr>
          </a:lstStyle>
          <a:p>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400" baseline="0">
                <a:solidFill>
                  <a:schemeClr val="tx1">
                    <a:lumMod val="65000"/>
                    <a:lumOff val="35000"/>
                  </a:schemeClr>
                </a:solidFill>
                <a:latin typeface="Arial" panose="020B0604020202020204" pitchFamily="34" charset="0"/>
                <a:ea typeface="メイリオ"/>
                <a:cs typeface="Arial" panose="020B0604020202020204" pitchFamily="34" charset="0"/>
              </a:defRPr>
            </a:lvl1pPr>
          </a:lstStyle>
          <a:p>
            <a:fld id="{12D4F04E-2377-BA41-BBD3-BFEA347ABC46}" type="slidenum">
              <a:rPr lang="ja-JP" altLang="en-US" smtClean="0"/>
              <a:pPr/>
              <a:t>‹#›</a:t>
            </a:fld>
            <a:endParaRPr lang="ja-JP" altLang="en-US"/>
          </a:p>
        </p:txBody>
      </p:sp>
    </p:spTree>
    <p:extLst>
      <p:ext uri="{BB962C8B-B14F-4D97-AF65-F5344CB8AC3E}">
        <p14:creationId xmlns:p14="http://schemas.microsoft.com/office/powerpoint/2010/main" val="240117338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l" defTabSz="457200" rtl="0" eaLnBrk="1" latinLnBrk="0" hangingPunct="1">
        <a:spcBef>
          <a:spcPct val="0"/>
        </a:spcBef>
        <a:buNone/>
        <a:defRPr kumimoji="1" sz="4400" kern="1200" baseline="0">
          <a:solidFill>
            <a:schemeClr val="tx1"/>
          </a:solidFill>
          <a:latin typeface="Arial" panose="020B0604020202020204" pitchFamily="34" charset="0"/>
          <a:ea typeface="メイリオ"/>
          <a:cs typeface="Arial" panose="020B0604020202020204" pitchFamily="34" charset="0"/>
        </a:defRPr>
      </a:lvl1pPr>
    </p:titleStyle>
    <p:bodyStyle>
      <a:lvl1pPr marL="342900" indent="-342900" algn="l" defTabSz="457200" rtl="0" eaLnBrk="1" latinLnBrk="0" hangingPunct="1">
        <a:spcBef>
          <a:spcPct val="20000"/>
        </a:spcBef>
        <a:buClr>
          <a:schemeClr val="tx1">
            <a:lumMod val="50000"/>
            <a:lumOff val="50000"/>
          </a:schemeClr>
        </a:buClr>
        <a:buFont typeface="Wingdings" charset="2"/>
        <a:buChar char="n"/>
        <a:defRPr kumimoji="1" sz="3200" kern="1200" baseline="0">
          <a:solidFill>
            <a:schemeClr val="tx1"/>
          </a:solidFill>
          <a:latin typeface="Arial" panose="020B0604020202020204" pitchFamily="34" charset="0"/>
          <a:ea typeface="メイリオ"/>
          <a:cs typeface="Arial" panose="020B0604020202020204" pitchFamily="34" charset="0"/>
        </a:defRPr>
      </a:lvl1pPr>
      <a:lvl2pPr marL="742950" indent="-285750" algn="l" defTabSz="457200" rtl="0" eaLnBrk="1" latinLnBrk="0" hangingPunct="1">
        <a:spcBef>
          <a:spcPct val="20000"/>
        </a:spcBef>
        <a:buClr>
          <a:schemeClr val="tx1">
            <a:lumMod val="50000"/>
            <a:lumOff val="50000"/>
          </a:schemeClr>
        </a:buClr>
        <a:buFont typeface="Arial"/>
        <a:buChar char="–"/>
        <a:defRPr kumimoji="1" sz="2800" kern="1200" baseline="0">
          <a:solidFill>
            <a:schemeClr val="tx1"/>
          </a:solidFill>
          <a:latin typeface="Arial" panose="020B0604020202020204" pitchFamily="34" charset="0"/>
          <a:ea typeface="メイリオ"/>
          <a:cs typeface="Arial" panose="020B0604020202020204" pitchFamily="34" charset="0"/>
        </a:defRPr>
      </a:lvl2pPr>
      <a:lvl3pPr marL="1143000" indent="-228600" algn="l" defTabSz="457200" rtl="0" eaLnBrk="1" latinLnBrk="0" hangingPunct="1">
        <a:spcBef>
          <a:spcPct val="20000"/>
        </a:spcBef>
        <a:buClr>
          <a:schemeClr val="tx1">
            <a:lumMod val="50000"/>
            <a:lumOff val="50000"/>
          </a:schemeClr>
        </a:buClr>
        <a:buFont typeface="Wingdings" charset="2"/>
        <a:buChar char="ü"/>
        <a:defRPr kumimoji="1" sz="2400" kern="1200" baseline="0">
          <a:solidFill>
            <a:schemeClr val="tx1"/>
          </a:solidFill>
          <a:latin typeface="Arial" panose="020B0604020202020204" pitchFamily="34" charset="0"/>
          <a:ea typeface="メイリオ"/>
          <a:cs typeface="Arial" panose="020B0604020202020204" pitchFamily="34" charset="0"/>
        </a:defRPr>
      </a:lvl3pPr>
      <a:lvl4pPr marL="1600200" indent="-228600" algn="l" defTabSz="457200" rtl="0" eaLnBrk="1" latinLnBrk="0" hangingPunct="1">
        <a:spcBef>
          <a:spcPct val="20000"/>
        </a:spcBef>
        <a:buClr>
          <a:schemeClr val="tx1">
            <a:lumMod val="50000"/>
            <a:lumOff val="50000"/>
          </a:schemeClr>
        </a:buClr>
        <a:buFont typeface="Arial"/>
        <a:buChar char="–"/>
        <a:defRPr kumimoji="1" sz="2000" kern="1200" baseline="0">
          <a:solidFill>
            <a:schemeClr val="tx1"/>
          </a:solidFill>
          <a:latin typeface="Arial" panose="020B0604020202020204" pitchFamily="34" charset="0"/>
          <a:ea typeface="メイリオ"/>
          <a:cs typeface="Arial" panose="020B0604020202020204" pitchFamily="34" charset="0"/>
        </a:defRPr>
      </a:lvl4pPr>
      <a:lvl5pPr marL="2057400" indent="-228600" algn="l" defTabSz="457200" rtl="0" eaLnBrk="1" latinLnBrk="0" hangingPunct="1">
        <a:spcBef>
          <a:spcPct val="20000"/>
        </a:spcBef>
        <a:buClr>
          <a:schemeClr val="tx1">
            <a:lumMod val="50000"/>
            <a:lumOff val="50000"/>
          </a:schemeClr>
        </a:buClr>
        <a:buFont typeface="Arial"/>
        <a:buChar char="»"/>
        <a:defRPr kumimoji="1" sz="2000" kern="1200" baseline="0">
          <a:solidFill>
            <a:schemeClr val="tx1"/>
          </a:solidFill>
          <a:latin typeface="Arial" panose="020B0604020202020204" pitchFamily="34" charset="0"/>
          <a:ea typeface="メイリオ"/>
          <a:cs typeface="Arial" panose="020B0604020202020204" pitchFamily="34" charset="0"/>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28600" y="304800"/>
            <a:ext cx="8686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endParaRPr lang="en-US" altLang="ja-JP"/>
          </a:p>
        </p:txBody>
      </p:sp>
      <p:sp>
        <p:nvSpPr>
          <p:cNvPr id="1027" name="Rectangle 3"/>
          <p:cNvSpPr>
            <a:spLocks noGrp="1" noChangeArrowheads="1"/>
          </p:cNvSpPr>
          <p:nvPr>
            <p:ph type="body" idx="1"/>
          </p:nvPr>
        </p:nvSpPr>
        <p:spPr bwMode="auto">
          <a:xfrm>
            <a:off x="228600" y="1447800"/>
            <a:ext cx="86868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ltLang="ja-JP"/>
          </a:p>
        </p:txBody>
      </p:sp>
      <p:sp>
        <p:nvSpPr>
          <p:cNvPr id="1038" name="Rectangle 14"/>
          <p:cNvSpPr>
            <a:spLocks noGrp="1" noChangeArrowheads="1"/>
          </p:cNvSpPr>
          <p:nvPr>
            <p:ph type="dt" sz="half" idx="2"/>
          </p:nvPr>
        </p:nvSpPr>
        <p:spPr bwMode="auto">
          <a:xfrm>
            <a:off x="228600" y="6172200"/>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a typeface="ＭＳ Ｐゴシック" charset="-128"/>
              </a:defRPr>
            </a:lvl1pPr>
          </a:lstStyle>
          <a:p>
            <a:fld id="{0A07924D-85C0-4149-896D-09A82B505DA6}" type="datetime1">
              <a:rPr lang="ja-JP" altLang="en-US" smtClean="0">
                <a:solidFill>
                  <a:srgbClr val="000066"/>
                </a:solidFill>
              </a:rPr>
              <a:t>2019/10/31</a:t>
            </a:fld>
            <a:endParaRPr lang="ja-JP" altLang="en-US">
              <a:solidFill>
                <a:srgbClr val="000066"/>
              </a:solidFill>
            </a:endParaRPr>
          </a:p>
        </p:txBody>
      </p:sp>
      <p:sp>
        <p:nvSpPr>
          <p:cNvPr id="1039" name="Rectangle 15"/>
          <p:cNvSpPr>
            <a:spLocks noGrp="1" noChangeArrowheads="1"/>
          </p:cNvSpPr>
          <p:nvPr>
            <p:ph type="ftr" sz="quarter" idx="3"/>
          </p:nvPr>
        </p:nvSpPr>
        <p:spPr bwMode="auto">
          <a:xfrm>
            <a:off x="3033714" y="6172200"/>
            <a:ext cx="26733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a typeface="ＭＳ Ｐゴシック" charset="-128"/>
              </a:defRPr>
            </a:lvl1pPr>
          </a:lstStyle>
          <a:p>
            <a:endParaRPr lang="ja-JP" altLang="en-US">
              <a:solidFill>
                <a:srgbClr val="000066"/>
              </a:solidFill>
            </a:endParaRPr>
          </a:p>
        </p:txBody>
      </p:sp>
      <p:sp>
        <p:nvSpPr>
          <p:cNvPr id="1040" name="Rectangle 16"/>
          <p:cNvSpPr>
            <a:spLocks noGrp="1" noChangeArrowheads="1"/>
          </p:cNvSpPr>
          <p:nvPr>
            <p:ph type="sldNum" sz="quarter" idx="4"/>
          </p:nvPr>
        </p:nvSpPr>
        <p:spPr bwMode="auto">
          <a:xfrm>
            <a:off x="6532564" y="6172200"/>
            <a:ext cx="238283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a typeface="ＭＳ Ｐゴシック" charset="-128"/>
              </a:defRPr>
            </a:lvl1pPr>
          </a:lstStyle>
          <a:p>
            <a:fld id="{B6F8F8A7-AD3C-4832-BEEC-24B8E22DE4F1}" type="slidenum">
              <a:rPr lang="ja-JP" altLang="en-US" smtClean="0">
                <a:solidFill>
                  <a:srgbClr val="000066"/>
                </a:solidFill>
              </a:rPr>
              <a:pPr/>
              <a:t>‹#›</a:t>
            </a:fld>
            <a:endParaRPr lang="ja-JP" altLang="en-US">
              <a:solidFill>
                <a:srgbClr val="000066"/>
              </a:solidFill>
            </a:endParaRPr>
          </a:p>
        </p:txBody>
      </p:sp>
    </p:spTree>
    <p:extLst>
      <p:ext uri="{BB962C8B-B14F-4D97-AF65-F5344CB8AC3E}">
        <p14:creationId xmlns:p14="http://schemas.microsoft.com/office/powerpoint/2010/main" val="370958244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l" rtl="0" eaLnBrk="1" fontAlgn="base" hangingPunct="1">
        <a:spcBef>
          <a:spcPct val="0"/>
        </a:spcBef>
        <a:spcAft>
          <a:spcPct val="0"/>
        </a:spcAft>
        <a:defRPr kumimoji="1" sz="3600">
          <a:solidFill>
            <a:schemeClr val="tx2"/>
          </a:solidFill>
          <a:latin typeface="+mj-lt"/>
          <a:ea typeface="+mj-ea"/>
          <a:cs typeface="+mj-cs"/>
        </a:defRPr>
      </a:lvl1pPr>
      <a:lvl2pPr algn="l" rtl="0" eaLnBrk="1" fontAlgn="base" hangingPunct="1">
        <a:spcBef>
          <a:spcPct val="0"/>
        </a:spcBef>
        <a:spcAft>
          <a:spcPct val="0"/>
        </a:spcAft>
        <a:defRPr kumimoji="1" sz="3600">
          <a:solidFill>
            <a:schemeClr val="tx2"/>
          </a:solidFill>
          <a:latin typeface="Arial" charset="0"/>
        </a:defRPr>
      </a:lvl2pPr>
      <a:lvl3pPr algn="l" rtl="0" eaLnBrk="1" fontAlgn="base" hangingPunct="1">
        <a:spcBef>
          <a:spcPct val="0"/>
        </a:spcBef>
        <a:spcAft>
          <a:spcPct val="0"/>
        </a:spcAft>
        <a:defRPr kumimoji="1" sz="3600">
          <a:solidFill>
            <a:schemeClr val="tx2"/>
          </a:solidFill>
          <a:latin typeface="Arial" charset="0"/>
        </a:defRPr>
      </a:lvl3pPr>
      <a:lvl4pPr algn="l" rtl="0" eaLnBrk="1" fontAlgn="base" hangingPunct="1">
        <a:spcBef>
          <a:spcPct val="0"/>
        </a:spcBef>
        <a:spcAft>
          <a:spcPct val="0"/>
        </a:spcAft>
        <a:defRPr kumimoji="1" sz="3600">
          <a:solidFill>
            <a:schemeClr val="tx2"/>
          </a:solidFill>
          <a:latin typeface="Arial" charset="0"/>
        </a:defRPr>
      </a:lvl4pPr>
      <a:lvl5pPr algn="l" rtl="0" eaLnBrk="1" fontAlgn="base" hangingPunct="1">
        <a:spcBef>
          <a:spcPct val="0"/>
        </a:spcBef>
        <a:spcAft>
          <a:spcPct val="0"/>
        </a:spcAft>
        <a:defRPr kumimoji="1" sz="3600">
          <a:solidFill>
            <a:schemeClr val="tx2"/>
          </a:solidFill>
          <a:latin typeface="Arial" charset="0"/>
        </a:defRPr>
      </a:lvl5pPr>
      <a:lvl6pPr marL="457200" algn="l" rtl="0" eaLnBrk="1" fontAlgn="base" hangingPunct="1">
        <a:spcBef>
          <a:spcPct val="0"/>
        </a:spcBef>
        <a:spcAft>
          <a:spcPct val="0"/>
        </a:spcAft>
        <a:defRPr kumimoji="1" sz="3600">
          <a:solidFill>
            <a:schemeClr val="tx2"/>
          </a:solidFill>
          <a:latin typeface="Arial" charset="0"/>
        </a:defRPr>
      </a:lvl6pPr>
      <a:lvl7pPr marL="914400" algn="l" rtl="0" eaLnBrk="1" fontAlgn="base" hangingPunct="1">
        <a:spcBef>
          <a:spcPct val="0"/>
        </a:spcBef>
        <a:spcAft>
          <a:spcPct val="0"/>
        </a:spcAft>
        <a:defRPr kumimoji="1" sz="3600">
          <a:solidFill>
            <a:schemeClr val="tx2"/>
          </a:solidFill>
          <a:latin typeface="Arial" charset="0"/>
        </a:defRPr>
      </a:lvl7pPr>
      <a:lvl8pPr marL="1371600" algn="l" rtl="0" eaLnBrk="1" fontAlgn="base" hangingPunct="1">
        <a:spcBef>
          <a:spcPct val="0"/>
        </a:spcBef>
        <a:spcAft>
          <a:spcPct val="0"/>
        </a:spcAft>
        <a:defRPr kumimoji="1" sz="3600">
          <a:solidFill>
            <a:schemeClr val="tx2"/>
          </a:solidFill>
          <a:latin typeface="Arial" charset="0"/>
        </a:defRPr>
      </a:lvl8pPr>
      <a:lvl9pPr marL="1828800" algn="l" rtl="0" eaLnBrk="1" fontAlgn="base" hangingPunct="1">
        <a:spcBef>
          <a:spcPct val="0"/>
        </a:spcBef>
        <a:spcAft>
          <a:spcPct val="0"/>
        </a:spcAft>
        <a:defRPr kumimoji="1" sz="3600">
          <a:solidFill>
            <a:schemeClr val="tx2"/>
          </a:solidFill>
          <a:latin typeface="Arial" charset="0"/>
        </a:defRPr>
      </a:lvl9pPr>
    </p:titleStyle>
    <p:bodyStyle>
      <a:lvl1pPr marL="342900" indent="-342900" algn="l" rtl="0" eaLnBrk="1" fontAlgn="base" hangingPunct="1">
        <a:spcBef>
          <a:spcPct val="20000"/>
        </a:spcBef>
        <a:spcAft>
          <a:spcPct val="0"/>
        </a:spcAft>
        <a:buClr>
          <a:schemeClr val="tx1"/>
        </a:buClr>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kumimoji="1" sz="2800">
          <a:solidFill>
            <a:schemeClr val="tx1"/>
          </a:solidFill>
          <a:latin typeface="+mn-lt"/>
        </a:defRPr>
      </a:lvl2pPr>
      <a:lvl3pPr marL="1143000" indent="-228600" algn="l" rtl="0" eaLnBrk="1" fontAlgn="base" hangingPunct="1">
        <a:spcBef>
          <a:spcPct val="20000"/>
        </a:spcBef>
        <a:spcAft>
          <a:spcPct val="0"/>
        </a:spcAft>
        <a:buClr>
          <a:schemeClr val="tx1"/>
        </a:buClr>
        <a:buChar char="•"/>
        <a:defRPr kumimoji="1" sz="2400">
          <a:solidFill>
            <a:schemeClr val="tx1"/>
          </a:solidFill>
          <a:latin typeface="+mn-lt"/>
        </a:defRPr>
      </a:lvl3pPr>
      <a:lvl4pPr marL="1600200" indent="-228600" algn="l" rtl="0" eaLnBrk="1" fontAlgn="base" hangingPunct="1">
        <a:spcBef>
          <a:spcPct val="20000"/>
        </a:spcBef>
        <a:spcAft>
          <a:spcPct val="0"/>
        </a:spcAft>
        <a:buClr>
          <a:schemeClr val="tx1"/>
        </a:buClr>
        <a:buChar char="–"/>
        <a:defRPr kumimoji="1" sz="2000">
          <a:solidFill>
            <a:schemeClr val="tx1"/>
          </a:solidFill>
          <a:latin typeface="+mn-lt"/>
        </a:defRPr>
      </a:lvl4pPr>
      <a:lvl5pPr marL="2057400" indent="-228600" algn="l" rtl="0" eaLnBrk="1" fontAlgn="base" hangingPunct="1">
        <a:spcBef>
          <a:spcPct val="20000"/>
        </a:spcBef>
        <a:spcAft>
          <a:spcPct val="0"/>
        </a:spcAft>
        <a:buClr>
          <a:schemeClr val="tx1"/>
        </a:buClr>
        <a:buChar char="»"/>
        <a:defRPr kumimoji="1" sz="2000">
          <a:solidFill>
            <a:schemeClr val="tx1"/>
          </a:solidFill>
          <a:latin typeface="+mn-lt"/>
        </a:defRPr>
      </a:lvl5pPr>
      <a:lvl6pPr marL="2514600" indent="-228600" algn="l" rtl="0" eaLnBrk="1" fontAlgn="base" hangingPunct="1">
        <a:spcBef>
          <a:spcPct val="20000"/>
        </a:spcBef>
        <a:spcAft>
          <a:spcPct val="0"/>
        </a:spcAft>
        <a:buClr>
          <a:schemeClr val="tx1"/>
        </a:buClr>
        <a:buChar char="»"/>
        <a:defRPr kumimoji="1" sz="2000">
          <a:solidFill>
            <a:schemeClr val="tx1"/>
          </a:solidFill>
          <a:latin typeface="+mn-lt"/>
        </a:defRPr>
      </a:lvl6pPr>
      <a:lvl7pPr marL="2971800" indent="-228600" algn="l" rtl="0" eaLnBrk="1" fontAlgn="base" hangingPunct="1">
        <a:spcBef>
          <a:spcPct val="20000"/>
        </a:spcBef>
        <a:spcAft>
          <a:spcPct val="0"/>
        </a:spcAft>
        <a:buClr>
          <a:schemeClr val="tx1"/>
        </a:buClr>
        <a:buChar char="»"/>
        <a:defRPr kumimoji="1" sz="2000">
          <a:solidFill>
            <a:schemeClr val="tx1"/>
          </a:solidFill>
          <a:latin typeface="+mn-lt"/>
        </a:defRPr>
      </a:lvl7pPr>
      <a:lvl8pPr marL="3429000" indent="-228600" algn="l" rtl="0" eaLnBrk="1" fontAlgn="base" hangingPunct="1">
        <a:spcBef>
          <a:spcPct val="20000"/>
        </a:spcBef>
        <a:spcAft>
          <a:spcPct val="0"/>
        </a:spcAft>
        <a:buClr>
          <a:schemeClr val="tx1"/>
        </a:buClr>
        <a:buChar char="»"/>
        <a:defRPr kumimoji="1" sz="2000">
          <a:solidFill>
            <a:schemeClr val="tx1"/>
          </a:solidFill>
          <a:latin typeface="+mn-lt"/>
        </a:defRPr>
      </a:lvl8pPr>
      <a:lvl9pPr marL="3886200" indent="-228600" algn="l" rtl="0" eaLnBrk="1" fontAlgn="base" hangingPunct="1">
        <a:spcBef>
          <a:spcPct val="20000"/>
        </a:spcBef>
        <a:spcAft>
          <a:spcPct val="0"/>
        </a:spcAft>
        <a:buClr>
          <a:schemeClr val="tx1"/>
        </a:buClr>
        <a:buChar char="»"/>
        <a:defRPr kumimoji="1" sz="2000">
          <a:solidFill>
            <a:schemeClr val="tx1"/>
          </a:solidFill>
          <a:latin typeface="+mn-lt"/>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defRPr/>
            </a:pPr>
            <a:r>
              <a:rPr lang="en-US" altLang="ja-JP">
                <a:solidFill>
                  <a:srgbClr val="000000"/>
                </a:solidFill>
              </a:rPr>
              <a:t>19/6/2015</a:t>
            </a:r>
            <a:endParaRPr lang="en-US" altLang="ja-JP" dirty="0">
              <a:solidFill>
                <a:srgbClr val="000000"/>
              </a:solidFill>
            </a:endParaRPr>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base">
              <a:spcBef>
                <a:spcPct val="0"/>
              </a:spcBef>
              <a:spcAft>
                <a:spcPct val="0"/>
              </a:spcAft>
              <a:defRPr/>
            </a:pPr>
            <a:endParaRPr lang="en-US" altLang="ja-JP" dirty="0">
              <a:solidFill>
                <a:srgbClr val="000000"/>
              </a:solidFill>
            </a:endParaRPr>
          </a:p>
        </p:txBody>
      </p:sp>
      <p:sp>
        <p:nvSpPr>
          <p:cNvPr id="6" name="スライド番号プレースホルダー 5"/>
          <p:cNvSpPr>
            <a:spLocks noGrp="1"/>
          </p:cNvSpPr>
          <p:nvPr>
            <p:ph type="sldNum" sz="quarter" idx="4"/>
          </p:nvPr>
        </p:nvSpPr>
        <p:spPr>
          <a:xfrm>
            <a:off x="7013280" y="6448251"/>
            <a:ext cx="20574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pPr fontAlgn="base">
              <a:spcBef>
                <a:spcPct val="0"/>
              </a:spcBef>
              <a:spcAft>
                <a:spcPct val="0"/>
              </a:spcAft>
              <a:defRPr/>
            </a:pPr>
            <a:fld id="{1DF0B81E-1527-4EE4-9BB5-004992CD5EF5}" type="slidenum">
              <a:rPr lang="en-US" altLang="ja-JP" smtClean="0">
                <a:solidFill>
                  <a:srgbClr val="000000"/>
                </a:solidFill>
              </a:rPr>
              <a:pPr fontAlgn="base">
                <a:spcBef>
                  <a:spcPct val="0"/>
                </a:spcBef>
                <a:spcAft>
                  <a:spcPct val="0"/>
                </a:spcAft>
                <a:defRPr/>
              </a:pPr>
              <a:t>‹#›</a:t>
            </a:fld>
            <a:endParaRPr lang="en-US" altLang="ja-JP" dirty="0">
              <a:solidFill>
                <a:srgbClr val="000000"/>
              </a:solidFill>
            </a:endParaRPr>
          </a:p>
        </p:txBody>
      </p:sp>
      <p:pic>
        <p:nvPicPr>
          <p:cNvPr id="7" name="Picture 1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958013" y="4462463"/>
            <a:ext cx="2185987" cy="175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8867234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070C3D2-1958-4999-96E5-C3F1C3A020DF}" type="datetimeFigureOut">
              <a:rPr lang="en-CA" smtClean="0"/>
              <a:t>2019-10-31</a:t>
            </a:fld>
            <a:endParaRPr lang="en-C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BD097A8-A318-43F9-8F37-1CA973F3E223}" type="slidenum">
              <a:rPr lang="en-CA" smtClean="0"/>
              <a:t>‹#›</a:t>
            </a:fld>
            <a:endParaRPr lang="en-CA"/>
          </a:p>
        </p:txBody>
      </p:sp>
    </p:spTree>
    <p:extLst>
      <p:ext uri="{BB962C8B-B14F-4D97-AF65-F5344CB8AC3E}">
        <p14:creationId xmlns:p14="http://schemas.microsoft.com/office/powerpoint/2010/main" val="308443159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F3213D-03DC-4C1E-9C98-D5F563ABB049}" type="datetimeFigureOut">
              <a:rPr lang="en-ZA" smtClean="0"/>
              <a:t>2019/10/31</a:t>
            </a:fld>
            <a:endParaRPr lang="en-Z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6440CE-3741-486A-BAE0-2B986CCA0E86}" type="slidenum">
              <a:rPr lang="en-ZA" smtClean="0"/>
              <a:t>‹#›</a:t>
            </a:fld>
            <a:endParaRPr lang="en-ZA"/>
          </a:p>
        </p:txBody>
      </p:sp>
      <p:pic>
        <p:nvPicPr>
          <p:cNvPr id="9" name="Picture 8"/>
          <p:cNvPicPr>
            <a:picLocks noChangeAspect="1"/>
          </p:cNvPicPr>
          <p:nvPr userDrawn="1"/>
        </p:nvPicPr>
        <p:blipFill>
          <a:blip r:embed="rId13"/>
          <a:stretch>
            <a:fillRect/>
          </a:stretch>
        </p:blipFill>
        <p:spPr>
          <a:xfrm>
            <a:off x="0" y="6234113"/>
            <a:ext cx="9144000" cy="609600"/>
          </a:xfrm>
          <a:prstGeom prst="rect">
            <a:avLst/>
          </a:prstGeom>
        </p:spPr>
      </p:pic>
    </p:spTree>
    <p:extLst>
      <p:ext uri="{BB962C8B-B14F-4D97-AF65-F5344CB8AC3E}">
        <p14:creationId xmlns:p14="http://schemas.microsoft.com/office/powerpoint/2010/main" val="182653993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rgbClr val="000066"/>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zenodo.org/record/3380332"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tiff"/><Relationship Id="rId1" Type="http://schemas.openxmlformats.org/officeDocument/2006/relationships/slideLayout" Target="../slideLayouts/slideLayout26.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24.tiff"/><Relationship Id="rId4" Type="http://schemas.openxmlformats.org/officeDocument/2006/relationships/image" Target="../media/image23.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34.tiff"/><Relationship Id="rId4" Type="http://schemas.openxmlformats.org/officeDocument/2006/relationships/image" Target="../media/image33.tif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rd-alliance.org/groups/ig-surveying-open-data-practices"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mailto:dobrien@idrc.ca" TargetMode="External"/><Relationship Id="rId2" Type="http://schemas.openxmlformats.org/officeDocument/2006/relationships/notesSlide" Target="../notesSlides/notesSlide11.xml"/><Relationship Id="rId1" Type="http://schemas.openxmlformats.org/officeDocument/2006/relationships/slideLayout" Target="../slideLayouts/slideLayout58.xml"/><Relationship Id="rId4" Type="http://schemas.openxmlformats.org/officeDocument/2006/relationships/hyperlink" Target="mailto:dgreg040@gmail.com"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59.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59.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9.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59.xml"/><Relationship Id="rId1" Type="http://schemas.openxmlformats.org/officeDocument/2006/relationships/themeOverride" Target="../theme/themeOverride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9.xml"/></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59.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microsoft.com/office/2014/relationships/chartEx" Target="../charts/chartEx1.xml"/><Relationship Id="rId1" Type="http://schemas.openxmlformats.org/officeDocument/2006/relationships/slideLayout" Target="../slideLayouts/slideLayout59.xml"/></Relationships>
</file>

<file path=ppt/slides/_rels/slide4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6.xml"/><Relationship Id="rId1" Type="http://schemas.openxmlformats.org/officeDocument/2006/relationships/slideLayout" Target="../slideLayouts/slideLayout59.xml"/></Relationships>
</file>

<file path=ppt/slides/_rels/slide47.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4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61.xml"/><Relationship Id="rId6" Type="http://schemas.openxmlformats.org/officeDocument/2006/relationships/hyperlink" Target="https://www.slideshare.net/AfricanOpenSciencePl/developments-in-connected-regional-sadc-cyberinfrastructure-to-support-data-sharing-open-sciencetshiamo-motshegwa-81412672" TargetMode="External"/><Relationship Id="rId5" Type="http://schemas.openxmlformats.org/officeDocument/2006/relationships/image" Target="../media/image57.png"/><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6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1.xml"/><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19.xml"/><Relationship Id="rId1" Type="http://schemas.openxmlformats.org/officeDocument/2006/relationships/slideLayout" Target="../slideLayouts/slideLayout6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3" Type="http://schemas.openxmlformats.org/officeDocument/2006/relationships/hyperlink" Target="https://ec.europa.eu/info/research-and-innovation/strategy/goals-research-and-innovation-policy/open-science/open-science-monitor/facts-and-figures-open-research-data_en%23researchers-attitude-towards-data-sharing" TargetMode="External"/><Relationship Id="rId2" Type="http://schemas.openxmlformats.org/officeDocument/2006/relationships/hyperlink" Target="http://suave-dev.sdsc.edu/main/file=ilyaj_Open_Data_Monitor_2018_clone_.csv&amp;views=1110101&amp;view=bucket"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2.png"/><Relationship Id="rId1" Type="http://schemas.openxmlformats.org/officeDocument/2006/relationships/slideLayout" Target="../slideLayouts/slideLayout61.xml"/><Relationship Id="rId4" Type="http://schemas.openxmlformats.org/officeDocument/2006/relationships/image" Target="../media/image6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opinio.ucl.ac.uk/s?s=63105"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IG for Surveying Open Data Practices </a:t>
            </a:r>
            <a:endParaRPr lang="nl-NL" dirty="0"/>
          </a:p>
        </p:txBody>
      </p:sp>
      <p:sp>
        <p:nvSpPr>
          <p:cNvPr id="3" name="Slide Number Placeholder 2"/>
          <p:cNvSpPr>
            <a:spLocks noGrp="1"/>
          </p:cNvSpPr>
          <p:nvPr>
            <p:ph type="sldNum" sz="quarter" idx="12"/>
          </p:nvPr>
        </p:nvSpPr>
        <p:spPr/>
        <p:txBody>
          <a:bodyPr/>
          <a:lstStyle/>
          <a:p>
            <a:fld id="{F045888D-9AB1-6B4D-8F49-EDCF20386FDE}" type="slidenum">
              <a:rPr lang="en-US" smtClean="0"/>
              <a:pPr/>
              <a:t>0</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32" y="1005840"/>
            <a:ext cx="9144000" cy="5486400"/>
          </a:xfrm>
          <a:prstGeom prst="rect">
            <a:avLst/>
          </a:prstGeom>
        </p:spPr>
      </p:pic>
    </p:spTree>
    <p:extLst>
      <p:ext uri="{BB962C8B-B14F-4D97-AF65-F5344CB8AC3E}">
        <p14:creationId xmlns:p14="http://schemas.microsoft.com/office/powerpoint/2010/main" val="249846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RDA internal perspective (2)</a:t>
            </a:r>
            <a:endParaRPr lang="nl-NL" dirty="0"/>
          </a:p>
        </p:txBody>
      </p:sp>
      <p:sp>
        <p:nvSpPr>
          <p:cNvPr id="3" name="Content Placeholder 2"/>
          <p:cNvSpPr>
            <a:spLocks noGrp="1"/>
          </p:cNvSpPr>
          <p:nvPr>
            <p:ph idx="1"/>
          </p:nvPr>
        </p:nvSpPr>
        <p:spPr>
          <a:xfrm>
            <a:off x="457200" y="1268760"/>
            <a:ext cx="8229600" cy="4752529"/>
          </a:xfrm>
        </p:spPr>
        <p:txBody>
          <a:bodyPr>
            <a:normAutofit fontScale="85000" lnSpcReduction="20000"/>
          </a:bodyPr>
          <a:lstStyle/>
          <a:p>
            <a:r>
              <a:rPr lang="en-US" sz="3100" b="1" dirty="0">
                <a:solidFill>
                  <a:srgbClr val="FF0000"/>
                </a:solidFill>
              </a:rPr>
              <a:t>Funders Forum Data </a:t>
            </a:r>
          </a:p>
          <a:p>
            <a:r>
              <a:rPr lang="en-US" dirty="0"/>
              <a:t>TU Delft did a </a:t>
            </a:r>
            <a:r>
              <a:rPr lang="en-US" sz="2800" b="1" dirty="0">
                <a:solidFill>
                  <a:srgbClr val="FF0000"/>
                </a:solidFill>
              </a:rPr>
              <a:t>“Quantitative assessment of research data management practices”</a:t>
            </a:r>
            <a:r>
              <a:rPr lang="en-US" dirty="0"/>
              <a:t> and published the results </a:t>
            </a:r>
            <a:r>
              <a:rPr lang="en-US" dirty="0">
                <a:hlinkClick r:id="rId2"/>
              </a:rPr>
              <a:t>https://zenodo.org/record/3380332</a:t>
            </a:r>
            <a:endParaRPr lang="nl-NL" dirty="0"/>
          </a:p>
          <a:p>
            <a:r>
              <a:rPr lang="en-US" dirty="0"/>
              <a:t>Utrecht University Library, we are working on a survey </a:t>
            </a:r>
            <a:r>
              <a:rPr lang="en-US" i="1" dirty="0">
                <a:solidFill>
                  <a:srgbClr val="FF0000"/>
                </a:solidFill>
              </a:rPr>
              <a:t>to asses data practices of the researchers at different faculties</a:t>
            </a:r>
            <a:r>
              <a:rPr lang="en-US" dirty="0"/>
              <a:t>.</a:t>
            </a:r>
          </a:p>
          <a:p>
            <a:r>
              <a:rPr lang="en-US" dirty="0"/>
              <a:t>GO FAIR: The </a:t>
            </a:r>
            <a:r>
              <a:rPr lang="en-US" b="1" dirty="0">
                <a:solidFill>
                  <a:srgbClr val="FF0000"/>
                </a:solidFill>
              </a:rPr>
              <a:t>Convergence Matrix </a:t>
            </a:r>
            <a:r>
              <a:rPr lang="en-US" dirty="0"/>
              <a:t>is a questionnaire that prompts communities to list their implementation choices and challenges when going FAIR. We are experimenting with a nice user interface and output in nanopublication (linked data) format. The tool is still in development, but once </a:t>
            </a:r>
            <a:r>
              <a:rPr lang="en-US" dirty="0" err="1"/>
              <a:t>stabilised</a:t>
            </a:r>
            <a:r>
              <a:rPr lang="en-US" dirty="0"/>
              <a:t>, will be openly available. We now have about 30 “communities” that have responded to the questionnaire and the first round of analyses are underway.  We aim to present the results at a co-localized event in Helsinki. </a:t>
            </a:r>
          </a:p>
          <a:p>
            <a:endParaRPr lang="nl-NL" dirty="0"/>
          </a:p>
        </p:txBody>
      </p:sp>
      <p:sp>
        <p:nvSpPr>
          <p:cNvPr id="4" name="Slide Number Placeholder 3"/>
          <p:cNvSpPr>
            <a:spLocks noGrp="1"/>
          </p:cNvSpPr>
          <p:nvPr>
            <p:ph type="sldNum" sz="quarter" idx="12"/>
          </p:nvPr>
        </p:nvSpPr>
        <p:spPr/>
        <p:txBody>
          <a:bodyPr/>
          <a:lstStyle/>
          <a:p>
            <a:fld id="{F045888D-9AB1-6B4D-8F49-EDCF20386FDE}" type="slidenum">
              <a:rPr lang="en-US" smtClean="0"/>
              <a:pPr/>
              <a:t>9</a:t>
            </a:fld>
            <a:endParaRPr lang="en-US" dirty="0"/>
          </a:p>
        </p:txBody>
      </p:sp>
      <p:pic>
        <p:nvPicPr>
          <p:cNvPr id="5" name="Picture 4"/>
          <p:cNvPicPr>
            <a:picLocks noChangeAspect="1"/>
          </p:cNvPicPr>
          <p:nvPr/>
        </p:nvPicPr>
        <p:blipFill>
          <a:blip r:embed="rId3"/>
          <a:stretch>
            <a:fillRect/>
          </a:stretch>
        </p:blipFill>
        <p:spPr>
          <a:xfrm>
            <a:off x="6804248" y="5772868"/>
            <a:ext cx="1688738" cy="1018120"/>
          </a:xfrm>
          <a:prstGeom prst="rect">
            <a:avLst/>
          </a:prstGeom>
        </p:spPr>
      </p:pic>
    </p:spTree>
    <p:extLst>
      <p:ext uri="{BB962C8B-B14F-4D97-AF65-F5344CB8AC3E}">
        <p14:creationId xmlns:p14="http://schemas.microsoft.com/office/powerpoint/2010/main" val="3119443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99095-EF4B-4E46-8EEE-52E3E546D71C}"/>
              </a:ext>
            </a:extLst>
          </p:cNvPr>
          <p:cNvSpPr>
            <a:spLocks noGrp="1"/>
          </p:cNvSpPr>
          <p:nvPr>
            <p:ph type="title"/>
          </p:nvPr>
        </p:nvSpPr>
        <p:spPr/>
        <p:txBody>
          <a:bodyPr/>
          <a:lstStyle/>
          <a:p>
            <a:r>
              <a:rPr lang="en-US" dirty="0"/>
              <a:t>User:</a:t>
            </a:r>
            <a:br>
              <a:rPr lang="en-US" dirty="0"/>
            </a:br>
            <a:r>
              <a:rPr lang="en-US" dirty="0"/>
              <a:t>Funders perspective</a:t>
            </a:r>
          </a:p>
        </p:txBody>
      </p:sp>
      <p:sp>
        <p:nvSpPr>
          <p:cNvPr id="3" name="Text Placeholder 2">
            <a:extLst>
              <a:ext uri="{FF2B5EF4-FFF2-40B4-BE49-F238E27FC236}">
                <a16:creationId xmlns:a16="http://schemas.microsoft.com/office/drawing/2014/main" id="{E418DA96-EF1D-B042-8437-60F1A3CA5CD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486C466-FBE8-724D-9CC2-AEF2A3B6BA01}"/>
              </a:ext>
            </a:extLst>
          </p:cNvPr>
          <p:cNvSpPr>
            <a:spLocks noGrp="1"/>
          </p:cNvSpPr>
          <p:nvPr>
            <p:ph type="sldNum" sz="quarter" idx="12"/>
          </p:nvPr>
        </p:nvSpPr>
        <p:spPr/>
        <p:txBody>
          <a:bodyPr/>
          <a:lstStyle/>
          <a:p>
            <a:fld id="{F045888D-9AB1-6B4D-8F49-EDCF20386FDE}" type="slidenum">
              <a:rPr lang="en-US" smtClean="0"/>
              <a:pPr/>
              <a:t>10</a:t>
            </a:fld>
            <a:endParaRPr lang="en-US"/>
          </a:p>
        </p:txBody>
      </p:sp>
    </p:spTree>
    <p:extLst>
      <p:ext uri="{BB962C8B-B14F-4D97-AF65-F5344CB8AC3E}">
        <p14:creationId xmlns:p14="http://schemas.microsoft.com/office/powerpoint/2010/main" val="384665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01752"/>
            <a:ext cx="7881426" cy="1097280"/>
          </a:xfrm>
        </p:spPr>
        <p:txBody>
          <a:bodyPr/>
          <a:lstStyle/>
          <a:p>
            <a:r>
              <a:rPr lang="en-US" dirty="0"/>
              <a:t>A funder perspective from </a:t>
            </a:r>
            <a:br>
              <a:rPr lang="en-US" dirty="0"/>
            </a:br>
            <a:r>
              <a:rPr lang="en-US" dirty="0"/>
              <a:t>the Netherlands</a:t>
            </a:r>
            <a:endParaRPr lang="nl-NL" dirty="0"/>
          </a:p>
        </p:txBody>
      </p:sp>
      <p:sp>
        <p:nvSpPr>
          <p:cNvPr id="3" name="Content Placeholder 2"/>
          <p:cNvSpPr>
            <a:spLocks noGrp="1"/>
          </p:cNvSpPr>
          <p:nvPr>
            <p:ph idx="1"/>
          </p:nvPr>
        </p:nvSpPr>
        <p:spPr>
          <a:xfrm>
            <a:off x="365465" y="1399453"/>
            <a:ext cx="8229600" cy="4536505"/>
          </a:xfrm>
        </p:spPr>
        <p:txBody>
          <a:bodyPr>
            <a:normAutofit fontScale="92500" lnSpcReduction="20000"/>
          </a:bodyPr>
          <a:lstStyle/>
          <a:p>
            <a:r>
              <a:rPr lang="en-US" dirty="0"/>
              <a:t>Question from the </a:t>
            </a:r>
            <a:r>
              <a:rPr lang="en-US" sz="3400" b="1" dirty="0">
                <a:solidFill>
                  <a:srgbClr val="FF0000"/>
                </a:solidFill>
              </a:rPr>
              <a:t>Medical Research Council (</a:t>
            </a:r>
            <a:r>
              <a:rPr lang="en-US" sz="3400" b="1" dirty="0" err="1">
                <a:solidFill>
                  <a:srgbClr val="FF0000"/>
                </a:solidFill>
              </a:rPr>
              <a:t>ZonMw</a:t>
            </a:r>
            <a:r>
              <a:rPr lang="en-US" sz="3400" b="1" dirty="0">
                <a:solidFill>
                  <a:srgbClr val="FF0000"/>
                </a:solidFill>
              </a:rPr>
              <a:t>)</a:t>
            </a:r>
          </a:p>
          <a:p>
            <a:r>
              <a:rPr lang="en-US" dirty="0"/>
              <a:t>For (inter)national </a:t>
            </a:r>
            <a:r>
              <a:rPr lang="en-US" dirty="0" err="1"/>
              <a:t>programme’s</a:t>
            </a:r>
            <a:r>
              <a:rPr lang="en-US" dirty="0"/>
              <a:t> on AMR (antimicrobial </a:t>
            </a:r>
            <a:r>
              <a:rPr lang="en-US" dirty="0" err="1"/>
              <a:t>resistence</a:t>
            </a:r>
            <a:r>
              <a:rPr lang="en-US" dirty="0"/>
              <a:t>)  a survey was issued to get insight in relevant biobanks, databases and service. </a:t>
            </a:r>
          </a:p>
          <a:p>
            <a:r>
              <a:rPr lang="en-US" dirty="0"/>
              <a:t>Good response rate also from outside EU/USA. Now creating permanent access to upload information on sources</a:t>
            </a:r>
          </a:p>
          <a:p>
            <a:r>
              <a:rPr lang="en-US" dirty="0"/>
              <a:t>Our IG should result in:</a:t>
            </a:r>
          </a:p>
          <a:p>
            <a:pPr lvl="1"/>
            <a:r>
              <a:rPr lang="en-US" dirty="0"/>
              <a:t>Preventing doubling of surveys</a:t>
            </a:r>
          </a:p>
          <a:p>
            <a:pPr lvl="1"/>
            <a:r>
              <a:rPr lang="en-US" dirty="0"/>
              <a:t>A network of of </a:t>
            </a:r>
            <a:r>
              <a:rPr lang="en-US" dirty="0" err="1"/>
              <a:t>organisations</a:t>
            </a:r>
            <a:r>
              <a:rPr lang="en-US" dirty="0"/>
              <a:t> world wide to spread the surveys and inform the right people</a:t>
            </a:r>
          </a:p>
          <a:p>
            <a:pPr lvl="1"/>
            <a:r>
              <a:rPr lang="en-US" dirty="0"/>
              <a:t>Exchange of results, further ideas, </a:t>
            </a:r>
            <a:r>
              <a:rPr lang="en-US" dirty="0" err="1"/>
              <a:t>en</a:t>
            </a:r>
            <a:r>
              <a:rPr lang="en-US" dirty="0"/>
              <a:t> experiences (e.g. ho to make sure a survey is just a one off, only showing ‘ old ‘ information</a:t>
            </a:r>
          </a:p>
          <a:p>
            <a:pPr marL="0" indent="0">
              <a:buNone/>
            </a:pPr>
            <a:endParaRPr lang="en-US" b="1" dirty="0"/>
          </a:p>
          <a:p>
            <a:endParaRPr lang="nl-NL" b="1" dirty="0">
              <a:solidFill>
                <a:srgbClr val="FF0000"/>
              </a:solidFill>
            </a:endParaRPr>
          </a:p>
        </p:txBody>
      </p:sp>
      <p:sp>
        <p:nvSpPr>
          <p:cNvPr id="4" name="Slide Number Placeholder 3"/>
          <p:cNvSpPr>
            <a:spLocks noGrp="1"/>
          </p:cNvSpPr>
          <p:nvPr>
            <p:ph type="sldNum" sz="quarter" idx="12"/>
          </p:nvPr>
        </p:nvSpPr>
        <p:spPr/>
        <p:txBody>
          <a:bodyPr/>
          <a:lstStyle/>
          <a:p>
            <a:fld id="{F045888D-9AB1-6B4D-8F49-EDCF20386FDE}" type="slidenum">
              <a:rPr lang="en-US" smtClean="0"/>
              <a:pPr/>
              <a:t>11</a:t>
            </a:fld>
            <a:endParaRPr lang="en-US" dirty="0"/>
          </a:p>
        </p:txBody>
      </p:sp>
      <p:pic>
        <p:nvPicPr>
          <p:cNvPr id="5" name="Picture 4"/>
          <p:cNvPicPr>
            <a:picLocks noChangeAspect="1"/>
          </p:cNvPicPr>
          <p:nvPr/>
        </p:nvPicPr>
        <p:blipFill>
          <a:blip r:embed="rId2"/>
          <a:stretch>
            <a:fillRect/>
          </a:stretch>
        </p:blipFill>
        <p:spPr>
          <a:xfrm>
            <a:off x="6732240" y="5871665"/>
            <a:ext cx="1688738" cy="1018120"/>
          </a:xfrm>
          <a:prstGeom prst="rect">
            <a:avLst/>
          </a:prstGeom>
        </p:spPr>
      </p:pic>
    </p:spTree>
    <p:extLst>
      <p:ext uri="{BB962C8B-B14F-4D97-AF65-F5344CB8AC3E}">
        <p14:creationId xmlns:p14="http://schemas.microsoft.com/office/powerpoint/2010/main" val="349087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4E1BC-01DF-6B44-90F0-4CD46582ADBC}"/>
              </a:ext>
            </a:extLst>
          </p:cNvPr>
          <p:cNvSpPr>
            <a:spLocks noGrp="1"/>
          </p:cNvSpPr>
          <p:nvPr>
            <p:ph type="title"/>
          </p:nvPr>
        </p:nvSpPr>
        <p:spPr/>
        <p:txBody>
          <a:bodyPr/>
          <a:lstStyle/>
          <a:p>
            <a:r>
              <a:rPr lang="en-US" dirty="0"/>
              <a:t>User:</a:t>
            </a:r>
            <a:br>
              <a:rPr lang="en-US" dirty="0"/>
            </a:br>
            <a:r>
              <a:rPr lang="en-US" dirty="0"/>
              <a:t>Policy perspective Japan</a:t>
            </a:r>
          </a:p>
        </p:txBody>
      </p:sp>
      <p:sp>
        <p:nvSpPr>
          <p:cNvPr id="3" name="Text Placeholder 2">
            <a:extLst>
              <a:ext uri="{FF2B5EF4-FFF2-40B4-BE49-F238E27FC236}">
                <a16:creationId xmlns:a16="http://schemas.microsoft.com/office/drawing/2014/main" id="{BBEF1DA7-97CF-1D42-9B38-EFA6FF99A6B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E611FA1-E877-2C43-8422-5820E86B983D}"/>
              </a:ext>
            </a:extLst>
          </p:cNvPr>
          <p:cNvSpPr>
            <a:spLocks noGrp="1"/>
          </p:cNvSpPr>
          <p:nvPr>
            <p:ph type="sldNum" sz="quarter" idx="12"/>
          </p:nvPr>
        </p:nvSpPr>
        <p:spPr/>
        <p:txBody>
          <a:bodyPr/>
          <a:lstStyle/>
          <a:p>
            <a:fld id="{F045888D-9AB1-6B4D-8F49-EDCF20386FDE}" type="slidenum">
              <a:rPr lang="en-US" smtClean="0"/>
              <a:pPr/>
              <a:t>12</a:t>
            </a:fld>
            <a:endParaRPr lang="en-US"/>
          </a:p>
        </p:txBody>
      </p:sp>
    </p:spTree>
    <p:extLst>
      <p:ext uri="{BB962C8B-B14F-4D97-AF65-F5344CB8AC3E}">
        <p14:creationId xmlns:p14="http://schemas.microsoft.com/office/powerpoint/2010/main" val="1895031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861CBA-5827-F943-BAC5-2AFA620468D1}"/>
              </a:ext>
            </a:extLst>
          </p:cNvPr>
          <p:cNvSpPr>
            <a:spLocks noGrp="1"/>
          </p:cNvSpPr>
          <p:nvPr>
            <p:ph type="ctrTitle"/>
          </p:nvPr>
        </p:nvSpPr>
        <p:spPr>
          <a:xfrm>
            <a:off x="192716" y="3284984"/>
            <a:ext cx="8686800" cy="838200"/>
          </a:xfrm>
        </p:spPr>
        <p:txBody>
          <a:bodyPr/>
          <a:lstStyle/>
          <a:p>
            <a:r>
              <a:rPr kumimoji="1" lang="en-US" altLang="ja-JP" dirty="0"/>
              <a:t>Current Open Science Policy in Japan</a:t>
            </a:r>
            <a:endParaRPr kumimoji="1" lang="ja-JP" altLang="en-US"/>
          </a:p>
        </p:txBody>
      </p:sp>
      <p:sp>
        <p:nvSpPr>
          <p:cNvPr id="3" name="字幕 2">
            <a:extLst>
              <a:ext uri="{FF2B5EF4-FFF2-40B4-BE49-F238E27FC236}">
                <a16:creationId xmlns:a16="http://schemas.microsoft.com/office/drawing/2014/main" id="{DCB99A3A-681E-2949-B834-6B9D08F4E0F2}"/>
              </a:ext>
            </a:extLst>
          </p:cNvPr>
          <p:cNvSpPr>
            <a:spLocks noGrp="1"/>
          </p:cNvSpPr>
          <p:nvPr>
            <p:ph type="subTitle" idx="1"/>
          </p:nvPr>
        </p:nvSpPr>
        <p:spPr>
          <a:xfrm>
            <a:off x="323529" y="4077072"/>
            <a:ext cx="8685213" cy="381000"/>
          </a:xfrm>
        </p:spPr>
        <p:txBody>
          <a:bodyPr/>
          <a:lstStyle/>
          <a:p>
            <a:r>
              <a:rPr lang="en-US" altLang="ja-JP" dirty="0"/>
              <a:t>Brief Introduction of Integrated Innovation Strategy and </a:t>
            </a:r>
          </a:p>
          <a:p>
            <a:r>
              <a:rPr lang="en-US" altLang="ja-JP" dirty="0"/>
              <a:t>its implementation</a:t>
            </a:r>
            <a:endParaRPr kumimoji="1" lang="ja-JP" altLang="en-US"/>
          </a:p>
        </p:txBody>
      </p:sp>
      <p:sp>
        <p:nvSpPr>
          <p:cNvPr id="4" name="スライド番号プレースホルダー 3">
            <a:extLst>
              <a:ext uri="{FF2B5EF4-FFF2-40B4-BE49-F238E27FC236}">
                <a16:creationId xmlns:a16="http://schemas.microsoft.com/office/drawing/2014/main" id="{D55D82FE-5015-4645-B54F-B7EC2298624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8F8A7-AD3C-4832-BEEC-24B8E22DE4F1}" type="slidenum">
              <a:rPr kumimoji="1" lang="ja-JP" altLang="en-US" sz="1400" b="0" i="0" u="none" strike="noStrike" kern="1200" cap="none" spc="0" normalizeH="0" baseline="0" noProof="0" smtClean="0">
                <a:ln>
                  <a:noFill/>
                </a:ln>
                <a:solidFill>
                  <a:srgbClr val="FFFFFF"/>
                </a:solidFill>
                <a:effectLst/>
                <a:uLnTx/>
                <a:uFillTx/>
                <a:latin typeface="Arial"/>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1400" b="0" i="0" u="none" strike="noStrike" kern="1200" cap="none" spc="0" normalizeH="0" baseline="0" noProof="0">
              <a:ln>
                <a:noFill/>
              </a:ln>
              <a:solidFill>
                <a:srgbClr val="FFFFFF"/>
              </a:solidFill>
              <a:effectLst/>
              <a:uLnTx/>
              <a:uFillTx/>
              <a:latin typeface="Arial"/>
              <a:ea typeface="ＭＳ Ｐゴシック" charset="-128"/>
              <a:cs typeface="+mn-cs"/>
            </a:endParaRPr>
          </a:p>
        </p:txBody>
      </p:sp>
      <p:sp>
        <p:nvSpPr>
          <p:cNvPr id="5" name="テキスト ボックス 4">
            <a:extLst>
              <a:ext uri="{FF2B5EF4-FFF2-40B4-BE49-F238E27FC236}">
                <a16:creationId xmlns:a16="http://schemas.microsoft.com/office/drawing/2014/main" id="{013EAD14-0497-E442-A837-AF2A98211A3E}"/>
              </a:ext>
            </a:extLst>
          </p:cNvPr>
          <p:cNvSpPr txBox="1"/>
          <p:nvPr/>
        </p:nvSpPr>
        <p:spPr>
          <a:xfrm>
            <a:off x="1547664" y="4915272"/>
            <a:ext cx="719435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FFFFFF"/>
                </a:solidFill>
                <a:effectLst/>
                <a:uLnTx/>
                <a:uFillTx/>
                <a:latin typeface="Arial"/>
                <a:ea typeface="+mn-ea"/>
                <a:cs typeface="+mn-cs"/>
              </a:rPr>
              <a:t>Kazuhiro (</a:t>
            </a:r>
            <a:r>
              <a:rPr kumimoji="1" lang="en-US" altLang="ja-JP" sz="2400" b="0" i="0" u="none" strike="noStrike" kern="1200" cap="none" spc="0" normalizeH="0" baseline="0" noProof="0" dirty="0" err="1">
                <a:ln>
                  <a:noFill/>
                </a:ln>
                <a:solidFill>
                  <a:srgbClr val="FFFFFF"/>
                </a:solidFill>
                <a:effectLst/>
                <a:uLnTx/>
                <a:uFillTx/>
                <a:latin typeface="Arial"/>
                <a:ea typeface="+mn-ea"/>
                <a:cs typeface="+mn-cs"/>
              </a:rPr>
              <a:t>Kaz</a:t>
            </a:r>
            <a:r>
              <a:rPr kumimoji="1" lang="en-US" altLang="ja-JP" sz="2400" b="0" i="0" u="none" strike="noStrike" kern="1200" cap="none" spc="0" normalizeH="0" baseline="0" noProof="0" dirty="0">
                <a:ln>
                  <a:noFill/>
                </a:ln>
                <a:solidFill>
                  <a:srgbClr val="FFFFFF"/>
                </a:solidFill>
                <a:effectLst/>
                <a:uLnTx/>
                <a:uFillTx/>
                <a:latin typeface="Arial"/>
                <a:ea typeface="+mn-ea"/>
                <a:cs typeface="+mn-cs"/>
              </a:rPr>
              <a:t>) </a:t>
            </a:r>
            <a:r>
              <a:rPr kumimoji="1" lang="en-US" altLang="ja-JP" sz="2400" b="0" i="0" u="none" strike="noStrike" kern="1200" cap="none" spc="0" normalizeH="0" baseline="0" noProof="0" dirty="0" err="1">
                <a:ln>
                  <a:noFill/>
                </a:ln>
                <a:solidFill>
                  <a:srgbClr val="FFFFFF"/>
                </a:solidFill>
                <a:effectLst/>
                <a:uLnTx/>
                <a:uFillTx/>
                <a:latin typeface="Arial"/>
                <a:ea typeface="+mn-ea"/>
                <a:cs typeface="+mn-cs"/>
              </a:rPr>
              <a:t>Hayash</a:t>
            </a:r>
            <a:r>
              <a:rPr kumimoji="1" lang="en-US" altLang="ja-JP" sz="2400" b="0" i="0" u="none" strike="noStrike" kern="1200" cap="none" spc="0" normalizeH="0" baseline="0" noProof="0" dirty="0">
                <a:ln>
                  <a:noFill/>
                </a:ln>
                <a:solidFill>
                  <a:srgbClr val="FFFFFF"/>
                </a:solidFill>
                <a:effectLst/>
                <a:uLnTx/>
                <a:uFillTx/>
                <a:latin typeface="Arial"/>
                <a:ea typeface="+mn-ea"/>
                <a:cs typeface="+mn-cs"/>
              </a:rPr>
              <a:t>, </a:t>
            </a:r>
            <a:r>
              <a:rPr kumimoji="1" lang="en-US" altLang="ja-JP" sz="2400" b="0" i="0" u="none" strike="noStrike" kern="1200" cap="none" spc="0" normalizeH="0" baseline="0" noProof="0" dirty="0" err="1">
                <a:ln>
                  <a:noFill/>
                </a:ln>
                <a:solidFill>
                  <a:srgbClr val="FFFFFF"/>
                </a:solidFill>
                <a:effectLst/>
                <a:uLnTx/>
                <a:uFillTx/>
                <a:latin typeface="Arial"/>
                <a:ea typeface="+mn-ea"/>
                <a:cs typeface="+mn-cs"/>
              </a:rPr>
              <a:t>Ui</a:t>
            </a:r>
            <a:r>
              <a:rPr kumimoji="1" lang="en-US" altLang="ja-JP" sz="2400" b="0" i="0" u="none" strike="noStrike" kern="1200" cap="none" spc="0" normalizeH="0" baseline="0" noProof="0" dirty="0">
                <a:ln>
                  <a:noFill/>
                </a:ln>
                <a:solidFill>
                  <a:srgbClr val="FFFFFF"/>
                </a:solidFill>
                <a:effectLst/>
                <a:uLnTx/>
                <a:uFillTx/>
                <a:latin typeface="Arial"/>
                <a:ea typeface="+mn-ea"/>
                <a:cs typeface="+mn-cs"/>
              </a:rPr>
              <a:t> </a:t>
            </a:r>
            <a:r>
              <a:rPr kumimoji="1" lang="en-US" altLang="ja-JP" sz="2400" b="0" i="0" u="none" strike="noStrike" kern="1200" cap="none" spc="0" normalizeH="0" baseline="0" noProof="0">
                <a:ln>
                  <a:noFill/>
                </a:ln>
                <a:solidFill>
                  <a:srgbClr val="FFFFFF"/>
                </a:solidFill>
                <a:effectLst/>
                <a:uLnTx/>
                <a:uFillTx/>
                <a:latin typeface="Arial"/>
                <a:ea typeface="+mn-ea"/>
                <a:cs typeface="+mn-cs"/>
              </a:rPr>
              <a:t>Ikeuchi</a:t>
            </a:r>
            <a:endParaRPr kumimoji="1" lang="en-US" altLang="ja-JP" sz="24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FFFFFF"/>
                </a:solidFill>
                <a:effectLst/>
                <a:uLnTx/>
                <a:uFillTx/>
                <a:latin typeface="Arial"/>
                <a:ea typeface="+mn-ea"/>
                <a:cs typeface="+mn-cs"/>
              </a:rPr>
              <a:t>National Institute of Science and Technology Policy</a:t>
            </a:r>
          </a:p>
        </p:txBody>
      </p:sp>
      <p:pic>
        <p:nvPicPr>
          <p:cNvPr id="6" name="Picture 8">
            <a:extLst>
              <a:ext uri="{FF2B5EF4-FFF2-40B4-BE49-F238E27FC236}">
                <a16:creationId xmlns:a16="http://schemas.microsoft.com/office/drawing/2014/main" id="{F45E2A9B-EEE7-EE4C-BD58-6F2FF42A62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7447" y="1629598"/>
            <a:ext cx="1667184" cy="833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7516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a:extLst>
              <a:ext uri="{FF2B5EF4-FFF2-40B4-BE49-F238E27FC236}">
                <a16:creationId xmlns:a16="http://schemas.microsoft.com/office/drawing/2014/main" id="{EFAD2735-1779-204B-850B-8A149258D5D7}"/>
              </a:ext>
            </a:extLst>
          </p:cNvPr>
          <p:cNvSpPr/>
          <p:nvPr/>
        </p:nvSpPr>
        <p:spPr bwMode="auto">
          <a:xfrm>
            <a:off x="6966264" y="4293096"/>
            <a:ext cx="1904176" cy="1714128"/>
          </a:xfrm>
          <a:prstGeom prst="roundRect">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1200" cap="none" spc="0" normalizeH="0" baseline="0" noProof="0">
              <a:ln>
                <a:noFill/>
              </a:ln>
              <a:solidFill>
                <a:srgbClr val="000066"/>
              </a:solidFill>
              <a:effectLst/>
              <a:uLnTx/>
              <a:uFillTx/>
              <a:latin typeface="Arial" charset="0"/>
              <a:ea typeface="+mn-ea"/>
              <a:cs typeface="+mn-cs"/>
            </a:endParaRPr>
          </a:p>
        </p:txBody>
      </p:sp>
      <p:sp>
        <p:nvSpPr>
          <p:cNvPr id="3" name="コンテンツ プレースホルダー 2"/>
          <p:cNvSpPr>
            <a:spLocks noGrp="1"/>
          </p:cNvSpPr>
          <p:nvPr>
            <p:ph idx="1"/>
          </p:nvPr>
        </p:nvSpPr>
        <p:spPr>
          <a:xfrm>
            <a:off x="395420" y="1584920"/>
            <a:ext cx="8361248" cy="4724400"/>
          </a:xfrm>
        </p:spPr>
        <p:txBody>
          <a:bodyPr/>
          <a:lstStyle/>
          <a:p>
            <a:endParaRPr lang="en-US" altLang="ja-JP" sz="2400" dirty="0">
              <a:latin typeface="Calibri" charset="0"/>
              <a:ea typeface="Calibri" charset="0"/>
              <a:cs typeface="Calibri" charset="0"/>
            </a:endParaRPr>
          </a:p>
        </p:txBody>
      </p:sp>
      <p:sp>
        <p:nvSpPr>
          <p:cNvPr id="6" name="スライド番号プレースホルダー 5"/>
          <p:cNvSpPr>
            <a:spLocks noGrp="1"/>
          </p:cNvSpPr>
          <p:nvPr>
            <p:ph type="sldNum" sz="quarter" idx="12"/>
          </p:nvPr>
        </p:nvSpPr>
        <p:spPr>
          <a:xfrm flipH="1">
            <a:off x="8363343" y="6517325"/>
            <a:ext cx="457128" cy="5289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DB14B9-BC70-4778-B1B8-41491BD3852D}" type="slidenum">
              <a:rPr kumimoji="1" lang="en-US" altLang="ja-JP" sz="1400" b="0" i="0" u="none" strike="noStrike" kern="1200" cap="none" spc="0" normalizeH="0" baseline="0" noProof="0" smtClean="0">
                <a:ln>
                  <a:noFill/>
                </a:ln>
                <a:solidFill>
                  <a:srgbClr val="000000"/>
                </a:solidFill>
                <a:effectLst/>
                <a:uLnTx/>
                <a:uFillTx/>
                <a:latin typeface="Calibri" charset="0"/>
                <a:ea typeface="Calibri" charset="0"/>
                <a:cs typeface="Calibri"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en-US" altLang="ja-JP" sz="1400" b="0" i="0" u="none" strike="noStrike" kern="1200" cap="none" spc="0" normalizeH="0" baseline="0" noProof="0" dirty="0">
              <a:ln>
                <a:noFill/>
              </a:ln>
              <a:solidFill>
                <a:srgbClr val="000000"/>
              </a:solidFill>
              <a:effectLst/>
              <a:uLnTx/>
              <a:uFillTx/>
              <a:latin typeface="Calibri" charset="0"/>
              <a:ea typeface="Calibri" charset="0"/>
              <a:cs typeface="Calibri" charset="0"/>
            </a:endParaRPr>
          </a:p>
        </p:txBody>
      </p:sp>
      <p:sp>
        <p:nvSpPr>
          <p:cNvPr id="4" name="角丸四角形 3"/>
          <p:cNvSpPr/>
          <p:nvPr/>
        </p:nvSpPr>
        <p:spPr bwMode="auto">
          <a:xfrm>
            <a:off x="827584" y="1584920"/>
            <a:ext cx="7560840" cy="504056"/>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1800" b="0" i="0" u="none" strike="noStrike" kern="1200" cap="none" spc="0" normalizeH="0" baseline="0" noProof="0" dirty="0">
                <a:ln>
                  <a:noFill/>
                </a:ln>
                <a:solidFill>
                  <a:srgbClr val="000066"/>
                </a:solidFill>
                <a:effectLst/>
                <a:uLnTx/>
                <a:uFillTx/>
                <a:latin typeface="Arial"/>
                <a:ea typeface="+mn-ea"/>
                <a:cs typeface="+mn-cs"/>
              </a:rPr>
              <a:t>The 5</a:t>
            </a:r>
            <a:r>
              <a:rPr kumimoji="0" lang="en-US" altLang="ja-JP" sz="1800" b="0" i="0" u="none" strike="noStrike" kern="1200" cap="none" spc="0" normalizeH="0" baseline="30000" noProof="0" dirty="0">
                <a:ln>
                  <a:noFill/>
                </a:ln>
                <a:solidFill>
                  <a:srgbClr val="000066"/>
                </a:solidFill>
                <a:effectLst/>
                <a:uLnTx/>
                <a:uFillTx/>
                <a:latin typeface="Arial"/>
                <a:ea typeface="+mn-ea"/>
                <a:cs typeface="+mn-cs"/>
              </a:rPr>
              <a:t>th</a:t>
            </a:r>
            <a:r>
              <a:rPr kumimoji="0" lang="en-US" altLang="ja-JP" sz="1800" b="0" i="0" u="none" strike="noStrike" kern="1200" cap="none" spc="0" normalizeH="0" baseline="0" noProof="0" dirty="0">
                <a:ln>
                  <a:noFill/>
                </a:ln>
                <a:solidFill>
                  <a:srgbClr val="000066"/>
                </a:solidFill>
                <a:effectLst/>
                <a:uLnTx/>
                <a:uFillTx/>
                <a:latin typeface="Arial"/>
                <a:ea typeface="+mn-ea"/>
                <a:cs typeface="+mn-cs"/>
              </a:rPr>
              <a:t> S&amp;T Basic Plan for “Society 5.0” (2015-2020)</a:t>
            </a:r>
            <a:endParaRPr kumimoji="0" lang="ja-JP" altLang="en-US" sz="1800" b="0" i="0" u="none" strike="noStrike" kern="1200" cap="none" spc="0" normalizeH="0" baseline="0" noProof="0">
              <a:ln>
                <a:noFill/>
              </a:ln>
              <a:solidFill>
                <a:srgbClr val="000066"/>
              </a:solidFill>
              <a:effectLst/>
              <a:uLnTx/>
              <a:uFillTx/>
              <a:latin typeface="Arial"/>
              <a:ea typeface="+mn-ea"/>
              <a:cs typeface="+mn-cs"/>
            </a:endParaRPr>
          </a:p>
        </p:txBody>
      </p:sp>
      <p:sp>
        <p:nvSpPr>
          <p:cNvPr id="7" name="角丸四角形 6"/>
          <p:cNvSpPr/>
          <p:nvPr/>
        </p:nvSpPr>
        <p:spPr bwMode="auto">
          <a:xfrm>
            <a:off x="827584" y="2146920"/>
            <a:ext cx="7560840" cy="504056"/>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1800" b="1" i="0" u="none" strike="noStrike" kern="1200" cap="none" spc="0" normalizeH="0" baseline="0" noProof="0" dirty="0">
                <a:ln>
                  <a:noFill/>
                </a:ln>
                <a:solidFill>
                  <a:srgbClr val="000066"/>
                </a:solidFill>
                <a:effectLst/>
                <a:uLnTx/>
                <a:uFillTx/>
                <a:latin typeface="Arial"/>
                <a:ea typeface="+mn-ea"/>
                <a:cs typeface="+mn-cs"/>
              </a:rPr>
              <a:t>Integrated Innovation Strategy 2018, 2019</a:t>
            </a:r>
            <a:endParaRPr kumimoji="0" lang="ja-JP" altLang="en-US" sz="1800" b="1" i="0" u="none" strike="noStrike" kern="1200" cap="none" spc="0" normalizeH="0" baseline="0" noProof="0">
              <a:ln>
                <a:noFill/>
              </a:ln>
              <a:solidFill>
                <a:srgbClr val="000066"/>
              </a:solidFill>
              <a:effectLst/>
              <a:uLnTx/>
              <a:uFillTx/>
              <a:latin typeface="Arial"/>
              <a:ea typeface="+mn-ea"/>
              <a:cs typeface="+mn-cs"/>
            </a:endParaRPr>
          </a:p>
        </p:txBody>
      </p:sp>
      <p:sp>
        <p:nvSpPr>
          <p:cNvPr id="8" name="角丸四角形 7"/>
          <p:cNvSpPr/>
          <p:nvPr/>
        </p:nvSpPr>
        <p:spPr bwMode="auto">
          <a:xfrm>
            <a:off x="827585" y="2708920"/>
            <a:ext cx="5976664" cy="504056"/>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1800" b="0" i="0" u="none" strike="noStrike" kern="1200" cap="none" spc="0" normalizeH="0" baseline="0" noProof="0" dirty="0">
                <a:ln>
                  <a:noFill/>
                </a:ln>
                <a:solidFill>
                  <a:srgbClr val="000066"/>
                </a:solidFill>
                <a:effectLst/>
                <a:uLnTx/>
                <a:uFillTx/>
                <a:latin typeface="Arial"/>
                <a:ea typeface="+mn-ea"/>
                <a:cs typeface="+mn-cs"/>
              </a:rPr>
              <a:t>Source of Innovation=vast Intelligent Source</a:t>
            </a:r>
            <a:endParaRPr kumimoji="0" lang="ja-JP" altLang="en-US" sz="1800" b="0" i="0" u="none" strike="noStrike" kern="1200" cap="none" spc="0" normalizeH="0" baseline="0" noProof="0">
              <a:ln>
                <a:noFill/>
              </a:ln>
              <a:solidFill>
                <a:srgbClr val="000066"/>
              </a:solidFill>
              <a:effectLst/>
              <a:uLnTx/>
              <a:uFillTx/>
              <a:latin typeface="Arial"/>
              <a:ea typeface="+mn-ea"/>
              <a:cs typeface="+mn-cs"/>
            </a:endParaRPr>
          </a:p>
        </p:txBody>
      </p:sp>
      <p:sp>
        <p:nvSpPr>
          <p:cNvPr id="9" name="角丸四角形 8"/>
          <p:cNvSpPr/>
          <p:nvPr/>
        </p:nvSpPr>
        <p:spPr bwMode="auto">
          <a:xfrm>
            <a:off x="827585" y="3297578"/>
            <a:ext cx="1152127" cy="2723709"/>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a:ln>
                  <a:noFill/>
                </a:ln>
                <a:solidFill>
                  <a:srgbClr val="000066"/>
                </a:solidFill>
                <a:effectLst/>
                <a:uLnTx/>
                <a:uFillTx/>
                <a:latin typeface="Arial"/>
                <a:ea typeface="+mn-ea"/>
                <a:cs typeface="+mn-cs"/>
              </a:rPr>
              <a:t>Social Data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ja-JP" sz="1400" b="0" i="0" u="none" strike="noStrike" kern="1200" cap="none" spc="0" normalizeH="0" baseline="0" noProof="0" dirty="0">
              <a:ln>
                <a:noFill/>
              </a:ln>
              <a:solidFill>
                <a:srgbClr val="000066"/>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ja-JP" sz="1400" b="0" i="0" u="none" strike="noStrike" kern="1200" cap="none" spc="0" normalizeH="0" baseline="0" noProof="0" dirty="0">
              <a:ln>
                <a:noFill/>
              </a:ln>
              <a:solidFill>
                <a:srgbClr val="000066"/>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a:ln>
                  <a:noFill/>
                </a:ln>
                <a:solidFill>
                  <a:srgbClr val="000066"/>
                </a:solidFill>
                <a:effectLst/>
                <a:uLnTx/>
                <a:uFillTx/>
                <a:latin typeface="Arial"/>
                <a:ea typeface="+mn-ea"/>
                <a:cs typeface="+mn-cs"/>
              </a:rPr>
              <a:t>Innovation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ja-JP" sz="1400" b="0" i="0" u="none" strike="noStrike" kern="1200" cap="none" spc="0" normalizeH="0" baseline="0" noProof="0" dirty="0">
              <a:ln>
                <a:noFill/>
              </a:ln>
              <a:solidFill>
                <a:srgbClr val="000066"/>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ja-JP" sz="1400" b="0" i="0" u="none" strike="noStrike" kern="1200" cap="none" spc="0" normalizeH="0" baseline="0" noProof="0" dirty="0">
              <a:ln>
                <a:noFill/>
              </a:ln>
              <a:solidFill>
                <a:srgbClr val="000066"/>
              </a:solidFill>
              <a:effectLst/>
              <a:uLnTx/>
              <a:uFillTx/>
              <a:latin typeface="Arial"/>
              <a:ea typeface="+mn-ea"/>
              <a:cs typeface="+mn-cs"/>
            </a:endParaRPr>
          </a:p>
        </p:txBody>
      </p:sp>
      <p:sp>
        <p:nvSpPr>
          <p:cNvPr id="10" name="角丸四角形 9"/>
          <p:cNvSpPr/>
          <p:nvPr/>
        </p:nvSpPr>
        <p:spPr bwMode="auto">
          <a:xfrm>
            <a:off x="2210224" y="3284984"/>
            <a:ext cx="3153864" cy="2723709"/>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400" b="0" i="0" u="none" strike="noStrike" kern="1200" cap="none" spc="0" normalizeH="0" baseline="0" noProof="0">
              <a:ln>
                <a:noFill/>
              </a:ln>
              <a:solidFill>
                <a:srgbClr val="000066"/>
              </a:solidFill>
              <a:effectLst/>
              <a:uLnTx/>
              <a:uFillTx/>
              <a:latin typeface="Arial"/>
              <a:ea typeface="+mn-ea"/>
              <a:cs typeface="+mn-cs"/>
            </a:endParaRPr>
          </a:p>
        </p:txBody>
      </p:sp>
      <p:sp>
        <p:nvSpPr>
          <p:cNvPr id="11" name="角丸四角形 10"/>
          <p:cNvSpPr/>
          <p:nvPr/>
        </p:nvSpPr>
        <p:spPr bwMode="auto">
          <a:xfrm>
            <a:off x="5522872" y="3297578"/>
            <a:ext cx="1269881" cy="2723709"/>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a:ln>
                  <a:noFill/>
                </a:ln>
                <a:solidFill>
                  <a:srgbClr val="000066"/>
                </a:solidFill>
                <a:effectLst/>
                <a:uLnTx/>
                <a:uFillTx/>
                <a:latin typeface="Arial"/>
                <a:ea typeface="+mn-ea"/>
                <a:cs typeface="+mn-cs"/>
              </a:rPr>
              <a:t>Official Data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ja-JP" sz="1400" b="0" i="0" u="none" strike="noStrike" kern="1200" cap="none" spc="0" normalizeH="0" baseline="0" noProof="0" dirty="0">
              <a:ln>
                <a:noFill/>
              </a:ln>
              <a:solidFill>
                <a:srgbClr val="000066"/>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ja-JP" sz="1400" b="0" i="0" u="none" strike="noStrike" kern="1200" cap="none" spc="0" normalizeH="0" baseline="0" noProof="0" dirty="0">
              <a:ln>
                <a:noFill/>
              </a:ln>
              <a:solidFill>
                <a:srgbClr val="000066"/>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a:ln>
                  <a:noFill/>
                </a:ln>
                <a:solidFill>
                  <a:srgbClr val="000066"/>
                </a:solidFill>
                <a:effectLst/>
                <a:uLnTx/>
                <a:uFillTx/>
                <a:latin typeface="Arial"/>
                <a:ea typeface="+mn-ea"/>
                <a:cs typeface="+mn-cs"/>
              </a:rPr>
              <a:t>EBPM</a:t>
            </a:r>
            <a:endParaRPr kumimoji="0" lang="ja-JP" altLang="en-US" sz="1400" b="0" i="0" u="none" strike="noStrike" kern="1200" cap="none" spc="0" normalizeH="0" baseline="0" noProof="0">
              <a:ln>
                <a:noFill/>
              </a:ln>
              <a:solidFill>
                <a:srgbClr val="000066"/>
              </a:solidFill>
              <a:effectLst/>
              <a:uLnTx/>
              <a:uFillTx/>
              <a:latin typeface="Arial"/>
              <a:ea typeface="+mn-ea"/>
              <a:cs typeface="+mn-cs"/>
            </a:endParaRPr>
          </a:p>
        </p:txBody>
      </p:sp>
      <p:sp>
        <p:nvSpPr>
          <p:cNvPr id="12" name="角丸四角形 11"/>
          <p:cNvSpPr/>
          <p:nvPr/>
        </p:nvSpPr>
        <p:spPr bwMode="auto">
          <a:xfrm>
            <a:off x="6948264" y="2708920"/>
            <a:ext cx="1440160" cy="504056"/>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a:ln>
                  <a:noFill/>
                </a:ln>
                <a:solidFill>
                  <a:srgbClr val="000066"/>
                </a:solidFill>
                <a:effectLst/>
                <a:uLnTx/>
                <a:uFillTx/>
                <a:latin typeface="Arial"/>
                <a:ea typeface="+mn-ea"/>
                <a:cs typeface="+mn-cs"/>
              </a:rPr>
              <a:t>Prioritized fields</a:t>
            </a:r>
            <a:endParaRPr kumimoji="0" lang="ja-JP" altLang="en-US" sz="1400" b="0" i="0" u="none" strike="noStrike" kern="1200" cap="none" spc="0" normalizeH="0" baseline="0" noProof="0">
              <a:ln>
                <a:noFill/>
              </a:ln>
              <a:solidFill>
                <a:srgbClr val="000066"/>
              </a:solidFill>
              <a:effectLst/>
              <a:uLnTx/>
              <a:uFillTx/>
              <a:latin typeface="Arial"/>
              <a:ea typeface="+mn-ea"/>
              <a:cs typeface="+mn-cs"/>
            </a:endParaRPr>
          </a:p>
        </p:txBody>
      </p:sp>
      <p:sp>
        <p:nvSpPr>
          <p:cNvPr id="14" name="正方形/長方形 13"/>
          <p:cNvSpPr/>
          <p:nvPr/>
        </p:nvSpPr>
        <p:spPr>
          <a:xfrm>
            <a:off x="5796136" y="5063531"/>
            <a:ext cx="883576"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800" b="0" i="0" u="none" strike="noStrike" kern="1200" cap="none" spc="0" normalizeH="0" baseline="0" noProof="0" dirty="0">
                <a:ln>
                  <a:noFill/>
                </a:ln>
                <a:solidFill>
                  <a:srgbClr val="FFFFFF"/>
                </a:solidFill>
                <a:effectLst/>
                <a:uLnTx/>
                <a:uFillTx/>
                <a:latin typeface="Arial"/>
                <a:ea typeface="+mn-ea"/>
                <a:cs typeface="+mn-cs"/>
              </a:rPr>
              <a:t>IMI?</a:t>
            </a:r>
            <a:endParaRPr kumimoji="0" lang="ja-JP" altLang="en-US" sz="2800" b="0" i="0" u="none" strike="noStrike" kern="1200" cap="none" spc="0" normalizeH="0" baseline="0" noProof="0">
              <a:ln>
                <a:noFill/>
              </a:ln>
              <a:solidFill>
                <a:srgbClr val="FFFFFF"/>
              </a:solidFill>
              <a:effectLst/>
              <a:uLnTx/>
              <a:uFillTx/>
              <a:latin typeface="Arial"/>
              <a:ea typeface="+mn-ea"/>
              <a:cs typeface="+mn-cs"/>
            </a:endParaRPr>
          </a:p>
        </p:txBody>
      </p:sp>
      <p:cxnSp>
        <p:nvCxnSpPr>
          <p:cNvPr id="16" name="直線矢印コネクタ 15"/>
          <p:cNvCxnSpPr/>
          <p:nvPr/>
        </p:nvCxnSpPr>
        <p:spPr bwMode="auto">
          <a:xfrm>
            <a:off x="2174220" y="5346793"/>
            <a:ext cx="3225872" cy="0"/>
          </a:xfrm>
          <a:prstGeom prst="straightConnector1">
            <a:avLst/>
          </a:prstGeom>
          <a:solidFill>
            <a:schemeClr val="accent1"/>
          </a:solidFill>
          <a:ln w="76200"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正方形/長方形 14"/>
          <p:cNvSpPr/>
          <p:nvPr/>
        </p:nvSpPr>
        <p:spPr>
          <a:xfrm>
            <a:off x="857956" y="5657312"/>
            <a:ext cx="205786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(Core Vocabulary)</a:t>
            </a:r>
            <a:endParaRPr kumimoji="1" lang="ja-JP" altLang="en-US" sz="1200" b="0" i="0" u="none" strike="noStrike" kern="1200" cap="none" spc="0" normalizeH="0" baseline="0" noProof="0">
              <a:ln>
                <a:noFill/>
              </a:ln>
              <a:solidFill>
                <a:srgbClr val="000066"/>
              </a:solidFill>
              <a:effectLst/>
              <a:uLnTx/>
              <a:uFillTx/>
              <a:latin typeface="Arial"/>
              <a:ea typeface="+mn-ea"/>
              <a:cs typeface="+mn-cs"/>
            </a:endParaRPr>
          </a:p>
        </p:txBody>
      </p:sp>
      <p:sp>
        <p:nvSpPr>
          <p:cNvPr id="21" name="タイトル 1">
            <a:extLst>
              <a:ext uri="{FF2B5EF4-FFF2-40B4-BE49-F238E27FC236}">
                <a16:creationId xmlns:a16="http://schemas.microsoft.com/office/drawing/2014/main" id="{F244DB4E-305A-EB4E-95B7-F8E16CD3C05A}"/>
              </a:ext>
            </a:extLst>
          </p:cNvPr>
          <p:cNvSpPr txBox="1">
            <a:spLocks/>
          </p:cNvSpPr>
          <p:nvPr/>
        </p:nvSpPr>
        <p:spPr bwMode="auto">
          <a:xfrm>
            <a:off x="524210" y="506567"/>
            <a:ext cx="8361248" cy="404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algn="l" rtl="0" eaLnBrk="1" fontAlgn="base" hangingPunct="1">
              <a:spcBef>
                <a:spcPct val="0"/>
              </a:spcBef>
              <a:spcAft>
                <a:spcPct val="0"/>
              </a:spcAft>
              <a:defRPr kumimoji="1" sz="3600">
                <a:solidFill>
                  <a:schemeClr val="tx2"/>
                </a:solidFill>
                <a:latin typeface="+mj-lt"/>
                <a:ea typeface="+mj-ea"/>
                <a:cs typeface="+mj-cs"/>
              </a:defRPr>
            </a:lvl1pPr>
            <a:lvl2pPr algn="l" rtl="0" eaLnBrk="1" fontAlgn="base" hangingPunct="1">
              <a:spcBef>
                <a:spcPct val="0"/>
              </a:spcBef>
              <a:spcAft>
                <a:spcPct val="0"/>
              </a:spcAft>
              <a:defRPr kumimoji="1" sz="3600">
                <a:solidFill>
                  <a:schemeClr val="tx2"/>
                </a:solidFill>
                <a:latin typeface="Arial" charset="0"/>
              </a:defRPr>
            </a:lvl2pPr>
            <a:lvl3pPr algn="l" rtl="0" eaLnBrk="1" fontAlgn="base" hangingPunct="1">
              <a:spcBef>
                <a:spcPct val="0"/>
              </a:spcBef>
              <a:spcAft>
                <a:spcPct val="0"/>
              </a:spcAft>
              <a:defRPr kumimoji="1" sz="3600">
                <a:solidFill>
                  <a:schemeClr val="tx2"/>
                </a:solidFill>
                <a:latin typeface="Arial" charset="0"/>
              </a:defRPr>
            </a:lvl3pPr>
            <a:lvl4pPr algn="l" rtl="0" eaLnBrk="1" fontAlgn="base" hangingPunct="1">
              <a:spcBef>
                <a:spcPct val="0"/>
              </a:spcBef>
              <a:spcAft>
                <a:spcPct val="0"/>
              </a:spcAft>
              <a:defRPr kumimoji="1" sz="3600">
                <a:solidFill>
                  <a:schemeClr val="tx2"/>
                </a:solidFill>
                <a:latin typeface="Arial" charset="0"/>
              </a:defRPr>
            </a:lvl4pPr>
            <a:lvl5pPr algn="l" rtl="0" eaLnBrk="1" fontAlgn="base" hangingPunct="1">
              <a:spcBef>
                <a:spcPct val="0"/>
              </a:spcBef>
              <a:spcAft>
                <a:spcPct val="0"/>
              </a:spcAft>
              <a:defRPr kumimoji="1" sz="3600">
                <a:solidFill>
                  <a:schemeClr val="tx2"/>
                </a:solidFill>
                <a:latin typeface="Arial" charset="0"/>
              </a:defRPr>
            </a:lvl5pPr>
            <a:lvl6pPr marL="457200" algn="l" rtl="0" eaLnBrk="1" fontAlgn="base" hangingPunct="1">
              <a:spcBef>
                <a:spcPct val="0"/>
              </a:spcBef>
              <a:spcAft>
                <a:spcPct val="0"/>
              </a:spcAft>
              <a:defRPr kumimoji="1" sz="3600">
                <a:solidFill>
                  <a:schemeClr val="tx2"/>
                </a:solidFill>
                <a:latin typeface="Arial" charset="0"/>
              </a:defRPr>
            </a:lvl6pPr>
            <a:lvl7pPr marL="914400" algn="l" rtl="0" eaLnBrk="1" fontAlgn="base" hangingPunct="1">
              <a:spcBef>
                <a:spcPct val="0"/>
              </a:spcBef>
              <a:spcAft>
                <a:spcPct val="0"/>
              </a:spcAft>
              <a:defRPr kumimoji="1" sz="3600">
                <a:solidFill>
                  <a:schemeClr val="tx2"/>
                </a:solidFill>
                <a:latin typeface="Arial" charset="0"/>
              </a:defRPr>
            </a:lvl7pPr>
            <a:lvl8pPr marL="1371600" algn="l" rtl="0" eaLnBrk="1" fontAlgn="base" hangingPunct="1">
              <a:spcBef>
                <a:spcPct val="0"/>
              </a:spcBef>
              <a:spcAft>
                <a:spcPct val="0"/>
              </a:spcAft>
              <a:defRPr kumimoji="1" sz="3600">
                <a:solidFill>
                  <a:schemeClr val="tx2"/>
                </a:solidFill>
                <a:latin typeface="Arial" charset="0"/>
              </a:defRPr>
            </a:lvl8pPr>
            <a:lvl9pPr marL="1828800" algn="l" rtl="0" eaLnBrk="1" fontAlgn="base" hangingPunct="1">
              <a:spcBef>
                <a:spcPct val="0"/>
              </a:spcBef>
              <a:spcAft>
                <a:spcPct val="0"/>
              </a:spcAft>
              <a:defRPr kumimoji="1" sz="3600">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4000" b="0" i="0" u="none" strike="noStrike" kern="0" cap="none" spc="0" normalizeH="0" baseline="0" noProof="0" dirty="0">
                <a:ln>
                  <a:noFill/>
                </a:ln>
                <a:solidFill>
                  <a:srgbClr val="FFFFFF"/>
                </a:solidFill>
                <a:effectLst/>
                <a:uLnTx/>
                <a:uFillTx/>
                <a:latin typeface="Calibri" charset="0"/>
                <a:ea typeface="Calibri" charset="0"/>
                <a:cs typeface="Calibri" charset="0"/>
              </a:rPr>
              <a:t>Open Science Policy in Japan</a:t>
            </a:r>
            <a:endParaRPr kumimoji="1" lang="ja-JP" altLang="en-US" sz="4000" b="0" i="0" u="none" strike="noStrike" kern="0" cap="none" spc="0" normalizeH="0" baseline="0" noProof="0">
              <a:ln>
                <a:noFill/>
              </a:ln>
              <a:solidFill>
                <a:srgbClr val="FFFFFF"/>
              </a:solidFill>
              <a:effectLst/>
              <a:uLnTx/>
              <a:uFillTx/>
              <a:latin typeface="Calibri" charset="0"/>
              <a:ea typeface="Calibri" charset="0"/>
              <a:cs typeface="Calibri" charset="0"/>
            </a:endParaRPr>
          </a:p>
        </p:txBody>
      </p:sp>
      <p:pic>
        <p:nvPicPr>
          <p:cNvPr id="23" name="図 22">
            <a:extLst>
              <a:ext uri="{FF2B5EF4-FFF2-40B4-BE49-F238E27FC236}">
                <a16:creationId xmlns:a16="http://schemas.microsoft.com/office/drawing/2014/main" id="{CAD073CF-34B8-9341-90DA-D0CB94D4567C}"/>
              </a:ext>
            </a:extLst>
          </p:cNvPr>
          <p:cNvPicPr>
            <a:picLocks noChangeAspect="1"/>
          </p:cNvPicPr>
          <p:nvPr/>
        </p:nvPicPr>
        <p:blipFill>
          <a:blip r:embed="rId2"/>
          <a:stretch>
            <a:fillRect/>
          </a:stretch>
        </p:blipFill>
        <p:spPr>
          <a:xfrm>
            <a:off x="746536" y="5170002"/>
            <a:ext cx="1314223" cy="353583"/>
          </a:xfrm>
          <a:prstGeom prst="rect">
            <a:avLst/>
          </a:prstGeom>
          <a:solidFill>
            <a:schemeClr val="bg1"/>
          </a:solidFill>
          <a:ln>
            <a:solidFill>
              <a:schemeClr val="tx1"/>
            </a:solidFill>
          </a:ln>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6361" y="3849940"/>
            <a:ext cx="2439043" cy="1914339"/>
          </a:xfrm>
          <a:prstGeom prst="rect">
            <a:avLst/>
          </a:prstGeom>
          <a:solidFill>
            <a:schemeClr val="bg1"/>
          </a:solidFill>
          <a:ln>
            <a:noFill/>
          </a:ln>
          <a:effec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2068" y="5697320"/>
            <a:ext cx="1390698" cy="1040232"/>
          </a:xfrm>
          <a:prstGeom prst="rect">
            <a:avLst/>
          </a:prstGeom>
          <a:solidFill>
            <a:schemeClr val="bg1"/>
          </a:solidFill>
          <a:ln>
            <a:solidFill>
              <a:schemeClr val="tx1"/>
            </a:solidFill>
          </a:ln>
          <a:effectLst/>
        </p:spPr>
      </p:pic>
      <p:sp>
        <p:nvSpPr>
          <p:cNvPr id="2" name="テキスト ボックス 1"/>
          <p:cNvSpPr txBox="1"/>
          <p:nvPr/>
        </p:nvSpPr>
        <p:spPr>
          <a:xfrm>
            <a:off x="3048010" y="3304780"/>
            <a:ext cx="1478290" cy="73866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1400" b="1" i="0" u="none" strike="noStrike" kern="1200" cap="none" spc="0" normalizeH="0" baseline="0" noProof="0" dirty="0">
                <a:ln>
                  <a:noFill/>
                </a:ln>
                <a:solidFill>
                  <a:srgbClr val="000066"/>
                </a:solidFill>
                <a:effectLst/>
                <a:uLnTx/>
                <a:uFillTx/>
                <a:latin typeface="Arial"/>
                <a:ea typeface="+mn-ea"/>
                <a:cs typeface="+mn-cs"/>
              </a:rPr>
              <a:t>Academic</a:t>
            </a:r>
            <a:r>
              <a:rPr kumimoji="0" lang="ja-JP" altLang="en-US" sz="1400" b="1" i="0" u="none" strike="noStrike" kern="1200" cap="none" spc="0" normalizeH="0" baseline="0" noProof="0">
                <a:ln>
                  <a:noFill/>
                </a:ln>
                <a:solidFill>
                  <a:srgbClr val="000066"/>
                </a:solidFill>
                <a:effectLst/>
                <a:uLnTx/>
                <a:uFillTx/>
                <a:latin typeface="Arial"/>
                <a:ea typeface="+mn-ea"/>
                <a:cs typeface="+mn-cs"/>
              </a:rPr>
              <a:t> </a:t>
            </a:r>
            <a:r>
              <a:rPr kumimoji="0" lang="en-US" altLang="ja-JP" sz="1400" b="1" i="0" u="none" strike="noStrike" kern="1200" cap="none" spc="0" normalizeH="0" baseline="0" noProof="0" dirty="0">
                <a:ln>
                  <a:noFill/>
                </a:ln>
                <a:solidFill>
                  <a:srgbClr val="000066"/>
                </a:solidFill>
                <a:effectLst/>
                <a:uLnTx/>
                <a:uFillTx/>
                <a:latin typeface="Arial"/>
                <a:ea typeface="+mn-ea"/>
                <a:cs typeface="+mn-cs"/>
              </a:rPr>
              <a:t>Data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1400" b="1" i="0" u="none" strike="noStrike" kern="1200" cap="none" spc="0" normalizeH="0" baseline="0" noProof="0" dirty="0">
                <a:ln>
                  <a:noFill/>
                </a:ln>
                <a:solidFill>
                  <a:srgbClr val="000066"/>
                </a:solidFill>
                <a:effectLst/>
                <a:uLnTx/>
                <a:uFillTx/>
                <a:latin typeface="Arial"/>
                <a:ea typeface="+mn-ea"/>
                <a:cs typeface="+mn-cs"/>
              </a:rPr>
              <a:t>Open Science</a:t>
            </a:r>
            <a:endParaRPr kumimoji="0" lang="ja-JP" altLang="en-US" sz="1400" b="1" i="0" u="none" strike="noStrike" kern="1200" cap="none" spc="0" normalizeH="0" baseline="0" noProof="0">
              <a:ln>
                <a:noFill/>
              </a:ln>
              <a:solidFill>
                <a:srgbClr val="000066"/>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srgbClr val="000066"/>
              </a:solidFill>
              <a:effectLst/>
              <a:uLnTx/>
              <a:uFillTx/>
              <a:latin typeface="Arial"/>
              <a:ea typeface="+mn-ea"/>
              <a:cs typeface="+mn-cs"/>
            </a:endParaRPr>
          </a:p>
        </p:txBody>
      </p:sp>
      <p:sp>
        <p:nvSpPr>
          <p:cNvPr id="5" name="正方形/長方形 4">
            <a:extLst>
              <a:ext uri="{FF2B5EF4-FFF2-40B4-BE49-F238E27FC236}">
                <a16:creationId xmlns:a16="http://schemas.microsoft.com/office/drawing/2014/main" id="{1D7A7668-7138-CA48-9C52-BC63DB9D6488}"/>
              </a:ext>
            </a:extLst>
          </p:cNvPr>
          <p:cNvSpPr/>
          <p:nvPr/>
        </p:nvSpPr>
        <p:spPr>
          <a:xfrm>
            <a:off x="4704834" y="5959585"/>
            <a:ext cx="2531462" cy="83099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1600" b="0" i="0" u="none" strike="noStrike" kern="1200" cap="none" spc="0" normalizeH="0" baseline="0" noProof="0" dirty="0">
                <a:ln>
                  <a:noFill/>
                </a:ln>
                <a:solidFill>
                  <a:srgbClr val="000066"/>
                </a:solidFill>
                <a:effectLst/>
                <a:uLnTx/>
                <a:uFillTx/>
                <a:latin typeface="Arial"/>
                <a:ea typeface="+mn-ea"/>
                <a:cs typeface="+mn-cs"/>
              </a:rPr>
              <a:t>Pilot and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1600" b="0" i="0" u="none" strike="noStrike" kern="1200" cap="none" spc="0" normalizeH="0" baseline="0" noProof="0" dirty="0">
                <a:ln>
                  <a:noFill/>
                </a:ln>
                <a:solidFill>
                  <a:srgbClr val="000066"/>
                </a:solidFill>
                <a:effectLst/>
                <a:uLnTx/>
                <a:uFillTx/>
                <a:latin typeface="Arial"/>
                <a:ea typeface="+mn-ea"/>
                <a:cs typeface="+mn-cs"/>
              </a:rPr>
              <a:t>International Coordination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1600" b="0" i="0" u="none" strike="noStrike" kern="1200" cap="none" spc="0" normalizeH="0" baseline="0" noProof="0" dirty="0">
                <a:ln>
                  <a:noFill/>
                </a:ln>
                <a:solidFill>
                  <a:srgbClr val="000066"/>
                </a:solidFill>
                <a:effectLst/>
                <a:uLnTx/>
                <a:uFillTx/>
                <a:latin typeface="Arial"/>
                <a:ea typeface="+mn-ea"/>
                <a:cs typeface="+mn-cs"/>
              </a:rPr>
              <a:t>(Moonshot)</a:t>
            </a:r>
          </a:p>
        </p:txBody>
      </p:sp>
      <p:pic>
        <p:nvPicPr>
          <p:cNvPr id="22" name="Picture 2">
            <a:extLst>
              <a:ext uri="{FF2B5EF4-FFF2-40B4-BE49-F238E27FC236}">
                <a16:creationId xmlns:a16="http://schemas.microsoft.com/office/drawing/2014/main" id="{1819D997-8647-F44A-ADA5-AC5FB7E6B80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6901" y="4582120"/>
            <a:ext cx="1642896" cy="8536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4" name="正方形/長方形 23">
            <a:extLst>
              <a:ext uri="{FF2B5EF4-FFF2-40B4-BE49-F238E27FC236}">
                <a16:creationId xmlns:a16="http://schemas.microsoft.com/office/drawing/2014/main" id="{8DDAB3F1-6939-6341-83F3-D5A1A017B628}"/>
              </a:ext>
            </a:extLst>
          </p:cNvPr>
          <p:cNvSpPr/>
          <p:nvPr/>
        </p:nvSpPr>
        <p:spPr>
          <a:xfrm>
            <a:off x="6966264" y="5475298"/>
            <a:ext cx="1904175" cy="58477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1600" b="0" i="0" u="none" strike="noStrike" kern="1200" cap="none" spc="0" normalizeH="0" baseline="0" noProof="0" dirty="0">
                <a:ln>
                  <a:noFill/>
                </a:ln>
                <a:solidFill>
                  <a:srgbClr val="000066"/>
                </a:solidFill>
                <a:effectLst/>
                <a:uLnTx/>
                <a:uFillTx/>
                <a:latin typeface="Arial"/>
                <a:ea typeface="+mn-ea"/>
                <a:cs typeface="+mn-cs"/>
              </a:rPr>
              <a:t>Incentive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1600" b="0" i="0" u="none" strike="noStrike" kern="1200" cap="none" spc="0" normalizeH="0" baseline="0" noProof="0" dirty="0">
                <a:ln>
                  <a:noFill/>
                </a:ln>
                <a:solidFill>
                  <a:srgbClr val="000066"/>
                </a:solidFill>
                <a:effectLst/>
                <a:uLnTx/>
                <a:uFillTx/>
                <a:latin typeface="Arial"/>
                <a:ea typeface="+mn-ea"/>
                <a:cs typeface="+mn-cs"/>
              </a:rPr>
              <a:t>(Award of Minister)</a:t>
            </a:r>
          </a:p>
        </p:txBody>
      </p:sp>
    </p:spTree>
    <p:extLst>
      <p:ext uri="{BB962C8B-B14F-4D97-AF65-F5344CB8AC3E}">
        <p14:creationId xmlns:p14="http://schemas.microsoft.com/office/powerpoint/2010/main" val="151628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err="1"/>
              <a:t>Implementation</a:t>
            </a:r>
            <a:endParaRPr lang="nl-NL"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45888D-9AB1-6B4D-8F49-EDCF20386FDE}" type="slidenum">
              <a:rPr kumimoji="1" lang="en-US" sz="1400" b="0" i="0" u="none" strike="noStrike" kern="1200" cap="none" spc="0" normalizeH="0" baseline="0" noProof="0" smtClean="0">
                <a:ln>
                  <a:noFill/>
                </a:ln>
                <a:solidFill>
                  <a:srgbClr val="000066"/>
                </a:solidFill>
                <a:effectLst/>
                <a:uLnTx/>
                <a:uFillTx/>
                <a:latin typeface="Arial"/>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en-US" sz="1400" b="0" i="0" u="none" strike="noStrike" kern="1200" cap="none" spc="0" normalizeH="0" baseline="0" noProof="0">
              <a:ln>
                <a:noFill/>
              </a:ln>
              <a:solidFill>
                <a:srgbClr val="000066"/>
              </a:solidFill>
              <a:effectLst/>
              <a:uLnTx/>
              <a:uFillTx/>
              <a:latin typeface="Arial"/>
              <a:ea typeface="ＭＳ Ｐゴシック" charset="-128"/>
              <a:cs typeface="+mn-cs"/>
            </a:endParaRPr>
          </a:p>
        </p:txBody>
      </p:sp>
      <p:pic>
        <p:nvPicPr>
          <p:cNvPr id="6" name="図 2">
            <a:extLst>
              <a:ext uri="{FF2B5EF4-FFF2-40B4-BE49-F238E27FC236}">
                <a16:creationId xmlns:a16="http://schemas.microsoft.com/office/drawing/2014/main" id="{F1B4B85F-ED97-7E4F-B45B-023388FDC78B}"/>
              </a:ext>
            </a:extLst>
          </p:cNvPr>
          <p:cNvPicPr>
            <a:picLocks noChangeAspect="1"/>
          </p:cNvPicPr>
          <p:nvPr/>
        </p:nvPicPr>
        <p:blipFill>
          <a:blip r:embed="rId2"/>
          <a:stretch>
            <a:fillRect/>
          </a:stretch>
        </p:blipFill>
        <p:spPr>
          <a:xfrm>
            <a:off x="539552" y="1207775"/>
            <a:ext cx="7416824" cy="5684205"/>
          </a:xfrm>
          <a:prstGeom prst="rect">
            <a:avLst/>
          </a:prstGeom>
          <a:ln>
            <a:solidFill>
              <a:schemeClr val="tx1"/>
            </a:solidFill>
          </a:ln>
        </p:spPr>
      </p:pic>
    </p:spTree>
    <p:extLst>
      <p:ext uri="{BB962C8B-B14F-4D97-AF65-F5344CB8AC3E}">
        <p14:creationId xmlns:p14="http://schemas.microsoft.com/office/powerpoint/2010/main" val="113256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矢印: 上 50">
            <a:extLst>
              <a:ext uri="{FF2B5EF4-FFF2-40B4-BE49-F238E27FC236}">
                <a16:creationId xmlns:a16="http://schemas.microsoft.com/office/drawing/2014/main" id="{B376F7C0-A37C-4AD5-AD1E-853DF624B82F}"/>
              </a:ext>
            </a:extLst>
          </p:cNvPr>
          <p:cNvSpPr/>
          <p:nvPr/>
        </p:nvSpPr>
        <p:spPr>
          <a:xfrm>
            <a:off x="7353038" y="1500290"/>
            <a:ext cx="598463" cy="662728"/>
          </a:xfrm>
          <a:prstGeom prst="upArrow">
            <a:avLst>
              <a:gd name="adj1" fmla="val 55526"/>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メイリオ"/>
              <a:cs typeface="+mn-cs"/>
            </a:endParaRPr>
          </a:p>
        </p:txBody>
      </p:sp>
      <p:sp>
        <p:nvSpPr>
          <p:cNvPr id="26" name="正方形/長方形 25">
            <a:extLst>
              <a:ext uri="{FF2B5EF4-FFF2-40B4-BE49-F238E27FC236}">
                <a16:creationId xmlns:a16="http://schemas.microsoft.com/office/drawing/2014/main" id="{D74242E7-D20F-435B-9661-4CB22F7E851A}"/>
              </a:ext>
            </a:extLst>
          </p:cNvPr>
          <p:cNvSpPr/>
          <p:nvPr/>
        </p:nvSpPr>
        <p:spPr>
          <a:xfrm>
            <a:off x="614544" y="2898459"/>
            <a:ext cx="1770621" cy="2811533"/>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メイリオ"/>
              <a:cs typeface="+mn-cs"/>
            </a:endParaRPr>
          </a:p>
        </p:txBody>
      </p:sp>
      <p:sp>
        <p:nvSpPr>
          <p:cNvPr id="131" name="正方形/長方形 130"/>
          <p:cNvSpPr/>
          <p:nvPr/>
        </p:nvSpPr>
        <p:spPr>
          <a:xfrm>
            <a:off x="0" y="1"/>
            <a:ext cx="9144000" cy="525600"/>
          </a:xfrm>
          <a:prstGeom prst="rect">
            <a:avLst/>
          </a:prstGeom>
          <a:gradFill rotWithShape="1">
            <a:gsLst>
              <a:gs pos="0">
                <a:srgbClr val="002060"/>
              </a:gs>
              <a:gs pos="52000">
                <a:srgbClr val="002060"/>
              </a:gs>
              <a:gs pos="100000">
                <a:schemeClr val="accent5">
                  <a:lumMod val="75000"/>
                </a:schemeClr>
              </a:gs>
            </a:gsLst>
            <a:lin ang="5400000" scaled="0"/>
          </a:gradFill>
          <a:ln>
            <a:noFill/>
          </a:ln>
          <a:effectLst>
            <a:outerShdw blurRad="57150" dist="19050" dir="5400000" algn="ctr" rotWithShape="0">
              <a:srgbClr val="000000">
                <a:alpha val="63000"/>
              </a:srgbClr>
            </a:outerShdw>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7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Relationship between Organizations for Research Data Infrastructure</a:t>
            </a:r>
          </a:p>
        </p:txBody>
      </p:sp>
      <p:sp>
        <p:nvSpPr>
          <p:cNvPr id="136" name="角丸四角形 135"/>
          <p:cNvSpPr/>
          <p:nvPr/>
        </p:nvSpPr>
        <p:spPr>
          <a:xfrm>
            <a:off x="2848360" y="2754354"/>
            <a:ext cx="3419358" cy="2690659"/>
          </a:xfrm>
          <a:prstGeom prst="roundRect">
            <a:avLst>
              <a:gd name="adj" fmla="val 4404"/>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メイリオ"/>
              <a:cs typeface="+mn-cs"/>
            </a:endParaRPr>
          </a:p>
        </p:txBody>
      </p:sp>
      <p:grpSp>
        <p:nvGrpSpPr>
          <p:cNvPr id="95" name="グループ化 94"/>
          <p:cNvGrpSpPr>
            <a:grpSpLocks noChangeAspect="1"/>
          </p:cNvGrpSpPr>
          <p:nvPr/>
        </p:nvGrpSpPr>
        <p:grpSpPr>
          <a:xfrm>
            <a:off x="3976089" y="3790058"/>
            <a:ext cx="1008000" cy="878654"/>
            <a:chOff x="3762375" y="2670175"/>
            <a:chExt cx="2214563" cy="1930400"/>
          </a:xfrm>
        </p:grpSpPr>
        <p:sp>
          <p:nvSpPr>
            <p:cNvPr id="90" name="二等辺三角形 89"/>
            <p:cNvSpPr/>
            <p:nvPr/>
          </p:nvSpPr>
          <p:spPr bwMode="auto">
            <a:xfrm>
              <a:off x="3762375" y="2670175"/>
              <a:ext cx="2214563" cy="1930400"/>
            </a:xfrm>
            <a:prstGeom prst="triangle">
              <a:avLst/>
            </a:prstGeom>
            <a:solidFill>
              <a:sysClr val="window" lastClr="FFFFFF"/>
            </a:solidFill>
            <a:ln w="57150" cap="flat" cmpd="sng" algn="ctr">
              <a:solidFill>
                <a:srgbClr val="00B050"/>
              </a:solidFill>
              <a:prstDash val="solid"/>
              <a:miter lim="800000"/>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534" b="0" i="0" u="none" strike="noStrike" kern="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grpSp>
          <p:nvGrpSpPr>
            <p:cNvPr id="94" name="グループ化 93"/>
            <p:cNvGrpSpPr>
              <a:grpSpLocks noChangeAspect="1"/>
            </p:cNvGrpSpPr>
            <p:nvPr/>
          </p:nvGrpSpPr>
          <p:grpSpPr>
            <a:xfrm>
              <a:off x="4437655" y="3774963"/>
              <a:ext cx="864000" cy="398734"/>
              <a:chOff x="4516235" y="3581780"/>
              <a:chExt cx="677904" cy="312851"/>
            </a:xfrm>
          </p:grpSpPr>
          <p:grpSp>
            <p:nvGrpSpPr>
              <p:cNvPr id="35" name="グループ化 119"/>
              <p:cNvGrpSpPr>
                <a:grpSpLocks/>
              </p:cNvGrpSpPr>
              <p:nvPr/>
            </p:nvGrpSpPr>
            <p:grpSpPr bwMode="auto">
              <a:xfrm>
                <a:off x="4516235" y="3581780"/>
                <a:ext cx="234476" cy="312851"/>
                <a:chOff x="4505326" y="3905251"/>
                <a:chExt cx="223838" cy="271463"/>
              </a:xfrm>
            </p:grpSpPr>
            <p:sp>
              <p:nvSpPr>
                <p:cNvPr id="88" name="Freeform 440"/>
                <p:cNvSpPr>
                  <a:spLocks/>
                </p:cNvSpPr>
                <p:nvPr/>
              </p:nvSpPr>
              <p:spPr bwMode="auto">
                <a:xfrm>
                  <a:off x="4511582" y="4006855"/>
                  <a:ext cx="224290" cy="169431"/>
                </a:xfrm>
                <a:custGeom>
                  <a:avLst/>
                  <a:gdLst>
                    <a:gd name="T0" fmla="*/ 106 w 106"/>
                    <a:gd name="T1" fmla="*/ 52 h 81"/>
                    <a:gd name="T2" fmla="*/ 53 w 106"/>
                    <a:gd name="T3" fmla="*/ 0 h 81"/>
                    <a:gd name="T4" fmla="*/ 0 w 106"/>
                    <a:gd name="T5" fmla="*/ 52 h 81"/>
                    <a:gd name="T6" fmla="*/ 106 w 106"/>
                    <a:gd name="T7" fmla="*/ 52 h 81"/>
                  </a:gdLst>
                  <a:ahLst/>
                  <a:cxnLst>
                    <a:cxn ang="0">
                      <a:pos x="T0" y="T1"/>
                    </a:cxn>
                    <a:cxn ang="0">
                      <a:pos x="T2" y="T3"/>
                    </a:cxn>
                    <a:cxn ang="0">
                      <a:pos x="T4" y="T5"/>
                    </a:cxn>
                    <a:cxn ang="0">
                      <a:pos x="T6" y="T7"/>
                    </a:cxn>
                  </a:cxnLst>
                  <a:rect l="0" t="0" r="r" b="b"/>
                  <a:pathLst>
                    <a:path w="106" h="81">
                      <a:moveTo>
                        <a:pt x="106" y="52"/>
                      </a:moveTo>
                      <a:cubicBezTo>
                        <a:pt x="106" y="23"/>
                        <a:pt x="82" y="0"/>
                        <a:pt x="53" y="0"/>
                      </a:cubicBezTo>
                      <a:cubicBezTo>
                        <a:pt x="24" y="0"/>
                        <a:pt x="0" y="23"/>
                        <a:pt x="0" y="52"/>
                      </a:cubicBezTo>
                      <a:cubicBezTo>
                        <a:pt x="0" y="81"/>
                        <a:pt x="106" y="81"/>
                        <a:pt x="106" y="52"/>
                      </a:cubicBezTo>
                      <a:close/>
                    </a:path>
                  </a:pathLst>
                </a:custGeom>
                <a:solidFill>
                  <a:srgbClr val="22A239"/>
                </a:solidFill>
                <a:ln>
                  <a:noFill/>
                </a:ln>
              </p:spPr>
              <p:txBody>
                <a:bodyPr lIns="77913" tIns="38957" rIns="77913" bIns="38957"/>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0" lang="ja-JP" altLang="en-US" sz="1534" b="0" i="0" u="none" strike="noStrike" kern="0" cap="none" spc="0" normalizeH="0" baseline="0" noProof="0" dirty="0">
                    <a:ln>
                      <a:noFill/>
                    </a:ln>
                    <a:solidFill>
                      <a:prstClr val="black"/>
                    </a:solidFill>
                    <a:effectLst/>
                    <a:uLnTx/>
                    <a:uFillTx/>
                    <a:latin typeface="Calibri"/>
                    <a:ea typeface="メイリオ" panose="020B0604030504040204" pitchFamily="50" charset="-128"/>
                    <a:cs typeface="+mn-cs"/>
                  </a:endParaRPr>
                </a:p>
              </p:txBody>
            </p:sp>
            <p:sp>
              <p:nvSpPr>
                <p:cNvPr id="89" name="Oval 441"/>
                <p:cNvSpPr>
                  <a:spLocks noChangeArrowheads="1"/>
                </p:cNvSpPr>
                <p:nvPr/>
              </p:nvSpPr>
              <p:spPr bwMode="auto">
                <a:xfrm>
                  <a:off x="4555530" y="3904921"/>
                  <a:ext cx="134878" cy="140503"/>
                </a:xfrm>
                <a:prstGeom prst="ellipse">
                  <a:avLst/>
                </a:prstGeom>
                <a:solidFill>
                  <a:srgbClr val="22A239"/>
                </a:solidFill>
                <a:ln>
                  <a:noFill/>
                </a:ln>
              </p:spPr>
              <p:txBody>
                <a:bodyPr lIns="77913" tIns="38957" rIns="77913" bIns="38957"/>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0" lang="ja-JP" altLang="en-US" sz="1534" b="0" i="0" u="none" strike="noStrike" kern="0" cap="none" spc="0" normalizeH="0" baseline="0" noProof="0" dirty="0">
                    <a:ln>
                      <a:noFill/>
                    </a:ln>
                    <a:solidFill>
                      <a:prstClr val="black"/>
                    </a:solidFill>
                    <a:effectLst/>
                    <a:uLnTx/>
                    <a:uFillTx/>
                    <a:latin typeface="Calibri"/>
                    <a:ea typeface="メイリオ" panose="020B0604030504040204" pitchFamily="50" charset="-128"/>
                    <a:cs typeface="+mn-cs"/>
                  </a:endParaRPr>
                </a:p>
              </p:txBody>
            </p:sp>
          </p:grpSp>
          <p:grpSp>
            <p:nvGrpSpPr>
              <p:cNvPr id="53" name="グループ化 154"/>
              <p:cNvGrpSpPr>
                <a:grpSpLocks/>
              </p:cNvGrpSpPr>
              <p:nvPr/>
            </p:nvGrpSpPr>
            <p:grpSpPr bwMode="auto">
              <a:xfrm>
                <a:off x="4737949" y="3581780"/>
                <a:ext cx="234476" cy="312851"/>
                <a:chOff x="4505326" y="3905251"/>
                <a:chExt cx="223838" cy="271463"/>
              </a:xfrm>
            </p:grpSpPr>
            <p:sp>
              <p:nvSpPr>
                <p:cNvPr id="73" name="Freeform 440"/>
                <p:cNvSpPr>
                  <a:spLocks/>
                </p:cNvSpPr>
                <p:nvPr/>
              </p:nvSpPr>
              <p:spPr bwMode="auto">
                <a:xfrm>
                  <a:off x="4510577" y="4006855"/>
                  <a:ext cx="218229" cy="169431"/>
                </a:xfrm>
                <a:custGeom>
                  <a:avLst/>
                  <a:gdLst>
                    <a:gd name="T0" fmla="*/ 106 w 106"/>
                    <a:gd name="T1" fmla="*/ 52 h 81"/>
                    <a:gd name="T2" fmla="*/ 53 w 106"/>
                    <a:gd name="T3" fmla="*/ 0 h 81"/>
                    <a:gd name="T4" fmla="*/ 0 w 106"/>
                    <a:gd name="T5" fmla="*/ 52 h 81"/>
                    <a:gd name="T6" fmla="*/ 106 w 106"/>
                    <a:gd name="T7" fmla="*/ 52 h 81"/>
                  </a:gdLst>
                  <a:ahLst/>
                  <a:cxnLst>
                    <a:cxn ang="0">
                      <a:pos x="T0" y="T1"/>
                    </a:cxn>
                    <a:cxn ang="0">
                      <a:pos x="T2" y="T3"/>
                    </a:cxn>
                    <a:cxn ang="0">
                      <a:pos x="T4" y="T5"/>
                    </a:cxn>
                    <a:cxn ang="0">
                      <a:pos x="T6" y="T7"/>
                    </a:cxn>
                  </a:cxnLst>
                  <a:rect l="0" t="0" r="r" b="b"/>
                  <a:pathLst>
                    <a:path w="106" h="81">
                      <a:moveTo>
                        <a:pt x="106" y="52"/>
                      </a:moveTo>
                      <a:cubicBezTo>
                        <a:pt x="106" y="23"/>
                        <a:pt x="82" y="0"/>
                        <a:pt x="53" y="0"/>
                      </a:cubicBezTo>
                      <a:cubicBezTo>
                        <a:pt x="24" y="0"/>
                        <a:pt x="0" y="23"/>
                        <a:pt x="0" y="52"/>
                      </a:cubicBezTo>
                      <a:cubicBezTo>
                        <a:pt x="0" y="81"/>
                        <a:pt x="106" y="81"/>
                        <a:pt x="106" y="52"/>
                      </a:cubicBezTo>
                      <a:close/>
                    </a:path>
                  </a:pathLst>
                </a:custGeom>
                <a:solidFill>
                  <a:srgbClr val="22A239"/>
                </a:solidFill>
                <a:ln>
                  <a:noFill/>
                </a:ln>
              </p:spPr>
              <p:txBody>
                <a:bodyPr lIns="77913" tIns="38957" rIns="77913" bIns="38957"/>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0" lang="ja-JP" altLang="en-US" sz="1534" b="0" i="0" u="none" strike="noStrike" kern="0" cap="none" spc="0" normalizeH="0" baseline="0" noProof="0" dirty="0">
                    <a:ln>
                      <a:noFill/>
                    </a:ln>
                    <a:solidFill>
                      <a:prstClr val="black"/>
                    </a:solidFill>
                    <a:effectLst/>
                    <a:uLnTx/>
                    <a:uFillTx/>
                    <a:latin typeface="Calibri"/>
                    <a:ea typeface="メイリオ" panose="020B0604030504040204" pitchFamily="50" charset="-128"/>
                    <a:cs typeface="+mn-cs"/>
                  </a:endParaRPr>
                </a:p>
              </p:txBody>
            </p:sp>
            <p:sp>
              <p:nvSpPr>
                <p:cNvPr id="74" name="Oval 441"/>
                <p:cNvSpPr>
                  <a:spLocks noChangeArrowheads="1"/>
                </p:cNvSpPr>
                <p:nvPr/>
              </p:nvSpPr>
              <p:spPr bwMode="auto">
                <a:xfrm>
                  <a:off x="4556042" y="3904921"/>
                  <a:ext cx="127300" cy="140503"/>
                </a:xfrm>
                <a:prstGeom prst="ellipse">
                  <a:avLst/>
                </a:prstGeom>
                <a:solidFill>
                  <a:srgbClr val="22A239"/>
                </a:solidFill>
                <a:ln>
                  <a:noFill/>
                </a:ln>
              </p:spPr>
              <p:txBody>
                <a:bodyPr lIns="77913" tIns="38957" rIns="77913" bIns="38957"/>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0" lang="ja-JP" altLang="en-US" sz="1534" b="0" i="0" u="none" strike="noStrike" kern="0" cap="none" spc="0" normalizeH="0" baseline="0" noProof="0" dirty="0">
                    <a:ln>
                      <a:noFill/>
                    </a:ln>
                    <a:solidFill>
                      <a:prstClr val="black"/>
                    </a:solidFill>
                    <a:effectLst/>
                    <a:uLnTx/>
                    <a:uFillTx/>
                    <a:latin typeface="Calibri"/>
                    <a:ea typeface="メイリオ" panose="020B0604030504040204" pitchFamily="50" charset="-128"/>
                    <a:cs typeface="+mn-cs"/>
                  </a:endParaRPr>
                </a:p>
              </p:txBody>
            </p:sp>
          </p:grpSp>
          <p:grpSp>
            <p:nvGrpSpPr>
              <p:cNvPr id="54" name="グループ化 157"/>
              <p:cNvGrpSpPr>
                <a:grpSpLocks/>
              </p:cNvGrpSpPr>
              <p:nvPr/>
            </p:nvGrpSpPr>
            <p:grpSpPr bwMode="auto">
              <a:xfrm>
                <a:off x="4959663" y="3581780"/>
                <a:ext cx="234476" cy="312851"/>
                <a:chOff x="4505326" y="3905251"/>
                <a:chExt cx="223838" cy="271463"/>
              </a:xfrm>
            </p:grpSpPr>
            <p:sp>
              <p:nvSpPr>
                <p:cNvPr id="71" name="Freeform 440"/>
                <p:cNvSpPr>
                  <a:spLocks/>
                </p:cNvSpPr>
                <p:nvPr/>
              </p:nvSpPr>
              <p:spPr bwMode="auto">
                <a:xfrm>
                  <a:off x="4505027" y="4006855"/>
                  <a:ext cx="224290" cy="169431"/>
                </a:xfrm>
                <a:custGeom>
                  <a:avLst/>
                  <a:gdLst>
                    <a:gd name="T0" fmla="*/ 106 w 106"/>
                    <a:gd name="T1" fmla="*/ 52 h 81"/>
                    <a:gd name="T2" fmla="*/ 53 w 106"/>
                    <a:gd name="T3" fmla="*/ 0 h 81"/>
                    <a:gd name="T4" fmla="*/ 0 w 106"/>
                    <a:gd name="T5" fmla="*/ 52 h 81"/>
                    <a:gd name="T6" fmla="*/ 106 w 106"/>
                    <a:gd name="T7" fmla="*/ 52 h 81"/>
                  </a:gdLst>
                  <a:ahLst/>
                  <a:cxnLst>
                    <a:cxn ang="0">
                      <a:pos x="T0" y="T1"/>
                    </a:cxn>
                    <a:cxn ang="0">
                      <a:pos x="T2" y="T3"/>
                    </a:cxn>
                    <a:cxn ang="0">
                      <a:pos x="T4" y="T5"/>
                    </a:cxn>
                    <a:cxn ang="0">
                      <a:pos x="T6" y="T7"/>
                    </a:cxn>
                  </a:cxnLst>
                  <a:rect l="0" t="0" r="r" b="b"/>
                  <a:pathLst>
                    <a:path w="106" h="81">
                      <a:moveTo>
                        <a:pt x="106" y="52"/>
                      </a:moveTo>
                      <a:cubicBezTo>
                        <a:pt x="106" y="23"/>
                        <a:pt x="82" y="0"/>
                        <a:pt x="53" y="0"/>
                      </a:cubicBezTo>
                      <a:cubicBezTo>
                        <a:pt x="24" y="0"/>
                        <a:pt x="0" y="23"/>
                        <a:pt x="0" y="52"/>
                      </a:cubicBezTo>
                      <a:cubicBezTo>
                        <a:pt x="0" y="81"/>
                        <a:pt x="106" y="81"/>
                        <a:pt x="106" y="52"/>
                      </a:cubicBezTo>
                      <a:close/>
                    </a:path>
                  </a:pathLst>
                </a:custGeom>
                <a:solidFill>
                  <a:srgbClr val="22A239"/>
                </a:solidFill>
                <a:ln>
                  <a:noFill/>
                </a:ln>
              </p:spPr>
              <p:txBody>
                <a:bodyPr lIns="77913" tIns="38957" rIns="77913" bIns="38957"/>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0" lang="ja-JP" altLang="en-US" sz="1534" b="0" i="0" u="none" strike="noStrike" kern="0" cap="none" spc="0" normalizeH="0" baseline="0" noProof="0" dirty="0">
                    <a:ln>
                      <a:noFill/>
                    </a:ln>
                    <a:solidFill>
                      <a:prstClr val="black"/>
                    </a:solidFill>
                    <a:effectLst/>
                    <a:uLnTx/>
                    <a:uFillTx/>
                    <a:latin typeface="Calibri"/>
                    <a:ea typeface="メイリオ" panose="020B0604030504040204" pitchFamily="50" charset="-128"/>
                    <a:cs typeface="+mn-cs"/>
                  </a:endParaRPr>
                </a:p>
              </p:txBody>
            </p:sp>
            <p:sp>
              <p:nvSpPr>
                <p:cNvPr id="72" name="Oval 441"/>
                <p:cNvSpPr>
                  <a:spLocks noChangeArrowheads="1"/>
                </p:cNvSpPr>
                <p:nvPr/>
              </p:nvSpPr>
              <p:spPr bwMode="auto">
                <a:xfrm>
                  <a:off x="4550491" y="3904921"/>
                  <a:ext cx="134878" cy="140503"/>
                </a:xfrm>
                <a:prstGeom prst="ellipse">
                  <a:avLst/>
                </a:prstGeom>
                <a:solidFill>
                  <a:srgbClr val="22A239"/>
                </a:solidFill>
                <a:ln>
                  <a:noFill/>
                </a:ln>
              </p:spPr>
              <p:txBody>
                <a:bodyPr lIns="77913" tIns="38957" rIns="77913" bIns="38957"/>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0" lang="ja-JP" altLang="en-US" sz="1534" b="0" i="0" u="none" strike="noStrike" kern="0" cap="none" spc="0" normalizeH="0" baseline="0" noProof="0" dirty="0">
                    <a:ln>
                      <a:noFill/>
                    </a:ln>
                    <a:solidFill>
                      <a:prstClr val="black"/>
                    </a:solidFill>
                    <a:effectLst/>
                    <a:uLnTx/>
                    <a:uFillTx/>
                    <a:latin typeface="Calibri"/>
                    <a:ea typeface="メイリオ" panose="020B0604030504040204" pitchFamily="50" charset="-128"/>
                    <a:cs typeface="+mn-cs"/>
                  </a:endParaRPr>
                </a:p>
              </p:txBody>
            </p:sp>
          </p:grpSp>
        </p:grpSp>
      </p:grpSp>
      <p:sp>
        <p:nvSpPr>
          <p:cNvPr id="21" name="正方形/長方形 20"/>
          <p:cNvSpPr/>
          <p:nvPr/>
        </p:nvSpPr>
        <p:spPr bwMode="auto">
          <a:xfrm>
            <a:off x="4654611" y="4729632"/>
            <a:ext cx="1548000" cy="474414"/>
          </a:xfrm>
          <a:prstGeom prst="rect">
            <a:avLst/>
          </a:prstGeom>
          <a:solidFill>
            <a:srgbClr val="FF8A09"/>
          </a:solidFill>
          <a:ln w="12700" cap="flat" cmpd="sng" algn="ctr">
            <a:noFill/>
            <a:prstDash val="solid"/>
            <a:miter lim="800000"/>
          </a:ln>
          <a:effectLst/>
        </p:spPr>
        <p:txBody>
          <a:bodyPr lIns="0" rIns="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Publication Platform</a:t>
            </a:r>
            <a:endParaRPr kumimoji="0" lang="ja-JP" altLang="en-US" sz="14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48" name="正方形/長方形 47"/>
          <p:cNvSpPr/>
          <p:nvPr/>
        </p:nvSpPr>
        <p:spPr bwMode="auto">
          <a:xfrm>
            <a:off x="3709784" y="3227269"/>
            <a:ext cx="1548000" cy="469420"/>
          </a:xfrm>
          <a:prstGeom prst="rect">
            <a:avLst/>
          </a:prstGeom>
          <a:solidFill>
            <a:srgbClr val="00B0F0"/>
          </a:solidFill>
          <a:ln w="12700" cap="flat" cmpd="sng" algn="ctr">
            <a:noFill/>
            <a:prstDash val="solid"/>
            <a:miter lim="800000"/>
          </a:ln>
          <a:effectLst/>
        </p:spPr>
        <p:txBody>
          <a:bodyPr lIns="0" rIns="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Discovery Platform</a:t>
            </a:r>
            <a:endParaRPr kumimoji="0" lang="ja-JP" altLang="en-US" sz="14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63" name="正方形/長方形 62"/>
          <p:cNvSpPr/>
          <p:nvPr/>
        </p:nvSpPr>
        <p:spPr bwMode="auto">
          <a:xfrm>
            <a:off x="2916548" y="4721469"/>
            <a:ext cx="1548000" cy="471916"/>
          </a:xfrm>
          <a:prstGeom prst="rect">
            <a:avLst/>
          </a:prstGeom>
          <a:solidFill>
            <a:srgbClr val="3D519A"/>
          </a:solidFill>
          <a:ln w="12700" cap="flat" cmpd="sng" algn="ctr">
            <a:noFill/>
            <a:prstDash val="solid"/>
            <a:miter lim="800000"/>
          </a:ln>
          <a:effectLst/>
        </p:spPr>
        <p:txBody>
          <a:bodyPr lIns="0" rIns="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RDM*</a:t>
            </a:r>
            <a:r>
              <a:rPr kumimoji="0" lang="en-US" altLang="ja-JP" sz="1400" b="0" i="0" u="none" strike="noStrike" kern="0" cap="none" spc="0" normalizeH="0" baseline="3000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2</a:t>
            </a:r>
            <a:r>
              <a:rPr kumimoji="0" lang="en-US" altLang="ja-JP" sz="14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 </a:t>
            </a:r>
          </a:p>
          <a:p>
            <a:pPr marL="0" marR="0" lvl="0" indent="0" algn="ctr" defTabSz="844083" rtl="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Platform</a:t>
            </a:r>
            <a:endParaRPr kumimoji="0" lang="ja-JP" altLang="en-US" sz="14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24" name="フローチャート: 磁気ディスク 123"/>
          <p:cNvSpPr/>
          <p:nvPr/>
        </p:nvSpPr>
        <p:spPr bwMode="auto">
          <a:xfrm>
            <a:off x="6659037" y="4125744"/>
            <a:ext cx="2022659" cy="1471682"/>
          </a:xfrm>
          <a:prstGeom prst="flowChartMagneticDisk">
            <a:avLst/>
          </a:prstGeom>
          <a:ln/>
        </p:spPr>
        <p:style>
          <a:lnRef idx="2">
            <a:schemeClr val="accent4">
              <a:shade val="50000"/>
            </a:schemeClr>
          </a:lnRef>
          <a:fillRef idx="1">
            <a:schemeClr val="accent4"/>
          </a:fillRef>
          <a:effectRef idx="0">
            <a:schemeClr val="accent4"/>
          </a:effectRef>
          <a:fontRef idx="minor">
            <a:schemeClr val="lt1"/>
          </a:fontRef>
        </p:style>
        <p:txBody>
          <a:bodyPr lIns="0" tIns="122698" rIns="0" bIns="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Research Data Infrastructure </a:t>
            </a:r>
          </a:p>
          <a:p>
            <a:pPr marL="0" marR="0" lvl="0" indent="0" algn="ctr" defTabSz="844083" rtl="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in foreign countries</a:t>
            </a:r>
          </a:p>
        </p:txBody>
      </p:sp>
      <p:cxnSp>
        <p:nvCxnSpPr>
          <p:cNvPr id="125" name="直線矢印コネクタ 124"/>
          <p:cNvCxnSpPr>
            <a:cxnSpLocks/>
          </p:cNvCxnSpPr>
          <p:nvPr/>
        </p:nvCxnSpPr>
        <p:spPr>
          <a:xfrm flipH="1" flipV="1">
            <a:off x="5699959" y="4044419"/>
            <a:ext cx="1185002" cy="899169"/>
          </a:xfrm>
          <a:prstGeom prst="straightConnector1">
            <a:avLst/>
          </a:prstGeom>
          <a:ln w="38100">
            <a:solidFill>
              <a:schemeClr val="tx1">
                <a:lumMod val="50000"/>
                <a:lumOff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0" name="テキスト ボックス 139"/>
          <p:cNvSpPr txBox="1"/>
          <p:nvPr/>
        </p:nvSpPr>
        <p:spPr>
          <a:xfrm>
            <a:off x="5497483" y="4227055"/>
            <a:ext cx="1547999" cy="2616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Interoperability</a:t>
            </a:r>
            <a:endPar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9" name="正方形/長方形 168"/>
          <p:cNvSpPr/>
          <p:nvPr/>
        </p:nvSpPr>
        <p:spPr>
          <a:xfrm>
            <a:off x="395536" y="908720"/>
            <a:ext cx="8382875" cy="495137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メイリオ"/>
              <a:cs typeface="+mn-cs"/>
            </a:endParaRPr>
          </a:p>
        </p:txBody>
      </p:sp>
      <p:sp>
        <p:nvSpPr>
          <p:cNvPr id="108" name="正方形/長方形 107"/>
          <p:cNvSpPr/>
          <p:nvPr/>
        </p:nvSpPr>
        <p:spPr>
          <a:xfrm>
            <a:off x="2857007" y="992827"/>
            <a:ext cx="3419358" cy="74486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Cabinet Office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Council for Science, Technology and Innovation (CSTI)</a:t>
            </a:r>
            <a:endPar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 name="フローチャート: 磁気ディスク 55">
            <a:extLst>
              <a:ext uri="{FF2B5EF4-FFF2-40B4-BE49-F238E27FC236}">
                <a16:creationId xmlns:a16="http://schemas.microsoft.com/office/drawing/2014/main" id="{FCDFD896-C5A7-43D9-9073-173E11A4FFE0}"/>
              </a:ext>
            </a:extLst>
          </p:cNvPr>
          <p:cNvSpPr/>
          <p:nvPr/>
        </p:nvSpPr>
        <p:spPr bwMode="auto">
          <a:xfrm>
            <a:off x="1014554" y="3225949"/>
            <a:ext cx="973071" cy="807469"/>
          </a:xfrm>
          <a:prstGeom prst="flowChartMagneticDisk">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lIns="0" tIns="66462" rIns="0" bIns="0" anchor="ctr"/>
          <a:lstStyle/>
          <a:p>
            <a:pPr marL="0" marR="0" lvl="0" indent="0" algn="ctr" defTabSz="844083" rtl="0" eaLnBrk="1" fontAlgn="auto" latinLnBrk="0" hangingPunct="1">
              <a:lnSpc>
                <a:spcPts val="14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University and research institutes</a:t>
            </a:r>
            <a:endParaRPr kumimoji="0" lang="ja-JP" altLang="en-US" sz="1400" b="0" i="0" u="none" strike="noStrike" kern="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62" name="フローチャート: 磁気ディスク 61">
            <a:extLst>
              <a:ext uri="{FF2B5EF4-FFF2-40B4-BE49-F238E27FC236}">
                <a16:creationId xmlns:a16="http://schemas.microsoft.com/office/drawing/2014/main" id="{7AE7B3FC-A571-4995-8103-6047207B734B}"/>
              </a:ext>
            </a:extLst>
          </p:cNvPr>
          <p:cNvSpPr/>
          <p:nvPr/>
        </p:nvSpPr>
        <p:spPr bwMode="auto">
          <a:xfrm>
            <a:off x="997030" y="4125743"/>
            <a:ext cx="1045355" cy="646147"/>
          </a:xfrm>
          <a:prstGeom prst="flowChartMagneticDisk">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lIns="0" tIns="66462" rIns="0" bIns="0" anchor="ctr"/>
          <a:lstStyle/>
          <a:p>
            <a:pPr marL="0" marR="0" lvl="0" indent="0" algn="ctr" defTabSz="844083" rtl="0" eaLnBrk="1" fontAlgn="auto" latinLnBrk="0" hangingPunct="1">
              <a:lnSpc>
                <a:spcPts val="14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Funding</a:t>
            </a:r>
          </a:p>
          <a:p>
            <a:pPr marL="0" marR="0" lvl="0" indent="0" algn="ctr" defTabSz="844083" rtl="0" eaLnBrk="1" fontAlgn="auto" latinLnBrk="0" hangingPunct="1">
              <a:lnSpc>
                <a:spcPts val="14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Agencies</a:t>
            </a:r>
            <a:endParaRPr kumimoji="0" lang="ja-JP" altLang="en-US" sz="1400" b="0" i="0" u="none" strike="noStrike" kern="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cxnSp>
        <p:nvCxnSpPr>
          <p:cNvPr id="10" name="直線コネクタ 9">
            <a:extLst>
              <a:ext uri="{FF2B5EF4-FFF2-40B4-BE49-F238E27FC236}">
                <a16:creationId xmlns:a16="http://schemas.microsoft.com/office/drawing/2014/main" id="{F66C518F-AA72-497C-BC37-3B6FB78AAC3D}"/>
              </a:ext>
            </a:extLst>
          </p:cNvPr>
          <p:cNvCxnSpPr>
            <a:cxnSpLocks/>
            <a:stCxn id="108" idx="2"/>
            <a:endCxn id="136" idx="0"/>
          </p:cNvCxnSpPr>
          <p:nvPr/>
        </p:nvCxnSpPr>
        <p:spPr>
          <a:xfrm flipH="1">
            <a:off x="4558039" y="1737692"/>
            <a:ext cx="8647" cy="1016662"/>
          </a:xfrm>
          <a:prstGeom prst="line">
            <a:avLst/>
          </a:prstGeom>
        </p:spPr>
        <p:style>
          <a:lnRef idx="3">
            <a:schemeClr val="dk1"/>
          </a:lnRef>
          <a:fillRef idx="0">
            <a:schemeClr val="dk1"/>
          </a:fillRef>
          <a:effectRef idx="2">
            <a:schemeClr val="dk1"/>
          </a:effectRef>
          <a:fontRef idx="minor">
            <a:schemeClr val="tx1"/>
          </a:fontRef>
        </p:style>
      </p:cxnSp>
      <p:sp>
        <p:nvSpPr>
          <p:cNvPr id="66" name="正方形/長方形 65">
            <a:extLst>
              <a:ext uri="{FF2B5EF4-FFF2-40B4-BE49-F238E27FC236}">
                <a16:creationId xmlns:a16="http://schemas.microsoft.com/office/drawing/2014/main" id="{E883216F-7932-4F7E-999A-A3335142E55A}"/>
              </a:ext>
            </a:extLst>
          </p:cNvPr>
          <p:cNvSpPr/>
          <p:nvPr/>
        </p:nvSpPr>
        <p:spPr>
          <a:xfrm>
            <a:off x="2968374" y="2092123"/>
            <a:ext cx="3200130" cy="360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MEXT and other Ministries</a:t>
            </a:r>
          </a:p>
        </p:txBody>
      </p:sp>
      <p:sp>
        <p:nvSpPr>
          <p:cNvPr id="23" name="矢印: 上向き折線 22">
            <a:extLst>
              <a:ext uri="{FF2B5EF4-FFF2-40B4-BE49-F238E27FC236}">
                <a16:creationId xmlns:a16="http://schemas.microsoft.com/office/drawing/2014/main" id="{D749C119-FAD1-46C5-BC16-0A409C6CBD97}"/>
              </a:ext>
            </a:extLst>
          </p:cNvPr>
          <p:cNvSpPr/>
          <p:nvPr/>
        </p:nvSpPr>
        <p:spPr>
          <a:xfrm rot="10800000">
            <a:off x="1304779" y="2114565"/>
            <a:ext cx="1578124" cy="1134959"/>
          </a:xfrm>
          <a:prstGeom prst="bentUpArrow">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メイリオ"/>
              <a:cs typeface="+mn-cs"/>
            </a:endParaRPr>
          </a:p>
        </p:txBody>
      </p:sp>
      <p:sp>
        <p:nvSpPr>
          <p:cNvPr id="82" name="フローチャート: 磁気ディスク 81">
            <a:extLst>
              <a:ext uri="{FF2B5EF4-FFF2-40B4-BE49-F238E27FC236}">
                <a16:creationId xmlns:a16="http://schemas.microsoft.com/office/drawing/2014/main" id="{97A5F63B-0D0E-4C52-A533-627CA8B17BEE}"/>
              </a:ext>
            </a:extLst>
          </p:cNvPr>
          <p:cNvSpPr/>
          <p:nvPr/>
        </p:nvSpPr>
        <p:spPr bwMode="auto">
          <a:xfrm>
            <a:off x="997352" y="4885165"/>
            <a:ext cx="1045033" cy="646147"/>
          </a:xfrm>
          <a:prstGeom prst="flowChartMagneticDisk">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lIns="0" tIns="66462" rIns="0" bIns="0" anchor="ctr"/>
          <a:lstStyle/>
          <a:p>
            <a:pPr marL="0" marR="0" lvl="0" indent="0" algn="ctr" defTabSz="844083" rtl="0" eaLnBrk="1" fontAlgn="auto" latinLnBrk="0" hangingPunct="1">
              <a:lnSpc>
                <a:spcPts val="14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Private firms etc.</a:t>
            </a:r>
            <a:endParaRPr kumimoji="0" lang="ja-JP" altLang="en-US" sz="1400" b="0" i="0" u="none" strike="noStrike" kern="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41" name="楕円 40">
            <a:extLst>
              <a:ext uri="{FF2B5EF4-FFF2-40B4-BE49-F238E27FC236}">
                <a16:creationId xmlns:a16="http://schemas.microsoft.com/office/drawing/2014/main" id="{77C9C832-B087-48C8-90CD-9F23BA391541}"/>
              </a:ext>
            </a:extLst>
          </p:cNvPr>
          <p:cNvSpPr/>
          <p:nvPr/>
        </p:nvSpPr>
        <p:spPr>
          <a:xfrm>
            <a:off x="6778492" y="2178188"/>
            <a:ext cx="1747553" cy="16218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252000" rIns="3600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Academic community</a:t>
            </a:r>
          </a:p>
        </p:txBody>
      </p:sp>
      <p:sp>
        <p:nvSpPr>
          <p:cNvPr id="121" name="テキスト ボックス 120"/>
          <p:cNvSpPr txBox="1"/>
          <p:nvPr/>
        </p:nvSpPr>
        <p:spPr>
          <a:xfrm>
            <a:off x="2339725" y="3282515"/>
            <a:ext cx="1297150" cy="43088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Data publication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Utilization</a:t>
            </a:r>
            <a:endPar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6" name="正方形/長方形 105">
            <a:extLst>
              <a:ext uri="{FF2B5EF4-FFF2-40B4-BE49-F238E27FC236}">
                <a16:creationId xmlns:a16="http://schemas.microsoft.com/office/drawing/2014/main" id="{BFD52254-5821-4BCE-92F2-742AAE47B82E}"/>
              </a:ext>
            </a:extLst>
          </p:cNvPr>
          <p:cNvSpPr/>
          <p:nvPr/>
        </p:nvSpPr>
        <p:spPr>
          <a:xfrm>
            <a:off x="6703911" y="965410"/>
            <a:ext cx="1902495" cy="45530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Science Council of Japan</a:t>
            </a:r>
            <a:endPar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8" name="正方形/長方形 97"/>
          <p:cNvSpPr/>
          <p:nvPr/>
        </p:nvSpPr>
        <p:spPr>
          <a:xfrm>
            <a:off x="1467142" y="2043768"/>
            <a:ext cx="1380823" cy="47397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Public funds</a:t>
            </a:r>
          </a:p>
        </p:txBody>
      </p:sp>
      <p:sp>
        <p:nvSpPr>
          <p:cNvPr id="36" name="テキスト ボックス 35"/>
          <p:cNvSpPr txBox="1"/>
          <p:nvPr/>
        </p:nvSpPr>
        <p:spPr>
          <a:xfrm>
            <a:off x="5670191" y="6078962"/>
            <a:ext cx="325499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a:ea typeface="メイリオ"/>
                <a:cs typeface="+mn-cs"/>
              </a:rPr>
              <a:t>＊</a:t>
            </a:r>
            <a:r>
              <a:rPr kumimoji="1" lang="en-US" altLang="ja-JP" sz="1600" b="0" i="0" u="none" strike="noStrike" kern="1200" cap="none" spc="0" normalizeH="0" baseline="0" noProof="0" dirty="0">
                <a:ln>
                  <a:noFill/>
                </a:ln>
                <a:solidFill>
                  <a:prstClr val="black"/>
                </a:solidFill>
                <a:effectLst/>
                <a:uLnTx/>
                <a:uFillTx/>
                <a:latin typeface="Calibri"/>
                <a:ea typeface="メイリオ"/>
                <a:cs typeface="+mn-cs"/>
              </a:rPr>
              <a:t>1) National Institute of Informatics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a:ea typeface="メイリオ"/>
                <a:cs typeface="+mn-cs"/>
              </a:rPr>
              <a:t>＊</a:t>
            </a:r>
            <a:r>
              <a:rPr kumimoji="1" lang="en-US" altLang="ja-JP" sz="1600" b="0" i="0" u="none" strike="noStrike" kern="1200" cap="none" spc="0" normalizeH="0" baseline="0" noProof="0" dirty="0">
                <a:ln>
                  <a:noFill/>
                </a:ln>
                <a:solidFill>
                  <a:prstClr val="black"/>
                </a:solidFill>
                <a:effectLst/>
                <a:uLnTx/>
                <a:uFillTx/>
                <a:latin typeface="Calibri"/>
                <a:ea typeface="メイリオ"/>
                <a:cs typeface="+mn-cs"/>
              </a:rPr>
              <a:t>2) Research Data Management</a:t>
            </a:r>
            <a:endParaRPr kumimoji="1" lang="ja-JP" altLang="en-US" sz="1600" b="0" i="0" u="none" strike="noStrike" kern="1200" cap="none" spc="0" normalizeH="0" baseline="0" noProof="0" dirty="0">
              <a:ln>
                <a:noFill/>
              </a:ln>
              <a:solidFill>
                <a:prstClr val="black"/>
              </a:solidFill>
              <a:effectLst/>
              <a:uLnTx/>
              <a:uFillTx/>
              <a:latin typeface="Calibri"/>
              <a:ea typeface="メイリオ"/>
              <a:cs typeface="+mn-cs"/>
            </a:endParaRPr>
          </a:p>
        </p:txBody>
      </p:sp>
      <p:sp>
        <p:nvSpPr>
          <p:cNvPr id="97" name="正方形/長方形 96"/>
          <p:cNvSpPr/>
          <p:nvPr/>
        </p:nvSpPr>
        <p:spPr>
          <a:xfrm>
            <a:off x="2692973" y="2609343"/>
            <a:ext cx="3729100" cy="53879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NII*</a:t>
            </a:r>
            <a:r>
              <a:rPr kumimoji="1" lang="en-US" altLang="ja-JP" sz="1800" b="0" i="0" u="none" strike="noStrike" kern="1200" cap="none" spc="0" normalizeH="0" baseline="3000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a:t>
            </a: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Research Data Cloud</a:t>
            </a:r>
            <a:r>
              <a:rPr kumimoji="1" lang="en-US" altLang="ja-JP" sz="1800" b="0" i="0" u="none" strike="noStrike" kern="1200" cap="none" spc="0" normalizeH="0" baseline="3000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(Research Data Infrastructure System)</a:t>
            </a:r>
          </a:p>
        </p:txBody>
      </p:sp>
      <p:sp>
        <p:nvSpPr>
          <p:cNvPr id="3" name="矢印: 左右 2">
            <a:extLst>
              <a:ext uri="{FF2B5EF4-FFF2-40B4-BE49-F238E27FC236}">
                <a16:creationId xmlns:a16="http://schemas.microsoft.com/office/drawing/2014/main" id="{04E96704-111D-4701-AB49-F4F0EEB261B6}"/>
              </a:ext>
            </a:extLst>
          </p:cNvPr>
          <p:cNvSpPr/>
          <p:nvPr/>
        </p:nvSpPr>
        <p:spPr>
          <a:xfrm>
            <a:off x="6139309" y="1154654"/>
            <a:ext cx="692976" cy="207924"/>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メイリオ"/>
              <a:cs typeface="+mn-cs"/>
            </a:endParaRPr>
          </a:p>
        </p:txBody>
      </p:sp>
      <p:sp>
        <p:nvSpPr>
          <p:cNvPr id="4" name="テキスト ボックス 3">
            <a:extLst>
              <a:ext uri="{FF2B5EF4-FFF2-40B4-BE49-F238E27FC236}">
                <a16:creationId xmlns:a16="http://schemas.microsoft.com/office/drawing/2014/main" id="{D80706E1-A703-44FE-84DD-3E24F55932E4}"/>
              </a:ext>
            </a:extLst>
          </p:cNvPr>
          <p:cNvSpPr txBox="1"/>
          <p:nvPr/>
        </p:nvSpPr>
        <p:spPr>
          <a:xfrm>
            <a:off x="5900782" y="1513443"/>
            <a:ext cx="1445139"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a:ea typeface="メイリオ"/>
                <a:cs typeface="+mn-cs"/>
              </a:rPr>
              <a:t>Communication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a:ea typeface="メイリオ"/>
                <a:cs typeface="+mn-cs"/>
              </a:rPr>
              <a:t>Collaboration</a:t>
            </a:r>
            <a:endParaRPr kumimoji="1" lang="ja-JP" altLang="en-US" sz="1200" b="0" i="0" u="none" strike="noStrike" kern="1200" cap="none" spc="0" normalizeH="0" baseline="0" noProof="0" dirty="0">
              <a:ln>
                <a:noFill/>
              </a:ln>
              <a:solidFill>
                <a:prstClr val="black"/>
              </a:solidFill>
              <a:effectLst/>
              <a:uLnTx/>
              <a:uFillTx/>
              <a:latin typeface="Calibri"/>
              <a:ea typeface="メイリオ"/>
              <a:cs typeface="+mn-cs"/>
            </a:endParaRPr>
          </a:p>
        </p:txBody>
      </p:sp>
      <p:cxnSp>
        <p:nvCxnSpPr>
          <p:cNvPr id="55" name="直線矢印コネクタ 54">
            <a:extLst>
              <a:ext uri="{FF2B5EF4-FFF2-40B4-BE49-F238E27FC236}">
                <a16:creationId xmlns:a16="http://schemas.microsoft.com/office/drawing/2014/main" id="{C596138F-D854-4E0B-A682-8078BD3C8A04}"/>
              </a:ext>
            </a:extLst>
          </p:cNvPr>
          <p:cNvCxnSpPr>
            <a:cxnSpLocks/>
          </p:cNvCxnSpPr>
          <p:nvPr/>
        </p:nvCxnSpPr>
        <p:spPr>
          <a:xfrm flipH="1">
            <a:off x="5981211" y="3086358"/>
            <a:ext cx="1050850" cy="491523"/>
          </a:xfrm>
          <a:prstGeom prst="straightConnector1">
            <a:avLst/>
          </a:prstGeom>
          <a:ln w="38100">
            <a:solidFill>
              <a:schemeClr val="tx1">
                <a:lumMod val="50000"/>
                <a:lumOff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7" name="テキスト ボックス 56">
            <a:extLst>
              <a:ext uri="{FF2B5EF4-FFF2-40B4-BE49-F238E27FC236}">
                <a16:creationId xmlns:a16="http://schemas.microsoft.com/office/drawing/2014/main" id="{5AE7D7E0-21B9-46DE-A8C3-F1FA4D0378B5}"/>
              </a:ext>
            </a:extLst>
          </p:cNvPr>
          <p:cNvSpPr txBox="1"/>
          <p:nvPr/>
        </p:nvSpPr>
        <p:spPr>
          <a:xfrm>
            <a:off x="6171189" y="3550679"/>
            <a:ext cx="1445139"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a:ea typeface="メイリオ"/>
                <a:cs typeface="+mn-cs"/>
              </a:rPr>
              <a:t>Communication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a:ea typeface="メイリオ"/>
                <a:cs typeface="+mn-cs"/>
              </a:rPr>
              <a:t>Collaboration</a:t>
            </a:r>
            <a:endParaRPr kumimoji="1" lang="ja-JP" altLang="en-US" sz="1200" b="0" i="0" u="none" strike="noStrike" kern="1200" cap="none" spc="0" normalizeH="0" baseline="0" noProof="0" dirty="0">
              <a:ln>
                <a:noFill/>
              </a:ln>
              <a:solidFill>
                <a:prstClr val="black"/>
              </a:solidFill>
              <a:effectLst/>
              <a:uLnTx/>
              <a:uFillTx/>
              <a:latin typeface="Calibri"/>
              <a:ea typeface="メイリオ"/>
              <a:cs typeface="+mn-cs"/>
            </a:endParaRPr>
          </a:p>
        </p:txBody>
      </p:sp>
      <p:sp>
        <p:nvSpPr>
          <p:cNvPr id="12" name="矢印: 左右 11">
            <a:extLst>
              <a:ext uri="{FF2B5EF4-FFF2-40B4-BE49-F238E27FC236}">
                <a16:creationId xmlns:a16="http://schemas.microsoft.com/office/drawing/2014/main" id="{6DB9E99A-83AB-4890-B90B-DB9460BD161B}"/>
              </a:ext>
            </a:extLst>
          </p:cNvPr>
          <p:cNvSpPr/>
          <p:nvPr/>
        </p:nvSpPr>
        <p:spPr>
          <a:xfrm>
            <a:off x="2188242" y="3925023"/>
            <a:ext cx="990585" cy="520501"/>
          </a:xfrm>
          <a:prstGeom prst="lef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メイリオ"/>
              <a:cs typeface="+mn-cs"/>
            </a:endParaRPr>
          </a:p>
        </p:txBody>
      </p:sp>
      <p:sp>
        <p:nvSpPr>
          <p:cNvPr id="44" name="スライド番号プレースホルダー 1"/>
          <p:cNvSpPr>
            <a:spLocks noGrp="1"/>
          </p:cNvSpPr>
          <p:nvPr>
            <p:ph type="sldNum" sz="quarter" idx="4294967295"/>
          </p:nvPr>
        </p:nvSpPr>
        <p:spPr>
          <a:xfrm>
            <a:off x="8665305" y="6459402"/>
            <a:ext cx="41652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ADB9BA-C5B9-4B19-A255-93CFD8228A46}"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メイリオ"/>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en-US" altLang="ja-JP" sz="1400" b="0" i="0" u="none" strike="noStrike" kern="1200" cap="none" spc="0" normalizeH="0" baseline="0" noProof="0" dirty="0">
              <a:ln>
                <a:noFill/>
              </a:ln>
              <a:solidFill>
                <a:srgbClr val="000000"/>
              </a:solidFill>
              <a:effectLst/>
              <a:uLnTx/>
              <a:uFillTx/>
              <a:latin typeface="Arial" panose="020B0604020202020204" pitchFamily="34" charset="0"/>
              <a:ea typeface="メイリオ"/>
              <a:cs typeface="Arial" panose="020B0604020202020204" pitchFamily="34" charset="0"/>
            </a:endParaRPr>
          </a:p>
        </p:txBody>
      </p:sp>
    </p:spTree>
    <p:extLst>
      <p:ext uri="{BB962C8B-B14F-4D97-AF65-F5344CB8AC3E}">
        <p14:creationId xmlns:p14="http://schemas.microsoft.com/office/powerpoint/2010/main" val="714730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 policy perspective from Japan</a:t>
            </a:r>
            <a:endParaRPr lang="nl-NL"/>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45888D-9AB1-6B4D-8F49-EDCF20386FDE}" type="slidenum">
              <a:rPr kumimoji="0" lang="en-US" sz="1200" b="0" i="0" u="none" strike="noStrike" kern="1200" cap="none" spc="0" normalizeH="0" baseline="0" noProof="0" smtClean="0">
                <a:ln>
                  <a:noFill/>
                </a:ln>
                <a:solidFill>
                  <a:srgbClr val="004890"/>
                </a:solidFill>
                <a:effectLst/>
                <a:uLnTx/>
                <a:uFillTx/>
                <a:latin typeface="Lucida Sans"/>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4890"/>
              </a:solidFill>
              <a:effectLst/>
              <a:uLnTx/>
              <a:uFillTx/>
              <a:latin typeface="Lucida Sans"/>
              <a:ea typeface="ＭＳ Ｐゴシック" charset="-128"/>
              <a:cs typeface="+mn-cs"/>
            </a:endParaRPr>
          </a:p>
        </p:txBody>
      </p:sp>
      <p:sp>
        <p:nvSpPr>
          <p:cNvPr id="35" name="Content Placeholder 2">
            <a:extLst>
              <a:ext uri="{FF2B5EF4-FFF2-40B4-BE49-F238E27FC236}">
                <a16:creationId xmlns:a16="http://schemas.microsoft.com/office/drawing/2014/main" id="{08DA43D8-D712-3D45-82FE-99BBEB5CCEA9}"/>
              </a:ext>
            </a:extLst>
          </p:cNvPr>
          <p:cNvSpPr>
            <a:spLocks noGrp="1"/>
          </p:cNvSpPr>
          <p:nvPr>
            <p:ph idx="1"/>
          </p:nvPr>
        </p:nvSpPr>
        <p:spPr>
          <a:xfrm>
            <a:off x="914394" y="1367559"/>
            <a:ext cx="7330014" cy="3496653"/>
          </a:xfrm>
        </p:spPr>
        <p:txBody>
          <a:bodyPr>
            <a:normAutofit/>
          </a:bodyPr>
          <a:lstStyle/>
          <a:p>
            <a:pPr marL="0" indent="0">
              <a:buNone/>
            </a:pPr>
            <a:r>
              <a:rPr lang="en-US" dirty="0"/>
              <a:t>Integrated Innovation Strategy </a:t>
            </a:r>
          </a:p>
          <a:p>
            <a:r>
              <a:rPr lang="en-US" dirty="0"/>
              <a:t>Research Data Management is a hot issue</a:t>
            </a:r>
          </a:p>
          <a:p>
            <a:r>
              <a:rPr lang="en-US" dirty="0"/>
              <a:t>Monitoring is included in Open Science Policy (in a broader sense)</a:t>
            </a:r>
          </a:p>
          <a:p>
            <a:pPr marL="0" indent="0">
              <a:buNone/>
            </a:pPr>
            <a:endParaRPr lang="en-US" dirty="0"/>
          </a:p>
        </p:txBody>
      </p:sp>
      <p:sp>
        <p:nvSpPr>
          <p:cNvPr id="7" name="Content Placeholder 2">
            <a:extLst>
              <a:ext uri="{FF2B5EF4-FFF2-40B4-BE49-F238E27FC236}">
                <a16:creationId xmlns:a16="http://schemas.microsoft.com/office/drawing/2014/main" id="{481F2392-AE12-F441-A080-23654C2C4493}"/>
              </a:ext>
            </a:extLst>
          </p:cNvPr>
          <p:cNvSpPr txBox="1">
            <a:spLocks/>
          </p:cNvSpPr>
          <p:nvPr/>
        </p:nvSpPr>
        <p:spPr>
          <a:xfrm>
            <a:off x="539552" y="4525700"/>
            <a:ext cx="5468713" cy="1716002"/>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ormAutofit lnSpcReduction="10000"/>
          </a:bodyPr>
          <a:lstStyle>
            <a:lvl1pPr marL="342900" indent="-342900" algn="l" defTabSz="457200" rtl="0" eaLnBrk="1" latinLnBrk="0" hangingPunct="1">
              <a:spcBef>
                <a:spcPts val="1400"/>
              </a:spcBef>
              <a:spcAft>
                <a:spcPts val="0"/>
              </a:spcAft>
              <a:buFont typeface="Arial"/>
              <a:buChar char="•"/>
              <a:defRPr sz="2400" kern="1200">
                <a:solidFill>
                  <a:schemeClr val="tx1"/>
                </a:solidFill>
                <a:latin typeface="+mn-lt"/>
                <a:ea typeface="+mn-ea"/>
                <a:cs typeface="+mn-cs"/>
              </a:defRPr>
            </a:lvl1pPr>
            <a:lvl2pPr marL="742950" indent="-285750" algn="l" defTabSz="457200" rtl="0" eaLnBrk="1" latinLnBrk="0" hangingPunct="1">
              <a:spcBef>
                <a:spcPts val="6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400"/>
              </a:spcBef>
              <a:spcAft>
                <a:spcPts val="0"/>
              </a:spcAft>
              <a:buClrTx/>
              <a:buSzTx/>
              <a:buFont typeface="Arial"/>
              <a:buNone/>
              <a:tabLst/>
              <a:defRPr/>
            </a:pPr>
            <a:r>
              <a:rPr kumimoji="0" lang="en-US" sz="2400" b="0" i="0" u="none" strike="noStrike" kern="1200" cap="none" spc="0" normalizeH="0" baseline="0" noProof="0" dirty="0">
                <a:ln>
                  <a:noFill/>
                </a:ln>
                <a:solidFill>
                  <a:srgbClr val="000066"/>
                </a:solidFill>
                <a:effectLst/>
                <a:uLnTx/>
                <a:uFillTx/>
                <a:latin typeface="Arial"/>
                <a:ea typeface="+mn-ea"/>
                <a:cs typeface="+mn-cs"/>
              </a:rPr>
              <a:t>NISTEP’s survey in 2016 helped to develop the strategy.</a:t>
            </a:r>
          </a:p>
          <a:p>
            <a:pPr marL="0" marR="0" lvl="0" indent="0" algn="l" defTabSz="457200" rtl="0" eaLnBrk="1" fontAlgn="auto" latinLnBrk="0" hangingPunct="1">
              <a:lnSpc>
                <a:spcPct val="100000"/>
              </a:lnSpc>
              <a:spcBef>
                <a:spcPts val="1400"/>
              </a:spcBef>
              <a:spcAft>
                <a:spcPts val="0"/>
              </a:spcAft>
              <a:buClrTx/>
              <a:buSzTx/>
              <a:buFont typeface="Arial"/>
              <a:buNone/>
              <a:tabLst/>
              <a:defRPr/>
            </a:pPr>
            <a:r>
              <a:rPr kumimoji="0" lang="en-US" sz="2400" b="0" i="0" u="none" strike="noStrike" kern="1200" cap="none" spc="0" normalizeH="0" baseline="0" noProof="0" dirty="0">
                <a:ln>
                  <a:noFill/>
                </a:ln>
                <a:solidFill>
                  <a:srgbClr val="000066"/>
                </a:solidFill>
                <a:effectLst/>
                <a:uLnTx/>
                <a:uFillTx/>
                <a:latin typeface="Arial"/>
                <a:ea typeface="+mn-ea"/>
                <a:cs typeface="+mn-cs"/>
              </a:rPr>
              <a:t>Conducting Survey with international contexts is important. </a:t>
            </a:r>
          </a:p>
          <a:p>
            <a:pPr marL="0" marR="0" lvl="0" indent="0" algn="l" defTabSz="457200" rtl="0" eaLnBrk="1" fontAlgn="auto" latinLnBrk="0" hangingPunct="1">
              <a:lnSpc>
                <a:spcPct val="100000"/>
              </a:lnSpc>
              <a:spcBef>
                <a:spcPts val="1400"/>
              </a:spcBef>
              <a:spcAft>
                <a:spcPts val="0"/>
              </a:spcAft>
              <a:buClrTx/>
              <a:buSzTx/>
              <a:buFont typeface="Arial"/>
              <a:buNone/>
              <a:tabLst/>
              <a:defRPr/>
            </a:pPr>
            <a:endParaRPr kumimoji="0" lang="en-US" sz="2400" b="0" i="0" u="none" strike="noStrike" kern="1200" cap="none" spc="0" normalizeH="0" baseline="0" noProof="0" dirty="0">
              <a:ln>
                <a:noFill/>
              </a:ln>
              <a:solidFill>
                <a:srgbClr val="000066"/>
              </a:solidFill>
              <a:effectLst/>
              <a:uLnTx/>
              <a:uFillTx/>
              <a:latin typeface="Arial"/>
              <a:ea typeface="+mn-ea"/>
              <a:cs typeface="+mn-cs"/>
            </a:endParaRPr>
          </a:p>
        </p:txBody>
      </p:sp>
      <p:pic>
        <p:nvPicPr>
          <p:cNvPr id="3" name="図 2">
            <a:extLst>
              <a:ext uri="{FF2B5EF4-FFF2-40B4-BE49-F238E27FC236}">
                <a16:creationId xmlns:a16="http://schemas.microsoft.com/office/drawing/2014/main" id="{39DAAD4C-6A47-9343-9152-6200F7A42411}"/>
              </a:ext>
            </a:extLst>
          </p:cNvPr>
          <p:cNvPicPr>
            <a:picLocks noChangeAspect="1"/>
          </p:cNvPicPr>
          <p:nvPr/>
        </p:nvPicPr>
        <p:blipFill>
          <a:blip r:embed="rId2"/>
          <a:stretch>
            <a:fillRect/>
          </a:stretch>
        </p:blipFill>
        <p:spPr>
          <a:xfrm>
            <a:off x="6383107" y="4673490"/>
            <a:ext cx="2051720" cy="1420422"/>
          </a:xfrm>
          <a:prstGeom prst="rect">
            <a:avLst/>
          </a:prstGeom>
          <a:ln>
            <a:solidFill>
              <a:schemeClr val="tx1"/>
            </a:solidFill>
          </a:ln>
        </p:spPr>
      </p:pic>
      <p:sp>
        <p:nvSpPr>
          <p:cNvPr id="6" name="正方形/長方形 5">
            <a:extLst>
              <a:ext uri="{FF2B5EF4-FFF2-40B4-BE49-F238E27FC236}">
                <a16:creationId xmlns:a16="http://schemas.microsoft.com/office/drawing/2014/main" id="{218AB476-D91C-794E-8867-DF297A2D1998}"/>
              </a:ext>
            </a:extLst>
          </p:cNvPr>
          <p:cNvSpPr/>
          <p:nvPr/>
        </p:nvSpPr>
        <p:spPr>
          <a:xfrm>
            <a:off x="6383107" y="6225659"/>
            <a:ext cx="123623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66"/>
                </a:solidFill>
                <a:effectLst/>
                <a:uLnTx/>
                <a:uFillTx/>
                <a:latin typeface="Arial"/>
                <a:ea typeface="+mn-ea"/>
                <a:cs typeface="+mn-cs"/>
              </a:rPr>
              <a:t>Document</a:t>
            </a:r>
            <a:endParaRPr kumimoji="1" lang="ja-JP" altLang="en-US" sz="1800" b="0" i="0" u="none" strike="noStrike" kern="1200" cap="none" spc="0" normalizeH="0" baseline="0" noProof="0">
              <a:ln>
                <a:noFill/>
              </a:ln>
              <a:solidFill>
                <a:srgbClr val="000066"/>
              </a:solidFill>
              <a:effectLst/>
              <a:uLnTx/>
              <a:uFillTx/>
              <a:latin typeface="Arial"/>
              <a:ea typeface="+mn-ea"/>
              <a:cs typeface="+mn-cs"/>
            </a:endParaRPr>
          </a:p>
        </p:txBody>
      </p:sp>
    </p:spTree>
    <p:extLst>
      <p:ext uri="{BB962C8B-B14F-4D97-AF65-F5344CB8AC3E}">
        <p14:creationId xmlns:p14="http://schemas.microsoft.com/office/powerpoint/2010/main" val="95914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4C194C9-BDD3-3841-8BF7-84F083FC6A4D}"/>
              </a:ext>
            </a:extLst>
          </p:cNvPr>
          <p:cNvSpPr/>
          <p:nvPr/>
        </p:nvSpPr>
        <p:spPr>
          <a:xfrm>
            <a:off x="0" y="1967128"/>
            <a:ext cx="9144000" cy="2275998"/>
          </a:xfrm>
          <a:prstGeom prst="rect">
            <a:avLst/>
          </a:prstGeom>
          <a:solidFill>
            <a:srgbClr val="2B2B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メイリオ"/>
              <a:cs typeface="Arial" panose="020B0604020202020204" pitchFamily="34" charset="0"/>
            </a:endParaRPr>
          </a:p>
        </p:txBody>
      </p:sp>
      <p:sp>
        <p:nvSpPr>
          <p:cNvPr id="2" name="タイトル 1"/>
          <p:cNvSpPr>
            <a:spLocks noGrp="1"/>
          </p:cNvSpPr>
          <p:nvPr>
            <p:ph type="ctrTitle"/>
          </p:nvPr>
        </p:nvSpPr>
        <p:spPr>
          <a:xfrm>
            <a:off x="474953" y="2370114"/>
            <a:ext cx="8251952" cy="1470025"/>
          </a:xfrm>
        </p:spPr>
        <p:txBody>
          <a:bodyPr>
            <a:noAutofit/>
          </a:bodyPr>
          <a:lstStyle/>
          <a:p>
            <a:r>
              <a:rPr lang="en" altLang="ja-JP" sz="3800" b="0" dirty="0">
                <a:solidFill>
                  <a:schemeClr val="bg1"/>
                </a:solidFill>
                <a:latin typeface="Arial" panose="020B0604020202020204" pitchFamily="34" charset="0"/>
              </a:rPr>
              <a:t>Open Data Practices and Perceptions of Researchers in Japan</a:t>
            </a:r>
            <a:endParaRPr kumimoji="1" lang="ja-JP" altLang="en-US" sz="3800" b="0" dirty="0">
              <a:solidFill>
                <a:schemeClr val="bg1"/>
              </a:solidFill>
              <a:latin typeface="Arial" panose="020B0604020202020204" pitchFamily="34" charset="0"/>
            </a:endParaRPr>
          </a:p>
        </p:txBody>
      </p:sp>
      <p:sp>
        <p:nvSpPr>
          <p:cNvPr id="10" name="テキスト ボックス 9"/>
          <p:cNvSpPr txBox="1"/>
          <p:nvPr/>
        </p:nvSpPr>
        <p:spPr>
          <a:xfrm>
            <a:off x="7494276" y="235537"/>
            <a:ext cx="1592031"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3000" b="1" i="0" u="none" strike="noStrike" kern="1200" cap="none" spc="0" normalizeH="0" baseline="0" noProof="0" dirty="0">
                <a:ln>
                  <a:noFill/>
                </a:ln>
                <a:solidFill>
                  <a:srgbClr val="2B2B93"/>
                </a:solidFill>
                <a:effectLst/>
                <a:uLnTx/>
                <a:uFillTx/>
                <a:latin typeface="Arial" panose="020B0604020202020204" pitchFamily="34" charset="0"/>
                <a:ea typeface="Meiryo" panose="020B0604030504040204" pitchFamily="34" charset="-128"/>
                <a:cs typeface="Arial" panose="020B0604020202020204" pitchFamily="34" charset="0"/>
              </a:rPr>
              <a:t>2019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2B2B93"/>
                </a:solidFill>
                <a:effectLst/>
                <a:uLnTx/>
                <a:uFillTx/>
                <a:latin typeface="Arial" panose="020B0604020202020204" pitchFamily="34" charset="0"/>
                <a:ea typeface="Meiryo" panose="020B0604030504040204" pitchFamily="34" charset="-128"/>
                <a:cs typeface="Arial" panose="020B0604020202020204" pitchFamily="34" charset="0"/>
              </a:rPr>
              <a:t>Oct 25</a:t>
            </a:r>
            <a:r>
              <a:rPr kumimoji="1" lang="en-US" altLang="ja-JP" sz="2000" b="0" i="0" u="none" strike="noStrike" kern="1200" cap="none" spc="0" normalizeH="0" baseline="30000" noProof="0" dirty="0">
                <a:ln>
                  <a:noFill/>
                </a:ln>
                <a:solidFill>
                  <a:srgbClr val="2B2B93"/>
                </a:solidFill>
                <a:effectLst/>
                <a:uLnTx/>
                <a:uFillTx/>
                <a:latin typeface="Arial" panose="020B0604020202020204" pitchFamily="34" charset="0"/>
                <a:ea typeface="Meiryo" panose="020B0604030504040204" pitchFamily="34" charset="-128"/>
                <a:cs typeface="Arial" panose="020B0604020202020204" pitchFamily="34" charset="0"/>
              </a:rPr>
              <a:t>th</a:t>
            </a:r>
            <a:endParaRPr kumimoji="1" lang="en-US" altLang="ja-JP" sz="2000" b="0" i="0" u="none" strike="noStrike" kern="1200" cap="none" spc="0" normalizeH="0" baseline="0" noProof="0" dirty="0">
              <a:ln>
                <a:noFill/>
              </a:ln>
              <a:solidFill>
                <a:srgbClr val="2B2B93"/>
              </a:solidFill>
              <a:effectLst/>
              <a:uLnTx/>
              <a:uFillTx/>
              <a:latin typeface="Arial" panose="020B0604020202020204" pitchFamily="34" charset="0"/>
              <a:ea typeface="Meiryo" panose="020B0604030504040204" pitchFamily="34" charset="-128"/>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2B2B93"/>
                </a:solidFill>
                <a:effectLst/>
                <a:uLnTx/>
                <a:uFillTx/>
                <a:latin typeface="Arial" panose="020B0604020202020204" pitchFamily="34" charset="0"/>
                <a:ea typeface="Meiryo" panose="020B0604030504040204" pitchFamily="34" charset="-128"/>
                <a:cs typeface="Arial" panose="020B0604020202020204" pitchFamily="34" charset="0"/>
              </a:rPr>
              <a:t>Day 3 #6</a:t>
            </a:r>
            <a:endParaRPr kumimoji="1" lang="ja-JP" altLang="en-US" sz="2000" b="0" i="0" u="none" strike="noStrike" kern="1200" cap="none" spc="0" normalizeH="0" baseline="0" noProof="0" dirty="0">
              <a:ln>
                <a:noFill/>
              </a:ln>
              <a:solidFill>
                <a:srgbClr val="2B2B93"/>
              </a:solidFill>
              <a:effectLst/>
              <a:uLnTx/>
              <a:uFillTx/>
              <a:latin typeface="Arial" panose="020B0604020202020204" pitchFamily="34" charset="0"/>
              <a:ea typeface="Meiryo" panose="020B0604030504040204" pitchFamily="34" charset="-128"/>
              <a:cs typeface="Arial" panose="020B0604020202020204" pitchFamily="34" charset="0"/>
            </a:endParaRPr>
          </a:p>
        </p:txBody>
      </p:sp>
      <p:sp>
        <p:nvSpPr>
          <p:cNvPr id="12" name="サブタイトル 2">
            <a:extLst>
              <a:ext uri="{FF2B5EF4-FFF2-40B4-BE49-F238E27FC236}">
                <a16:creationId xmlns:a16="http://schemas.microsoft.com/office/drawing/2014/main" id="{82885830-F148-2F48-B704-83F91283407C}"/>
              </a:ext>
            </a:extLst>
          </p:cNvPr>
          <p:cNvSpPr txBox="1">
            <a:spLocks/>
          </p:cNvSpPr>
          <p:nvPr/>
        </p:nvSpPr>
        <p:spPr>
          <a:xfrm>
            <a:off x="474952" y="5120984"/>
            <a:ext cx="5062963" cy="832095"/>
          </a:xfrm>
          <a:prstGeom prst="rect">
            <a:avLst/>
          </a:prstGeom>
        </p:spPr>
        <p:txBody>
          <a:bodyPr vert="horz" lIns="91440" tIns="45720" rIns="91440" bIns="45720" rtlCol="0" anchor="ctr">
            <a:normAutofit fontScale="92500"/>
          </a:bodyPr>
          <a:lstStyle>
            <a:lvl1pPr marL="0" indent="0" algn="l" defTabSz="457200" rtl="0" eaLnBrk="1" latinLnBrk="0" hangingPunct="1">
              <a:spcBef>
                <a:spcPct val="20000"/>
              </a:spcBef>
              <a:buClr>
                <a:srgbClr val="FF6600"/>
              </a:buClr>
              <a:buFont typeface="Wingdings" charset="2"/>
              <a:buNone/>
              <a:defRPr kumimoji="1" sz="3200" kern="1200" baseline="0">
                <a:solidFill>
                  <a:schemeClr val="tx1">
                    <a:tint val="75000"/>
                  </a:schemeClr>
                </a:solidFill>
                <a:latin typeface="Avenir Book"/>
                <a:ea typeface="メイリオ"/>
                <a:cs typeface="+mn-cs"/>
              </a:defRPr>
            </a:lvl1pPr>
            <a:lvl2pPr marL="457200" indent="0" algn="ctr" defTabSz="457200" rtl="0" eaLnBrk="1" latinLnBrk="0" hangingPunct="1">
              <a:spcBef>
                <a:spcPct val="20000"/>
              </a:spcBef>
              <a:buClr>
                <a:srgbClr val="FF6600"/>
              </a:buClr>
              <a:buFont typeface="Arial"/>
              <a:buNone/>
              <a:defRPr kumimoji="1" sz="2800" kern="1200" baseline="0">
                <a:solidFill>
                  <a:schemeClr val="tx1">
                    <a:tint val="75000"/>
                  </a:schemeClr>
                </a:solidFill>
                <a:latin typeface="メイリオ"/>
                <a:ea typeface="メイリオ"/>
                <a:cs typeface="+mn-cs"/>
              </a:defRPr>
            </a:lvl2pPr>
            <a:lvl3pPr marL="914400" indent="0" algn="ctr" defTabSz="457200" rtl="0" eaLnBrk="1" latinLnBrk="0" hangingPunct="1">
              <a:spcBef>
                <a:spcPct val="20000"/>
              </a:spcBef>
              <a:buClr>
                <a:srgbClr val="FF6600"/>
              </a:buClr>
              <a:buFont typeface="Wingdings" charset="2"/>
              <a:buNone/>
              <a:defRPr kumimoji="1" sz="2400" kern="1200" baseline="0">
                <a:solidFill>
                  <a:schemeClr val="tx1">
                    <a:tint val="75000"/>
                  </a:schemeClr>
                </a:solidFill>
                <a:latin typeface="メイリオ"/>
                <a:ea typeface="メイリオ"/>
                <a:cs typeface="+mn-cs"/>
              </a:defRPr>
            </a:lvl3pPr>
            <a:lvl4pPr marL="1371600" indent="0" algn="ctr" defTabSz="457200" rtl="0" eaLnBrk="1" latinLnBrk="0" hangingPunct="1">
              <a:spcBef>
                <a:spcPct val="20000"/>
              </a:spcBef>
              <a:buClr>
                <a:srgbClr val="FF6600"/>
              </a:buClr>
              <a:buFont typeface="Arial"/>
              <a:buNone/>
              <a:defRPr kumimoji="1" sz="2000" kern="1200" baseline="0">
                <a:solidFill>
                  <a:schemeClr val="tx1">
                    <a:tint val="75000"/>
                  </a:schemeClr>
                </a:solidFill>
                <a:latin typeface="メイリオ"/>
                <a:ea typeface="メイリオ"/>
                <a:cs typeface="+mn-cs"/>
              </a:defRPr>
            </a:lvl4pPr>
            <a:lvl5pPr marL="1828800" indent="0" algn="ctr" defTabSz="457200" rtl="0" eaLnBrk="1" latinLnBrk="0" hangingPunct="1">
              <a:spcBef>
                <a:spcPct val="20000"/>
              </a:spcBef>
              <a:buClr>
                <a:srgbClr val="FF6600"/>
              </a:buClr>
              <a:buFont typeface="Arial"/>
              <a:buNone/>
              <a:defRPr kumimoji="1" sz="2000" kern="1200" baseline="0">
                <a:solidFill>
                  <a:schemeClr val="tx1">
                    <a:tint val="75000"/>
                  </a:schemeClr>
                </a:solidFill>
                <a:latin typeface="メイリオ"/>
                <a:ea typeface="メイリオ"/>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50000"/>
              </a:lnSpc>
              <a:spcBef>
                <a:spcPct val="20000"/>
              </a:spcBef>
              <a:spcAft>
                <a:spcPts val="0"/>
              </a:spcAft>
              <a:buClr>
                <a:srgbClr val="FF6600"/>
              </a:buClr>
              <a:buSzTx/>
              <a:buFont typeface="Wingdings" charset="2"/>
              <a:buNone/>
              <a:tabLst/>
              <a:defRPr/>
            </a:pPr>
            <a:r>
              <a:rPr kumimoji="1" lang="en-US" altLang="ja-JP" sz="2800" b="0" i="0" u="none" strike="noStrike" kern="1200" cap="none" spc="0" normalizeH="0" baseline="0" noProof="0" dirty="0">
                <a:ln>
                  <a:noFill/>
                </a:ln>
                <a:solidFill>
                  <a:srgbClr val="000000"/>
                </a:solidFill>
                <a:effectLst/>
                <a:uLnTx/>
                <a:uFillTx/>
                <a:latin typeface="Arial" panose="020B0604020202020204" pitchFamily="34" charset="0"/>
                <a:ea typeface="Meiryo" panose="020B0604030504040204" pitchFamily="34" charset="-128"/>
                <a:cs typeface="Arial" panose="020B0604020202020204" pitchFamily="34" charset="0"/>
              </a:rPr>
              <a:t>Ui Ikeuchi</a:t>
            </a:r>
            <a:r>
              <a:rPr kumimoji="1" lang="en-US" altLang="ja-JP" sz="2800" b="0" i="0" u="none" strike="noStrike" kern="1200" cap="none" spc="0" normalizeH="0" baseline="30000" noProof="0" dirty="0">
                <a:ln>
                  <a:noFill/>
                </a:ln>
                <a:solidFill>
                  <a:srgbClr val="000000"/>
                </a:solidFill>
                <a:effectLst/>
                <a:uLnTx/>
                <a:uFillTx/>
                <a:latin typeface="Arial" panose="020B0604020202020204" pitchFamily="34" charset="0"/>
                <a:ea typeface="Meiryo" panose="020B0604030504040204" pitchFamily="34" charset="-128"/>
                <a:cs typeface="Arial" panose="020B0604020202020204" pitchFamily="34" charset="0"/>
              </a:rPr>
              <a:t>1,2</a:t>
            </a:r>
            <a:r>
              <a:rPr kumimoji="1" lang="en-US" altLang="ja-JP" sz="2800" b="0" i="0" u="none" strike="noStrike" kern="1200" cap="none" spc="0" normalizeH="0" baseline="0" noProof="0" dirty="0">
                <a:ln>
                  <a:noFill/>
                </a:ln>
                <a:solidFill>
                  <a:srgbClr val="000000"/>
                </a:solidFill>
                <a:effectLst/>
                <a:uLnTx/>
                <a:uFillTx/>
                <a:latin typeface="Arial" panose="020B0604020202020204" pitchFamily="34" charset="0"/>
                <a:ea typeface="Meiryo" panose="020B0604030504040204" pitchFamily="34" charset="-128"/>
                <a:cs typeface="Arial" panose="020B0604020202020204" pitchFamily="34" charset="0"/>
              </a:rPr>
              <a:t>, Kazuhiro Hayashi</a:t>
            </a:r>
            <a:r>
              <a:rPr kumimoji="1" lang="en-US" altLang="ja-JP" sz="2800" b="0" i="0" u="none" strike="noStrike" kern="1200" cap="none" spc="0" normalizeH="0" baseline="30000" noProof="0" dirty="0">
                <a:ln>
                  <a:noFill/>
                </a:ln>
                <a:solidFill>
                  <a:srgbClr val="000000"/>
                </a:solidFill>
                <a:effectLst/>
                <a:uLnTx/>
                <a:uFillTx/>
                <a:latin typeface="Arial" panose="020B0604020202020204" pitchFamily="34" charset="0"/>
                <a:ea typeface="Meiryo" panose="020B0604030504040204" pitchFamily="34" charset="-128"/>
                <a:cs typeface="Arial" panose="020B0604020202020204" pitchFamily="34" charset="0"/>
              </a:rPr>
              <a:t>2</a:t>
            </a:r>
          </a:p>
        </p:txBody>
      </p:sp>
      <p:pic>
        <p:nvPicPr>
          <p:cNvPr id="6" name="図 5">
            <a:extLst>
              <a:ext uri="{FF2B5EF4-FFF2-40B4-BE49-F238E27FC236}">
                <a16:creationId xmlns:a16="http://schemas.microsoft.com/office/drawing/2014/main" id="{8519F29A-4296-604F-A121-2292424D9B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27499" y="5396313"/>
            <a:ext cx="714916" cy="910327"/>
          </a:xfrm>
          <a:prstGeom prst="rect">
            <a:avLst/>
          </a:prstGeom>
        </p:spPr>
      </p:pic>
      <p:sp>
        <p:nvSpPr>
          <p:cNvPr id="4" name="テキスト ボックス 3">
            <a:extLst>
              <a:ext uri="{FF2B5EF4-FFF2-40B4-BE49-F238E27FC236}">
                <a16:creationId xmlns:a16="http://schemas.microsoft.com/office/drawing/2014/main" id="{49745ACB-853D-6742-B80C-0ABCAA7FAD53}"/>
              </a:ext>
            </a:extLst>
          </p:cNvPr>
          <p:cNvSpPr txBox="1"/>
          <p:nvPr/>
        </p:nvSpPr>
        <p:spPr>
          <a:xfrm>
            <a:off x="2529384" y="271677"/>
            <a:ext cx="4964892"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Meiryo" panose="020B0604030504040204" pitchFamily="34" charset="-128"/>
                <a:cs typeface="Arial" panose="020B0604020202020204" pitchFamily="34" charset="0"/>
              </a:rPr>
              <a:t>Research Data Alliance 14</a:t>
            </a:r>
            <a:r>
              <a:rPr kumimoji="1" lang="en-US" altLang="ja-JP" sz="1800" b="0" i="0" u="none" strike="noStrike" kern="1200" cap="none" spc="0" normalizeH="0" baseline="30000" noProof="0" dirty="0">
                <a:ln>
                  <a:noFill/>
                </a:ln>
                <a:solidFill>
                  <a:srgbClr val="000000"/>
                </a:solidFill>
                <a:effectLst/>
                <a:uLnTx/>
                <a:uFillTx/>
                <a:latin typeface="Arial" panose="020B0604020202020204" pitchFamily="34" charset="0"/>
                <a:ea typeface="Meiryo" panose="020B0604030504040204" pitchFamily="34" charset="-128"/>
                <a:cs typeface="Arial" panose="020B0604020202020204" pitchFamily="34" charset="0"/>
              </a:rPr>
              <a:t>th</a:t>
            </a:r>
            <a:r>
              <a:rPr kumimoji="1"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Meiryo" panose="020B0604030504040204" pitchFamily="34" charset="-128"/>
                <a:cs typeface="Arial" panose="020B0604020202020204" pitchFamily="34" charset="0"/>
              </a:rPr>
              <a:t> Plenary in Helsinki</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 altLang="ja-JP" sz="1800" b="1" i="0" u="none" strike="noStrike" kern="1200" cap="none" spc="0" normalizeH="0" baseline="0" noProof="0" dirty="0">
                <a:ln>
                  <a:noFill/>
                </a:ln>
                <a:solidFill>
                  <a:srgbClr val="2B2B93"/>
                </a:solidFill>
                <a:effectLst/>
                <a:uLnTx/>
                <a:uFillTx/>
                <a:latin typeface="Arial" panose="020B0604020202020204" pitchFamily="34" charset="0"/>
                <a:ea typeface="メイリオ"/>
                <a:cs typeface="Arial" panose="020B0604020202020204" pitchFamily="34" charset="0"/>
              </a:rPr>
              <a:t>IG:</a:t>
            </a:r>
            <a:r>
              <a:rPr kumimoji="1" lang="en" altLang="ja-JP" sz="1800" b="0" i="0" u="none" strike="noStrike" kern="1200" cap="none" spc="0" normalizeH="0" baseline="0" noProof="0" dirty="0">
                <a:ln>
                  <a:noFill/>
                </a:ln>
                <a:solidFill>
                  <a:srgbClr val="000000"/>
                </a:solidFill>
                <a:effectLst/>
                <a:uLnTx/>
                <a:uFillTx/>
                <a:latin typeface="Arial" panose="020B0604020202020204" pitchFamily="34" charset="0"/>
                <a:ea typeface="メイリオ"/>
                <a:cs typeface="Arial" panose="020B0604020202020204" pitchFamily="34" charset="0"/>
              </a:rPr>
              <a:t> Surveying Open Data Practices: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 altLang="ja-JP" sz="1800" b="0" i="0" u="none" strike="noStrike" kern="1200" cap="none" spc="0" normalizeH="0" baseline="0" noProof="0" dirty="0">
                <a:ln>
                  <a:noFill/>
                </a:ln>
                <a:solidFill>
                  <a:srgbClr val="000000"/>
                </a:solidFill>
                <a:effectLst/>
                <a:uLnTx/>
                <a:uFillTx/>
                <a:latin typeface="Arial" panose="020B0604020202020204" pitchFamily="34" charset="0"/>
                <a:ea typeface="メイリオ"/>
                <a:cs typeface="Arial" panose="020B0604020202020204" pitchFamily="34" charset="0"/>
              </a:rPr>
              <a:t>Emerging Findings, Geographic Coverage,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 altLang="ja-JP" sz="1800" b="0" i="0" u="none" strike="noStrike" kern="1200" cap="none" spc="0" normalizeH="0" baseline="0" noProof="0" dirty="0">
                <a:ln>
                  <a:noFill/>
                </a:ln>
                <a:solidFill>
                  <a:srgbClr val="000000"/>
                </a:solidFill>
                <a:effectLst/>
                <a:uLnTx/>
                <a:uFillTx/>
                <a:latin typeface="Arial" panose="020B0604020202020204" pitchFamily="34" charset="0"/>
                <a:ea typeface="メイリオ"/>
                <a:cs typeface="Arial" panose="020B0604020202020204" pitchFamily="34" charset="0"/>
              </a:rPr>
              <a:t>User Interests and Converging Questions</a:t>
            </a: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メイリオ"/>
              <a:cs typeface="Arial" panose="020B0604020202020204" pitchFamily="34" charset="0"/>
            </a:endParaRPr>
          </a:p>
        </p:txBody>
      </p:sp>
      <p:pic>
        <p:nvPicPr>
          <p:cNvPr id="13" name="図 12">
            <a:extLst>
              <a:ext uri="{FF2B5EF4-FFF2-40B4-BE49-F238E27FC236}">
                <a16:creationId xmlns:a16="http://schemas.microsoft.com/office/drawing/2014/main" id="{EA964329-7404-E14E-816D-8DD724FC14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20799" y="5120984"/>
            <a:ext cx="1422400" cy="1422400"/>
          </a:xfrm>
          <a:prstGeom prst="rect">
            <a:avLst/>
          </a:prstGeom>
        </p:spPr>
      </p:pic>
      <p:sp>
        <p:nvSpPr>
          <p:cNvPr id="15" name="テキスト ボックス 14">
            <a:extLst>
              <a:ext uri="{FF2B5EF4-FFF2-40B4-BE49-F238E27FC236}">
                <a16:creationId xmlns:a16="http://schemas.microsoft.com/office/drawing/2014/main" id="{633BBB44-7766-EC42-9D49-97C7B9283038}"/>
              </a:ext>
            </a:extLst>
          </p:cNvPr>
          <p:cNvSpPr txBox="1"/>
          <p:nvPr/>
        </p:nvSpPr>
        <p:spPr>
          <a:xfrm>
            <a:off x="474953" y="5906530"/>
            <a:ext cx="365997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30000" noProof="0" dirty="0">
                <a:ln>
                  <a:noFill/>
                </a:ln>
                <a:solidFill>
                  <a:srgbClr val="000000"/>
                </a:solidFill>
                <a:effectLst/>
                <a:uLnTx/>
                <a:uFillTx/>
                <a:latin typeface="Arial" panose="020B0604020202020204" pitchFamily="34" charset="0"/>
                <a:ea typeface="Meiryo" panose="020B0604030504040204" pitchFamily="34" charset="-128"/>
                <a:cs typeface="Arial" panose="020B0604020202020204" pitchFamily="34" charset="0"/>
              </a:rPr>
              <a:t>1</a:t>
            </a:r>
            <a:r>
              <a:rPr kumimoji="1"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Meiryo" panose="020B0604030504040204" pitchFamily="34" charset="-128"/>
                <a:cs typeface="Arial" panose="020B0604020202020204" pitchFamily="34" charset="0"/>
              </a:rPr>
              <a:t>Bunkyo University</a:t>
            </a:r>
            <a:r>
              <a:rPr kumimoji="1" lang="ja-JP" altLang="en-US" sz="2000" b="0" i="0" u="none" strike="noStrike" kern="1200" cap="none" spc="0" normalizeH="0" baseline="0" noProof="0">
                <a:ln>
                  <a:noFill/>
                </a:ln>
                <a:solidFill>
                  <a:srgbClr val="000000"/>
                </a:solidFill>
                <a:effectLst/>
                <a:uLnTx/>
                <a:uFillTx/>
                <a:latin typeface="Arial" panose="020B0604020202020204" pitchFamily="34" charset="0"/>
                <a:ea typeface="Meiryo" panose="020B0604030504040204" pitchFamily="34" charset="-128"/>
                <a:cs typeface="Arial" panose="020B0604020202020204" pitchFamily="34" charset="0"/>
              </a:rPr>
              <a:t>，</a:t>
            </a:r>
            <a:r>
              <a:rPr kumimoji="1" lang="en-US" altLang="ja-JP" sz="2000" b="0" i="0" u="none" strike="noStrike" kern="1200" cap="none" spc="0" normalizeH="0" baseline="30000" noProof="0" dirty="0">
                <a:ln>
                  <a:noFill/>
                </a:ln>
                <a:solidFill>
                  <a:srgbClr val="000000"/>
                </a:solidFill>
                <a:effectLst/>
                <a:uLnTx/>
                <a:uFillTx/>
                <a:latin typeface="Arial" panose="020B0604020202020204" pitchFamily="34" charset="0"/>
                <a:ea typeface="Meiryo" panose="020B0604030504040204" pitchFamily="34" charset="-128"/>
                <a:cs typeface="Arial" panose="020B0604020202020204" pitchFamily="34" charset="0"/>
              </a:rPr>
              <a:t>2 </a:t>
            </a:r>
            <a:r>
              <a:rPr kumimoji="1"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Meiryo" panose="020B0604030504040204" pitchFamily="34" charset="-128"/>
                <a:cs typeface="Arial" panose="020B0604020202020204" pitchFamily="34" charset="0"/>
              </a:rPr>
              <a:t>NISTEP</a:t>
            </a:r>
          </a:p>
        </p:txBody>
      </p:sp>
      <p:pic>
        <p:nvPicPr>
          <p:cNvPr id="5" name="図 4">
            <a:extLst>
              <a:ext uri="{FF2B5EF4-FFF2-40B4-BE49-F238E27FC236}">
                <a16:creationId xmlns:a16="http://schemas.microsoft.com/office/drawing/2014/main" id="{1BC2A226-2443-BB42-8864-A60CFAFDFE3C}"/>
              </a:ext>
            </a:extLst>
          </p:cNvPr>
          <p:cNvPicPr>
            <a:picLocks noChangeAspect="1"/>
          </p:cNvPicPr>
          <p:nvPr/>
        </p:nvPicPr>
        <p:blipFill>
          <a:blip r:embed="rId5"/>
          <a:stretch>
            <a:fillRect/>
          </a:stretch>
        </p:blipFill>
        <p:spPr>
          <a:xfrm>
            <a:off x="269394" y="353197"/>
            <a:ext cx="1838450" cy="1037291"/>
          </a:xfrm>
          <a:prstGeom prst="rect">
            <a:avLst/>
          </a:prstGeom>
        </p:spPr>
      </p:pic>
    </p:spTree>
    <p:extLst>
      <p:ext uri="{BB962C8B-B14F-4D97-AF65-F5344CB8AC3E}">
        <p14:creationId xmlns:p14="http://schemas.microsoft.com/office/powerpoint/2010/main" val="2329059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024" y="216000"/>
            <a:ext cx="8229600" cy="1097280"/>
          </a:xfrm>
        </p:spPr>
        <p:txBody>
          <a:bodyPr>
            <a:normAutofit/>
          </a:bodyPr>
          <a:lstStyle/>
          <a:p>
            <a:r>
              <a:rPr lang="en-US" dirty="0"/>
              <a:t>Agenda for the IG session on </a:t>
            </a:r>
            <a:br>
              <a:rPr lang="en-US" dirty="0"/>
            </a:br>
            <a:r>
              <a:rPr lang="en-US" dirty="0"/>
              <a:t>25</a:t>
            </a:r>
            <a:r>
              <a:rPr lang="en-US" baseline="30000" dirty="0"/>
              <a:t>th</a:t>
            </a:r>
            <a:r>
              <a:rPr lang="en-US" dirty="0"/>
              <a:t> October 2019 9.00-10.30</a:t>
            </a:r>
            <a:endParaRPr lang="nl-NL" dirty="0"/>
          </a:p>
        </p:txBody>
      </p:sp>
      <p:sp>
        <p:nvSpPr>
          <p:cNvPr id="3" name="Content Placeholder 2"/>
          <p:cNvSpPr>
            <a:spLocks noGrp="1"/>
          </p:cNvSpPr>
          <p:nvPr>
            <p:ph idx="1"/>
          </p:nvPr>
        </p:nvSpPr>
        <p:spPr>
          <a:xfrm>
            <a:off x="457200" y="1399032"/>
            <a:ext cx="8229600" cy="4980024"/>
          </a:xfrm>
        </p:spPr>
        <p:txBody>
          <a:bodyPr>
            <a:normAutofit lnSpcReduction="10000"/>
          </a:bodyPr>
          <a:lstStyle/>
          <a:p>
            <a:pPr marL="0" indent="0">
              <a:buNone/>
            </a:pPr>
            <a:r>
              <a:rPr lang="en-US" dirty="0"/>
              <a:t>Welcome by chairs: </a:t>
            </a:r>
            <a:r>
              <a:rPr lang="en-US" dirty="0" err="1"/>
              <a:t>Ingeborg</a:t>
            </a:r>
            <a:r>
              <a:rPr lang="en-US" dirty="0"/>
              <a:t> Meijer, David O’Brien, Kazuhiro Hayashi and Federica Rosetta </a:t>
            </a:r>
          </a:p>
          <a:p>
            <a:pPr marL="457200" indent="-457200" fontAlgn="base">
              <a:buFont typeface="+mj-lt"/>
              <a:buAutoNum type="arabicPeriod"/>
            </a:pPr>
            <a:r>
              <a:rPr lang="en-US" dirty="0"/>
              <a:t>Using the Suave tool to store surveys, and discussion on how to use them and benefit from each other  – Federica Rosetta &amp; Ilya </a:t>
            </a:r>
            <a:r>
              <a:rPr lang="en-US" dirty="0" err="1"/>
              <a:t>Zaslavsky</a:t>
            </a:r>
            <a:r>
              <a:rPr lang="en-US" dirty="0"/>
              <a:t> (who will join us remotely)</a:t>
            </a:r>
          </a:p>
          <a:p>
            <a:pPr marL="457200" indent="-457200" fontAlgn="base">
              <a:buFont typeface="+mj-lt"/>
              <a:buAutoNum type="arabicPeriod"/>
            </a:pPr>
            <a:r>
              <a:rPr lang="en-US" dirty="0"/>
              <a:t>User perspective: policy and funder relevance. external policy perspectives from Japan, and from the RDA-internal perspective</a:t>
            </a:r>
          </a:p>
          <a:p>
            <a:pPr marL="457200" indent="-457200" fontAlgn="base">
              <a:buFont typeface="+mj-lt"/>
              <a:buAutoNum type="arabicPeriod"/>
            </a:pPr>
            <a:r>
              <a:rPr lang="en-US" dirty="0"/>
              <a:t>Geographical distribution and African perspective – followed by discussion. Contributions from David O'Brien and Louise </a:t>
            </a:r>
            <a:r>
              <a:rPr lang="en-US" dirty="0" err="1"/>
              <a:t>Bezuidenhout</a:t>
            </a:r>
            <a:endParaRPr lang="en-US" dirty="0"/>
          </a:p>
          <a:p>
            <a:pPr marL="457200" indent="-457200" fontAlgn="base">
              <a:buFont typeface="+mj-lt"/>
              <a:buAutoNum type="arabicPeriod"/>
            </a:pPr>
            <a:endParaRPr lang="en-US" dirty="0"/>
          </a:p>
          <a:p>
            <a:endParaRPr lang="nl-NL" dirty="0"/>
          </a:p>
        </p:txBody>
      </p:sp>
      <p:sp>
        <p:nvSpPr>
          <p:cNvPr id="4" name="Slide Number Placeholder 3"/>
          <p:cNvSpPr>
            <a:spLocks noGrp="1"/>
          </p:cNvSpPr>
          <p:nvPr>
            <p:ph type="sldNum" sz="quarter" idx="12"/>
          </p:nvPr>
        </p:nvSpPr>
        <p:spPr/>
        <p:txBody>
          <a:bodyPr/>
          <a:lstStyle/>
          <a:p>
            <a:fld id="{F045888D-9AB1-6B4D-8F49-EDCF20386FDE}" type="slidenum">
              <a:rPr lang="en-US" smtClean="0"/>
              <a:pPr/>
              <a:t>1</a:t>
            </a:fld>
            <a:endParaRPr lang="en-US" dirty="0"/>
          </a:p>
        </p:txBody>
      </p:sp>
    </p:spTree>
    <p:extLst>
      <p:ext uri="{BB962C8B-B14F-4D97-AF65-F5344CB8AC3E}">
        <p14:creationId xmlns:p14="http://schemas.microsoft.com/office/powerpoint/2010/main" val="324731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C07EB80-F24A-494D-B8C7-19E9FEC97790}"/>
              </a:ext>
            </a:extLst>
          </p:cNvPr>
          <p:cNvSpPr>
            <a:spLocks noGrp="1"/>
          </p:cNvSpPr>
          <p:nvPr>
            <p:ph type="title"/>
          </p:nvPr>
        </p:nvSpPr>
        <p:spPr>
          <a:xfrm>
            <a:off x="457199" y="24199"/>
            <a:ext cx="8526379" cy="1143000"/>
          </a:xfrm>
        </p:spPr>
        <p:txBody>
          <a:bodyPr>
            <a:noAutofit/>
          </a:bodyPr>
          <a:lstStyle/>
          <a:p>
            <a:r>
              <a:rPr kumimoji="1" lang="en-US" altLang="ja-JP" sz="3600" dirty="0"/>
              <a:t>Outline: NISTEP surveys in 2016 &amp; 2018</a:t>
            </a:r>
            <a:endParaRPr kumimoji="1" lang="ja-JP" altLang="en-US" sz="3600"/>
          </a:p>
        </p:txBody>
      </p:sp>
      <p:sp>
        <p:nvSpPr>
          <p:cNvPr id="11" name="コンテンツ プレースホルダー 10">
            <a:extLst>
              <a:ext uri="{FF2B5EF4-FFF2-40B4-BE49-F238E27FC236}">
                <a16:creationId xmlns:a16="http://schemas.microsoft.com/office/drawing/2014/main" id="{8D7A05D2-3D95-8640-86A0-C6C893B2CCF9}"/>
              </a:ext>
            </a:extLst>
          </p:cNvPr>
          <p:cNvSpPr>
            <a:spLocks noGrp="1"/>
          </p:cNvSpPr>
          <p:nvPr>
            <p:ph idx="1"/>
          </p:nvPr>
        </p:nvSpPr>
        <p:spPr/>
        <p:txBody>
          <a:bodyPr/>
          <a:lstStyle/>
          <a:p>
            <a:pPr marL="0" indent="0">
              <a:buNone/>
            </a:pPr>
            <a:r>
              <a:rPr lang="en" altLang="ja-JP" dirty="0"/>
              <a:t>Approximately 2,000 </a:t>
            </a:r>
            <a:r>
              <a:rPr lang="en-US" altLang="ja-JP" dirty="0"/>
              <a:t>r</a:t>
            </a:r>
            <a:r>
              <a:rPr kumimoji="1" lang="en-US" altLang="ja-JP" dirty="0"/>
              <a:t>esearchers in Japan</a:t>
            </a:r>
          </a:p>
          <a:p>
            <a:pPr lvl="1"/>
            <a:r>
              <a:rPr kumimoji="1" lang="en-US" altLang="ja-JP" dirty="0"/>
              <a:t>Universities, Public institutions</a:t>
            </a:r>
            <a:r>
              <a:rPr lang="en-US" altLang="ja-JP" dirty="0"/>
              <a:t>, and Private companies</a:t>
            </a:r>
            <a:endParaRPr kumimoji="1" lang="ja-JP" altLang="en-US"/>
          </a:p>
        </p:txBody>
      </p:sp>
      <p:sp>
        <p:nvSpPr>
          <p:cNvPr id="3" name="スライド番号プレースホルダー 2">
            <a:extLst>
              <a:ext uri="{FF2B5EF4-FFF2-40B4-BE49-F238E27FC236}">
                <a16:creationId xmlns:a16="http://schemas.microsoft.com/office/drawing/2014/main" id="{453E4EC0-E4D7-874B-8FF2-9A96E88C40C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D4F04E-2377-BA41-BBD3-BFEA347ABC46}" type="slidenum">
              <a:rPr kumimoji="1" lang="ja-JP" altLang="en-US" sz="2400" b="0"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ea typeface="メイリオ"/>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24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メイリオ"/>
              <a:cs typeface="Arial" panose="020B0604020202020204" pitchFamily="34" charset="0"/>
            </a:endParaRPr>
          </a:p>
        </p:txBody>
      </p:sp>
      <p:graphicFrame>
        <p:nvGraphicFramePr>
          <p:cNvPr id="10" name="表 9">
            <a:extLst>
              <a:ext uri="{FF2B5EF4-FFF2-40B4-BE49-F238E27FC236}">
                <a16:creationId xmlns:a16="http://schemas.microsoft.com/office/drawing/2014/main" id="{C0E7762A-BA71-B54C-8F35-0D8F61679EF1}"/>
              </a:ext>
            </a:extLst>
          </p:cNvPr>
          <p:cNvGraphicFramePr>
            <a:graphicFrameLocks noGrp="1"/>
          </p:cNvGraphicFramePr>
          <p:nvPr/>
        </p:nvGraphicFramePr>
        <p:xfrm>
          <a:off x="381000" y="2999874"/>
          <a:ext cx="8381999" cy="2743199"/>
        </p:xfrm>
        <a:graphic>
          <a:graphicData uri="http://schemas.openxmlformats.org/drawingml/2006/table">
            <a:tbl>
              <a:tblPr firstRow="1" bandRow="1">
                <a:tableStyleId>{2D5ABB26-0587-4C30-8999-92F81FD0307C}</a:tableStyleId>
              </a:tblPr>
              <a:tblGrid>
                <a:gridCol w="2294304">
                  <a:extLst>
                    <a:ext uri="{9D8B030D-6E8A-4147-A177-3AD203B41FA5}">
                      <a16:colId xmlns:a16="http://schemas.microsoft.com/office/drawing/2014/main" val="3144610470"/>
                    </a:ext>
                  </a:extLst>
                </a:gridCol>
                <a:gridCol w="1806007">
                  <a:extLst>
                    <a:ext uri="{9D8B030D-6E8A-4147-A177-3AD203B41FA5}">
                      <a16:colId xmlns:a16="http://schemas.microsoft.com/office/drawing/2014/main" val="1508303914"/>
                    </a:ext>
                  </a:extLst>
                </a:gridCol>
                <a:gridCol w="2041486">
                  <a:extLst>
                    <a:ext uri="{9D8B030D-6E8A-4147-A177-3AD203B41FA5}">
                      <a16:colId xmlns:a16="http://schemas.microsoft.com/office/drawing/2014/main" val="2564881873"/>
                    </a:ext>
                  </a:extLst>
                </a:gridCol>
                <a:gridCol w="2240202">
                  <a:extLst>
                    <a:ext uri="{9D8B030D-6E8A-4147-A177-3AD203B41FA5}">
                      <a16:colId xmlns:a16="http://schemas.microsoft.com/office/drawing/2014/main" val="999809488"/>
                    </a:ext>
                  </a:extLst>
                </a:gridCol>
              </a:tblGrid>
              <a:tr h="652315">
                <a:tc>
                  <a:txBody>
                    <a:bodyPr/>
                    <a:lstStyle/>
                    <a:p>
                      <a:endParaRPr kumimoji="1" lang="ja-JP" altLang="en-US" sz="2800">
                        <a:solidFill>
                          <a:schemeClr val="bg1"/>
                        </a:solidFill>
                        <a:latin typeface="Arial" panose="020B0604020202020204" pitchFamily="34" charset="0"/>
                        <a:ea typeface="Meiryo" panose="020B0604030504040204" pitchFamily="34" charset="-128"/>
                        <a:cs typeface="Arial" panose="020B0604020202020204" pitchFamily="34" charset="0"/>
                      </a:endParaRPr>
                    </a:p>
                  </a:txBody>
                  <a:tcPr anchor="ctr">
                    <a:solidFill>
                      <a:srgbClr val="2B2B93"/>
                    </a:solidFill>
                  </a:tcPr>
                </a:tc>
                <a:tc>
                  <a:txBody>
                    <a:bodyPr/>
                    <a:lstStyle/>
                    <a:p>
                      <a:pPr algn="ctr"/>
                      <a:r>
                        <a:rPr kumimoji="1" lang="en-US" altLang="ja-JP" sz="2800" dirty="0">
                          <a:solidFill>
                            <a:schemeClr val="bg1"/>
                          </a:solidFill>
                          <a:latin typeface="Arial" panose="020B0604020202020204" pitchFamily="34" charset="0"/>
                          <a:ea typeface="Meiryo" panose="020B0604030504040204" pitchFamily="34" charset="-128"/>
                          <a:cs typeface="Arial" panose="020B0604020202020204" pitchFamily="34" charset="0"/>
                        </a:rPr>
                        <a:t>2016</a:t>
                      </a:r>
                      <a:endParaRPr kumimoji="1" lang="ja-JP" altLang="en-US" sz="2800">
                        <a:solidFill>
                          <a:schemeClr val="bg1"/>
                        </a:solidFill>
                        <a:latin typeface="Arial" panose="020B0604020202020204" pitchFamily="34" charset="0"/>
                        <a:ea typeface="Meiryo" panose="020B0604030504040204" pitchFamily="34" charset="-128"/>
                        <a:cs typeface="Arial" panose="020B0604020202020204" pitchFamily="34" charset="0"/>
                      </a:endParaRPr>
                    </a:p>
                  </a:txBody>
                  <a:tcPr anchor="ctr">
                    <a:solidFill>
                      <a:srgbClr val="2B2B93"/>
                    </a:solidFill>
                  </a:tcPr>
                </a:tc>
                <a:tc>
                  <a:txBody>
                    <a:bodyPr/>
                    <a:lstStyle/>
                    <a:p>
                      <a:pPr algn="ctr"/>
                      <a:r>
                        <a:rPr kumimoji="1" lang="en-US" altLang="ja-JP" sz="2800" dirty="0">
                          <a:solidFill>
                            <a:schemeClr val="bg1"/>
                          </a:solidFill>
                          <a:latin typeface="Arial" panose="020B0604020202020204" pitchFamily="34" charset="0"/>
                          <a:ea typeface="Meiryo" panose="020B0604030504040204" pitchFamily="34" charset="-128"/>
                          <a:cs typeface="Arial" panose="020B0604020202020204" pitchFamily="34" charset="0"/>
                        </a:rPr>
                        <a:t>2018</a:t>
                      </a:r>
                      <a:endParaRPr kumimoji="1" lang="ja-JP" altLang="en-US" sz="2800">
                        <a:solidFill>
                          <a:schemeClr val="bg1"/>
                        </a:solidFill>
                        <a:latin typeface="Arial" panose="020B0604020202020204" pitchFamily="34" charset="0"/>
                        <a:ea typeface="Meiryo" panose="020B0604030504040204" pitchFamily="34" charset="-128"/>
                        <a:cs typeface="Arial" panose="020B0604020202020204" pitchFamily="34" charset="0"/>
                      </a:endParaRPr>
                    </a:p>
                  </a:txBody>
                  <a:tcPr anchor="ctr">
                    <a:solidFill>
                      <a:srgbClr val="2B2B93"/>
                    </a:solidFill>
                  </a:tcPr>
                </a:tc>
                <a:tc>
                  <a:txBody>
                    <a:bodyPr/>
                    <a:lstStyle/>
                    <a:p>
                      <a:pPr algn="ctr"/>
                      <a:r>
                        <a:rPr kumimoji="1" lang="en-US" altLang="ja-JP" sz="2800" dirty="0">
                          <a:solidFill>
                            <a:schemeClr val="bg1"/>
                          </a:solidFill>
                          <a:latin typeface="Arial" panose="020B0604020202020204" pitchFamily="34" charset="0"/>
                          <a:ea typeface="Meiryo" panose="020B0604030504040204" pitchFamily="34" charset="-128"/>
                          <a:cs typeface="Arial" panose="020B0604020202020204" pitchFamily="34" charset="0"/>
                        </a:rPr>
                        <a:t>2016/2018</a:t>
                      </a:r>
                      <a:endParaRPr kumimoji="1" lang="ja-JP" altLang="en-US" sz="2800">
                        <a:solidFill>
                          <a:schemeClr val="bg1"/>
                        </a:solidFill>
                        <a:latin typeface="Arial" panose="020B0604020202020204" pitchFamily="34" charset="0"/>
                        <a:ea typeface="Meiryo" panose="020B0604030504040204" pitchFamily="34" charset="-128"/>
                        <a:cs typeface="Arial" panose="020B0604020202020204" pitchFamily="34" charset="0"/>
                      </a:endParaRPr>
                    </a:p>
                  </a:txBody>
                  <a:tcPr anchor="ctr">
                    <a:solidFill>
                      <a:srgbClr val="2B2B93"/>
                    </a:solidFill>
                  </a:tcPr>
                </a:tc>
                <a:extLst>
                  <a:ext uri="{0D108BD9-81ED-4DB2-BD59-A6C34878D82A}">
                    <a16:rowId xmlns:a16="http://schemas.microsoft.com/office/drawing/2014/main" val="1570419753"/>
                  </a:ext>
                </a:extLst>
              </a:tr>
              <a:tr h="1017387">
                <a:tc>
                  <a:txBody>
                    <a:bodyPr/>
                    <a:lstStyle/>
                    <a:p>
                      <a:pPr algn="ctr"/>
                      <a:r>
                        <a:rPr kumimoji="1" lang="en-US" altLang="ja-JP" sz="2800" dirty="0">
                          <a:latin typeface="Arial" panose="020B0604020202020204" pitchFamily="34" charset="0"/>
                          <a:ea typeface="Meiryo" panose="020B0604030504040204" pitchFamily="34" charset="-128"/>
                          <a:cs typeface="Arial" panose="020B0604020202020204" pitchFamily="34" charset="0"/>
                        </a:rPr>
                        <a:t>Targets</a:t>
                      </a:r>
                      <a:endParaRPr kumimoji="1" lang="ja-JP" altLang="en-US" sz="2800">
                        <a:latin typeface="Arial" panose="020B0604020202020204" pitchFamily="34" charset="0"/>
                        <a:ea typeface="Meiryo" panose="020B0604030504040204" pitchFamily="34" charset="-128"/>
                        <a:cs typeface="Arial" panose="020B0604020202020204" pitchFamily="34" charset="0"/>
                      </a:endParaRPr>
                    </a:p>
                  </a:txBody>
                  <a:tcPr anchor="ctr"/>
                </a:tc>
                <a:tc>
                  <a:txBody>
                    <a:bodyPr/>
                    <a:lstStyle/>
                    <a:p>
                      <a:pPr algn="r"/>
                      <a:r>
                        <a:rPr kumimoji="1" lang="en-US" altLang="ja-JP" sz="2800" dirty="0">
                          <a:latin typeface="Arial" panose="020B0604020202020204" pitchFamily="34" charset="0"/>
                          <a:ea typeface="Meiryo" panose="020B0604030504040204" pitchFamily="34" charset="-128"/>
                          <a:cs typeface="Arial" panose="020B0604020202020204" pitchFamily="34" charset="0"/>
                        </a:rPr>
                        <a:t>1,983</a:t>
                      </a:r>
                      <a:endParaRPr kumimoji="1" lang="ja-JP" altLang="en-US" sz="2800">
                        <a:latin typeface="Arial" panose="020B0604020202020204" pitchFamily="34" charset="0"/>
                        <a:ea typeface="Meiryo" panose="020B0604030504040204" pitchFamily="34" charset="-128"/>
                        <a:cs typeface="Arial" panose="020B0604020202020204" pitchFamily="34" charset="0"/>
                      </a:endParaRPr>
                    </a:p>
                  </a:txBody>
                  <a:tcPr anchor="ctr"/>
                </a:tc>
                <a:tc>
                  <a:txBody>
                    <a:bodyPr/>
                    <a:lstStyle/>
                    <a:p>
                      <a:pPr algn="r"/>
                      <a:r>
                        <a:rPr kumimoji="1" lang="en-US" altLang="ja-JP" sz="2800" dirty="0">
                          <a:latin typeface="Arial" panose="020B0604020202020204" pitchFamily="34" charset="0"/>
                          <a:ea typeface="Meiryo" panose="020B0604030504040204" pitchFamily="34" charset="-128"/>
                          <a:cs typeface="Arial" panose="020B0604020202020204" pitchFamily="34" charset="0"/>
                        </a:rPr>
                        <a:t>2,195</a:t>
                      </a:r>
                      <a:endParaRPr kumimoji="1" lang="ja-JP" altLang="en-US" sz="2800">
                        <a:latin typeface="Arial" panose="020B0604020202020204" pitchFamily="34" charset="0"/>
                        <a:ea typeface="Meiryo" panose="020B0604030504040204" pitchFamily="34" charset="-128"/>
                        <a:cs typeface="Arial" panose="020B0604020202020204" pitchFamily="34" charset="0"/>
                      </a:endParaRPr>
                    </a:p>
                  </a:txBody>
                  <a:tcPr anchor="ctr"/>
                </a:tc>
                <a:tc>
                  <a:txBody>
                    <a:bodyPr/>
                    <a:lstStyle/>
                    <a:p>
                      <a:pPr algn="r"/>
                      <a:r>
                        <a:rPr kumimoji="1" lang="en-US" altLang="ja-JP" sz="2800" dirty="0">
                          <a:latin typeface="Arial" panose="020B0604020202020204" pitchFamily="34" charset="0"/>
                          <a:ea typeface="Meiryo" panose="020B0604030504040204" pitchFamily="34" charset="-128"/>
                          <a:cs typeface="Arial" panose="020B0604020202020204" pitchFamily="34" charset="0"/>
                        </a:rPr>
                        <a:t>947</a:t>
                      </a:r>
                      <a:endParaRPr kumimoji="1" lang="ja-JP" altLang="en-US" sz="2800">
                        <a:latin typeface="Arial" panose="020B0604020202020204" pitchFamily="34" charset="0"/>
                        <a:ea typeface="Meiryo" panose="020B0604030504040204" pitchFamily="34" charset="-128"/>
                        <a:cs typeface="Arial" panose="020B0604020202020204" pitchFamily="34" charset="0"/>
                      </a:endParaRPr>
                    </a:p>
                  </a:txBody>
                  <a:tcPr anchor="ctr"/>
                </a:tc>
                <a:extLst>
                  <a:ext uri="{0D108BD9-81ED-4DB2-BD59-A6C34878D82A}">
                    <a16:rowId xmlns:a16="http://schemas.microsoft.com/office/drawing/2014/main" val="1235388195"/>
                  </a:ext>
                </a:extLst>
              </a:tr>
              <a:tr h="1073497">
                <a:tc>
                  <a:txBody>
                    <a:bodyPr/>
                    <a:lstStyle/>
                    <a:p>
                      <a:pPr algn="ctr"/>
                      <a:r>
                        <a:rPr kumimoji="1" lang="en-US" altLang="ja-JP" sz="2800" dirty="0">
                          <a:latin typeface="Arial" panose="020B0604020202020204" pitchFamily="34" charset="0"/>
                          <a:ea typeface="Meiryo" panose="020B0604030504040204" pitchFamily="34" charset="-128"/>
                          <a:cs typeface="Arial" panose="020B0604020202020204" pitchFamily="34" charset="0"/>
                        </a:rPr>
                        <a:t>Respondents</a:t>
                      </a:r>
                      <a:endParaRPr kumimoji="1" lang="ja-JP" altLang="en-US" sz="2800">
                        <a:latin typeface="Arial" panose="020B0604020202020204" pitchFamily="34" charset="0"/>
                        <a:ea typeface="Meiryo" panose="020B0604030504040204" pitchFamily="34" charset="-128"/>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a:r>
                        <a:rPr kumimoji="1" lang="en-US" altLang="ja-JP" sz="2800" dirty="0">
                          <a:latin typeface="Arial" panose="020B0604020202020204" pitchFamily="34" charset="0"/>
                          <a:ea typeface="Meiryo" panose="020B0604030504040204" pitchFamily="34" charset="-128"/>
                          <a:cs typeface="Arial" panose="020B0604020202020204" pitchFamily="34" charset="0"/>
                        </a:rPr>
                        <a:t>1,398</a:t>
                      </a:r>
                    </a:p>
                    <a:p>
                      <a:pPr algn="r"/>
                      <a:r>
                        <a:rPr kumimoji="1" lang="en-US" altLang="ja-JP" sz="2800" dirty="0">
                          <a:latin typeface="Arial" panose="020B0604020202020204" pitchFamily="34" charset="0"/>
                          <a:ea typeface="Meiryo" panose="020B0604030504040204" pitchFamily="34" charset="-128"/>
                          <a:cs typeface="Arial" panose="020B0604020202020204" pitchFamily="34" charset="0"/>
                        </a:rPr>
                        <a:t>(70.5%)</a:t>
                      </a:r>
                      <a:endParaRPr kumimoji="1" lang="ja-JP" altLang="en-US" sz="2800">
                        <a:latin typeface="Arial" panose="020B0604020202020204" pitchFamily="34" charset="0"/>
                        <a:ea typeface="Meiryo" panose="020B0604030504040204" pitchFamily="34" charset="-128"/>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a:r>
                        <a:rPr kumimoji="1" lang="en-US" altLang="ja-JP" sz="2800" dirty="0">
                          <a:latin typeface="Arial" panose="020B0604020202020204" pitchFamily="34" charset="0"/>
                          <a:ea typeface="Meiryo" panose="020B0604030504040204" pitchFamily="34" charset="-128"/>
                          <a:cs typeface="Arial" panose="020B0604020202020204" pitchFamily="34" charset="0"/>
                        </a:rPr>
                        <a:t>1,516</a:t>
                      </a:r>
                    </a:p>
                    <a:p>
                      <a:pPr algn="r"/>
                      <a:r>
                        <a:rPr kumimoji="1" lang="en-US" altLang="ja-JP" sz="2800" dirty="0">
                          <a:latin typeface="Arial" panose="020B0604020202020204" pitchFamily="34" charset="0"/>
                          <a:ea typeface="Meiryo" panose="020B0604030504040204" pitchFamily="34" charset="-128"/>
                          <a:cs typeface="Arial" panose="020B0604020202020204" pitchFamily="34" charset="0"/>
                        </a:rPr>
                        <a:t>(69.1%)</a:t>
                      </a:r>
                      <a:endParaRPr kumimoji="1" lang="ja-JP" altLang="en-US" sz="2800">
                        <a:latin typeface="Arial" panose="020B0604020202020204" pitchFamily="34" charset="0"/>
                        <a:ea typeface="Meiryo" panose="020B0604030504040204" pitchFamily="34" charset="-128"/>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a:r>
                        <a:rPr kumimoji="1" lang="en-US" altLang="ja-JP" sz="2800" dirty="0">
                          <a:latin typeface="Arial" panose="020B0604020202020204" pitchFamily="34" charset="0"/>
                          <a:ea typeface="Meiryo" panose="020B0604030504040204" pitchFamily="34" charset="-128"/>
                          <a:cs typeface="Arial" panose="020B0604020202020204" pitchFamily="34" charset="0"/>
                        </a:rPr>
                        <a:t>551</a:t>
                      </a:r>
                    </a:p>
                    <a:p>
                      <a:pPr algn="r"/>
                      <a:r>
                        <a:rPr kumimoji="1" lang="en-US" altLang="ja-JP" sz="2800" dirty="0">
                          <a:latin typeface="Arial" panose="020B0604020202020204" pitchFamily="34" charset="0"/>
                          <a:ea typeface="Meiryo" panose="020B0604030504040204" pitchFamily="34" charset="-128"/>
                          <a:cs typeface="Arial" panose="020B0604020202020204" pitchFamily="34" charset="0"/>
                        </a:rPr>
                        <a:t>(58.2%)</a:t>
                      </a:r>
                      <a:endParaRPr kumimoji="1" lang="ja-JP" altLang="en-US" sz="2800">
                        <a:latin typeface="Arial" panose="020B0604020202020204" pitchFamily="34" charset="0"/>
                        <a:ea typeface="Meiryo" panose="020B0604030504040204" pitchFamily="34" charset="-128"/>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09124789"/>
                  </a:ext>
                </a:extLst>
              </a:tr>
            </a:tbl>
          </a:graphicData>
        </a:graphic>
      </p:graphicFrame>
    </p:spTree>
    <p:extLst>
      <p:ext uri="{BB962C8B-B14F-4D97-AF65-F5344CB8AC3E}">
        <p14:creationId xmlns:p14="http://schemas.microsoft.com/office/powerpoint/2010/main" val="1918642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54BEF8-B42B-C748-8BA0-74A91D10B299}"/>
              </a:ext>
            </a:extLst>
          </p:cNvPr>
          <p:cNvSpPr>
            <a:spLocks noGrp="1"/>
          </p:cNvSpPr>
          <p:nvPr>
            <p:ph type="title"/>
          </p:nvPr>
        </p:nvSpPr>
        <p:spPr/>
        <p:txBody>
          <a:bodyPr/>
          <a:lstStyle/>
          <a:p>
            <a:r>
              <a:rPr kumimoji="1" lang="en-US" altLang="ja-JP" dirty="0"/>
              <a:t>Questionnaire design</a:t>
            </a:r>
            <a:endParaRPr kumimoji="1" lang="ja-JP" altLang="en-US"/>
          </a:p>
        </p:txBody>
      </p:sp>
      <p:sp>
        <p:nvSpPr>
          <p:cNvPr id="3" name="スライド番号プレースホルダー 2">
            <a:extLst>
              <a:ext uri="{FF2B5EF4-FFF2-40B4-BE49-F238E27FC236}">
                <a16:creationId xmlns:a16="http://schemas.microsoft.com/office/drawing/2014/main" id="{B8F604BF-1980-F442-9C4B-34AB46071E6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D4F04E-2377-BA41-BBD3-BFEA347ABC46}" type="slidenum">
              <a:rPr kumimoji="1" lang="ja-JP" altLang="en-US" sz="2400" b="0"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ea typeface="メイリオ"/>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24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メイリオ"/>
              <a:cs typeface="Arial" panose="020B0604020202020204" pitchFamily="34" charset="0"/>
            </a:endParaRPr>
          </a:p>
        </p:txBody>
      </p:sp>
      <p:sp>
        <p:nvSpPr>
          <p:cNvPr id="4" name="正方形/長方形 3">
            <a:extLst>
              <a:ext uri="{FF2B5EF4-FFF2-40B4-BE49-F238E27FC236}">
                <a16:creationId xmlns:a16="http://schemas.microsoft.com/office/drawing/2014/main" id="{448D51F0-135E-B74D-BFC7-535632373426}"/>
              </a:ext>
            </a:extLst>
          </p:cNvPr>
          <p:cNvSpPr/>
          <p:nvPr/>
        </p:nvSpPr>
        <p:spPr>
          <a:xfrm>
            <a:off x="457200" y="3274648"/>
            <a:ext cx="2692866" cy="1275126"/>
          </a:xfrm>
          <a:prstGeom prst="rect">
            <a:avLst/>
          </a:prstGeom>
          <a:solidFill>
            <a:srgbClr val="60DF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rPr>
              <a:t>2016 survey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rPr>
              <a:t>7 sections,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rPr>
              <a:t>35 questions</a:t>
            </a:r>
          </a:p>
        </p:txBody>
      </p:sp>
      <p:sp>
        <p:nvSpPr>
          <p:cNvPr id="5" name="正方形/長方形 4">
            <a:extLst>
              <a:ext uri="{FF2B5EF4-FFF2-40B4-BE49-F238E27FC236}">
                <a16:creationId xmlns:a16="http://schemas.microsoft.com/office/drawing/2014/main" id="{16935730-31EA-584D-8E4E-DE3565A7E185}"/>
              </a:ext>
            </a:extLst>
          </p:cNvPr>
          <p:cNvSpPr/>
          <p:nvPr/>
        </p:nvSpPr>
        <p:spPr>
          <a:xfrm>
            <a:off x="5836638" y="3274648"/>
            <a:ext cx="2692866" cy="1275126"/>
          </a:xfrm>
          <a:prstGeom prst="rect">
            <a:avLst/>
          </a:prstGeom>
          <a:solidFill>
            <a:srgbClr val="2B2B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white"/>
                </a:solidFill>
                <a:effectLst/>
                <a:uLnTx/>
                <a:uFillTx/>
                <a:latin typeface="Arial" panose="020B0604020202020204" pitchFamily="34" charset="0"/>
                <a:ea typeface="Meiryo" panose="020B0604030504040204" pitchFamily="34" charset="-128"/>
                <a:cs typeface="Arial" panose="020B0604020202020204" pitchFamily="34" charset="0"/>
              </a:rPr>
              <a:t>2018 survey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Arial" panose="020B0604020202020204" pitchFamily="34" charset="0"/>
                <a:ea typeface="Meiryo" panose="020B0604030504040204" pitchFamily="34" charset="-128"/>
                <a:cs typeface="Arial" panose="020B0604020202020204" pitchFamily="34" charset="0"/>
              </a:rPr>
              <a:t>8 sections,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Arial" panose="020B0604020202020204" pitchFamily="34" charset="0"/>
                <a:ea typeface="Meiryo" panose="020B0604030504040204" pitchFamily="34" charset="-128"/>
                <a:cs typeface="Arial" panose="020B0604020202020204" pitchFamily="34" charset="0"/>
              </a:rPr>
              <a:t>32 questions</a:t>
            </a:r>
            <a:endParaRPr kumimoji="1" lang="ja-JP" altLang="en-US" sz="2000" b="0" i="0" u="none" strike="noStrike" kern="1200" cap="none" spc="0" normalizeH="0" baseline="0" noProof="0" dirty="0">
              <a:ln>
                <a:noFill/>
              </a:ln>
              <a:solidFill>
                <a:prstClr val="white"/>
              </a:solidFill>
              <a:effectLst/>
              <a:uLnTx/>
              <a:uFillTx/>
              <a:latin typeface="Arial" panose="020B0604020202020204" pitchFamily="34" charset="0"/>
              <a:ea typeface="Meiryo" panose="020B0604030504040204" pitchFamily="34" charset="-128"/>
              <a:cs typeface="Arial" panose="020B0604020202020204" pitchFamily="34" charset="0"/>
            </a:endParaRPr>
          </a:p>
        </p:txBody>
      </p:sp>
      <p:sp>
        <p:nvSpPr>
          <p:cNvPr id="6" name="右矢印 5">
            <a:extLst>
              <a:ext uri="{FF2B5EF4-FFF2-40B4-BE49-F238E27FC236}">
                <a16:creationId xmlns:a16="http://schemas.microsoft.com/office/drawing/2014/main" id="{D1AAB532-019F-A74B-8416-F6E55F031D25}"/>
              </a:ext>
            </a:extLst>
          </p:cNvPr>
          <p:cNvSpPr/>
          <p:nvPr/>
        </p:nvSpPr>
        <p:spPr>
          <a:xfrm>
            <a:off x="3548543" y="3710875"/>
            <a:ext cx="1904301" cy="402672"/>
          </a:xfrm>
          <a:prstGeom prst="rightArrow">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white"/>
              </a:solidFill>
              <a:effectLst/>
              <a:uLnTx/>
              <a:uFillTx/>
              <a:latin typeface="Arial" panose="020B0604020202020204" pitchFamily="34" charset="0"/>
              <a:ea typeface="Meiryo" panose="020B0604030504040204" pitchFamily="34" charset="-128"/>
              <a:cs typeface="Arial" panose="020B0604020202020204" pitchFamily="34" charset="0"/>
            </a:endParaRPr>
          </a:p>
        </p:txBody>
      </p:sp>
      <p:sp>
        <p:nvSpPr>
          <p:cNvPr id="7" name="角丸四角形吹き出し 6">
            <a:extLst>
              <a:ext uri="{FF2B5EF4-FFF2-40B4-BE49-F238E27FC236}">
                <a16:creationId xmlns:a16="http://schemas.microsoft.com/office/drawing/2014/main" id="{B3D96C5A-F386-7140-92C4-6AA5786F8016}"/>
              </a:ext>
            </a:extLst>
          </p:cNvPr>
          <p:cNvSpPr/>
          <p:nvPr/>
        </p:nvSpPr>
        <p:spPr>
          <a:xfrm>
            <a:off x="457200" y="1481662"/>
            <a:ext cx="2315362" cy="1492111"/>
          </a:xfrm>
          <a:prstGeom prst="wedgeRoundRectCallout">
            <a:avLst>
              <a:gd name="adj1" fmla="val -12500"/>
              <a:gd name="adj2" fmla="val 69809"/>
              <a:gd name="adj3" fmla="val 16667"/>
            </a:avLst>
          </a:prstGeom>
          <a:solidFill>
            <a:srgbClr val="60DFE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rPr>
              <a:t>Reviewed 20+ questionnaire and interview surveys and selected 35 questions</a:t>
            </a:r>
            <a:endParaRPr kumimoji="1" lang="ja-JP" altLang="en-US" sz="16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endParaRPr>
          </a:p>
        </p:txBody>
      </p:sp>
      <p:sp>
        <p:nvSpPr>
          <p:cNvPr id="9" name="角丸四角形吹き出し 8">
            <a:extLst>
              <a:ext uri="{FF2B5EF4-FFF2-40B4-BE49-F238E27FC236}">
                <a16:creationId xmlns:a16="http://schemas.microsoft.com/office/drawing/2014/main" id="{1E0F6973-7EA6-684D-863F-80B8DB9C9FE5}"/>
              </a:ext>
            </a:extLst>
          </p:cNvPr>
          <p:cNvSpPr/>
          <p:nvPr/>
        </p:nvSpPr>
        <p:spPr>
          <a:xfrm>
            <a:off x="5836638" y="1481662"/>
            <a:ext cx="2661409" cy="1452894"/>
          </a:xfrm>
          <a:prstGeom prst="wedgeRoundRectCallout">
            <a:avLst>
              <a:gd name="adj1" fmla="val -12500"/>
              <a:gd name="adj2" fmla="val 69809"/>
              <a:gd name="adj3" fmla="val 16667"/>
            </a:avLst>
          </a:prstGeom>
          <a:solidFill>
            <a:srgbClr val="2B2B9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Arial" panose="020B0604020202020204" pitchFamily="34" charset="0"/>
                <a:ea typeface="Meiryo" panose="020B0604030504040204" pitchFamily="34" charset="-128"/>
                <a:cs typeface="Arial" panose="020B0604020202020204" pitchFamily="34" charset="0"/>
              </a:rPr>
              <a:t>Add: 8 questions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Arial" panose="020B0604020202020204" pitchFamily="34" charset="0"/>
                <a:ea typeface="Meiryo" panose="020B0604030504040204" pitchFamily="34" charset="-128"/>
                <a:cs typeface="Arial" panose="020B0604020202020204" pitchFamily="34" charset="0"/>
              </a:rPr>
              <a:t>Delete: 11 questions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Arial" panose="020B0604020202020204" pitchFamily="34" charset="0"/>
                <a:ea typeface="Meiryo" panose="020B0604030504040204" pitchFamily="34" charset="-128"/>
                <a:cs typeface="Arial" panose="020B0604020202020204" pitchFamily="34" charset="0"/>
              </a:rPr>
              <a:t>Correct: 2 questions</a:t>
            </a:r>
          </a:p>
        </p:txBody>
      </p:sp>
      <p:sp>
        <p:nvSpPr>
          <p:cNvPr id="11" name="角丸四角形吹き出し 10">
            <a:extLst>
              <a:ext uri="{FF2B5EF4-FFF2-40B4-BE49-F238E27FC236}">
                <a16:creationId xmlns:a16="http://schemas.microsoft.com/office/drawing/2014/main" id="{46654D27-2934-B64D-ADE5-260CB84BB6C9}"/>
              </a:ext>
            </a:extLst>
          </p:cNvPr>
          <p:cNvSpPr/>
          <p:nvPr/>
        </p:nvSpPr>
        <p:spPr>
          <a:xfrm>
            <a:off x="3156357" y="1481662"/>
            <a:ext cx="2490464" cy="1492111"/>
          </a:xfrm>
          <a:prstGeom prst="wedgeRoundRectCallout">
            <a:avLst>
              <a:gd name="adj1" fmla="val -12500"/>
              <a:gd name="adj2" fmla="val 69809"/>
              <a:gd name="adj3" fmla="val 16667"/>
            </a:avLst>
          </a:prstGeom>
          <a:solidFill>
            <a:srgbClr val="2B2B9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Arial" panose="020B0604020202020204" pitchFamily="34" charset="0"/>
                <a:ea typeface="Meiryo" panose="020B0604030504040204" pitchFamily="34" charset="-128"/>
                <a:cs typeface="Arial" panose="020B0604020202020204" pitchFamily="34" charset="0"/>
              </a:rPr>
              <a:t>Reviewed 8 new global surveys and selected important questions</a:t>
            </a:r>
            <a:endParaRPr kumimoji="1" lang="ja-JP" altLang="en-US" sz="1600" b="0" i="0" u="none" strike="noStrike" kern="1200" cap="none" spc="0" normalizeH="0" baseline="0" noProof="0" dirty="0">
              <a:ln>
                <a:noFill/>
              </a:ln>
              <a:solidFill>
                <a:prstClr val="white"/>
              </a:solidFill>
              <a:effectLst/>
              <a:uLnTx/>
              <a:uFillTx/>
              <a:latin typeface="Arial" panose="020B0604020202020204" pitchFamily="34" charset="0"/>
              <a:ea typeface="Meiryo" panose="020B0604030504040204" pitchFamily="34" charset="-128"/>
              <a:cs typeface="Arial" panose="020B0604020202020204" pitchFamily="34" charset="0"/>
            </a:endParaRPr>
          </a:p>
        </p:txBody>
      </p:sp>
    </p:spTree>
    <p:extLst>
      <p:ext uri="{BB962C8B-B14F-4D97-AF65-F5344CB8AC3E}">
        <p14:creationId xmlns:p14="http://schemas.microsoft.com/office/powerpoint/2010/main" val="1662273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4349E4-2C8E-724A-B8C7-C62BE1B3FDCF}"/>
              </a:ext>
            </a:extLst>
          </p:cNvPr>
          <p:cNvSpPr>
            <a:spLocks noGrp="1"/>
          </p:cNvSpPr>
          <p:nvPr>
            <p:ph type="title"/>
          </p:nvPr>
        </p:nvSpPr>
        <p:spPr/>
        <p:txBody>
          <a:bodyPr>
            <a:normAutofit fontScale="90000"/>
          </a:bodyPr>
          <a:lstStyle/>
          <a:p>
            <a:r>
              <a:rPr kumimoji="1" lang="en-US" altLang="ja-JP" dirty="0"/>
              <a:t>Created survey questions (2016)</a:t>
            </a:r>
            <a:endParaRPr kumimoji="1" lang="ja-JP" altLang="en-US"/>
          </a:p>
        </p:txBody>
      </p:sp>
      <p:pic>
        <p:nvPicPr>
          <p:cNvPr id="6" name="図 5">
            <a:extLst>
              <a:ext uri="{FF2B5EF4-FFF2-40B4-BE49-F238E27FC236}">
                <a16:creationId xmlns:a16="http://schemas.microsoft.com/office/drawing/2014/main" id="{AD586AE6-ACAF-A64D-88A7-0B938BBCC698}"/>
              </a:ext>
            </a:extLst>
          </p:cNvPr>
          <p:cNvPicPr>
            <a:picLocks noChangeAspect="1"/>
          </p:cNvPicPr>
          <p:nvPr/>
        </p:nvPicPr>
        <p:blipFill>
          <a:blip r:embed="rId3"/>
          <a:stretch>
            <a:fillRect/>
          </a:stretch>
        </p:blipFill>
        <p:spPr>
          <a:xfrm>
            <a:off x="5182980" y="2152262"/>
            <a:ext cx="3560005" cy="4386650"/>
          </a:xfrm>
          <a:prstGeom prst="rect">
            <a:avLst/>
          </a:prstGeom>
        </p:spPr>
      </p:pic>
      <p:pic>
        <p:nvPicPr>
          <p:cNvPr id="7" name="図 6">
            <a:extLst>
              <a:ext uri="{FF2B5EF4-FFF2-40B4-BE49-F238E27FC236}">
                <a16:creationId xmlns:a16="http://schemas.microsoft.com/office/drawing/2014/main" id="{A72B0D16-41A2-7047-A698-D46543CA890D}"/>
              </a:ext>
            </a:extLst>
          </p:cNvPr>
          <p:cNvPicPr>
            <a:picLocks noChangeAspect="1"/>
          </p:cNvPicPr>
          <p:nvPr/>
        </p:nvPicPr>
        <p:blipFill>
          <a:blip r:embed="rId4"/>
          <a:stretch>
            <a:fillRect/>
          </a:stretch>
        </p:blipFill>
        <p:spPr>
          <a:xfrm>
            <a:off x="234465" y="2180937"/>
            <a:ext cx="3726557" cy="4380578"/>
          </a:xfrm>
          <a:prstGeom prst="rect">
            <a:avLst/>
          </a:prstGeom>
        </p:spPr>
      </p:pic>
      <p:sp>
        <p:nvSpPr>
          <p:cNvPr id="8" name="右矢印 7">
            <a:extLst>
              <a:ext uri="{FF2B5EF4-FFF2-40B4-BE49-F238E27FC236}">
                <a16:creationId xmlns:a16="http://schemas.microsoft.com/office/drawing/2014/main" id="{C70F500E-D9C7-7A4E-8A76-4973A629BAE2}"/>
              </a:ext>
            </a:extLst>
          </p:cNvPr>
          <p:cNvSpPr/>
          <p:nvPr/>
        </p:nvSpPr>
        <p:spPr>
          <a:xfrm>
            <a:off x="4203032" y="1394033"/>
            <a:ext cx="685825" cy="402672"/>
          </a:xfrm>
          <a:prstGeom prst="rightArrow">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white"/>
              </a:solidFill>
              <a:effectLst/>
              <a:uLnTx/>
              <a:uFillTx/>
              <a:latin typeface="Arial" panose="020B0604020202020204" pitchFamily="34" charset="0"/>
              <a:ea typeface="Meiryo" panose="020B0604030504040204" pitchFamily="34" charset="-128"/>
              <a:cs typeface="Arial" panose="020B0604020202020204" pitchFamily="34" charset="0"/>
            </a:endParaRPr>
          </a:p>
        </p:txBody>
      </p:sp>
      <p:sp>
        <p:nvSpPr>
          <p:cNvPr id="9" name="テキスト ボックス 8">
            <a:extLst>
              <a:ext uri="{FF2B5EF4-FFF2-40B4-BE49-F238E27FC236}">
                <a16:creationId xmlns:a16="http://schemas.microsoft.com/office/drawing/2014/main" id="{07C731BC-675A-2345-ACD7-84CE5CF2F378}"/>
              </a:ext>
            </a:extLst>
          </p:cNvPr>
          <p:cNvSpPr txBox="1"/>
          <p:nvPr/>
        </p:nvSpPr>
        <p:spPr>
          <a:xfrm>
            <a:off x="21951" y="1380553"/>
            <a:ext cx="4181081"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メイリオ"/>
                <a:cs typeface="Arial" panose="020B0604020202020204" pitchFamily="34" charset="0"/>
              </a:rPr>
              <a:t>Reviewed previous surveys’ results</a:t>
            </a:r>
            <a:endPar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メイリオ"/>
              <a:cs typeface="Arial" panose="020B0604020202020204" pitchFamily="34" charset="0"/>
            </a:endParaRPr>
          </a:p>
        </p:txBody>
      </p:sp>
      <p:sp>
        <p:nvSpPr>
          <p:cNvPr id="10" name="テキスト ボックス 9">
            <a:extLst>
              <a:ext uri="{FF2B5EF4-FFF2-40B4-BE49-F238E27FC236}">
                <a16:creationId xmlns:a16="http://schemas.microsoft.com/office/drawing/2014/main" id="{90FC9CDF-EA2A-F44F-84D9-024FDE286646}"/>
              </a:ext>
            </a:extLst>
          </p:cNvPr>
          <p:cNvSpPr txBox="1"/>
          <p:nvPr/>
        </p:nvSpPr>
        <p:spPr>
          <a:xfrm>
            <a:off x="5084875" y="1240145"/>
            <a:ext cx="4059125"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メイリオ"/>
                <a:cs typeface="Arial" panose="020B0604020202020204" pitchFamily="34" charset="0"/>
              </a:rPr>
              <a:t>Selected questions and important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メイリオ"/>
                <a:cs typeface="Arial" panose="020B0604020202020204" pitchFamily="34" charset="0"/>
              </a:rPr>
              <a:t>factors affecting open data</a:t>
            </a:r>
            <a:endPar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メイリオ"/>
              <a:cs typeface="Arial" panose="020B0604020202020204" pitchFamily="34" charset="0"/>
            </a:endParaRPr>
          </a:p>
        </p:txBody>
      </p:sp>
      <p:sp>
        <p:nvSpPr>
          <p:cNvPr id="3" name="スライド番号プレースホルダー 2">
            <a:extLst>
              <a:ext uri="{FF2B5EF4-FFF2-40B4-BE49-F238E27FC236}">
                <a16:creationId xmlns:a16="http://schemas.microsoft.com/office/drawing/2014/main" id="{E21BAF4F-D5F6-4540-A024-2D1201AEAAA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D4F04E-2377-BA41-BBD3-BFEA347ABC46}" type="slidenum">
              <a:rPr kumimoji="1" lang="ja-JP" altLang="en-US" sz="2400" b="0"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ea typeface="メイリオ"/>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24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メイリオ"/>
              <a:cs typeface="Arial" panose="020B0604020202020204" pitchFamily="34" charset="0"/>
            </a:endParaRPr>
          </a:p>
        </p:txBody>
      </p:sp>
      <p:sp>
        <p:nvSpPr>
          <p:cNvPr id="11" name="角丸四角形吹き出し 10">
            <a:extLst>
              <a:ext uri="{FF2B5EF4-FFF2-40B4-BE49-F238E27FC236}">
                <a16:creationId xmlns:a16="http://schemas.microsoft.com/office/drawing/2014/main" id="{B80B2244-00C7-5A49-839E-37858D3D3078}"/>
              </a:ext>
            </a:extLst>
          </p:cNvPr>
          <p:cNvSpPr/>
          <p:nvPr/>
        </p:nvSpPr>
        <p:spPr>
          <a:xfrm>
            <a:off x="4203032" y="3429000"/>
            <a:ext cx="2646948" cy="962526"/>
          </a:xfrm>
          <a:prstGeom prst="wedgeRoundRectCallout">
            <a:avLst>
              <a:gd name="adj1" fmla="val -2651"/>
              <a:gd name="adj2" fmla="val -84167"/>
              <a:gd name="adj3" fmla="val 16667"/>
            </a:avLst>
          </a:prstGeom>
          <a:solidFill>
            <a:srgbClr val="60DF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rPr>
              <a:t>Important factors affecting open data</a:t>
            </a:r>
            <a:endPar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endParaRPr>
          </a:p>
        </p:txBody>
      </p:sp>
    </p:spTree>
    <p:extLst>
      <p:ext uri="{BB962C8B-B14F-4D97-AF65-F5344CB8AC3E}">
        <p14:creationId xmlns:p14="http://schemas.microsoft.com/office/powerpoint/2010/main" val="4159339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3A77192B-D82C-EE41-BD65-255C7A886810}"/>
              </a:ext>
            </a:extLst>
          </p:cNvPr>
          <p:cNvSpPr>
            <a:spLocks noGrp="1"/>
          </p:cNvSpPr>
          <p:nvPr>
            <p:ph type="title"/>
          </p:nvPr>
        </p:nvSpPr>
        <p:spPr/>
        <p:txBody>
          <a:bodyPr>
            <a:normAutofit/>
          </a:bodyPr>
          <a:lstStyle/>
          <a:p>
            <a:r>
              <a:rPr kumimoji="1" lang="en-US" altLang="ja-JP" sz="3600" dirty="0"/>
              <a:t>Selected important questions (2018)</a:t>
            </a:r>
            <a:endParaRPr kumimoji="1" lang="ja-JP" altLang="en-US" sz="3600"/>
          </a:p>
        </p:txBody>
      </p:sp>
      <p:sp>
        <p:nvSpPr>
          <p:cNvPr id="2" name="スライド番号プレースホルダー 1">
            <a:extLst>
              <a:ext uri="{FF2B5EF4-FFF2-40B4-BE49-F238E27FC236}">
                <a16:creationId xmlns:a16="http://schemas.microsoft.com/office/drawing/2014/main" id="{610DEAF5-01E5-F043-9FD5-30322A5BB50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D4F04E-2377-BA41-BBD3-BFEA347ABC46}" type="slidenum">
              <a:rPr kumimoji="1" lang="ja-JP" altLang="en-US" sz="2400" b="0"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ea typeface="メイリオ"/>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24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メイリオ"/>
              <a:cs typeface="Arial" panose="020B0604020202020204" pitchFamily="34" charset="0"/>
            </a:endParaRPr>
          </a:p>
        </p:txBody>
      </p:sp>
      <p:pic>
        <p:nvPicPr>
          <p:cNvPr id="5" name="図 4">
            <a:extLst>
              <a:ext uri="{FF2B5EF4-FFF2-40B4-BE49-F238E27FC236}">
                <a16:creationId xmlns:a16="http://schemas.microsoft.com/office/drawing/2014/main" id="{E0473F17-A8E5-1D44-8687-F7A6DBACD90D}"/>
              </a:ext>
            </a:extLst>
          </p:cNvPr>
          <p:cNvPicPr>
            <a:picLocks noChangeAspect="1"/>
          </p:cNvPicPr>
          <p:nvPr/>
        </p:nvPicPr>
        <p:blipFill rotWithShape="1">
          <a:blip r:embed="rId2"/>
          <a:srcRect b="24585"/>
          <a:stretch/>
        </p:blipFill>
        <p:spPr>
          <a:xfrm>
            <a:off x="0" y="1726596"/>
            <a:ext cx="9144000" cy="2820518"/>
          </a:xfrm>
          <a:prstGeom prst="rect">
            <a:avLst/>
          </a:prstGeom>
        </p:spPr>
      </p:pic>
      <p:pic>
        <p:nvPicPr>
          <p:cNvPr id="6" name="図 5">
            <a:extLst>
              <a:ext uri="{FF2B5EF4-FFF2-40B4-BE49-F238E27FC236}">
                <a16:creationId xmlns:a16="http://schemas.microsoft.com/office/drawing/2014/main" id="{77CA1FC1-D67F-BF45-B569-758FBBDF3592}"/>
              </a:ext>
            </a:extLst>
          </p:cNvPr>
          <p:cNvPicPr>
            <a:picLocks noChangeAspect="1"/>
          </p:cNvPicPr>
          <p:nvPr/>
        </p:nvPicPr>
        <p:blipFill>
          <a:blip r:embed="rId3"/>
          <a:stretch>
            <a:fillRect/>
          </a:stretch>
        </p:blipFill>
        <p:spPr>
          <a:xfrm>
            <a:off x="0" y="4881928"/>
            <a:ext cx="9144000" cy="1979319"/>
          </a:xfrm>
          <a:prstGeom prst="rect">
            <a:avLst/>
          </a:prstGeom>
        </p:spPr>
      </p:pic>
      <p:sp>
        <p:nvSpPr>
          <p:cNvPr id="7" name="テキスト ボックス 6">
            <a:extLst>
              <a:ext uri="{FF2B5EF4-FFF2-40B4-BE49-F238E27FC236}">
                <a16:creationId xmlns:a16="http://schemas.microsoft.com/office/drawing/2014/main" id="{73E9031F-B1F7-DD4E-94C6-5EE133B55A6B}"/>
              </a:ext>
            </a:extLst>
          </p:cNvPr>
          <p:cNvSpPr txBox="1"/>
          <p:nvPr/>
        </p:nvSpPr>
        <p:spPr>
          <a:xfrm>
            <a:off x="4195022" y="4526908"/>
            <a:ext cx="44114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000000"/>
                </a:solidFill>
                <a:effectLst/>
                <a:uLnTx/>
                <a:uFillTx/>
                <a:latin typeface="Arial" panose="020B0604020202020204" pitchFamily="34" charset="0"/>
                <a:ea typeface="メイリオ"/>
                <a:cs typeface="Arial" panose="020B0604020202020204" pitchFamily="34" charset="0"/>
              </a:rPr>
              <a:t>：</a:t>
            </a:r>
            <a:endPar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メイリオ"/>
              <a:cs typeface="Arial" panose="020B0604020202020204" pitchFamily="34" charset="0"/>
            </a:endParaRPr>
          </a:p>
        </p:txBody>
      </p:sp>
      <p:sp>
        <p:nvSpPr>
          <p:cNvPr id="9" name="正方形/長方形 8">
            <a:extLst>
              <a:ext uri="{FF2B5EF4-FFF2-40B4-BE49-F238E27FC236}">
                <a16:creationId xmlns:a16="http://schemas.microsoft.com/office/drawing/2014/main" id="{17088792-EF43-FC45-B892-9DC2AE6ED2DC}"/>
              </a:ext>
            </a:extLst>
          </p:cNvPr>
          <p:cNvSpPr/>
          <p:nvPr/>
        </p:nvSpPr>
        <p:spPr>
          <a:xfrm>
            <a:off x="0" y="1167199"/>
            <a:ext cx="3240506" cy="447105"/>
          </a:xfrm>
          <a:prstGeom prst="rect">
            <a:avLst/>
          </a:prstGeom>
          <a:solidFill>
            <a:srgbClr val="60DF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rPr>
              <a:t>Based on 2016 survey</a:t>
            </a:r>
            <a:endPar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endParaRPr>
          </a:p>
        </p:txBody>
      </p:sp>
      <p:sp>
        <p:nvSpPr>
          <p:cNvPr id="11" name="正方形/長方形 10">
            <a:extLst>
              <a:ext uri="{FF2B5EF4-FFF2-40B4-BE49-F238E27FC236}">
                <a16:creationId xmlns:a16="http://schemas.microsoft.com/office/drawing/2014/main" id="{16325CD5-5684-7A40-AB93-04B68B192D98}"/>
              </a:ext>
            </a:extLst>
          </p:cNvPr>
          <p:cNvSpPr/>
          <p:nvPr/>
        </p:nvSpPr>
        <p:spPr>
          <a:xfrm>
            <a:off x="5229726" y="1167199"/>
            <a:ext cx="3793959" cy="447105"/>
          </a:xfrm>
          <a:prstGeom prst="rect">
            <a:avLst/>
          </a:prstGeom>
          <a:solidFill>
            <a:srgbClr val="2B2B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white"/>
                </a:solidFill>
                <a:effectLst/>
                <a:uLnTx/>
                <a:uFillTx/>
                <a:latin typeface="Arial" panose="020B0604020202020204" pitchFamily="34" charset="0"/>
                <a:ea typeface="Meiryo" panose="020B0604030504040204" pitchFamily="34" charset="-128"/>
                <a:cs typeface="Arial" panose="020B0604020202020204" pitchFamily="34" charset="0"/>
              </a:rPr>
              <a:t>Count &amp; Ranked A to C</a:t>
            </a:r>
            <a:endParaRPr kumimoji="1" lang="ja-JP" altLang="en-US" sz="2400" b="0" i="0" u="none" strike="noStrike" kern="1200" cap="none" spc="0" normalizeH="0" baseline="0" noProof="0" dirty="0">
              <a:ln>
                <a:noFill/>
              </a:ln>
              <a:solidFill>
                <a:prstClr val="white"/>
              </a:solidFill>
              <a:effectLst/>
              <a:uLnTx/>
              <a:uFillTx/>
              <a:latin typeface="Arial" panose="020B0604020202020204" pitchFamily="34" charset="0"/>
              <a:ea typeface="Meiryo" panose="020B0604030504040204" pitchFamily="34" charset="-128"/>
              <a:cs typeface="Arial" panose="020B0604020202020204" pitchFamily="34" charset="0"/>
            </a:endParaRPr>
          </a:p>
        </p:txBody>
      </p:sp>
      <p:grpSp>
        <p:nvGrpSpPr>
          <p:cNvPr id="17" name="グループ化 16">
            <a:extLst>
              <a:ext uri="{FF2B5EF4-FFF2-40B4-BE49-F238E27FC236}">
                <a16:creationId xmlns:a16="http://schemas.microsoft.com/office/drawing/2014/main" id="{BC073A6C-76D7-C546-9D0E-26AE2FF8FFFF}"/>
              </a:ext>
            </a:extLst>
          </p:cNvPr>
          <p:cNvGrpSpPr/>
          <p:nvPr/>
        </p:nvGrpSpPr>
        <p:grpSpPr>
          <a:xfrm>
            <a:off x="2362205" y="2525677"/>
            <a:ext cx="4547926" cy="1378849"/>
            <a:chOff x="2362205" y="2878601"/>
            <a:chExt cx="4547926" cy="1378849"/>
          </a:xfrm>
        </p:grpSpPr>
        <p:sp>
          <p:nvSpPr>
            <p:cNvPr id="10" name="正方形/長方形 9">
              <a:extLst>
                <a:ext uri="{FF2B5EF4-FFF2-40B4-BE49-F238E27FC236}">
                  <a16:creationId xmlns:a16="http://schemas.microsoft.com/office/drawing/2014/main" id="{731042C6-6067-5D48-9830-D44D715E5D95}"/>
                </a:ext>
              </a:extLst>
            </p:cNvPr>
            <p:cNvSpPr/>
            <p:nvPr/>
          </p:nvSpPr>
          <p:spPr>
            <a:xfrm>
              <a:off x="2362205" y="3299314"/>
              <a:ext cx="4547926" cy="958136"/>
            </a:xfrm>
            <a:prstGeom prst="rect">
              <a:avLst/>
            </a:prstGeom>
            <a:solidFill>
              <a:srgbClr val="2B2B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white"/>
                  </a:solidFill>
                  <a:effectLst/>
                  <a:uLnTx/>
                  <a:uFillTx/>
                  <a:latin typeface="Arial" panose="020B0604020202020204" pitchFamily="34" charset="0"/>
                  <a:ea typeface="Meiryo" panose="020B0604030504040204" pitchFamily="34" charset="-128"/>
                  <a:cs typeface="Arial" panose="020B0604020202020204" pitchFamily="34" charset="0"/>
                </a:rPr>
                <a:t>Nature, CWTS/Elsevier, Digital Science, Belmont Forum, Wiley</a:t>
              </a:r>
              <a:endParaRPr kumimoji="1" lang="ja-JP" altLang="en-US" sz="2400" b="0" i="0" u="none" strike="noStrike" kern="1200" cap="none" spc="0" normalizeH="0" baseline="0" noProof="0" dirty="0">
                <a:ln>
                  <a:noFill/>
                </a:ln>
                <a:solidFill>
                  <a:prstClr val="white"/>
                </a:solidFill>
                <a:effectLst/>
                <a:uLnTx/>
                <a:uFillTx/>
                <a:latin typeface="Arial" panose="020B0604020202020204" pitchFamily="34" charset="0"/>
                <a:ea typeface="Meiryo" panose="020B0604030504040204" pitchFamily="34" charset="-128"/>
                <a:cs typeface="Arial" panose="020B0604020202020204" pitchFamily="34" charset="0"/>
              </a:endParaRPr>
            </a:p>
          </p:txBody>
        </p:sp>
        <p:sp>
          <p:nvSpPr>
            <p:cNvPr id="12" name="三角形 11">
              <a:extLst>
                <a:ext uri="{FF2B5EF4-FFF2-40B4-BE49-F238E27FC236}">
                  <a16:creationId xmlns:a16="http://schemas.microsoft.com/office/drawing/2014/main" id="{556AC75D-A5AD-ED4F-B7FA-18B00AFD04C5}"/>
                </a:ext>
              </a:extLst>
            </p:cNvPr>
            <p:cNvSpPr/>
            <p:nvPr/>
          </p:nvSpPr>
          <p:spPr>
            <a:xfrm>
              <a:off x="3561348" y="2878601"/>
              <a:ext cx="256673" cy="447105"/>
            </a:xfrm>
            <a:prstGeom prst="triangle">
              <a:avLst/>
            </a:prstGeom>
            <a:solidFill>
              <a:srgbClr val="2B2B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white"/>
                </a:solidFill>
                <a:effectLst/>
                <a:uLnTx/>
                <a:uFillTx/>
                <a:latin typeface="Meiryo" panose="020B0604030504040204" pitchFamily="34" charset="-128"/>
                <a:ea typeface="Meiryo" panose="020B0604030504040204" pitchFamily="34" charset="-128"/>
                <a:cs typeface="+mn-cs"/>
              </a:endParaRPr>
            </a:p>
          </p:txBody>
        </p:sp>
      </p:grpSp>
      <p:sp>
        <p:nvSpPr>
          <p:cNvPr id="13" name="三角形 12">
            <a:extLst>
              <a:ext uri="{FF2B5EF4-FFF2-40B4-BE49-F238E27FC236}">
                <a16:creationId xmlns:a16="http://schemas.microsoft.com/office/drawing/2014/main" id="{6BFB8729-3D9E-1A41-824D-BA25D6E5A84A}"/>
              </a:ext>
            </a:extLst>
          </p:cNvPr>
          <p:cNvSpPr/>
          <p:nvPr/>
        </p:nvSpPr>
        <p:spPr>
          <a:xfrm flipV="1">
            <a:off x="1772654" y="1503045"/>
            <a:ext cx="256673" cy="447105"/>
          </a:xfrm>
          <a:prstGeom prst="triangle">
            <a:avLst/>
          </a:prstGeom>
          <a:solidFill>
            <a:srgbClr val="60DF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white"/>
              </a:solidFill>
              <a:effectLst/>
              <a:uLnTx/>
              <a:uFillTx/>
              <a:latin typeface="Meiryo" panose="020B0604030504040204" pitchFamily="34" charset="-128"/>
              <a:ea typeface="Meiryo" panose="020B0604030504040204" pitchFamily="34" charset="-128"/>
              <a:cs typeface="+mn-cs"/>
            </a:endParaRPr>
          </a:p>
        </p:txBody>
      </p:sp>
      <p:sp>
        <p:nvSpPr>
          <p:cNvPr id="14" name="三角形 13">
            <a:extLst>
              <a:ext uri="{FF2B5EF4-FFF2-40B4-BE49-F238E27FC236}">
                <a16:creationId xmlns:a16="http://schemas.microsoft.com/office/drawing/2014/main" id="{C3A0218E-D24E-3B47-A0DE-E8B6720FC58C}"/>
              </a:ext>
            </a:extLst>
          </p:cNvPr>
          <p:cNvSpPr/>
          <p:nvPr/>
        </p:nvSpPr>
        <p:spPr>
          <a:xfrm flipV="1">
            <a:off x="7732297" y="1503044"/>
            <a:ext cx="256673" cy="447105"/>
          </a:xfrm>
          <a:prstGeom prst="triangle">
            <a:avLst/>
          </a:prstGeom>
          <a:solidFill>
            <a:srgbClr val="2B2B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white"/>
              </a:solidFill>
              <a:effectLst/>
              <a:uLnTx/>
              <a:uFillTx/>
              <a:latin typeface="Meiryo" panose="020B0604030504040204" pitchFamily="34" charset="-128"/>
              <a:ea typeface="Meiryo" panose="020B0604030504040204" pitchFamily="34" charset="-128"/>
              <a:cs typeface="+mn-cs"/>
            </a:endParaRPr>
          </a:p>
        </p:txBody>
      </p:sp>
      <p:sp>
        <p:nvSpPr>
          <p:cNvPr id="15" name="正方形/長方形 14">
            <a:extLst>
              <a:ext uri="{FF2B5EF4-FFF2-40B4-BE49-F238E27FC236}">
                <a16:creationId xmlns:a16="http://schemas.microsoft.com/office/drawing/2014/main" id="{B2891AF8-E8B7-F045-804C-1E4C174EBC46}"/>
              </a:ext>
            </a:extLst>
          </p:cNvPr>
          <p:cNvSpPr/>
          <p:nvPr/>
        </p:nvSpPr>
        <p:spPr>
          <a:xfrm>
            <a:off x="0" y="3974008"/>
            <a:ext cx="3240506" cy="958136"/>
          </a:xfrm>
          <a:prstGeom prst="rect">
            <a:avLst/>
          </a:prstGeom>
          <a:solidFill>
            <a:srgbClr val="60DF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rPr>
              <a:t>Not implemented in 2016 survey</a:t>
            </a:r>
            <a:endPar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endParaRPr>
          </a:p>
        </p:txBody>
      </p:sp>
      <p:sp>
        <p:nvSpPr>
          <p:cNvPr id="16" name="三角形 15">
            <a:extLst>
              <a:ext uri="{FF2B5EF4-FFF2-40B4-BE49-F238E27FC236}">
                <a16:creationId xmlns:a16="http://schemas.microsoft.com/office/drawing/2014/main" id="{00C688AC-D203-5D40-A9AD-935E683CB7DF}"/>
              </a:ext>
            </a:extLst>
          </p:cNvPr>
          <p:cNvSpPr/>
          <p:nvPr/>
        </p:nvSpPr>
        <p:spPr>
          <a:xfrm flipV="1">
            <a:off x="1772654" y="4932144"/>
            <a:ext cx="256673" cy="447105"/>
          </a:xfrm>
          <a:prstGeom prst="triangle">
            <a:avLst/>
          </a:prstGeom>
          <a:solidFill>
            <a:srgbClr val="60DF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white"/>
              </a:solidFill>
              <a:effectLst/>
              <a:uLnTx/>
              <a:uFillTx/>
              <a:latin typeface="Meiryo" panose="020B0604030504040204" pitchFamily="34" charset="-128"/>
              <a:ea typeface="Meiryo" panose="020B0604030504040204" pitchFamily="34" charset="-128"/>
              <a:cs typeface="+mn-cs"/>
            </a:endParaRPr>
          </a:p>
        </p:txBody>
      </p:sp>
    </p:spTree>
    <p:extLst>
      <p:ext uri="{BB962C8B-B14F-4D97-AF65-F5344CB8AC3E}">
        <p14:creationId xmlns:p14="http://schemas.microsoft.com/office/powerpoint/2010/main" val="854470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5AE3A89-9D69-2A46-A986-1B47881DFD8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D4F04E-2377-BA41-BBD3-BFEA347ABC46}" type="slidenum">
              <a:rPr kumimoji="1" lang="ja-JP" altLang="en-US" sz="2400" b="0"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ea typeface="メイリオ"/>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24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メイリオ"/>
              <a:cs typeface="Arial" panose="020B0604020202020204" pitchFamily="34" charset="0"/>
            </a:endParaRPr>
          </a:p>
        </p:txBody>
      </p:sp>
      <p:pic>
        <p:nvPicPr>
          <p:cNvPr id="4" name="図 3">
            <a:extLst>
              <a:ext uri="{FF2B5EF4-FFF2-40B4-BE49-F238E27FC236}">
                <a16:creationId xmlns:a16="http://schemas.microsoft.com/office/drawing/2014/main" id="{D4E9A05F-D668-6F49-8511-B03495C28B61}"/>
              </a:ext>
            </a:extLst>
          </p:cNvPr>
          <p:cNvPicPr>
            <a:picLocks noChangeAspect="1"/>
          </p:cNvPicPr>
          <p:nvPr/>
        </p:nvPicPr>
        <p:blipFill rotWithShape="1">
          <a:blip r:embed="rId2"/>
          <a:srcRect l="3585" r="4287"/>
          <a:stretch/>
        </p:blipFill>
        <p:spPr>
          <a:xfrm>
            <a:off x="0" y="0"/>
            <a:ext cx="9480884" cy="6858000"/>
          </a:xfrm>
          <a:prstGeom prst="rect">
            <a:avLst/>
          </a:prstGeom>
        </p:spPr>
      </p:pic>
      <p:sp>
        <p:nvSpPr>
          <p:cNvPr id="5" name="テキスト ボックス 4">
            <a:extLst>
              <a:ext uri="{FF2B5EF4-FFF2-40B4-BE49-F238E27FC236}">
                <a16:creationId xmlns:a16="http://schemas.microsoft.com/office/drawing/2014/main" id="{109F0787-B646-D54D-85D9-544F107B50DE}"/>
              </a:ext>
            </a:extLst>
          </p:cNvPr>
          <p:cNvSpPr txBox="1"/>
          <p:nvPr/>
        </p:nvSpPr>
        <p:spPr>
          <a:xfrm>
            <a:off x="1" y="136525"/>
            <a:ext cx="9480884" cy="707886"/>
          </a:xfrm>
          <a:prstGeom prst="rect">
            <a:avLst/>
          </a:prstGeom>
          <a:solidFill>
            <a:schemeClr val="bg1">
              <a:alpha val="73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 altLang="ja-JP" sz="4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Has the practice of open data spread?</a:t>
            </a:r>
            <a:endParaRPr kumimoji="1" lang="ja-JP" altLang="en-US" sz="4000" b="0" i="0" u="none" strike="noStrike" kern="1200" cap="none" spc="0" normalizeH="0" baseline="0" noProof="0" dirty="0">
              <a:ln>
                <a:noFill/>
              </a:ln>
              <a:solidFill>
                <a:srgbClr val="000000"/>
              </a:solidFill>
              <a:effectLst/>
              <a:uLnTx/>
              <a:uFillTx/>
              <a:latin typeface="Arial" panose="020B0604020202020204" pitchFamily="34" charset="0"/>
              <a:ea typeface="メイリオ"/>
              <a:cs typeface="Arial" panose="020B0604020202020204" pitchFamily="34" charset="0"/>
            </a:endParaRPr>
          </a:p>
        </p:txBody>
      </p:sp>
    </p:spTree>
    <p:extLst>
      <p:ext uri="{BB962C8B-B14F-4D97-AF65-F5344CB8AC3E}">
        <p14:creationId xmlns:p14="http://schemas.microsoft.com/office/powerpoint/2010/main" val="1677099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096A73-C6BF-694E-BC6E-C13A874DAD5F}"/>
              </a:ext>
            </a:extLst>
          </p:cNvPr>
          <p:cNvSpPr>
            <a:spLocks noGrp="1"/>
          </p:cNvSpPr>
          <p:nvPr>
            <p:ph type="title"/>
          </p:nvPr>
        </p:nvSpPr>
        <p:spPr/>
        <p:txBody>
          <a:bodyPr>
            <a:normAutofit/>
          </a:bodyPr>
          <a:lstStyle/>
          <a:p>
            <a:r>
              <a:rPr kumimoji="1" lang="en-US" altLang="ja-JP" dirty="0"/>
              <a:t>1. Open data experience</a:t>
            </a:r>
            <a:endParaRPr kumimoji="1" lang="ja-JP" altLang="en-US"/>
          </a:p>
        </p:txBody>
      </p:sp>
      <p:sp>
        <p:nvSpPr>
          <p:cNvPr id="3" name="スライド番号プレースホルダー 2">
            <a:extLst>
              <a:ext uri="{FF2B5EF4-FFF2-40B4-BE49-F238E27FC236}">
                <a16:creationId xmlns:a16="http://schemas.microsoft.com/office/drawing/2014/main" id="{BB31E5C0-A4DB-7142-8887-66C30695015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D4F04E-2377-BA41-BBD3-BFEA347ABC46}" type="slidenum">
              <a:rPr kumimoji="1" lang="ja-JP" altLang="en-US" sz="2400" b="0"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ea typeface="メイリオ"/>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24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メイリオ"/>
              <a:cs typeface="Arial" panose="020B0604020202020204" pitchFamily="34" charset="0"/>
            </a:endParaRPr>
          </a:p>
        </p:txBody>
      </p:sp>
      <p:pic>
        <p:nvPicPr>
          <p:cNvPr id="7" name="図 6">
            <a:extLst>
              <a:ext uri="{FF2B5EF4-FFF2-40B4-BE49-F238E27FC236}">
                <a16:creationId xmlns:a16="http://schemas.microsoft.com/office/drawing/2014/main" id="{118884E8-E8EC-A44E-8F1E-5DECAB2D28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00847" y="1576449"/>
            <a:ext cx="3284832" cy="3414156"/>
          </a:xfrm>
          <a:prstGeom prst="rect">
            <a:avLst/>
          </a:prstGeom>
        </p:spPr>
      </p:pic>
      <p:pic>
        <p:nvPicPr>
          <p:cNvPr id="9" name="図 8">
            <a:extLst>
              <a:ext uri="{FF2B5EF4-FFF2-40B4-BE49-F238E27FC236}">
                <a16:creationId xmlns:a16="http://schemas.microsoft.com/office/drawing/2014/main" id="{CF94F0C8-1097-8247-8DC4-DA2A85A29F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6987" y="1576448"/>
            <a:ext cx="3284833" cy="3414157"/>
          </a:xfrm>
          <a:prstGeom prst="rect">
            <a:avLst/>
          </a:prstGeom>
        </p:spPr>
      </p:pic>
      <p:pic>
        <p:nvPicPr>
          <p:cNvPr id="11" name="図 10">
            <a:extLst>
              <a:ext uri="{FF2B5EF4-FFF2-40B4-BE49-F238E27FC236}">
                <a16:creationId xmlns:a16="http://schemas.microsoft.com/office/drawing/2014/main" id="{6F4B2DD9-EFA6-204C-A43F-D9817D07C90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6772" y="4941937"/>
            <a:ext cx="7980328" cy="647903"/>
          </a:xfrm>
          <a:prstGeom prst="rect">
            <a:avLst/>
          </a:prstGeom>
        </p:spPr>
      </p:pic>
      <p:sp>
        <p:nvSpPr>
          <p:cNvPr id="12" name="テキスト ボックス 11">
            <a:extLst>
              <a:ext uri="{FF2B5EF4-FFF2-40B4-BE49-F238E27FC236}">
                <a16:creationId xmlns:a16="http://schemas.microsoft.com/office/drawing/2014/main" id="{657107CA-C13D-2A44-9DFD-8C3B0B0AF541}"/>
              </a:ext>
            </a:extLst>
          </p:cNvPr>
          <p:cNvSpPr txBox="1"/>
          <p:nvPr/>
        </p:nvSpPr>
        <p:spPr>
          <a:xfrm>
            <a:off x="1849757" y="1164229"/>
            <a:ext cx="986167"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rgbClr val="000000"/>
                </a:solidFill>
                <a:effectLst/>
                <a:uLnTx/>
                <a:uFillTx/>
                <a:latin typeface="Arial" panose="020B0604020202020204" pitchFamily="34" charset="0"/>
                <a:ea typeface="メイリオ"/>
                <a:cs typeface="Arial" panose="020B0604020202020204" pitchFamily="34" charset="0"/>
              </a:rPr>
              <a:t>2016</a:t>
            </a:r>
            <a:endParaRPr kumimoji="1" lang="ja-JP" altLang="en-US" sz="2800" b="1" i="0" u="none" strike="noStrike" kern="1200" cap="none" spc="0" normalizeH="0" baseline="0" noProof="0" dirty="0">
              <a:ln>
                <a:noFill/>
              </a:ln>
              <a:solidFill>
                <a:srgbClr val="000000"/>
              </a:solidFill>
              <a:effectLst/>
              <a:uLnTx/>
              <a:uFillTx/>
              <a:latin typeface="Arial" panose="020B0604020202020204" pitchFamily="34" charset="0"/>
              <a:ea typeface="メイリオ"/>
              <a:cs typeface="Arial" panose="020B0604020202020204" pitchFamily="34" charset="0"/>
            </a:endParaRPr>
          </a:p>
        </p:txBody>
      </p:sp>
      <p:sp>
        <p:nvSpPr>
          <p:cNvPr id="13" name="テキスト ボックス 12">
            <a:extLst>
              <a:ext uri="{FF2B5EF4-FFF2-40B4-BE49-F238E27FC236}">
                <a16:creationId xmlns:a16="http://schemas.microsoft.com/office/drawing/2014/main" id="{BFF6B2A1-FBAF-1845-8CC9-4D1B70888FF9}"/>
              </a:ext>
            </a:extLst>
          </p:cNvPr>
          <p:cNvSpPr txBox="1"/>
          <p:nvPr/>
        </p:nvSpPr>
        <p:spPr>
          <a:xfrm>
            <a:off x="5863617" y="1164229"/>
            <a:ext cx="986167"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rgbClr val="000000"/>
                </a:solidFill>
                <a:effectLst/>
                <a:uLnTx/>
                <a:uFillTx/>
                <a:latin typeface="Arial" panose="020B0604020202020204" pitchFamily="34" charset="0"/>
                <a:ea typeface="メイリオ"/>
                <a:cs typeface="Arial" panose="020B0604020202020204" pitchFamily="34" charset="0"/>
              </a:rPr>
              <a:t>2018</a:t>
            </a:r>
            <a:endParaRPr kumimoji="1" lang="ja-JP" altLang="en-US" sz="2800" b="1" i="0" u="none" strike="noStrike" kern="1200" cap="none" spc="0" normalizeH="0" baseline="0" noProof="0" dirty="0">
              <a:ln>
                <a:noFill/>
              </a:ln>
              <a:solidFill>
                <a:srgbClr val="000000"/>
              </a:solidFill>
              <a:effectLst/>
              <a:uLnTx/>
              <a:uFillTx/>
              <a:latin typeface="Arial" panose="020B0604020202020204" pitchFamily="34" charset="0"/>
              <a:ea typeface="メイリオ"/>
              <a:cs typeface="Arial" panose="020B0604020202020204" pitchFamily="34" charset="0"/>
            </a:endParaRPr>
          </a:p>
        </p:txBody>
      </p:sp>
      <p:sp>
        <p:nvSpPr>
          <p:cNvPr id="14" name="テキスト ボックス 13">
            <a:extLst>
              <a:ext uri="{FF2B5EF4-FFF2-40B4-BE49-F238E27FC236}">
                <a16:creationId xmlns:a16="http://schemas.microsoft.com/office/drawing/2014/main" id="{636D3255-66AA-5340-B502-DE09C577E169}"/>
              </a:ext>
            </a:extLst>
          </p:cNvPr>
          <p:cNvSpPr txBox="1"/>
          <p:nvPr/>
        </p:nvSpPr>
        <p:spPr>
          <a:xfrm>
            <a:off x="1724723" y="2904489"/>
            <a:ext cx="1457450"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4000" b="1" i="0" u="none" strike="noStrike" kern="1200" cap="none" spc="0" normalizeH="0" baseline="0" noProof="0" dirty="0">
                <a:ln>
                  <a:noFill/>
                </a:ln>
                <a:solidFill>
                  <a:srgbClr val="000000"/>
                </a:solidFill>
                <a:effectLst/>
                <a:uLnTx/>
                <a:uFillTx/>
                <a:latin typeface="Arial" panose="020B0604020202020204" pitchFamily="34" charset="0"/>
                <a:ea typeface="メイリオ"/>
                <a:cs typeface="Arial" panose="020B0604020202020204" pitchFamily="34" charset="0"/>
              </a:rPr>
              <a:t>51.0</a:t>
            </a:r>
            <a:r>
              <a:rPr kumimoji="1" lang="en-US" altLang="ja-JP" sz="2400" b="0" i="0" u="none" strike="noStrike" kern="1200" cap="none" spc="0" normalizeH="0" baseline="0" noProof="0" dirty="0">
                <a:ln>
                  <a:noFill/>
                </a:ln>
                <a:solidFill>
                  <a:srgbClr val="000000"/>
                </a:solidFill>
                <a:effectLst/>
                <a:uLnTx/>
                <a:uFillTx/>
                <a:latin typeface="Arial" panose="020B0604020202020204" pitchFamily="34" charset="0"/>
                <a:ea typeface="メイリオ"/>
                <a:cs typeface="Arial" panose="020B0604020202020204" pitchFamily="34" charset="0"/>
              </a:rPr>
              <a:t>%</a:t>
            </a:r>
            <a:endParaRPr kumimoji="1" lang="ja-JP" altLang="en-US" sz="2400" b="0" i="0" u="none" strike="noStrike" kern="1200" cap="none" spc="0" normalizeH="0" baseline="0" noProof="0" dirty="0">
              <a:ln>
                <a:noFill/>
              </a:ln>
              <a:solidFill>
                <a:srgbClr val="000000"/>
              </a:solidFill>
              <a:effectLst/>
              <a:uLnTx/>
              <a:uFillTx/>
              <a:latin typeface="Arial" panose="020B0604020202020204" pitchFamily="34" charset="0"/>
              <a:ea typeface="メイリオ"/>
              <a:cs typeface="Arial" panose="020B0604020202020204" pitchFamily="34" charset="0"/>
            </a:endParaRPr>
          </a:p>
        </p:txBody>
      </p:sp>
      <p:sp>
        <p:nvSpPr>
          <p:cNvPr id="15" name="テキスト ボックス 14">
            <a:extLst>
              <a:ext uri="{FF2B5EF4-FFF2-40B4-BE49-F238E27FC236}">
                <a16:creationId xmlns:a16="http://schemas.microsoft.com/office/drawing/2014/main" id="{2AF70F1D-09C5-F84C-81F0-C1646716F061}"/>
              </a:ext>
            </a:extLst>
          </p:cNvPr>
          <p:cNvSpPr txBox="1"/>
          <p:nvPr/>
        </p:nvSpPr>
        <p:spPr>
          <a:xfrm>
            <a:off x="5781674" y="2904489"/>
            <a:ext cx="1457450"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4000" b="1" i="0" u="none" strike="noStrike" kern="1200" cap="none" spc="0" normalizeH="0" baseline="0" noProof="0" dirty="0">
                <a:ln>
                  <a:noFill/>
                </a:ln>
                <a:solidFill>
                  <a:srgbClr val="000000"/>
                </a:solidFill>
                <a:effectLst/>
                <a:uLnTx/>
                <a:uFillTx/>
                <a:latin typeface="Arial" panose="020B0604020202020204" pitchFamily="34" charset="0"/>
                <a:ea typeface="メイリオ"/>
                <a:cs typeface="Arial" panose="020B0604020202020204" pitchFamily="34" charset="0"/>
              </a:rPr>
              <a:t>51.9</a:t>
            </a:r>
            <a:r>
              <a:rPr kumimoji="1" lang="en-US" altLang="ja-JP" sz="2400" b="0" i="0" u="none" strike="noStrike" kern="1200" cap="none" spc="0" normalizeH="0" baseline="0" noProof="0" dirty="0">
                <a:ln>
                  <a:noFill/>
                </a:ln>
                <a:solidFill>
                  <a:srgbClr val="000000"/>
                </a:solidFill>
                <a:effectLst/>
                <a:uLnTx/>
                <a:uFillTx/>
                <a:latin typeface="Arial" panose="020B0604020202020204" pitchFamily="34" charset="0"/>
                <a:ea typeface="メイリオ"/>
                <a:cs typeface="Arial" panose="020B0604020202020204" pitchFamily="34" charset="0"/>
              </a:rPr>
              <a:t>%</a:t>
            </a:r>
            <a:endParaRPr kumimoji="1" lang="ja-JP" altLang="en-US" sz="2400" b="0" i="0" u="none" strike="noStrike" kern="1200" cap="none" spc="0" normalizeH="0" baseline="0" noProof="0" dirty="0">
              <a:ln>
                <a:noFill/>
              </a:ln>
              <a:solidFill>
                <a:srgbClr val="000000"/>
              </a:solidFill>
              <a:effectLst/>
              <a:uLnTx/>
              <a:uFillTx/>
              <a:latin typeface="Arial" panose="020B0604020202020204" pitchFamily="34" charset="0"/>
              <a:ea typeface="メイリオ"/>
              <a:cs typeface="Arial" panose="020B0604020202020204" pitchFamily="34" charset="0"/>
            </a:endParaRPr>
          </a:p>
        </p:txBody>
      </p:sp>
      <p:sp>
        <p:nvSpPr>
          <p:cNvPr id="16" name="テキスト ボックス 15">
            <a:extLst>
              <a:ext uri="{FF2B5EF4-FFF2-40B4-BE49-F238E27FC236}">
                <a16:creationId xmlns:a16="http://schemas.microsoft.com/office/drawing/2014/main" id="{EF79F2B5-8D67-DA48-8FBE-595707785D03}"/>
              </a:ext>
            </a:extLst>
          </p:cNvPr>
          <p:cNvSpPr txBox="1"/>
          <p:nvPr/>
        </p:nvSpPr>
        <p:spPr>
          <a:xfrm>
            <a:off x="2902478" y="1225784"/>
            <a:ext cx="128753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メイリオ"/>
                <a:cs typeface="Arial" panose="020B0604020202020204" pitchFamily="34" charset="0"/>
              </a:rPr>
              <a:t>(n=1,398)</a:t>
            </a:r>
            <a:endPar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メイリオ"/>
              <a:cs typeface="Arial" panose="020B0604020202020204" pitchFamily="34" charset="0"/>
            </a:endParaRPr>
          </a:p>
        </p:txBody>
      </p:sp>
      <p:sp>
        <p:nvSpPr>
          <p:cNvPr id="17" name="テキスト ボックス 16">
            <a:extLst>
              <a:ext uri="{FF2B5EF4-FFF2-40B4-BE49-F238E27FC236}">
                <a16:creationId xmlns:a16="http://schemas.microsoft.com/office/drawing/2014/main" id="{71C43AA7-277B-8744-8890-236ADEAB27F9}"/>
              </a:ext>
            </a:extLst>
          </p:cNvPr>
          <p:cNvSpPr txBox="1"/>
          <p:nvPr/>
        </p:nvSpPr>
        <p:spPr>
          <a:xfrm>
            <a:off x="6926388" y="1225784"/>
            <a:ext cx="128753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メイリオ"/>
                <a:cs typeface="Arial" panose="020B0604020202020204" pitchFamily="34" charset="0"/>
              </a:rPr>
              <a:t>(n=1,516)</a:t>
            </a:r>
            <a:endPar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メイリオ"/>
              <a:cs typeface="Arial" panose="020B0604020202020204" pitchFamily="34" charset="0"/>
            </a:endParaRPr>
          </a:p>
        </p:txBody>
      </p:sp>
      <p:sp>
        <p:nvSpPr>
          <p:cNvPr id="18" name="テキスト ボックス 17">
            <a:extLst>
              <a:ext uri="{FF2B5EF4-FFF2-40B4-BE49-F238E27FC236}">
                <a16:creationId xmlns:a16="http://schemas.microsoft.com/office/drawing/2014/main" id="{9D5950A2-3ECE-6A4D-8ECA-FFED5323993F}"/>
              </a:ext>
            </a:extLst>
          </p:cNvPr>
          <p:cNvSpPr txBox="1"/>
          <p:nvPr/>
        </p:nvSpPr>
        <p:spPr>
          <a:xfrm>
            <a:off x="1106461" y="5693771"/>
            <a:ext cx="7206845"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000000"/>
                </a:solidFill>
                <a:effectLst/>
                <a:uLnTx/>
                <a:uFillTx/>
                <a:latin typeface="Arial" panose="020B0604020202020204" pitchFamily="34" charset="0"/>
                <a:ea typeface="メイリオ"/>
                <a:cs typeface="Arial" panose="020B0604020202020204" pitchFamily="34" charset="0"/>
              </a:rPr>
              <a:t>Open Access (OA): </a:t>
            </a:r>
            <a:r>
              <a:rPr kumimoji="1" lang="en-US" altLang="ja-JP" sz="2800" b="1" i="0" u="none" strike="noStrike" kern="1200" cap="none" spc="0" normalizeH="0" baseline="0" noProof="0" dirty="0">
                <a:ln>
                  <a:noFill/>
                </a:ln>
                <a:solidFill>
                  <a:srgbClr val="000000"/>
                </a:solidFill>
                <a:effectLst/>
                <a:uLnTx/>
                <a:uFillTx/>
                <a:latin typeface="Arial" panose="020B0604020202020204" pitchFamily="34" charset="0"/>
                <a:ea typeface="メイリオ"/>
                <a:cs typeface="Arial" panose="020B0604020202020204" pitchFamily="34" charset="0"/>
              </a:rPr>
              <a:t>70.8</a:t>
            </a:r>
            <a:r>
              <a:rPr kumimoji="1" lang="en-US" altLang="ja-JP" sz="2800" b="0" i="0" u="none" strike="noStrike" kern="1200" cap="none" spc="0" normalizeH="0" baseline="0" noProof="0" dirty="0">
                <a:ln>
                  <a:noFill/>
                </a:ln>
                <a:solidFill>
                  <a:srgbClr val="000000"/>
                </a:solidFill>
                <a:effectLst/>
                <a:uLnTx/>
                <a:uFillTx/>
                <a:latin typeface="Arial" panose="020B0604020202020204" pitchFamily="34" charset="0"/>
                <a:ea typeface="メイリオ"/>
                <a:cs typeface="Arial" panose="020B0604020202020204" pitchFamily="34" charset="0"/>
              </a:rPr>
              <a:t>%</a:t>
            </a:r>
            <a:r>
              <a:rPr kumimoji="1" lang="ja-JP" altLang="en-US" sz="2800" b="0" i="0" u="none" strike="noStrike" kern="1200" cap="none" spc="0" normalizeH="0" baseline="0" noProof="0">
                <a:ln>
                  <a:noFill/>
                </a:ln>
                <a:solidFill>
                  <a:srgbClr val="000000"/>
                </a:solidFill>
                <a:effectLst/>
                <a:uLnTx/>
                <a:uFillTx/>
                <a:latin typeface="Arial" panose="020B0604020202020204" pitchFamily="34" charset="0"/>
                <a:ea typeface="メイリオ"/>
                <a:cs typeface="Arial" panose="020B0604020202020204" pitchFamily="34" charset="0"/>
              </a:rPr>
              <a:t>→</a:t>
            </a:r>
            <a:r>
              <a:rPr kumimoji="1" lang="en-US" altLang="ja-JP" sz="2800" b="1" i="0" u="none" strike="noStrike" kern="1200" cap="none" spc="0" normalizeH="0" baseline="0" noProof="0" dirty="0">
                <a:ln>
                  <a:noFill/>
                </a:ln>
                <a:solidFill>
                  <a:srgbClr val="000000"/>
                </a:solidFill>
                <a:effectLst/>
                <a:uLnTx/>
                <a:uFillTx/>
                <a:latin typeface="Arial" panose="020B0604020202020204" pitchFamily="34" charset="0"/>
                <a:ea typeface="メイリオ"/>
                <a:cs typeface="Arial" panose="020B0604020202020204" pitchFamily="34" charset="0"/>
              </a:rPr>
              <a:t>78.0</a:t>
            </a:r>
            <a:r>
              <a:rPr kumimoji="1" lang="en-US" altLang="ja-JP" sz="2800" b="0" i="0" u="none" strike="noStrike" kern="1200" cap="none" spc="0" normalizeH="0" baseline="0" noProof="0" dirty="0">
                <a:ln>
                  <a:noFill/>
                </a:ln>
                <a:solidFill>
                  <a:srgbClr val="000000"/>
                </a:solidFill>
                <a:effectLst/>
                <a:uLnTx/>
                <a:uFillTx/>
                <a:latin typeface="Arial" panose="020B0604020202020204" pitchFamily="34" charset="0"/>
                <a:ea typeface="メイリオ"/>
                <a:cs typeface="Arial" panose="020B0604020202020204" pitchFamily="34" charset="0"/>
              </a:rPr>
              <a:t>% (</a:t>
            </a:r>
            <a:r>
              <a:rPr kumimoji="1" lang="en-US" altLang="ja-JP" sz="2800" b="0" i="1" u="none" strike="noStrike" kern="1200" cap="none" spc="0" normalizeH="0" baseline="0" noProof="0" dirty="0">
                <a:ln>
                  <a:noFill/>
                </a:ln>
                <a:solidFill>
                  <a:srgbClr val="000000"/>
                </a:solidFill>
                <a:effectLst/>
                <a:uLnTx/>
                <a:uFillTx/>
                <a:latin typeface="Arial" panose="020B0604020202020204" pitchFamily="34" charset="0"/>
                <a:ea typeface="メイリオ"/>
                <a:cs typeface="Arial" panose="020B0604020202020204" pitchFamily="34" charset="0"/>
              </a:rPr>
              <a:t>p</a:t>
            </a:r>
            <a:r>
              <a:rPr kumimoji="1" lang="en-US" altLang="ja-JP" sz="2800" b="0" i="0" u="none" strike="noStrike" kern="1200" cap="none" spc="0" normalizeH="0" baseline="0" noProof="0" dirty="0">
                <a:ln>
                  <a:noFill/>
                </a:ln>
                <a:solidFill>
                  <a:srgbClr val="000000"/>
                </a:solidFill>
                <a:effectLst/>
                <a:uLnTx/>
                <a:uFillTx/>
                <a:latin typeface="Arial" panose="020B0604020202020204" pitchFamily="34" charset="0"/>
                <a:ea typeface="メイリオ"/>
                <a:cs typeface="Arial" panose="020B0604020202020204" pitchFamily="34" charset="0"/>
              </a:rPr>
              <a:t>&lt;.001)</a:t>
            </a:r>
            <a:endParaRPr kumimoji="1" lang="ja-JP" altLang="en-US" sz="2800" b="0" i="0" u="none" strike="noStrike" kern="1200" cap="none" spc="0" normalizeH="0" baseline="0" noProof="0" dirty="0">
              <a:ln>
                <a:noFill/>
              </a:ln>
              <a:solidFill>
                <a:srgbClr val="000000"/>
              </a:solidFill>
              <a:effectLst/>
              <a:uLnTx/>
              <a:uFillTx/>
              <a:latin typeface="Arial" panose="020B0604020202020204" pitchFamily="34" charset="0"/>
              <a:ea typeface="メイリオ"/>
              <a:cs typeface="Arial" panose="020B0604020202020204" pitchFamily="34" charset="0"/>
            </a:endParaRPr>
          </a:p>
        </p:txBody>
      </p:sp>
      <p:sp>
        <p:nvSpPr>
          <p:cNvPr id="4" name="正方形/長方形 3">
            <a:extLst>
              <a:ext uri="{FF2B5EF4-FFF2-40B4-BE49-F238E27FC236}">
                <a16:creationId xmlns:a16="http://schemas.microsoft.com/office/drawing/2014/main" id="{5CE407B5-5E34-D74F-BCDF-4A983048348E}"/>
              </a:ext>
            </a:extLst>
          </p:cNvPr>
          <p:cNvSpPr/>
          <p:nvPr/>
        </p:nvSpPr>
        <p:spPr>
          <a:xfrm>
            <a:off x="1211376" y="5019057"/>
            <a:ext cx="770021" cy="447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rPr>
              <a:t>Yes</a:t>
            </a:r>
            <a:endPar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endParaRPr>
          </a:p>
        </p:txBody>
      </p:sp>
      <p:sp>
        <p:nvSpPr>
          <p:cNvPr id="19" name="正方形/長方形 18">
            <a:extLst>
              <a:ext uri="{FF2B5EF4-FFF2-40B4-BE49-F238E27FC236}">
                <a16:creationId xmlns:a16="http://schemas.microsoft.com/office/drawing/2014/main" id="{EB76E7B1-B2E2-7B42-B733-FDC571532EF8}"/>
              </a:ext>
            </a:extLst>
          </p:cNvPr>
          <p:cNvSpPr/>
          <p:nvPr/>
        </p:nvSpPr>
        <p:spPr>
          <a:xfrm>
            <a:off x="2358882" y="5019057"/>
            <a:ext cx="770021" cy="447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rPr>
              <a:t>No</a:t>
            </a:r>
            <a:endPar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endParaRPr>
          </a:p>
        </p:txBody>
      </p:sp>
      <p:sp>
        <p:nvSpPr>
          <p:cNvPr id="20" name="正方形/長方形 19">
            <a:extLst>
              <a:ext uri="{FF2B5EF4-FFF2-40B4-BE49-F238E27FC236}">
                <a16:creationId xmlns:a16="http://schemas.microsoft.com/office/drawing/2014/main" id="{86F1C0F0-23E7-0844-9DF3-1C277C773E40}"/>
              </a:ext>
            </a:extLst>
          </p:cNvPr>
          <p:cNvSpPr/>
          <p:nvPr/>
        </p:nvSpPr>
        <p:spPr>
          <a:xfrm>
            <a:off x="3625517" y="5019057"/>
            <a:ext cx="1732547" cy="447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rPr>
              <a:t>I don’t sure</a:t>
            </a:r>
            <a:endPar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endParaRPr>
          </a:p>
        </p:txBody>
      </p:sp>
      <p:sp>
        <p:nvSpPr>
          <p:cNvPr id="21" name="正方形/長方形 20">
            <a:extLst>
              <a:ext uri="{FF2B5EF4-FFF2-40B4-BE49-F238E27FC236}">
                <a16:creationId xmlns:a16="http://schemas.microsoft.com/office/drawing/2014/main" id="{B491CC98-E6A0-9B48-8F45-EE0AD35754BD}"/>
              </a:ext>
            </a:extLst>
          </p:cNvPr>
          <p:cNvSpPr/>
          <p:nvPr/>
        </p:nvSpPr>
        <p:spPr>
          <a:xfrm>
            <a:off x="5797569" y="5019057"/>
            <a:ext cx="2889231" cy="447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rPr>
              <a:t>I don’t use digital data</a:t>
            </a:r>
            <a:endPar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endParaRPr>
          </a:p>
        </p:txBody>
      </p:sp>
    </p:spTree>
    <p:extLst>
      <p:ext uri="{BB962C8B-B14F-4D97-AF65-F5344CB8AC3E}">
        <p14:creationId xmlns:p14="http://schemas.microsoft.com/office/powerpoint/2010/main" val="3312359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吹き出し 15">
            <a:extLst>
              <a:ext uri="{FF2B5EF4-FFF2-40B4-BE49-F238E27FC236}">
                <a16:creationId xmlns:a16="http://schemas.microsoft.com/office/drawing/2014/main" id="{9C05841D-3830-744C-9DCF-8362B25EA75E}"/>
              </a:ext>
            </a:extLst>
          </p:cNvPr>
          <p:cNvSpPr/>
          <p:nvPr/>
        </p:nvSpPr>
        <p:spPr>
          <a:xfrm>
            <a:off x="2915653" y="4077601"/>
            <a:ext cx="1114926" cy="956714"/>
          </a:xfrm>
          <a:prstGeom prst="wedgeRoundRectCallout">
            <a:avLst>
              <a:gd name="adj1" fmla="val 444"/>
              <a:gd name="adj2" fmla="val 91768"/>
              <a:gd name="adj3" fmla="val 16667"/>
            </a:avLst>
          </a:prstGeom>
          <a:solidFill>
            <a:schemeClr val="bg1"/>
          </a:solidFill>
          <a:ln w="19050">
            <a:solidFill>
              <a:srgbClr val="2B2B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white"/>
              </a:solidFill>
              <a:effectLst/>
              <a:uLnTx/>
              <a:uFillTx/>
              <a:latin typeface="Meiryo" panose="020B0604030504040204" pitchFamily="34" charset="-128"/>
              <a:ea typeface="Meiryo" panose="020B0604030504040204" pitchFamily="34" charset="-128"/>
              <a:cs typeface="+mn-cs"/>
            </a:endParaRPr>
          </a:p>
        </p:txBody>
      </p:sp>
      <p:sp>
        <p:nvSpPr>
          <p:cNvPr id="2" name="タイトル 1">
            <a:extLst>
              <a:ext uri="{FF2B5EF4-FFF2-40B4-BE49-F238E27FC236}">
                <a16:creationId xmlns:a16="http://schemas.microsoft.com/office/drawing/2014/main" id="{5F70CF6F-4C7E-214A-A89E-FF67DB8E446A}"/>
              </a:ext>
            </a:extLst>
          </p:cNvPr>
          <p:cNvSpPr>
            <a:spLocks noGrp="1"/>
          </p:cNvSpPr>
          <p:nvPr>
            <p:ph type="title"/>
          </p:nvPr>
        </p:nvSpPr>
        <p:spPr/>
        <p:txBody>
          <a:bodyPr>
            <a:normAutofit/>
          </a:bodyPr>
          <a:lstStyle/>
          <a:p>
            <a:r>
              <a:rPr kumimoji="1" lang="en-US" altLang="ja-JP" dirty="0"/>
              <a:t>“open research data”</a:t>
            </a:r>
            <a:endParaRPr kumimoji="1" lang="ja-JP" altLang="en-US"/>
          </a:p>
        </p:txBody>
      </p:sp>
      <p:sp>
        <p:nvSpPr>
          <p:cNvPr id="4" name="コンテンツ プレースホルダー 3">
            <a:extLst>
              <a:ext uri="{FF2B5EF4-FFF2-40B4-BE49-F238E27FC236}">
                <a16:creationId xmlns:a16="http://schemas.microsoft.com/office/drawing/2014/main" id="{B20EC55F-4485-484F-BBD9-20EEC019F396}"/>
              </a:ext>
            </a:extLst>
          </p:cNvPr>
          <p:cNvSpPr>
            <a:spLocks noGrp="1"/>
          </p:cNvSpPr>
          <p:nvPr>
            <p:ph idx="1"/>
          </p:nvPr>
        </p:nvSpPr>
        <p:spPr/>
        <p:txBody>
          <a:bodyPr/>
          <a:lstStyle/>
          <a:p>
            <a:r>
              <a:rPr lang="en" altLang="ja-JP" dirty="0"/>
              <a:t>Interpretation varies by person</a:t>
            </a:r>
          </a:p>
          <a:p>
            <a:r>
              <a:rPr lang="en" altLang="ja-JP" dirty="0"/>
              <a:t>Even if we write a detailed definition, it is probably </a:t>
            </a:r>
            <a:r>
              <a:rPr lang="en" altLang="ja-JP" b="1" dirty="0"/>
              <a:t>not readable</a:t>
            </a:r>
            <a:endParaRPr kumimoji="1" lang="ja-JP" altLang="en-US" b="1"/>
          </a:p>
        </p:txBody>
      </p:sp>
      <p:sp>
        <p:nvSpPr>
          <p:cNvPr id="9" name="正方形/長方形 8">
            <a:extLst>
              <a:ext uri="{FF2B5EF4-FFF2-40B4-BE49-F238E27FC236}">
                <a16:creationId xmlns:a16="http://schemas.microsoft.com/office/drawing/2014/main" id="{B5B4E148-8341-1F40-8E65-74F46B239820}"/>
              </a:ext>
            </a:extLst>
          </p:cNvPr>
          <p:cNvSpPr/>
          <p:nvPr/>
        </p:nvSpPr>
        <p:spPr>
          <a:xfrm>
            <a:off x="4251158" y="2989643"/>
            <a:ext cx="4435642" cy="2044671"/>
          </a:xfrm>
          <a:prstGeom prst="rect">
            <a:avLst/>
          </a:prstGeom>
          <a:solidFill>
            <a:schemeClr val="bg1"/>
          </a:solidFill>
          <a:ln w="19050">
            <a:solidFill>
              <a:srgbClr val="2B2B93"/>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2B2B93"/>
                </a:solidFill>
                <a:effectLst/>
                <a:uLnTx/>
                <a:uFillTx/>
                <a:latin typeface="Arial" panose="020B0604020202020204" pitchFamily="34" charset="0"/>
                <a:ea typeface="Meiryo" panose="020B0604030504040204" pitchFamily="34" charset="-128"/>
                <a:cs typeface="Arial" panose="020B0604020202020204" pitchFamily="34" charset="0"/>
              </a:rPr>
              <a:t>Open data definition: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2B2B93"/>
                </a:solidFill>
                <a:effectLst/>
                <a:uLnTx/>
                <a:uFillTx/>
                <a:latin typeface="Arial" panose="020B0604020202020204" pitchFamily="34" charset="0"/>
                <a:ea typeface="Meiryo" panose="020B0604030504040204" pitchFamily="34" charset="-128"/>
                <a:cs typeface="Arial" panose="020B0604020202020204" pitchFamily="34" charset="0"/>
              </a:rPr>
              <a:t>………………including……..excluding………for example…………………..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2B2B93"/>
                </a:solidFill>
                <a:effectLst/>
                <a:uLnTx/>
                <a:uFillTx/>
                <a:latin typeface="Arial" panose="020B0604020202020204" pitchFamily="34" charset="0"/>
                <a:ea typeface="Meiryo" panose="020B0604030504040204" pitchFamily="34" charset="-128"/>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2B2B93"/>
                </a:solidFill>
                <a:effectLst/>
                <a:uLnTx/>
                <a:uFillTx/>
                <a:latin typeface="Arial" panose="020B0604020202020204" pitchFamily="34" charset="0"/>
                <a:ea typeface="Meiryo" panose="020B0604030504040204" pitchFamily="34" charset="-128"/>
                <a:cs typeface="Arial" panose="020B0604020202020204" pitchFamily="34" charset="0"/>
              </a:rPr>
              <a:t>……………………………………………</a:t>
            </a:r>
            <a:endParaRPr kumimoji="1" lang="ja-JP" altLang="en-US" sz="2000" b="0" i="0" u="none" strike="noStrike" kern="1200" cap="none" spc="0" normalizeH="0" baseline="0" noProof="0" dirty="0">
              <a:ln>
                <a:noFill/>
              </a:ln>
              <a:solidFill>
                <a:srgbClr val="2B2B93"/>
              </a:solidFill>
              <a:effectLst/>
              <a:uLnTx/>
              <a:uFillTx/>
              <a:latin typeface="Arial" panose="020B0604020202020204" pitchFamily="34" charset="0"/>
              <a:ea typeface="Meiryo" panose="020B0604030504040204" pitchFamily="34" charset="-128"/>
              <a:cs typeface="Arial" panose="020B0604020202020204" pitchFamily="34" charset="0"/>
            </a:endParaRPr>
          </a:p>
        </p:txBody>
      </p:sp>
      <p:pic>
        <p:nvPicPr>
          <p:cNvPr id="6" name="図 5">
            <a:extLst>
              <a:ext uri="{FF2B5EF4-FFF2-40B4-BE49-F238E27FC236}">
                <a16:creationId xmlns:a16="http://schemas.microsoft.com/office/drawing/2014/main" id="{2652C3B4-6463-F24D-8563-D9CC92ABC81B}"/>
              </a:ext>
            </a:extLst>
          </p:cNvPr>
          <p:cNvPicPr>
            <a:picLocks noChangeAspect="1"/>
          </p:cNvPicPr>
          <p:nvPr/>
        </p:nvPicPr>
        <p:blipFill>
          <a:blip r:embed="rId3"/>
          <a:stretch>
            <a:fillRect/>
          </a:stretch>
        </p:blipFill>
        <p:spPr>
          <a:xfrm>
            <a:off x="4692316" y="4172941"/>
            <a:ext cx="3721768" cy="2631406"/>
          </a:xfrm>
          <a:prstGeom prst="rect">
            <a:avLst/>
          </a:prstGeom>
        </p:spPr>
      </p:pic>
      <p:pic>
        <p:nvPicPr>
          <p:cNvPr id="11" name="図 10">
            <a:extLst>
              <a:ext uri="{FF2B5EF4-FFF2-40B4-BE49-F238E27FC236}">
                <a16:creationId xmlns:a16="http://schemas.microsoft.com/office/drawing/2014/main" id="{80F9990A-FCBB-A448-80C7-7B3D2CB16CF0}"/>
              </a:ext>
            </a:extLst>
          </p:cNvPr>
          <p:cNvPicPr>
            <a:picLocks noChangeAspect="1"/>
          </p:cNvPicPr>
          <p:nvPr/>
        </p:nvPicPr>
        <p:blipFill rotWithShape="1">
          <a:blip r:embed="rId3"/>
          <a:srcRect t="55902"/>
          <a:stretch/>
        </p:blipFill>
        <p:spPr>
          <a:xfrm>
            <a:off x="457200" y="5561083"/>
            <a:ext cx="3721768" cy="1160391"/>
          </a:xfrm>
          <a:prstGeom prst="rect">
            <a:avLst/>
          </a:prstGeom>
        </p:spPr>
      </p:pic>
      <p:sp>
        <p:nvSpPr>
          <p:cNvPr id="12" name="角丸四角形吹き出し 11">
            <a:extLst>
              <a:ext uri="{FF2B5EF4-FFF2-40B4-BE49-F238E27FC236}">
                <a16:creationId xmlns:a16="http://schemas.microsoft.com/office/drawing/2014/main" id="{B4FEFD3E-204D-E841-A3A1-0B989F2276F9}"/>
              </a:ext>
            </a:extLst>
          </p:cNvPr>
          <p:cNvSpPr/>
          <p:nvPr/>
        </p:nvSpPr>
        <p:spPr>
          <a:xfrm>
            <a:off x="53774" y="4013553"/>
            <a:ext cx="1114926" cy="956714"/>
          </a:xfrm>
          <a:prstGeom prst="wedgeRoundRectCallout">
            <a:avLst>
              <a:gd name="adj1" fmla="val 36415"/>
              <a:gd name="adj2" fmla="val 95122"/>
              <a:gd name="adj3" fmla="val 16667"/>
            </a:avLst>
          </a:prstGeom>
          <a:solidFill>
            <a:schemeClr val="bg1"/>
          </a:solidFill>
          <a:ln w="19050">
            <a:solidFill>
              <a:srgbClr val="2B2B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white"/>
              </a:solidFill>
              <a:effectLst/>
              <a:uLnTx/>
              <a:uFillTx/>
              <a:latin typeface="Meiryo" panose="020B0604030504040204" pitchFamily="34" charset="-128"/>
              <a:ea typeface="Meiryo" panose="020B0604030504040204" pitchFamily="34" charset="-128"/>
              <a:cs typeface="+mn-cs"/>
            </a:endParaRPr>
          </a:p>
        </p:txBody>
      </p:sp>
      <p:pic>
        <p:nvPicPr>
          <p:cNvPr id="13" name="図 12">
            <a:extLst>
              <a:ext uri="{FF2B5EF4-FFF2-40B4-BE49-F238E27FC236}">
                <a16:creationId xmlns:a16="http://schemas.microsoft.com/office/drawing/2014/main" id="{11BE7514-927E-0041-9584-1FA63FCCB6E1}"/>
              </a:ext>
            </a:extLst>
          </p:cNvPr>
          <p:cNvPicPr>
            <a:picLocks noChangeAspect="1"/>
          </p:cNvPicPr>
          <p:nvPr/>
        </p:nvPicPr>
        <p:blipFill rotWithShape="1">
          <a:blip r:embed="rId4"/>
          <a:srcRect l="15370" t="17400" r="9661" b="19225"/>
          <a:stretch/>
        </p:blipFill>
        <p:spPr>
          <a:xfrm>
            <a:off x="3136232" y="4302658"/>
            <a:ext cx="697832" cy="589920"/>
          </a:xfrm>
          <a:prstGeom prst="rect">
            <a:avLst/>
          </a:prstGeom>
        </p:spPr>
      </p:pic>
      <p:sp>
        <p:nvSpPr>
          <p:cNvPr id="14" name="角丸四角形吹き出し 13">
            <a:extLst>
              <a:ext uri="{FF2B5EF4-FFF2-40B4-BE49-F238E27FC236}">
                <a16:creationId xmlns:a16="http://schemas.microsoft.com/office/drawing/2014/main" id="{5BB6531A-7ACF-984E-8A0D-2F81EC2CF4B9}"/>
              </a:ext>
            </a:extLst>
          </p:cNvPr>
          <p:cNvSpPr/>
          <p:nvPr/>
        </p:nvSpPr>
        <p:spPr>
          <a:xfrm>
            <a:off x="1311442" y="4221352"/>
            <a:ext cx="1114926" cy="956714"/>
          </a:xfrm>
          <a:prstGeom prst="wedgeRoundRectCallout">
            <a:avLst>
              <a:gd name="adj1" fmla="val 444"/>
              <a:gd name="adj2" fmla="val 91768"/>
              <a:gd name="adj3" fmla="val 16667"/>
            </a:avLst>
          </a:prstGeom>
          <a:solidFill>
            <a:schemeClr val="bg1"/>
          </a:solidFill>
          <a:ln w="19050">
            <a:solidFill>
              <a:srgbClr val="2B2B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white"/>
              </a:solidFill>
              <a:effectLst/>
              <a:uLnTx/>
              <a:uFillTx/>
              <a:latin typeface="Meiryo" panose="020B0604030504040204" pitchFamily="34" charset="-128"/>
              <a:ea typeface="Meiryo" panose="020B0604030504040204" pitchFamily="34" charset="-128"/>
              <a:cs typeface="+mn-cs"/>
            </a:endParaRPr>
          </a:p>
        </p:txBody>
      </p:sp>
      <p:sp>
        <p:nvSpPr>
          <p:cNvPr id="15" name="角丸四角形吹き出し 14">
            <a:extLst>
              <a:ext uri="{FF2B5EF4-FFF2-40B4-BE49-F238E27FC236}">
                <a16:creationId xmlns:a16="http://schemas.microsoft.com/office/drawing/2014/main" id="{B31631D8-EF3C-DF4A-B909-58A1049E483B}"/>
              </a:ext>
            </a:extLst>
          </p:cNvPr>
          <p:cNvSpPr/>
          <p:nvPr/>
        </p:nvSpPr>
        <p:spPr>
          <a:xfrm>
            <a:off x="2205789" y="3216227"/>
            <a:ext cx="1471864" cy="956714"/>
          </a:xfrm>
          <a:prstGeom prst="wedgeRoundRectCallout">
            <a:avLst>
              <a:gd name="adj1" fmla="val -23534"/>
              <a:gd name="adj2" fmla="val 140395"/>
              <a:gd name="adj3" fmla="val 16667"/>
            </a:avLst>
          </a:prstGeom>
          <a:solidFill>
            <a:schemeClr val="bg1"/>
          </a:solidFill>
          <a:ln w="19050">
            <a:solidFill>
              <a:srgbClr val="2B2B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2B2B93"/>
                </a:solidFill>
                <a:effectLst/>
                <a:uLnTx/>
                <a:uFillTx/>
                <a:latin typeface="Arial" panose="020B0604020202020204" pitchFamily="34" charset="0"/>
                <a:ea typeface="Meiryo" panose="020B0604030504040204" pitchFamily="34" charset="-128"/>
                <a:cs typeface="Arial" panose="020B0604020202020204" pitchFamily="34" charset="0"/>
              </a:rPr>
              <a:t>website</a:t>
            </a:r>
            <a:endParaRPr kumimoji="1" lang="ja-JP" altLang="en-US" sz="2000" b="0" i="0" u="none" strike="noStrike" kern="1200" cap="none" spc="0" normalizeH="0" baseline="0" noProof="0" dirty="0">
              <a:ln>
                <a:noFill/>
              </a:ln>
              <a:solidFill>
                <a:srgbClr val="2B2B93"/>
              </a:solidFill>
              <a:effectLst/>
              <a:uLnTx/>
              <a:uFillTx/>
              <a:latin typeface="Arial" panose="020B0604020202020204" pitchFamily="34" charset="0"/>
              <a:ea typeface="Meiryo" panose="020B0604030504040204" pitchFamily="34" charset="-128"/>
              <a:cs typeface="Arial" panose="020B0604020202020204" pitchFamily="34" charset="0"/>
            </a:endParaRPr>
          </a:p>
        </p:txBody>
      </p:sp>
      <p:pic>
        <p:nvPicPr>
          <p:cNvPr id="17" name="図 16">
            <a:extLst>
              <a:ext uri="{FF2B5EF4-FFF2-40B4-BE49-F238E27FC236}">
                <a16:creationId xmlns:a16="http://schemas.microsoft.com/office/drawing/2014/main" id="{AFA38D1E-FDBD-1D45-883C-C6200AB177BF}"/>
              </a:ext>
            </a:extLst>
          </p:cNvPr>
          <p:cNvPicPr>
            <a:picLocks noChangeAspect="1"/>
          </p:cNvPicPr>
          <p:nvPr/>
        </p:nvPicPr>
        <p:blipFill rotWithShape="1">
          <a:blip r:embed="rId5"/>
          <a:srcRect l="11965" t="12257" r="11825" b="10561"/>
          <a:stretch/>
        </p:blipFill>
        <p:spPr>
          <a:xfrm>
            <a:off x="1523632" y="4331878"/>
            <a:ext cx="772941" cy="782790"/>
          </a:xfrm>
          <a:prstGeom prst="rect">
            <a:avLst/>
          </a:prstGeom>
        </p:spPr>
      </p:pic>
      <p:pic>
        <p:nvPicPr>
          <p:cNvPr id="19" name="図 18">
            <a:extLst>
              <a:ext uri="{FF2B5EF4-FFF2-40B4-BE49-F238E27FC236}">
                <a16:creationId xmlns:a16="http://schemas.microsoft.com/office/drawing/2014/main" id="{3F7EE7E3-DC7F-1745-A22B-F4E7C7E0A969}"/>
              </a:ext>
            </a:extLst>
          </p:cNvPr>
          <p:cNvPicPr>
            <a:picLocks noChangeAspect="1"/>
          </p:cNvPicPr>
          <p:nvPr/>
        </p:nvPicPr>
        <p:blipFill>
          <a:blip r:embed="rId6"/>
          <a:stretch>
            <a:fillRect/>
          </a:stretch>
        </p:blipFill>
        <p:spPr>
          <a:xfrm>
            <a:off x="255159" y="4124279"/>
            <a:ext cx="701351" cy="701351"/>
          </a:xfrm>
          <a:prstGeom prst="rect">
            <a:avLst/>
          </a:prstGeom>
        </p:spPr>
      </p:pic>
      <p:sp>
        <p:nvSpPr>
          <p:cNvPr id="3" name="スライド番号プレースホルダー 2">
            <a:extLst>
              <a:ext uri="{FF2B5EF4-FFF2-40B4-BE49-F238E27FC236}">
                <a16:creationId xmlns:a16="http://schemas.microsoft.com/office/drawing/2014/main" id="{9C21C653-B66E-1040-9460-C9CC2D007B2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D4F04E-2377-BA41-BBD3-BFEA347ABC46}" type="slidenum">
              <a:rPr kumimoji="1" lang="ja-JP" altLang="en-US" sz="2400" b="0"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ea typeface="メイリオ"/>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24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メイリオ"/>
              <a:cs typeface="Arial" panose="020B0604020202020204" pitchFamily="34" charset="0"/>
            </a:endParaRPr>
          </a:p>
        </p:txBody>
      </p:sp>
    </p:spTree>
    <p:extLst>
      <p:ext uri="{BB962C8B-B14F-4D97-AF65-F5344CB8AC3E}">
        <p14:creationId xmlns:p14="http://schemas.microsoft.com/office/powerpoint/2010/main" val="471730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9A894B-A414-C945-964E-E2F23451CA55}"/>
              </a:ext>
            </a:extLst>
          </p:cNvPr>
          <p:cNvSpPr>
            <a:spLocks noGrp="1"/>
          </p:cNvSpPr>
          <p:nvPr>
            <p:ph type="title"/>
          </p:nvPr>
        </p:nvSpPr>
        <p:spPr/>
        <p:txBody>
          <a:bodyPr>
            <a:noAutofit/>
          </a:bodyPr>
          <a:lstStyle/>
          <a:p>
            <a:pPr marL="492125" indent="-492125"/>
            <a:r>
              <a:rPr lang="en-US" altLang="ja-JP" sz="3200" b="1" dirty="0">
                <a:solidFill>
                  <a:srgbClr val="2B2B93"/>
                </a:solidFill>
              </a:rPr>
              <a:t>Q. </a:t>
            </a:r>
            <a:r>
              <a:rPr lang="en" altLang="ja-JP" sz="3200" dirty="0">
                <a:solidFill>
                  <a:srgbClr val="2B2B93"/>
                </a:solidFill>
              </a:rPr>
              <a:t>Have you ever published research data in the following ways? (multiple selections)</a:t>
            </a:r>
            <a:endParaRPr kumimoji="1" lang="ja-JP" altLang="en-US" sz="3200">
              <a:solidFill>
                <a:srgbClr val="2B2B93"/>
              </a:solidFill>
            </a:endParaRPr>
          </a:p>
        </p:txBody>
      </p:sp>
      <p:sp>
        <p:nvSpPr>
          <p:cNvPr id="4" name="コンテンツ プレースホルダー 3">
            <a:extLst>
              <a:ext uri="{FF2B5EF4-FFF2-40B4-BE49-F238E27FC236}">
                <a16:creationId xmlns:a16="http://schemas.microsoft.com/office/drawing/2014/main" id="{AF160D45-8B64-BA47-8DF3-640105D38E3B}"/>
              </a:ext>
            </a:extLst>
          </p:cNvPr>
          <p:cNvSpPr>
            <a:spLocks noGrp="1"/>
          </p:cNvSpPr>
          <p:nvPr>
            <p:ph idx="1"/>
          </p:nvPr>
        </p:nvSpPr>
        <p:spPr>
          <a:xfrm>
            <a:off x="457200" y="1411705"/>
            <a:ext cx="8229600" cy="4710887"/>
          </a:xfrm>
        </p:spPr>
        <p:txBody>
          <a:bodyPr>
            <a:normAutofit fontScale="85000" lnSpcReduction="20000"/>
          </a:bodyPr>
          <a:lstStyle/>
          <a:p>
            <a:pPr marL="971550" lvl="1" indent="-514350">
              <a:buFont typeface="+mj-lt"/>
              <a:buAutoNum type="arabicPeriod"/>
            </a:pPr>
            <a:r>
              <a:rPr lang="en-US" altLang="ja-JP" b="1" dirty="0"/>
              <a:t>personal or laboratory website</a:t>
            </a:r>
            <a:endParaRPr lang="ja-JP" altLang="en-US" b="1"/>
          </a:p>
          <a:p>
            <a:pPr marL="971550" lvl="1" indent="-514350">
              <a:buFont typeface="+mj-lt"/>
              <a:buAutoNum type="arabicPeriod"/>
            </a:pPr>
            <a:r>
              <a:rPr lang="en-US" altLang="ja-JP" b="1" dirty="0"/>
              <a:t>institutional repository or data archive</a:t>
            </a:r>
            <a:endParaRPr lang="ja-JP" altLang="en-US" b="1"/>
          </a:p>
          <a:p>
            <a:pPr marL="971550" lvl="1" indent="-514350">
              <a:buFont typeface="+mj-lt"/>
              <a:buAutoNum type="arabicPeriod"/>
            </a:pPr>
            <a:r>
              <a:rPr lang="en-US" altLang="ja-JP" b="1" dirty="0"/>
              <a:t>subject specific repository or data archive (e.g. </a:t>
            </a:r>
            <a:r>
              <a:rPr lang="en-GB" altLang="ja-JP" b="1" dirty="0"/>
              <a:t>DDBJ</a:t>
            </a:r>
            <a:r>
              <a:rPr lang="en-US" altLang="ja-JP" b="1" dirty="0"/>
              <a:t>, </a:t>
            </a:r>
            <a:r>
              <a:rPr lang="en-GB" altLang="ja-JP" b="1" dirty="0"/>
              <a:t>ICPSR)</a:t>
            </a:r>
          </a:p>
          <a:p>
            <a:pPr marL="971550" lvl="1" indent="-514350">
              <a:buFont typeface="+mj-lt"/>
              <a:buAutoNum type="arabicPeriod"/>
            </a:pPr>
            <a:r>
              <a:rPr lang="en-GB" altLang="ja-JP" b="1" dirty="0"/>
              <a:t>data sharing service (e.g. </a:t>
            </a:r>
            <a:r>
              <a:rPr lang="en-GB" altLang="ja-JP" b="1" dirty="0" err="1"/>
              <a:t>figshare</a:t>
            </a:r>
            <a:r>
              <a:rPr lang="en-US" altLang="ja-JP" b="1" dirty="0"/>
              <a:t>,</a:t>
            </a:r>
            <a:r>
              <a:rPr lang="ja-JP" altLang="en-GB" b="1"/>
              <a:t> </a:t>
            </a:r>
            <a:r>
              <a:rPr lang="en-GB" altLang="ja-JP" b="1" dirty="0" err="1"/>
              <a:t>zenodo</a:t>
            </a:r>
            <a:r>
              <a:rPr lang="en-US" altLang="ja-JP" b="1" dirty="0"/>
              <a:t>)</a:t>
            </a:r>
            <a:endParaRPr lang="ja-JP" altLang="en-US" b="1"/>
          </a:p>
          <a:p>
            <a:pPr marL="971550" lvl="1" indent="-514350">
              <a:buFont typeface="+mj-lt"/>
              <a:buAutoNum type="arabicPeriod"/>
            </a:pPr>
            <a:r>
              <a:rPr lang="en-US" altLang="ja-JP" b="1" dirty="0"/>
              <a:t>code sharing service (e.g. </a:t>
            </a:r>
            <a:r>
              <a:rPr lang="en-GB" altLang="ja-JP" b="1" dirty="0"/>
              <a:t>GitHub)</a:t>
            </a:r>
            <a:endParaRPr lang="ja-JP" altLang="en-US" b="1"/>
          </a:p>
          <a:p>
            <a:pPr marL="971550" lvl="1" indent="-514350">
              <a:buFont typeface="+mj-lt"/>
              <a:buAutoNum type="arabicPeriod"/>
            </a:pPr>
            <a:r>
              <a:rPr lang="en-US" altLang="ja-JP" b="1" dirty="0"/>
              <a:t>supplementary materials to journal articles</a:t>
            </a:r>
            <a:endParaRPr lang="ja-JP" altLang="en-US" b="1"/>
          </a:p>
          <a:p>
            <a:pPr marL="971550" lvl="1" indent="-514350">
              <a:buFont typeface="+mj-lt"/>
              <a:buAutoNum type="arabicPeriod"/>
            </a:pPr>
            <a:r>
              <a:rPr lang="en-US" altLang="ja-JP" b="1" dirty="0"/>
              <a:t>academic </a:t>
            </a:r>
            <a:r>
              <a:rPr lang="en-GB" altLang="ja-JP" b="1" dirty="0"/>
              <a:t>SNS </a:t>
            </a:r>
            <a:r>
              <a:rPr lang="en-US" altLang="ja-JP" b="1" dirty="0"/>
              <a:t>(e.g. </a:t>
            </a:r>
            <a:r>
              <a:rPr lang="en-GB" altLang="ja-JP" b="1" dirty="0"/>
              <a:t>Mendeley</a:t>
            </a:r>
            <a:r>
              <a:rPr lang="en-US" altLang="ja-JP" b="1" dirty="0"/>
              <a:t>,</a:t>
            </a:r>
            <a:r>
              <a:rPr lang="en-GB" altLang="ja-JP" b="1" dirty="0"/>
              <a:t> ResearchGate</a:t>
            </a:r>
            <a:r>
              <a:rPr lang="en-US" altLang="ja-JP" b="1" dirty="0"/>
              <a:t>)</a:t>
            </a:r>
            <a:endParaRPr lang="ja-JP" altLang="en-US" b="1"/>
          </a:p>
          <a:p>
            <a:pPr marL="971550" lvl="1" indent="-514350">
              <a:buFont typeface="+mj-lt"/>
              <a:buAutoNum type="arabicPeriod"/>
            </a:pPr>
            <a:r>
              <a:rPr lang="en-US" altLang="ja-JP" b="1" dirty="0"/>
              <a:t>other [please specify:                ]</a:t>
            </a:r>
            <a:endParaRPr lang="ja-JP" altLang="en-US" b="1"/>
          </a:p>
          <a:p>
            <a:pPr marL="971550" lvl="1" indent="-514350">
              <a:buFont typeface="+mj-lt"/>
              <a:buAutoNum type="arabicPeriod"/>
            </a:pPr>
            <a:r>
              <a:rPr lang="en-US" altLang="ja-JP" dirty="0">
                <a:solidFill>
                  <a:schemeClr val="tx1">
                    <a:lumMod val="65000"/>
                    <a:lumOff val="35000"/>
                  </a:schemeClr>
                </a:solidFill>
              </a:rPr>
              <a:t>I have never published the data</a:t>
            </a:r>
          </a:p>
          <a:p>
            <a:pPr marL="971550" lvl="1" indent="-514350">
              <a:buFont typeface="+mj-lt"/>
              <a:buAutoNum type="arabicPeriod"/>
            </a:pPr>
            <a:r>
              <a:rPr lang="en-US" altLang="ja-JP" dirty="0">
                <a:solidFill>
                  <a:schemeClr val="tx1">
                    <a:lumMod val="65000"/>
                    <a:lumOff val="35000"/>
                  </a:schemeClr>
                </a:solidFill>
              </a:rPr>
              <a:t>I don’t sure</a:t>
            </a:r>
          </a:p>
          <a:p>
            <a:pPr marL="971550" lvl="1" indent="-514350">
              <a:buFont typeface="+mj-lt"/>
              <a:buAutoNum type="arabicPeriod"/>
            </a:pPr>
            <a:r>
              <a:rPr lang="en-US" altLang="ja-JP" dirty="0">
                <a:solidFill>
                  <a:schemeClr val="tx1">
                    <a:lumMod val="65000"/>
                    <a:lumOff val="35000"/>
                  </a:schemeClr>
                </a:solidFill>
              </a:rPr>
              <a:t>I don’t use digital data for my research</a:t>
            </a:r>
            <a:endParaRPr kumimoji="1" lang="ja-JP" altLang="en-US">
              <a:solidFill>
                <a:schemeClr val="tx1">
                  <a:lumMod val="65000"/>
                  <a:lumOff val="35000"/>
                </a:schemeClr>
              </a:solidFill>
            </a:endParaRPr>
          </a:p>
        </p:txBody>
      </p:sp>
      <p:sp>
        <p:nvSpPr>
          <p:cNvPr id="3" name="スライド番号プレースホルダー 2">
            <a:extLst>
              <a:ext uri="{FF2B5EF4-FFF2-40B4-BE49-F238E27FC236}">
                <a16:creationId xmlns:a16="http://schemas.microsoft.com/office/drawing/2014/main" id="{33240350-3EA5-D347-86A6-D192DDD274B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D4F04E-2377-BA41-BBD3-BFEA347ABC46}" type="slidenum">
              <a:rPr kumimoji="1" lang="ja-JP" altLang="en-US" sz="2400" b="0"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ea typeface="メイリオ"/>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24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メイリオ"/>
              <a:cs typeface="Arial" panose="020B0604020202020204" pitchFamily="34" charset="0"/>
            </a:endParaRPr>
          </a:p>
        </p:txBody>
      </p:sp>
      <p:sp>
        <p:nvSpPr>
          <p:cNvPr id="5" name="正方形/長方形 4">
            <a:extLst>
              <a:ext uri="{FF2B5EF4-FFF2-40B4-BE49-F238E27FC236}">
                <a16:creationId xmlns:a16="http://schemas.microsoft.com/office/drawing/2014/main" id="{D11DB6D2-EF6B-D04E-B8B4-CB6CCC45792C}"/>
              </a:ext>
            </a:extLst>
          </p:cNvPr>
          <p:cNvSpPr/>
          <p:nvPr/>
        </p:nvSpPr>
        <p:spPr>
          <a:xfrm>
            <a:off x="664307" y="1352831"/>
            <a:ext cx="7956061" cy="3288744"/>
          </a:xfrm>
          <a:prstGeom prst="rect">
            <a:avLst/>
          </a:prstGeom>
          <a:noFill/>
          <a:ln w="38100">
            <a:solidFill>
              <a:srgbClr val="60DFE5"/>
            </a:solidFill>
          </a:ln>
          <a:effectLst/>
        </p:spPr>
        <p:style>
          <a:lnRef idx="1">
            <a:schemeClr val="accent1"/>
          </a:lnRef>
          <a:fillRef idx="3">
            <a:schemeClr val="accent1"/>
          </a:fillRef>
          <a:effectRef idx="2">
            <a:schemeClr val="accent1"/>
          </a:effectRef>
          <a:fontRef idx="minor">
            <a:schemeClr val="lt1"/>
          </a:fontRef>
        </p:style>
        <p:txBody>
          <a:bodyPr lIns="180000" rIns="180000" rtlCol="0" anchor="ctr"/>
          <a:lstStyle/>
          <a:p>
            <a:pPr marL="342900" marR="0" lvl="0" indent="-342900" algn="l" defTabSz="457200" rtl="0" eaLnBrk="1" fontAlgn="auto" latinLnBrk="0" hangingPunct="1">
              <a:lnSpc>
                <a:spcPct val="100000"/>
              </a:lnSpc>
              <a:spcBef>
                <a:spcPts val="0"/>
              </a:spcBef>
              <a:spcAft>
                <a:spcPts val="0"/>
              </a:spcAft>
              <a:buClrTx/>
              <a:buSzTx/>
              <a:buFont typeface="Wingdings" pitchFamily="2" charset="2"/>
              <a:buChar char="n"/>
              <a:tabLst/>
              <a:defRPr/>
            </a:pPr>
            <a:endParaRPr kumimoji="1" lang="en-US" altLang="ja-JP" sz="24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6" name="正方形/長方形 5">
            <a:extLst>
              <a:ext uri="{FF2B5EF4-FFF2-40B4-BE49-F238E27FC236}">
                <a16:creationId xmlns:a16="http://schemas.microsoft.com/office/drawing/2014/main" id="{FF395944-4EAC-414B-91D0-3925CFC5AA21}"/>
              </a:ext>
            </a:extLst>
          </p:cNvPr>
          <p:cNvSpPr/>
          <p:nvPr/>
        </p:nvSpPr>
        <p:spPr>
          <a:xfrm>
            <a:off x="0" y="5830252"/>
            <a:ext cx="8720325" cy="1052195"/>
          </a:xfrm>
          <a:prstGeom prst="rect">
            <a:avLst/>
          </a:prstGeom>
          <a:solidFill>
            <a:srgbClr val="60DFE5">
              <a:alpha val="66000"/>
            </a:srgbClr>
          </a:solidFill>
          <a:ln>
            <a:noFill/>
          </a:ln>
          <a:effectLst/>
        </p:spPr>
        <p:style>
          <a:lnRef idx="1">
            <a:schemeClr val="accent1"/>
          </a:lnRef>
          <a:fillRef idx="3">
            <a:schemeClr val="accent1"/>
          </a:fillRef>
          <a:effectRef idx="2">
            <a:schemeClr val="accent1"/>
          </a:effectRef>
          <a:fontRef idx="minor">
            <a:schemeClr val="lt1"/>
          </a:fontRef>
        </p:style>
        <p:txBody>
          <a:bodyPr lIns="180000" rIns="180000" rtlCol="0" anchor="ctr"/>
          <a:lstStyle/>
          <a:p>
            <a:pPr marL="342900" marR="0" lvl="0" indent="-342900" algn="l" defTabSz="457200" rtl="0" eaLnBrk="1" fontAlgn="auto" latinLnBrk="0" hangingPunct="1">
              <a:lnSpc>
                <a:spcPct val="100000"/>
              </a:lnSpc>
              <a:spcBef>
                <a:spcPts val="0"/>
              </a:spcBef>
              <a:spcAft>
                <a:spcPts val="0"/>
              </a:spcAft>
              <a:buClrTx/>
              <a:buSzTx/>
              <a:buFont typeface="Wingdings" pitchFamily="2" charset="2"/>
              <a:buChar char="n"/>
              <a:tabLst/>
              <a:defRPr/>
            </a:pPr>
            <a:r>
              <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rPr>
              <a:t>If respondents selected one or more from 1 to 8-&gt; “YES”</a:t>
            </a:r>
          </a:p>
          <a:p>
            <a:pPr marL="342900" marR="0" lvl="0" indent="-342900" algn="l" defTabSz="457200" rtl="0" eaLnBrk="1" fontAlgn="auto" latinLnBrk="0" hangingPunct="1">
              <a:lnSpc>
                <a:spcPct val="100000"/>
              </a:lnSpc>
              <a:spcBef>
                <a:spcPts val="0"/>
              </a:spcBef>
              <a:spcAft>
                <a:spcPts val="0"/>
              </a:spcAft>
              <a:buClrTx/>
              <a:buSzTx/>
              <a:buFont typeface="Wingdings" pitchFamily="2" charset="2"/>
              <a:buChar char="n"/>
              <a:tabLst/>
              <a:defRPr/>
            </a:pPr>
            <a:r>
              <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rPr>
              <a:t>9 to 11 can not be selected at the same time</a:t>
            </a:r>
          </a:p>
        </p:txBody>
      </p:sp>
    </p:spTree>
    <p:extLst>
      <p:ext uri="{BB962C8B-B14F-4D97-AF65-F5344CB8AC3E}">
        <p14:creationId xmlns:p14="http://schemas.microsoft.com/office/powerpoint/2010/main" val="15258521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5B7C3D-6BA5-F646-A890-02BD80998E2F}"/>
              </a:ext>
            </a:extLst>
          </p:cNvPr>
          <p:cNvSpPr>
            <a:spLocks noGrp="1"/>
          </p:cNvSpPr>
          <p:nvPr>
            <p:ph type="title"/>
          </p:nvPr>
        </p:nvSpPr>
        <p:spPr/>
        <p:txBody>
          <a:bodyPr>
            <a:normAutofit/>
          </a:bodyPr>
          <a:lstStyle/>
          <a:p>
            <a:r>
              <a:rPr kumimoji="1" lang="en-US" altLang="ja-JP" sz="3800" dirty="0"/>
              <a:t>1-(3)</a:t>
            </a:r>
            <a:r>
              <a:rPr kumimoji="1" lang="ja-JP" altLang="en-US" sz="3800"/>
              <a:t>データ公開の方法（複数回答）</a:t>
            </a:r>
          </a:p>
        </p:txBody>
      </p:sp>
      <p:sp>
        <p:nvSpPr>
          <p:cNvPr id="3" name="スライド番号プレースホルダー 2">
            <a:extLst>
              <a:ext uri="{FF2B5EF4-FFF2-40B4-BE49-F238E27FC236}">
                <a16:creationId xmlns:a16="http://schemas.microsoft.com/office/drawing/2014/main" id="{790379E0-EC97-AE44-8814-40B51119539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D4F04E-2377-BA41-BBD3-BFEA347ABC46}" type="slidenum">
              <a:rPr kumimoji="1" lang="ja-JP" altLang="en-US" sz="2400" b="0"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ea typeface="メイリオ"/>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1" lang="ja-JP" altLang="en-US" sz="24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メイリオ"/>
              <a:cs typeface="Arial" panose="020B0604020202020204" pitchFamily="34" charset="0"/>
            </a:endParaRPr>
          </a:p>
        </p:txBody>
      </p:sp>
      <p:pic>
        <p:nvPicPr>
          <p:cNvPr id="5" name="図 4">
            <a:extLst>
              <a:ext uri="{FF2B5EF4-FFF2-40B4-BE49-F238E27FC236}">
                <a16:creationId xmlns:a16="http://schemas.microsoft.com/office/drawing/2014/main" id="{C4F9D11D-F888-B545-9B8F-E80A9AE1A1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5316" y="938599"/>
            <a:ext cx="8673367" cy="4662101"/>
          </a:xfrm>
          <a:prstGeom prst="rect">
            <a:avLst/>
          </a:prstGeom>
        </p:spPr>
      </p:pic>
      <p:sp>
        <p:nvSpPr>
          <p:cNvPr id="4" name="正方形/長方形 3">
            <a:extLst>
              <a:ext uri="{FF2B5EF4-FFF2-40B4-BE49-F238E27FC236}">
                <a16:creationId xmlns:a16="http://schemas.microsoft.com/office/drawing/2014/main" id="{AE1739EA-1B71-394F-BE70-086D8904FA51}"/>
              </a:ext>
            </a:extLst>
          </p:cNvPr>
          <p:cNvSpPr/>
          <p:nvPr/>
        </p:nvSpPr>
        <p:spPr>
          <a:xfrm>
            <a:off x="235316" y="1600675"/>
            <a:ext cx="3662916" cy="39418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457200" rtl="0" eaLnBrk="1" fontAlgn="auto" latinLnBrk="0" hangingPunct="1">
              <a:lnSpc>
                <a:spcPct val="15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rPr>
              <a:t>Supplemental materials</a:t>
            </a:r>
          </a:p>
          <a:p>
            <a:pPr marL="0" marR="0" lvl="0" indent="0" algn="r" defTabSz="457200" rtl="0" eaLnBrk="1" fontAlgn="auto" latinLnBrk="0" hangingPunct="1">
              <a:lnSpc>
                <a:spcPct val="15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rPr>
              <a:t>Personal/lab website</a:t>
            </a:r>
          </a:p>
          <a:p>
            <a:pPr marL="0" marR="0" lvl="0" indent="0" algn="r" defTabSz="457200" rtl="0" eaLnBrk="1" fontAlgn="auto" latinLnBrk="0" hangingPunct="1">
              <a:lnSpc>
                <a:spcPct val="15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rPr>
              <a:t>Institutional repositories</a:t>
            </a:r>
          </a:p>
          <a:p>
            <a:pPr marL="0" marR="0" lvl="0" indent="0" algn="r" defTabSz="457200" rtl="0" eaLnBrk="1" fontAlgn="auto" latinLnBrk="0" hangingPunct="1">
              <a:lnSpc>
                <a:spcPct val="15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rPr>
              <a:t>Subject specific repositories</a:t>
            </a:r>
          </a:p>
          <a:p>
            <a:pPr marL="0" marR="0" lvl="0" indent="0" algn="r" defTabSz="457200" rtl="0" eaLnBrk="1" fontAlgn="auto" latinLnBrk="0" hangingPunct="1">
              <a:lnSpc>
                <a:spcPct val="15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rPr>
              <a:t>Academic SNS</a:t>
            </a:r>
          </a:p>
          <a:p>
            <a:pPr marL="0" marR="0" lvl="0" indent="0" algn="r" defTabSz="457200" rtl="0" eaLnBrk="1" fontAlgn="auto" latinLnBrk="0" hangingPunct="1">
              <a:lnSpc>
                <a:spcPct val="15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rPr>
              <a:t>Code sharing services</a:t>
            </a:r>
          </a:p>
          <a:p>
            <a:pPr marL="0" marR="0" lvl="0" indent="0" algn="r" defTabSz="457200" rtl="0" eaLnBrk="1" fontAlgn="auto" latinLnBrk="0" hangingPunct="1">
              <a:lnSpc>
                <a:spcPct val="15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rPr>
              <a:t>Data sharing services</a:t>
            </a:r>
          </a:p>
          <a:p>
            <a:pPr marL="0" marR="0" lvl="0" indent="0" algn="r" defTabSz="457200" rtl="0" eaLnBrk="1" fontAlgn="auto" latinLnBrk="0" hangingPunct="1">
              <a:lnSpc>
                <a:spcPct val="15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rPr>
              <a:t>others</a:t>
            </a:r>
          </a:p>
          <a:p>
            <a:pPr marL="0" marR="0" lvl="0" indent="0" algn="r" defTabSz="457200" rtl="0" eaLnBrk="1" fontAlgn="auto" latinLnBrk="0" hangingPunct="1">
              <a:lnSpc>
                <a:spcPct val="150000"/>
              </a:lnSpc>
              <a:spcBef>
                <a:spcPts val="0"/>
              </a:spcBef>
              <a:spcAft>
                <a:spcPts val="0"/>
              </a:spcAft>
              <a:buClrTx/>
              <a:buSzTx/>
              <a:buFontTx/>
              <a:buNone/>
              <a:tabLst/>
              <a:defRPr/>
            </a:pPr>
            <a:endPar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endParaRPr>
          </a:p>
        </p:txBody>
      </p:sp>
    </p:spTree>
    <p:extLst>
      <p:ext uri="{BB962C8B-B14F-4D97-AF65-F5344CB8AC3E}">
        <p14:creationId xmlns:p14="http://schemas.microsoft.com/office/powerpoint/2010/main" val="35347674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DC31B6A-7899-3348-BDD6-72E4F4B8D699}"/>
              </a:ext>
            </a:extLst>
          </p:cNvPr>
          <p:cNvSpPr>
            <a:spLocks noGrp="1"/>
          </p:cNvSpPr>
          <p:nvPr>
            <p:ph type="title"/>
          </p:nvPr>
        </p:nvSpPr>
        <p:spPr/>
        <p:txBody>
          <a:bodyPr>
            <a:normAutofit/>
          </a:bodyPr>
          <a:lstStyle/>
          <a:p>
            <a:r>
              <a:rPr lang="en" altLang="ja-JP" sz="3600" dirty="0"/>
              <a:t>What worries Japanese researchers?</a:t>
            </a:r>
            <a:endParaRPr kumimoji="1" lang="ja-JP" altLang="en-US" sz="3600"/>
          </a:p>
        </p:txBody>
      </p:sp>
      <p:sp>
        <p:nvSpPr>
          <p:cNvPr id="2" name="スライド番号プレースホルダー 1">
            <a:extLst>
              <a:ext uri="{FF2B5EF4-FFF2-40B4-BE49-F238E27FC236}">
                <a16:creationId xmlns:a16="http://schemas.microsoft.com/office/drawing/2014/main" id="{D8F8C6C0-F293-E045-95C6-7F786C6CECF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D4F04E-2377-BA41-BBD3-BFEA347ABC46}" type="slidenum">
              <a:rPr kumimoji="1" lang="ja-JP" altLang="en-US" sz="2400" b="0"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ea typeface="メイリオ"/>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24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メイリオ"/>
              <a:cs typeface="Arial" panose="020B0604020202020204" pitchFamily="34" charset="0"/>
            </a:endParaRPr>
          </a:p>
        </p:txBody>
      </p:sp>
      <p:pic>
        <p:nvPicPr>
          <p:cNvPr id="3" name="図 2">
            <a:extLst>
              <a:ext uri="{FF2B5EF4-FFF2-40B4-BE49-F238E27FC236}">
                <a16:creationId xmlns:a16="http://schemas.microsoft.com/office/drawing/2014/main" id="{E55596CF-1A1F-E445-B918-BC07D41D0EA9}"/>
              </a:ext>
            </a:extLst>
          </p:cNvPr>
          <p:cNvPicPr>
            <a:picLocks noChangeAspect="1"/>
          </p:cNvPicPr>
          <p:nvPr/>
        </p:nvPicPr>
        <p:blipFill>
          <a:blip r:embed="rId2"/>
          <a:stretch>
            <a:fillRect/>
          </a:stretch>
        </p:blipFill>
        <p:spPr>
          <a:xfrm>
            <a:off x="0" y="1167199"/>
            <a:ext cx="9144000" cy="5147285"/>
          </a:xfrm>
          <a:prstGeom prst="rect">
            <a:avLst/>
          </a:prstGeom>
        </p:spPr>
      </p:pic>
    </p:spTree>
    <p:extLst>
      <p:ext uri="{BB962C8B-B14F-4D97-AF65-F5344CB8AC3E}">
        <p14:creationId xmlns:p14="http://schemas.microsoft.com/office/powerpoint/2010/main" val="2965718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Update – how did we start?</a:t>
            </a:r>
            <a:endParaRPr lang="nl-NL" dirty="0"/>
          </a:p>
        </p:txBody>
      </p:sp>
      <p:sp>
        <p:nvSpPr>
          <p:cNvPr id="4" name="Slide Number Placeholder 3"/>
          <p:cNvSpPr>
            <a:spLocks noGrp="1"/>
          </p:cNvSpPr>
          <p:nvPr>
            <p:ph type="sldNum" sz="quarter" idx="12"/>
          </p:nvPr>
        </p:nvSpPr>
        <p:spPr/>
        <p:txBody>
          <a:bodyPr/>
          <a:lstStyle/>
          <a:p>
            <a:fld id="{F045888D-9AB1-6B4D-8F49-EDCF20386FDE}" type="slidenum">
              <a:rPr lang="en-US" smtClean="0"/>
              <a:pPr/>
              <a:t>2</a:t>
            </a:fld>
            <a:endParaRPr lang="en-US" dirty="0"/>
          </a:p>
        </p:txBody>
      </p:sp>
      <p:sp>
        <p:nvSpPr>
          <p:cNvPr id="9" name="Content Placeholder 8"/>
          <p:cNvSpPr>
            <a:spLocks noGrp="1"/>
          </p:cNvSpPr>
          <p:nvPr>
            <p:ph idx="1"/>
          </p:nvPr>
        </p:nvSpPr>
        <p:spPr/>
        <p:txBody>
          <a:bodyPr/>
          <a:lstStyle/>
          <a:p>
            <a:r>
              <a:rPr lang="en-US" dirty="0"/>
              <a:t>10</a:t>
            </a:r>
            <a:r>
              <a:rPr lang="en-US" baseline="30000" dirty="0"/>
              <a:t>th</a:t>
            </a:r>
            <a:r>
              <a:rPr lang="en-US" dirty="0"/>
              <a:t> Plenary Montreal – </a:t>
            </a:r>
            <a:r>
              <a:rPr lang="en-US" dirty="0" err="1"/>
              <a:t>BoF</a:t>
            </a:r>
            <a:r>
              <a:rPr lang="en-US" dirty="0"/>
              <a:t> </a:t>
            </a:r>
          </a:p>
          <a:p>
            <a:r>
              <a:rPr lang="en-US" dirty="0"/>
              <a:t>Co-chairs </a:t>
            </a:r>
          </a:p>
          <a:p>
            <a:r>
              <a:rPr lang="en-US" dirty="0"/>
              <a:t>12</a:t>
            </a:r>
            <a:r>
              <a:rPr lang="en-US" baseline="30000" dirty="0"/>
              <a:t>th</a:t>
            </a:r>
            <a:r>
              <a:rPr lang="en-US" dirty="0"/>
              <a:t> Plenary Gaborone – Endorsed IG </a:t>
            </a:r>
          </a:p>
          <a:p>
            <a:pPr lvl="1"/>
            <a:r>
              <a:rPr lang="en-US" dirty="0"/>
              <a:t>Publishers survey results on open data (Elsevier &amp; Springer Nature)</a:t>
            </a:r>
          </a:p>
          <a:p>
            <a:pPr lvl="1"/>
            <a:r>
              <a:rPr lang="en-US" dirty="0"/>
              <a:t>Contribution from the African Open Science Platform</a:t>
            </a:r>
          </a:p>
          <a:p>
            <a:pPr lvl="1"/>
            <a:r>
              <a:rPr lang="en-US" dirty="0"/>
              <a:t>User perspectives: Japan and Austria (Hayashi &amp; </a:t>
            </a:r>
            <a:r>
              <a:rPr lang="en-US" dirty="0" err="1"/>
              <a:t>Budroni</a:t>
            </a:r>
            <a:r>
              <a:rPr lang="en-US" dirty="0"/>
              <a:t>)</a:t>
            </a:r>
          </a:p>
          <a:p>
            <a:r>
              <a:rPr lang="en-US" dirty="0"/>
              <a:t>IG information and slides on the RDA website</a:t>
            </a:r>
          </a:p>
          <a:p>
            <a:pPr lvl="1"/>
            <a:r>
              <a:rPr lang="nl-NL" dirty="0">
                <a:hlinkClick r:id="rId2"/>
              </a:rPr>
              <a:t>https://www.rd-alliance.org/groups/ig-surveying-open-data-practices</a:t>
            </a:r>
            <a:endParaRPr lang="nl-NL" dirty="0"/>
          </a:p>
        </p:txBody>
      </p:sp>
      <p:pic>
        <p:nvPicPr>
          <p:cNvPr id="10" name="Picture 9"/>
          <p:cNvPicPr>
            <a:picLocks noChangeAspect="1"/>
          </p:cNvPicPr>
          <p:nvPr/>
        </p:nvPicPr>
        <p:blipFill>
          <a:blip r:embed="rId3"/>
          <a:stretch>
            <a:fillRect/>
          </a:stretch>
        </p:blipFill>
        <p:spPr>
          <a:xfrm>
            <a:off x="6665439" y="5772868"/>
            <a:ext cx="1688738" cy="1018120"/>
          </a:xfrm>
          <a:prstGeom prst="rect">
            <a:avLst/>
          </a:prstGeom>
        </p:spPr>
      </p:pic>
    </p:spTree>
    <p:extLst>
      <p:ext uri="{BB962C8B-B14F-4D97-AF65-F5344CB8AC3E}">
        <p14:creationId xmlns:p14="http://schemas.microsoft.com/office/powerpoint/2010/main" val="1410080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1DED16-9E92-3F49-AC85-5314E632BCD3}"/>
              </a:ext>
            </a:extLst>
          </p:cNvPr>
          <p:cNvSpPr>
            <a:spLocks noGrp="1"/>
          </p:cNvSpPr>
          <p:nvPr>
            <p:ph type="title"/>
          </p:nvPr>
        </p:nvSpPr>
        <p:spPr/>
        <p:txBody>
          <a:bodyPr/>
          <a:lstStyle/>
          <a:p>
            <a:r>
              <a:rPr kumimoji="1" lang="en-US" altLang="ja-JP" dirty="0"/>
              <a:t>2. Concerns about open data</a:t>
            </a:r>
            <a:endParaRPr kumimoji="1" lang="ja-JP" altLang="en-US"/>
          </a:p>
        </p:txBody>
      </p:sp>
      <p:sp>
        <p:nvSpPr>
          <p:cNvPr id="3" name="スライド番号プレースホルダー 2">
            <a:extLst>
              <a:ext uri="{FF2B5EF4-FFF2-40B4-BE49-F238E27FC236}">
                <a16:creationId xmlns:a16="http://schemas.microsoft.com/office/drawing/2014/main" id="{57345B27-804F-C545-8D02-48E464237B5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D4F04E-2377-BA41-BBD3-BFEA347ABC46}" type="slidenum">
              <a:rPr kumimoji="1" lang="ja-JP" altLang="en-US" sz="2400" b="0"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ea typeface="メイリオ"/>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1" lang="ja-JP" altLang="en-US" sz="24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メイリオ"/>
              <a:cs typeface="Arial" panose="020B0604020202020204" pitchFamily="34" charset="0"/>
            </a:endParaRPr>
          </a:p>
        </p:txBody>
      </p:sp>
      <p:pic>
        <p:nvPicPr>
          <p:cNvPr id="7" name="図 6">
            <a:extLst>
              <a:ext uri="{FF2B5EF4-FFF2-40B4-BE49-F238E27FC236}">
                <a16:creationId xmlns:a16="http://schemas.microsoft.com/office/drawing/2014/main" id="{5C79F1B0-4670-F340-9B11-5ECDC7A7F9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4063" y="1518134"/>
            <a:ext cx="8031385" cy="4281193"/>
          </a:xfrm>
          <a:prstGeom prst="rect">
            <a:avLst/>
          </a:prstGeom>
        </p:spPr>
      </p:pic>
      <p:sp>
        <p:nvSpPr>
          <p:cNvPr id="10" name="テキスト ボックス 9">
            <a:extLst>
              <a:ext uri="{FF2B5EF4-FFF2-40B4-BE49-F238E27FC236}">
                <a16:creationId xmlns:a16="http://schemas.microsoft.com/office/drawing/2014/main" id="{0D045601-C825-6540-9F73-33A867649E57}"/>
              </a:ext>
            </a:extLst>
          </p:cNvPr>
          <p:cNvSpPr txBox="1"/>
          <p:nvPr/>
        </p:nvSpPr>
        <p:spPr>
          <a:xfrm>
            <a:off x="7539486" y="5799328"/>
            <a:ext cx="128753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メイリオ"/>
                <a:cs typeface="Arial" panose="020B0604020202020204" pitchFamily="34" charset="0"/>
              </a:rPr>
              <a:t>(n=1,513)</a:t>
            </a:r>
            <a:endPar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メイリオ"/>
              <a:cs typeface="Arial" panose="020B0604020202020204" pitchFamily="34" charset="0"/>
            </a:endParaRPr>
          </a:p>
        </p:txBody>
      </p:sp>
      <p:sp>
        <p:nvSpPr>
          <p:cNvPr id="4" name="正方形/長方形 3">
            <a:extLst>
              <a:ext uri="{FF2B5EF4-FFF2-40B4-BE49-F238E27FC236}">
                <a16:creationId xmlns:a16="http://schemas.microsoft.com/office/drawing/2014/main" id="{86B2EB1B-69F6-1946-A298-C5C6D16AD0BE}"/>
              </a:ext>
            </a:extLst>
          </p:cNvPr>
          <p:cNvSpPr/>
          <p:nvPr/>
        </p:nvSpPr>
        <p:spPr>
          <a:xfrm>
            <a:off x="-204384" y="1993897"/>
            <a:ext cx="3080084" cy="33459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r" defTabSz="457200" rtl="0" eaLnBrk="1" fontAlgn="auto" latinLnBrk="0" hangingPunct="1">
              <a:lnSpc>
                <a:spcPct val="15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rPr>
              <a:t>Use without citation</a:t>
            </a:r>
          </a:p>
          <a:p>
            <a:pPr marL="0" marR="0" lvl="0" indent="0" algn="r" defTabSz="457200" rtl="0" eaLnBrk="1" fontAlgn="auto" latinLnBrk="0" hangingPunct="1">
              <a:lnSpc>
                <a:spcPct val="15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rPr>
              <a:t>Ownership/Contract*</a:t>
            </a:r>
          </a:p>
          <a:p>
            <a:pPr marL="0" marR="0" lvl="0" indent="0" algn="r" defTabSz="457200" rtl="0" eaLnBrk="1" fontAlgn="auto" latinLnBrk="0" hangingPunct="1">
              <a:lnSpc>
                <a:spcPct val="150000"/>
              </a:lnSpc>
              <a:spcBef>
                <a:spcPts val="0"/>
              </a:spcBef>
              <a:spcAft>
                <a:spcPts val="0"/>
              </a:spcAft>
              <a:buClrTx/>
              <a:buSzTx/>
              <a:buFontTx/>
              <a:buNone/>
              <a:tabLst/>
              <a:defRPr/>
            </a:pPr>
            <a:r>
              <a:rPr kumimoji="1" lang="en"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Lost the Priority</a:t>
            </a:r>
            <a:endPar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endParaRPr>
          </a:p>
          <a:p>
            <a:pPr marL="0" marR="0" lvl="0" indent="0" algn="r" defTabSz="457200" rtl="0" eaLnBrk="1" fontAlgn="auto" latinLnBrk="0" hangingPunct="1">
              <a:lnSpc>
                <a:spcPct val="15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rPr>
              <a:t>Misunderstanding/Misuse</a:t>
            </a:r>
          </a:p>
          <a:p>
            <a:pPr marL="0" marR="0" lvl="0" indent="0" algn="r" defTabSz="457200" rtl="0" eaLnBrk="1" fontAlgn="auto" latinLnBrk="0" hangingPunct="1">
              <a:lnSpc>
                <a:spcPct val="15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rPr>
              <a:t>Plagiarism/Falsification*</a:t>
            </a:r>
          </a:p>
          <a:p>
            <a:pPr marL="0" marR="0" lvl="0" indent="0" algn="r" defTabSz="457200" rtl="0" eaLnBrk="1" fontAlgn="auto" latinLnBrk="0" hangingPunct="1">
              <a:lnSpc>
                <a:spcPct val="15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rPr>
              <a:t>Confidential/Privacy data</a:t>
            </a:r>
          </a:p>
          <a:p>
            <a:pPr marL="0" marR="0" lvl="0" indent="0" algn="r" defTabSz="457200" rtl="0" eaLnBrk="1" fontAlgn="auto" latinLnBrk="0" hangingPunct="1">
              <a:lnSpc>
                <a:spcPct val="15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rPr>
              <a:t>Commercial use</a:t>
            </a:r>
          </a:p>
          <a:p>
            <a:pPr marL="0" marR="0" lvl="0" indent="0" algn="r" defTabSz="457200" rtl="0" eaLnBrk="1" fontAlgn="auto" latinLnBrk="0" hangingPunct="1">
              <a:lnSpc>
                <a:spcPct val="15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rPr>
              <a:t>Revealed a mistake</a:t>
            </a:r>
          </a:p>
        </p:txBody>
      </p:sp>
      <p:sp>
        <p:nvSpPr>
          <p:cNvPr id="11" name="正方形/長方形 10">
            <a:extLst>
              <a:ext uri="{FF2B5EF4-FFF2-40B4-BE49-F238E27FC236}">
                <a16:creationId xmlns:a16="http://schemas.microsoft.com/office/drawing/2014/main" id="{C4350F4F-3C9F-4B4D-9CE2-E0E7F82AE1FE}"/>
              </a:ext>
            </a:extLst>
          </p:cNvPr>
          <p:cNvSpPr/>
          <p:nvPr/>
        </p:nvSpPr>
        <p:spPr>
          <a:xfrm>
            <a:off x="1772909" y="1589685"/>
            <a:ext cx="7102539" cy="3249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rPr>
              <a:t>Important </a:t>
            </a:r>
            <a:r>
              <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sym typeface="Wingdings" pitchFamily="2" charset="2"/>
              </a:rPr>
              <a:t>&lt;--------</a:t>
            </a:r>
            <a:r>
              <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rPr>
              <a:t>&gt; Not Important       </a:t>
            </a:r>
            <a:r>
              <a:rPr kumimoji="1" lang="ja-JP" altLang="en-US" sz="2000" b="0" i="0" u="none" strike="noStrike" kern="1200" cap="none" spc="0" normalizeH="0" baseline="0" noProof="0">
                <a:ln>
                  <a:noFill/>
                </a:ln>
                <a:solidFill>
                  <a:prstClr val="white">
                    <a:lumMod val="65000"/>
                  </a:prstClr>
                </a:solidFill>
                <a:effectLst/>
                <a:uLnTx/>
                <a:uFillTx/>
                <a:latin typeface="Arial" panose="020B0604020202020204" pitchFamily="34" charset="0"/>
                <a:ea typeface="Meiryo" panose="020B0604030504040204" pitchFamily="34" charset="-128"/>
                <a:cs typeface="Arial" panose="020B0604020202020204" pitchFamily="34" charset="0"/>
              </a:rPr>
              <a:t>■</a:t>
            </a:r>
            <a:r>
              <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rPr>
              <a:t> I don’t sure</a:t>
            </a:r>
            <a:endPar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endParaRPr>
          </a:p>
        </p:txBody>
      </p:sp>
    </p:spTree>
    <p:extLst>
      <p:ext uri="{BB962C8B-B14F-4D97-AF65-F5344CB8AC3E}">
        <p14:creationId xmlns:p14="http://schemas.microsoft.com/office/powerpoint/2010/main" val="1950856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68EC16D-489B-D14F-A7FF-6BBAEABCFB8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D4F04E-2377-BA41-BBD3-BFEA347ABC46}" type="slidenum">
              <a:rPr kumimoji="1" lang="ja-JP" altLang="en-US" sz="2400" b="0"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ea typeface="メイリオ"/>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1" lang="ja-JP" altLang="en-US" sz="24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メイリオ"/>
              <a:cs typeface="Arial" panose="020B0604020202020204" pitchFamily="34" charset="0"/>
            </a:endParaRPr>
          </a:p>
        </p:txBody>
      </p:sp>
      <p:pic>
        <p:nvPicPr>
          <p:cNvPr id="3" name="図 2">
            <a:extLst>
              <a:ext uri="{FF2B5EF4-FFF2-40B4-BE49-F238E27FC236}">
                <a16:creationId xmlns:a16="http://schemas.microsoft.com/office/drawing/2014/main" id="{EB44D590-634B-6048-9687-072F69EB3C0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0" y="-44450"/>
            <a:ext cx="9144000" cy="6400800"/>
          </a:xfrm>
          <a:prstGeom prst="rect">
            <a:avLst/>
          </a:prstGeom>
        </p:spPr>
      </p:pic>
      <p:sp>
        <p:nvSpPr>
          <p:cNvPr id="4" name="テキスト ボックス 3">
            <a:extLst>
              <a:ext uri="{FF2B5EF4-FFF2-40B4-BE49-F238E27FC236}">
                <a16:creationId xmlns:a16="http://schemas.microsoft.com/office/drawing/2014/main" id="{A83D0BB7-61D6-9348-BE36-120E5C042369}"/>
              </a:ext>
            </a:extLst>
          </p:cNvPr>
          <p:cNvSpPr txBox="1"/>
          <p:nvPr/>
        </p:nvSpPr>
        <p:spPr>
          <a:xfrm>
            <a:off x="1" y="136525"/>
            <a:ext cx="9143999" cy="707886"/>
          </a:xfrm>
          <a:prstGeom prst="rect">
            <a:avLst/>
          </a:prstGeom>
          <a:solidFill>
            <a:schemeClr val="bg1">
              <a:alpha val="73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 altLang="ja-JP" sz="4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What are the incentives for open data?</a:t>
            </a:r>
            <a:endParaRPr kumimoji="1" lang="ja-JP" altLang="en-US" sz="4000" b="0" i="0" u="none" strike="noStrike" kern="1200" cap="none" spc="0" normalizeH="0" baseline="0" noProof="0" dirty="0">
              <a:ln>
                <a:noFill/>
              </a:ln>
              <a:solidFill>
                <a:srgbClr val="000000"/>
              </a:solidFill>
              <a:effectLst/>
              <a:uLnTx/>
              <a:uFillTx/>
              <a:latin typeface="Arial" panose="020B0604020202020204" pitchFamily="34" charset="0"/>
              <a:ea typeface="メイリオ"/>
              <a:cs typeface="Arial" panose="020B0604020202020204" pitchFamily="34" charset="0"/>
            </a:endParaRPr>
          </a:p>
        </p:txBody>
      </p:sp>
    </p:spTree>
    <p:extLst>
      <p:ext uri="{BB962C8B-B14F-4D97-AF65-F5344CB8AC3E}">
        <p14:creationId xmlns:p14="http://schemas.microsoft.com/office/powerpoint/2010/main" val="11732450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スクリーンショット が含まれている画像&#10;&#10;自動的に生成された説明">
            <a:extLst>
              <a:ext uri="{FF2B5EF4-FFF2-40B4-BE49-F238E27FC236}">
                <a16:creationId xmlns:a16="http://schemas.microsoft.com/office/drawing/2014/main" id="{635145E1-E23F-984D-91D3-B391E570C02A}"/>
              </a:ext>
            </a:extLst>
          </p:cNvPr>
          <p:cNvPicPr>
            <a:picLocks noChangeAspect="1"/>
          </p:cNvPicPr>
          <p:nvPr/>
        </p:nvPicPr>
        <p:blipFill>
          <a:blip r:embed="rId3"/>
          <a:stretch>
            <a:fillRect/>
          </a:stretch>
        </p:blipFill>
        <p:spPr>
          <a:xfrm>
            <a:off x="945774" y="1108162"/>
            <a:ext cx="8229601" cy="3634740"/>
          </a:xfrm>
          <a:prstGeom prst="rect">
            <a:avLst/>
          </a:prstGeom>
        </p:spPr>
      </p:pic>
      <p:sp>
        <p:nvSpPr>
          <p:cNvPr id="2" name="タイトル 1">
            <a:extLst>
              <a:ext uri="{FF2B5EF4-FFF2-40B4-BE49-F238E27FC236}">
                <a16:creationId xmlns:a16="http://schemas.microsoft.com/office/drawing/2014/main" id="{DFFDDABD-C525-F743-A1ED-1589EAB4F8E3}"/>
              </a:ext>
            </a:extLst>
          </p:cNvPr>
          <p:cNvSpPr>
            <a:spLocks noGrp="1"/>
          </p:cNvSpPr>
          <p:nvPr>
            <p:ph type="title"/>
          </p:nvPr>
        </p:nvSpPr>
        <p:spPr/>
        <p:txBody>
          <a:bodyPr>
            <a:normAutofit/>
          </a:bodyPr>
          <a:lstStyle/>
          <a:p>
            <a:r>
              <a:rPr lang="en" altLang="ja-JP" dirty="0"/>
              <a:t>3. Importance of incentives</a:t>
            </a:r>
            <a:endParaRPr kumimoji="1" lang="ja-JP" altLang="en-US"/>
          </a:p>
        </p:txBody>
      </p:sp>
      <p:sp>
        <p:nvSpPr>
          <p:cNvPr id="3" name="スライド番号プレースホルダー 2">
            <a:extLst>
              <a:ext uri="{FF2B5EF4-FFF2-40B4-BE49-F238E27FC236}">
                <a16:creationId xmlns:a16="http://schemas.microsoft.com/office/drawing/2014/main" id="{C2E83FB8-2967-CA4D-93EF-3AB0DADD684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D4F04E-2377-BA41-BBD3-BFEA347ABC46}" type="slidenum">
              <a:rPr kumimoji="1" lang="ja-JP" altLang="en-US" sz="2400" b="0"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ea typeface="メイリオ"/>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1" lang="ja-JP" altLang="en-US" sz="24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メイリオ"/>
              <a:cs typeface="Arial" panose="020B0604020202020204" pitchFamily="34" charset="0"/>
            </a:endParaRPr>
          </a:p>
        </p:txBody>
      </p:sp>
      <p:sp>
        <p:nvSpPr>
          <p:cNvPr id="10" name="テキスト ボックス 9">
            <a:extLst>
              <a:ext uri="{FF2B5EF4-FFF2-40B4-BE49-F238E27FC236}">
                <a16:creationId xmlns:a16="http://schemas.microsoft.com/office/drawing/2014/main" id="{2C380450-FEA5-794A-8E5A-B601E5E68CE8}"/>
              </a:ext>
            </a:extLst>
          </p:cNvPr>
          <p:cNvSpPr txBox="1"/>
          <p:nvPr/>
        </p:nvSpPr>
        <p:spPr>
          <a:xfrm>
            <a:off x="7428740" y="4967487"/>
            <a:ext cx="128753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メイリオ"/>
                <a:cs typeface="Arial" panose="020B0604020202020204" pitchFamily="34" charset="0"/>
              </a:rPr>
              <a:t>(n=1,513)</a:t>
            </a:r>
            <a:endPar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メイリオ"/>
              <a:cs typeface="Arial" panose="020B0604020202020204" pitchFamily="34" charset="0"/>
            </a:endParaRPr>
          </a:p>
        </p:txBody>
      </p:sp>
      <p:sp>
        <p:nvSpPr>
          <p:cNvPr id="12" name="正方形/長方形 11">
            <a:extLst>
              <a:ext uri="{FF2B5EF4-FFF2-40B4-BE49-F238E27FC236}">
                <a16:creationId xmlns:a16="http://schemas.microsoft.com/office/drawing/2014/main" id="{D9C048A4-E748-714D-BD2F-D79B1E6CC312}"/>
              </a:ext>
            </a:extLst>
          </p:cNvPr>
          <p:cNvSpPr/>
          <p:nvPr/>
        </p:nvSpPr>
        <p:spPr>
          <a:xfrm>
            <a:off x="1832914" y="1195610"/>
            <a:ext cx="7102539" cy="3249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rPr>
              <a:t>Important </a:t>
            </a:r>
            <a:r>
              <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sym typeface="Wingdings" pitchFamily="2" charset="2"/>
              </a:rPr>
              <a:t>&lt;--------</a:t>
            </a:r>
            <a:r>
              <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rPr>
              <a:t>&gt; Not Important       </a:t>
            </a:r>
            <a:r>
              <a:rPr kumimoji="1" lang="ja-JP" altLang="en-US" sz="2000" b="0" i="0" u="none" strike="noStrike" kern="1200" cap="none" spc="0" normalizeH="0" baseline="0" noProof="0">
                <a:ln>
                  <a:noFill/>
                </a:ln>
                <a:solidFill>
                  <a:prstClr val="white">
                    <a:lumMod val="65000"/>
                  </a:prstClr>
                </a:solidFill>
                <a:effectLst/>
                <a:uLnTx/>
                <a:uFillTx/>
                <a:latin typeface="Arial" panose="020B0604020202020204" pitchFamily="34" charset="0"/>
                <a:ea typeface="Meiryo" panose="020B0604030504040204" pitchFamily="34" charset="-128"/>
                <a:cs typeface="Arial" panose="020B0604020202020204" pitchFamily="34" charset="0"/>
              </a:rPr>
              <a:t>■</a:t>
            </a:r>
            <a:r>
              <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rPr>
              <a:t> I don’t sure</a:t>
            </a:r>
            <a:endPar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endParaRPr>
          </a:p>
        </p:txBody>
      </p:sp>
      <p:sp>
        <p:nvSpPr>
          <p:cNvPr id="13" name="正方形/長方形 12">
            <a:extLst>
              <a:ext uri="{FF2B5EF4-FFF2-40B4-BE49-F238E27FC236}">
                <a16:creationId xmlns:a16="http://schemas.microsoft.com/office/drawing/2014/main" id="{DD2ECFC6-E7B6-9740-9396-77AE582020C5}"/>
              </a:ext>
            </a:extLst>
          </p:cNvPr>
          <p:cNvSpPr/>
          <p:nvPr/>
        </p:nvSpPr>
        <p:spPr>
          <a:xfrm>
            <a:off x="-272715" y="1669454"/>
            <a:ext cx="2847118" cy="26856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r" defTabSz="457200" rtl="0" eaLnBrk="1" fontAlgn="auto" latinLnBrk="0" hangingPunct="1">
              <a:lnSpc>
                <a:spcPct val="15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rPr>
              <a:t>Article citation</a:t>
            </a:r>
          </a:p>
          <a:p>
            <a:pPr marL="0" marR="0" lvl="0" indent="0" algn="r" defTabSz="457200" rtl="0" eaLnBrk="1" fontAlgn="auto" latinLnBrk="0" hangingPunct="1">
              <a:lnSpc>
                <a:spcPct val="15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rPr>
              <a:t>Data citation</a:t>
            </a:r>
          </a:p>
          <a:p>
            <a:pPr marL="0" marR="0" lvl="0" indent="0" algn="r" defTabSz="457200" rtl="0" eaLnBrk="1" fontAlgn="auto" latinLnBrk="0" hangingPunct="1">
              <a:lnSpc>
                <a:spcPct val="15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Academic rewards</a:t>
            </a:r>
          </a:p>
          <a:p>
            <a:pPr marL="0" marR="0" lvl="0" indent="0" algn="r" defTabSz="457200" rtl="0" eaLnBrk="1" fontAlgn="auto" latinLnBrk="0" hangingPunct="1">
              <a:lnSpc>
                <a:spcPct val="15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Feedback from users</a:t>
            </a:r>
          </a:p>
          <a:p>
            <a:pPr marL="0" marR="0" lvl="0" indent="0" algn="r" defTabSz="457200" rtl="0" eaLnBrk="1" fontAlgn="auto" latinLnBrk="0" hangingPunct="1">
              <a:lnSpc>
                <a:spcPct val="15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rPr>
              <a:t>Research funds</a:t>
            </a:r>
          </a:p>
          <a:p>
            <a:pPr marL="0" marR="0" lvl="0" indent="0" algn="r" defTabSz="457200" rtl="0" eaLnBrk="1" fontAlgn="auto" latinLnBrk="0" hangingPunct="1">
              <a:lnSpc>
                <a:spcPct val="15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rPr>
              <a:t>Usage fee</a:t>
            </a:r>
          </a:p>
          <a:p>
            <a:pPr marL="0" marR="0" lvl="0" indent="0" algn="r" defTabSz="457200" rtl="0" eaLnBrk="1" fontAlgn="auto" latinLnBrk="0" hangingPunct="1">
              <a:lnSpc>
                <a:spcPct val="15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Meiryo" panose="020B0604030504040204" pitchFamily="34" charset="-128"/>
              <a:cs typeface="Arial" panose="020B0604020202020204" pitchFamily="34" charset="0"/>
            </a:endParaRPr>
          </a:p>
        </p:txBody>
      </p:sp>
      <p:cxnSp>
        <p:nvCxnSpPr>
          <p:cNvPr id="14" name="直線コネクタ 13">
            <a:extLst>
              <a:ext uri="{FF2B5EF4-FFF2-40B4-BE49-F238E27FC236}">
                <a16:creationId xmlns:a16="http://schemas.microsoft.com/office/drawing/2014/main" id="{19B1CBB1-FD22-664A-A4B0-EAF5BB6C8FEA}"/>
              </a:ext>
            </a:extLst>
          </p:cNvPr>
          <p:cNvCxnSpPr/>
          <p:nvPr/>
        </p:nvCxnSpPr>
        <p:spPr>
          <a:xfrm>
            <a:off x="0" y="2500564"/>
            <a:ext cx="9144000" cy="0"/>
          </a:xfrm>
          <a:prstGeom prst="line">
            <a:avLst/>
          </a:prstGeom>
          <a:ln w="38100">
            <a:solidFill>
              <a:srgbClr val="2B2B93"/>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 name="直線コネクタ 14">
            <a:extLst>
              <a:ext uri="{FF2B5EF4-FFF2-40B4-BE49-F238E27FC236}">
                <a16:creationId xmlns:a16="http://schemas.microsoft.com/office/drawing/2014/main" id="{7422F6F9-EF02-C84E-859E-6BE1A0199E63}"/>
              </a:ext>
            </a:extLst>
          </p:cNvPr>
          <p:cNvCxnSpPr/>
          <p:nvPr/>
        </p:nvCxnSpPr>
        <p:spPr>
          <a:xfrm>
            <a:off x="0" y="3880186"/>
            <a:ext cx="9144000" cy="0"/>
          </a:xfrm>
          <a:prstGeom prst="line">
            <a:avLst/>
          </a:prstGeom>
          <a:ln w="38100">
            <a:solidFill>
              <a:srgbClr val="2B2B93"/>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477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Discussion</a:t>
            </a:r>
            <a:r>
              <a:rPr lang="da-DK" dirty="0"/>
              <a:t> – Policy relevant </a:t>
            </a:r>
            <a:r>
              <a:rPr lang="da-DK" dirty="0" err="1"/>
              <a:t>questions</a:t>
            </a:r>
            <a:endParaRPr lang="en-GB" dirty="0"/>
          </a:p>
        </p:txBody>
      </p:sp>
      <p:sp>
        <p:nvSpPr>
          <p:cNvPr id="3" name="Pladsholder til indhold 2"/>
          <p:cNvSpPr>
            <a:spLocks noGrp="1"/>
          </p:cNvSpPr>
          <p:nvPr>
            <p:ph idx="1"/>
          </p:nvPr>
        </p:nvSpPr>
        <p:spPr/>
        <p:txBody>
          <a:bodyPr>
            <a:normAutofit/>
          </a:bodyPr>
          <a:lstStyle/>
          <a:p>
            <a:r>
              <a:rPr lang="da-DK" dirty="0"/>
              <a:t>What is a reasonable time to see change?</a:t>
            </a:r>
          </a:p>
          <a:p>
            <a:r>
              <a:rPr lang="da-DK" dirty="0"/>
              <a:t>What policy interventions are chosen to change researcher open data practices work</a:t>
            </a:r>
          </a:p>
          <a:p>
            <a:r>
              <a:rPr lang="da-DK" dirty="0"/>
              <a:t>What are effective policy interventions?</a:t>
            </a:r>
          </a:p>
        </p:txBody>
      </p:sp>
      <p:pic>
        <p:nvPicPr>
          <p:cNvPr id="4" name="Picture 3"/>
          <p:cNvPicPr>
            <a:picLocks noChangeAspect="1"/>
          </p:cNvPicPr>
          <p:nvPr/>
        </p:nvPicPr>
        <p:blipFill>
          <a:blip r:embed="rId2"/>
          <a:stretch>
            <a:fillRect/>
          </a:stretch>
        </p:blipFill>
        <p:spPr>
          <a:xfrm>
            <a:off x="6660232" y="5670623"/>
            <a:ext cx="1688738" cy="1018120"/>
          </a:xfrm>
          <a:prstGeom prst="rect">
            <a:avLst/>
          </a:prstGeom>
        </p:spPr>
      </p:pic>
    </p:spTree>
    <p:extLst>
      <p:ext uri="{BB962C8B-B14F-4D97-AF65-F5344CB8AC3E}">
        <p14:creationId xmlns:p14="http://schemas.microsoft.com/office/powerpoint/2010/main" val="2438229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DFC89-CD87-D949-B2D4-758F01119C7A}"/>
              </a:ext>
            </a:extLst>
          </p:cNvPr>
          <p:cNvSpPr>
            <a:spLocks noGrp="1"/>
          </p:cNvSpPr>
          <p:nvPr>
            <p:ph type="title"/>
          </p:nvPr>
        </p:nvSpPr>
        <p:spPr/>
        <p:txBody>
          <a:bodyPr/>
          <a:lstStyle/>
          <a:p>
            <a:r>
              <a:rPr lang="en-US" dirty="0"/>
              <a:t>Geography of surveys</a:t>
            </a:r>
            <a:br>
              <a:rPr lang="en-US" dirty="0"/>
            </a:br>
            <a:r>
              <a:rPr lang="en-US" dirty="0"/>
              <a:t>African perspective</a:t>
            </a:r>
          </a:p>
        </p:txBody>
      </p:sp>
      <p:sp>
        <p:nvSpPr>
          <p:cNvPr id="3" name="Text Placeholder 2">
            <a:extLst>
              <a:ext uri="{FF2B5EF4-FFF2-40B4-BE49-F238E27FC236}">
                <a16:creationId xmlns:a16="http://schemas.microsoft.com/office/drawing/2014/main" id="{8365DCE5-DEB6-E44B-A5A3-9216117AF9B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4AB3B93-58FF-3844-A8CE-837CCD7D024C}"/>
              </a:ext>
            </a:extLst>
          </p:cNvPr>
          <p:cNvSpPr>
            <a:spLocks noGrp="1"/>
          </p:cNvSpPr>
          <p:nvPr>
            <p:ph type="sldNum" sz="quarter" idx="12"/>
          </p:nvPr>
        </p:nvSpPr>
        <p:spPr/>
        <p:txBody>
          <a:bodyPr/>
          <a:lstStyle/>
          <a:p>
            <a:fld id="{F045888D-9AB1-6B4D-8F49-EDCF20386FDE}" type="slidenum">
              <a:rPr lang="en-US" smtClean="0"/>
              <a:pPr/>
              <a:t>33</a:t>
            </a:fld>
            <a:endParaRPr lang="en-US"/>
          </a:p>
        </p:txBody>
      </p:sp>
    </p:spTree>
    <p:extLst>
      <p:ext uri="{BB962C8B-B14F-4D97-AF65-F5344CB8AC3E}">
        <p14:creationId xmlns:p14="http://schemas.microsoft.com/office/powerpoint/2010/main" val="36007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611190" y="1808562"/>
            <a:ext cx="7921625" cy="3780680"/>
          </a:xfrm>
          <a:prstGeom prst="rect">
            <a:avLst/>
          </a:prstGeom>
        </p:spPr>
        <p:txBody>
          <a:bodyPr vert="horz" lIns="899100" tIns="34290" rIns="68580" bIns="34290" rtlCol="0">
            <a:normAutofit/>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lang="en-US" sz="240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Bef>
                <a:spcPts val="750"/>
              </a:spcBef>
            </a:pPr>
            <a:endParaRPr lang="en-CA" sz="210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2903C00F-2696-4C21-92EF-279E8C2FD18B}"/>
              </a:ext>
            </a:extLst>
          </p:cNvPr>
          <p:cNvSpPr txBox="1"/>
          <p:nvPr/>
        </p:nvSpPr>
        <p:spPr>
          <a:xfrm>
            <a:off x="771525" y="2495551"/>
            <a:ext cx="7172325" cy="3439403"/>
          </a:xfrm>
          <a:prstGeom prst="rect">
            <a:avLst/>
          </a:prstGeom>
          <a:noFill/>
        </p:spPr>
        <p:txBody>
          <a:bodyPr wrap="square" rtlCol="0">
            <a:spAutoFit/>
          </a:bodyPr>
          <a:lstStyle/>
          <a:p>
            <a:pPr defTabSz="685800"/>
            <a:r>
              <a:rPr lang="en-CA" sz="2400" dirty="0">
                <a:solidFill>
                  <a:prstClr val="black"/>
                </a:solidFill>
                <a:latin typeface="Calibri" panose="020F0502020204030204"/>
              </a:rPr>
              <a:t>Surveying Researcher Perceptions &amp; Practices – </a:t>
            </a:r>
          </a:p>
          <a:p>
            <a:pPr defTabSz="685800"/>
            <a:r>
              <a:rPr lang="en-CA" sz="2400" dirty="0">
                <a:solidFill>
                  <a:prstClr val="black"/>
                </a:solidFill>
                <a:latin typeface="Calibri" panose="020F0502020204030204"/>
              </a:rPr>
              <a:t>Who is Asking and Where the Answers are Coming From</a:t>
            </a:r>
          </a:p>
          <a:p>
            <a:pPr defTabSz="685800"/>
            <a:endParaRPr lang="en-CA" sz="1350" dirty="0">
              <a:solidFill>
                <a:prstClr val="black"/>
              </a:solidFill>
              <a:latin typeface="Calibri" panose="020F0502020204030204"/>
            </a:endParaRPr>
          </a:p>
          <a:p>
            <a:pPr defTabSz="685800"/>
            <a:endParaRPr lang="en-CA" sz="1350" dirty="0">
              <a:solidFill>
                <a:prstClr val="black"/>
              </a:solidFill>
              <a:latin typeface="Calibri" panose="020F0502020204030204"/>
            </a:endParaRPr>
          </a:p>
          <a:p>
            <a:pPr defTabSz="685800"/>
            <a:endParaRPr lang="en-CA" sz="1350" dirty="0">
              <a:solidFill>
                <a:prstClr val="black"/>
              </a:solidFill>
              <a:latin typeface="Calibri" panose="020F0502020204030204"/>
            </a:endParaRPr>
          </a:p>
          <a:p>
            <a:pPr defTabSz="685800"/>
            <a:endParaRPr lang="en-CA" sz="1350" dirty="0">
              <a:solidFill>
                <a:prstClr val="black"/>
              </a:solidFill>
              <a:latin typeface="Calibri" panose="020F0502020204030204"/>
            </a:endParaRPr>
          </a:p>
          <a:p>
            <a:pPr defTabSz="685800"/>
            <a:endParaRPr lang="en-CA" sz="1350" dirty="0">
              <a:solidFill>
                <a:prstClr val="black"/>
              </a:solidFill>
              <a:latin typeface="Calibri" panose="020F0502020204030204"/>
            </a:endParaRPr>
          </a:p>
          <a:p>
            <a:pPr defTabSz="685800"/>
            <a:endParaRPr lang="en-CA" sz="1350" dirty="0">
              <a:solidFill>
                <a:prstClr val="black"/>
              </a:solidFill>
              <a:latin typeface="Calibri" panose="020F0502020204030204"/>
            </a:endParaRPr>
          </a:p>
          <a:p>
            <a:pPr defTabSz="685800"/>
            <a:endParaRPr lang="en-CA" sz="1350" dirty="0">
              <a:solidFill>
                <a:prstClr val="black"/>
              </a:solidFill>
              <a:latin typeface="Calibri" panose="020F0502020204030204"/>
            </a:endParaRPr>
          </a:p>
          <a:p>
            <a:pPr defTabSz="685800"/>
            <a:endParaRPr lang="en-CA" sz="1350" dirty="0">
              <a:solidFill>
                <a:prstClr val="black"/>
              </a:solidFill>
              <a:latin typeface="Calibri" panose="020F0502020204030204"/>
            </a:endParaRPr>
          </a:p>
          <a:p>
            <a:pPr defTabSz="685800"/>
            <a:r>
              <a:rPr lang="en-CA" dirty="0">
                <a:solidFill>
                  <a:prstClr val="black"/>
                </a:solidFill>
                <a:latin typeface="Calibri" panose="020F0502020204030204"/>
              </a:rPr>
              <a:t>David O’Brien (</a:t>
            </a:r>
            <a:r>
              <a:rPr lang="en-CA" u="sng" dirty="0">
                <a:solidFill>
                  <a:prstClr val="black"/>
                </a:solidFill>
                <a:latin typeface="Calibri" panose="020F0502020204030204"/>
                <a:hlinkClick r:id="rId3"/>
              </a:rPr>
              <a:t>dobrien@idrc.ca</a:t>
            </a:r>
            <a:r>
              <a:rPr lang="en-CA" dirty="0">
                <a:solidFill>
                  <a:prstClr val="black"/>
                </a:solidFill>
                <a:latin typeface="Calibri" panose="020F0502020204030204"/>
              </a:rPr>
              <a:t>) &amp; Daniel Gregoire (</a:t>
            </a:r>
            <a:r>
              <a:rPr lang="en-CA" u="sng" dirty="0">
                <a:solidFill>
                  <a:prstClr val="black"/>
                </a:solidFill>
                <a:latin typeface="Calibri" panose="020F0502020204030204"/>
                <a:hlinkClick r:id="rId4"/>
              </a:rPr>
              <a:t>dgreg040@gmail.com</a:t>
            </a:r>
            <a:r>
              <a:rPr lang="en-CA" dirty="0">
                <a:solidFill>
                  <a:prstClr val="black"/>
                </a:solidFill>
                <a:latin typeface="Calibri" panose="020F0502020204030204"/>
              </a:rPr>
              <a:t>)</a:t>
            </a:r>
          </a:p>
          <a:p>
            <a:pPr defTabSz="685800"/>
            <a:r>
              <a:rPr lang="en-CA" sz="1500" dirty="0">
                <a:solidFill>
                  <a:prstClr val="black"/>
                </a:solidFill>
                <a:latin typeface="Calibri" panose="020F0502020204030204"/>
              </a:rPr>
              <a:t>RDA Interest Group ‘Surveying Open Data Practices’ </a:t>
            </a:r>
          </a:p>
          <a:p>
            <a:pPr defTabSz="685800"/>
            <a:r>
              <a:rPr lang="en-CA" sz="1500" dirty="0">
                <a:solidFill>
                  <a:prstClr val="black"/>
                </a:solidFill>
                <a:latin typeface="Calibri" panose="020F0502020204030204"/>
              </a:rPr>
              <a:t>14</a:t>
            </a:r>
            <a:r>
              <a:rPr lang="en-CA" sz="1500" baseline="30000" dirty="0">
                <a:solidFill>
                  <a:prstClr val="black"/>
                </a:solidFill>
                <a:latin typeface="Calibri" panose="020F0502020204030204"/>
              </a:rPr>
              <a:t>th</a:t>
            </a:r>
            <a:r>
              <a:rPr lang="en-CA" sz="1500" dirty="0">
                <a:solidFill>
                  <a:prstClr val="black"/>
                </a:solidFill>
                <a:latin typeface="Calibri" panose="020F0502020204030204"/>
              </a:rPr>
              <a:t> Plenary, Helsinki  October 25, 2019</a:t>
            </a:r>
          </a:p>
          <a:p>
            <a:pPr defTabSz="685800"/>
            <a:endParaRPr lang="en-CA" sz="1350" dirty="0">
              <a:solidFill>
                <a:prstClr val="black"/>
              </a:solidFill>
              <a:latin typeface="Calibri" panose="020F0502020204030204"/>
            </a:endParaRPr>
          </a:p>
        </p:txBody>
      </p:sp>
    </p:spTree>
    <p:extLst>
      <p:ext uri="{BB962C8B-B14F-4D97-AF65-F5344CB8AC3E}">
        <p14:creationId xmlns:p14="http://schemas.microsoft.com/office/powerpoint/2010/main" val="23074505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611190" y="1695451"/>
            <a:ext cx="7921625" cy="3893792"/>
          </a:xfrm>
        </p:spPr>
        <p:txBody>
          <a:bodyPr>
            <a:normAutofit/>
          </a:bodyPr>
          <a:lstStyle/>
          <a:p>
            <a:endParaRPr lang="en-CA" sz="2700" dirty="0"/>
          </a:p>
          <a:p>
            <a:r>
              <a:rPr lang="en-US" sz="2700" dirty="0"/>
              <a:t>The evolution of open research data surveys</a:t>
            </a:r>
            <a:endParaRPr lang="en-CA" sz="2700" dirty="0"/>
          </a:p>
          <a:p>
            <a:endParaRPr lang="en-US" sz="2700" dirty="0"/>
          </a:p>
          <a:p>
            <a:r>
              <a:rPr lang="en-US" sz="2700" dirty="0"/>
              <a:t>	Who is Asking and Why </a:t>
            </a:r>
          </a:p>
          <a:p>
            <a:endParaRPr lang="en-US" sz="2700" dirty="0"/>
          </a:p>
          <a:p>
            <a:r>
              <a:rPr lang="en-US" sz="2700" dirty="0"/>
              <a:t>	Where are the Answers Coming From</a:t>
            </a:r>
          </a:p>
          <a:p>
            <a:r>
              <a:rPr lang="en-US" sz="2700" dirty="0"/>
              <a:t>		</a:t>
            </a:r>
            <a:r>
              <a:rPr lang="en-US" sz="2400" dirty="0"/>
              <a:t>- what is the global distribution of surveys</a:t>
            </a:r>
          </a:p>
          <a:p>
            <a:endParaRPr lang="en-CA" dirty="0"/>
          </a:p>
          <a:p>
            <a:endParaRPr lang="en-CA" dirty="0"/>
          </a:p>
          <a:p>
            <a:r>
              <a:rPr lang="en-CA" sz="1800" dirty="0"/>
              <a:t>Presentation is based on a discussion paper entitled:</a:t>
            </a:r>
          </a:p>
          <a:p>
            <a:r>
              <a:rPr lang="en-CA" sz="1800" dirty="0"/>
              <a:t>“Open data surveys: how comparable are they and their policy development applications” (to be available on the RDA Interest Group site)</a:t>
            </a:r>
          </a:p>
        </p:txBody>
      </p:sp>
    </p:spTree>
    <p:extLst>
      <p:ext uri="{BB962C8B-B14F-4D97-AF65-F5344CB8AC3E}">
        <p14:creationId xmlns:p14="http://schemas.microsoft.com/office/powerpoint/2010/main" val="1354107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09576" y="1676401"/>
            <a:ext cx="8601074" cy="4000499"/>
          </a:xfrm>
        </p:spPr>
        <p:txBody>
          <a:bodyPr>
            <a:noAutofit/>
          </a:bodyPr>
          <a:lstStyle/>
          <a:p>
            <a:r>
              <a:rPr lang="en-CA" sz="3000" dirty="0"/>
              <a:t>Who is Asking</a:t>
            </a:r>
          </a:p>
          <a:p>
            <a:endParaRPr lang="en-CA" sz="3000" dirty="0"/>
          </a:p>
          <a:p>
            <a:r>
              <a:rPr lang="en-CA" sz="2400" dirty="0"/>
              <a:t>(1) Research Networks / Academics</a:t>
            </a:r>
          </a:p>
          <a:p>
            <a:endParaRPr lang="en-CA" sz="3000" dirty="0"/>
          </a:p>
          <a:p>
            <a:endParaRPr lang="en-CA" sz="3000" dirty="0"/>
          </a:p>
          <a:p>
            <a:endParaRPr lang="en-CA" sz="3000" dirty="0"/>
          </a:p>
          <a:p>
            <a:endParaRPr lang="en-CA" sz="3000" dirty="0"/>
          </a:p>
        </p:txBody>
      </p:sp>
      <p:pic>
        <p:nvPicPr>
          <p:cNvPr id="5" name="Picture 4">
            <a:extLst>
              <a:ext uri="{FF2B5EF4-FFF2-40B4-BE49-F238E27FC236}">
                <a16:creationId xmlns:a16="http://schemas.microsoft.com/office/drawing/2014/main" id="{27066AC6-E79E-4714-91A5-69F26916678D}"/>
              </a:ext>
            </a:extLst>
          </p:cNvPr>
          <p:cNvPicPr>
            <a:picLocks noChangeAspect="1"/>
          </p:cNvPicPr>
          <p:nvPr/>
        </p:nvPicPr>
        <p:blipFill>
          <a:blip r:embed="rId3"/>
          <a:stretch>
            <a:fillRect/>
          </a:stretch>
        </p:blipFill>
        <p:spPr>
          <a:xfrm>
            <a:off x="1343025" y="2855962"/>
            <a:ext cx="7277100" cy="1439973"/>
          </a:xfrm>
          <a:prstGeom prst="rect">
            <a:avLst/>
          </a:prstGeom>
        </p:spPr>
      </p:pic>
      <p:pic>
        <p:nvPicPr>
          <p:cNvPr id="6" name="Picture 5">
            <a:extLst>
              <a:ext uri="{FF2B5EF4-FFF2-40B4-BE49-F238E27FC236}">
                <a16:creationId xmlns:a16="http://schemas.microsoft.com/office/drawing/2014/main" id="{91C731F1-30A6-4202-8AA3-1AC63C97E85F}"/>
              </a:ext>
            </a:extLst>
          </p:cNvPr>
          <p:cNvPicPr>
            <a:picLocks noChangeAspect="1"/>
          </p:cNvPicPr>
          <p:nvPr/>
        </p:nvPicPr>
        <p:blipFill>
          <a:blip r:embed="rId4"/>
          <a:stretch>
            <a:fillRect/>
          </a:stretch>
        </p:blipFill>
        <p:spPr>
          <a:xfrm>
            <a:off x="1343025" y="4443727"/>
            <a:ext cx="7277100" cy="1282436"/>
          </a:xfrm>
          <a:prstGeom prst="rect">
            <a:avLst/>
          </a:prstGeom>
        </p:spPr>
      </p:pic>
    </p:spTree>
    <p:extLst>
      <p:ext uri="{BB962C8B-B14F-4D97-AF65-F5344CB8AC3E}">
        <p14:creationId xmlns:p14="http://schemas.microsoft.com/office/powerpoint/2010/main" val="10441470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E45980-087E-4F26-A7F6-2F65185F30D5}"/>
              </a:ext>
            </a:extLst>
          </p:cNvPr>
          <p:cNvSpPr>
            <a:spLocks noGrp="1"/>
          </p:cNvSpPr>
          <p:nvPr>
            <p:ph sz="quarter" idx="10"/>
          </p:nvPr>
        </p:nvSpPr>
        <p:spPr/>
        <p:txBody>
          <a:bodyPr>
            <a:normAutofit/>
          </a:bodyPr>
          <a:lstStyle/>
          <a:p>
            <a:r>
              <a:rPr lang="en-CA" sz="2400" dirty="0"/>
              <a:t>2) Research Funders </a:t>
            </a:r>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p:txBody>
      </p:sp>
      <p:pic>
        <p:nvPicPr>
          <p:cNvPr id="3" name="Picture 2">
            <a:extLst>
              <a:ext uri="{FF2B5EF4-FFF2-40B4-BE49-F238E27FC236}">
                <a16:creationId xmlns:a16="http://schemas.microsoft.com/office/drawing/2014/main" id="{FF5AD3C1-CA92-4865-B3F1-91FD4E504C73}"/>
              </a:ext>
            </a:extLst>
          </p:cNvPr>
          <p:cNvPicPr>
            <a:picLocks noChangeAspect="1"/>
          </p:cNvPicPr>
          <p:nvPr/>
        </p:nvPicPr>
        <p:blipFill>
          <a:blip r:embed="rId3"/>
          <a:stretch>
            <a:fillRect/>
          </a:stretch>
        </p:blipFill>
        <p:spPr>
          <a:xfrm>
            <a:off x="3267075" y="2388841"/>
            <a:ext cx="5169694" cy="1600200"/>
          </a:xfrm>
          <a:prstGeom prst="rect">
            <a:avLst/>
          </a:prstGeom>
        </p:spPr>
      </p:pic>
      <p:pic>
        <p:nvPicPr>
          <p:cNvPr id="4" name="Picture 3">
            <a:extLst>
              <a:ext uri="{FF2B5EF4-FFF2-40B4-BE49-F238E27FC236}">
                <a16:creationId xmlns:a16="http://schemas.microsoft.com/office/drawing/2014/main" id="{34BB03AC-F9B7-49C3-A3B8-4190BD4E2A94}"/>
              </a:ext>
            </a:extLst>
          </p:cNvPr>
          <p:cNvPicPr>
            <a:picLocks noChangeAspect="1"/>
          </p:cNvPicPr>
          <p:nvPr/>
        </p:nvPicPr>
        <p:blipFill>
          <a:blip r:embed="rId4"/>
          <a:stretch>
            <a:fillRect/>
          </a:stretch>
        </p:blipFill>
        <p:spPr>
          <a:xfrm>
            <a:off x="611186" y="4249338"/>
            <a:ext cx="8020050" cy="1600201"/>
          </a:xfrm>
          <a:prstGeom prst="rect">
            <a:avLst/>
          </a:prstGeom>
        </p:spPr>
      </p:pic>
    </p:spTree>
    <p:extLst>
      <p:ext uri="{BB962C8B-B14F-4D97-AF65-F5344CB8AC3E}">
        <p14:creationId xmlns:p14="http://schemas.microsoft.com/office/powerpoint/2010/main" val="30892933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26A791-095C-4840-8A82-6A24762FB397}"/>
              </a:ext>
            </a:extLst>
          </p:cNvPr>
          <p:cNvSpPr>
            <a:spLocks noGrp="1"/>
          </p:cNvSpPr>
          <p:nvPr>
            <p:ph sz="quarter" idx="10"/>
          </p:nvPr>
        </p:nvSpPr>
        <p:spPr>
          <a:xfrm>
            <a:off x="342901" y="1619251"/>
            <a:ext cx="8189915" cy="3969992"/>
          </a:xfrm>
        </p:spPr>
        <p:txBody>
          <a:bodyPr/>
          <a:lstStyle/>
          <a:p>
            <a:endParaRPr lang="en-CA" sz="2400" dirty="0"/>
          </a:p>
          <a:p>
            <a:endParaRPr lang="en-CA" sz="2400" dirty="0"/>
          </a:p>
          <a:p>
            <a:r>
              <a:rPr lang="en-CA" sz="2400" dirty="0"/>
              <a:t>3) National Surveys</a:t>
            </a:r>
          </a:p>
          <a:p>
            <a:endParaRPr lang="en-CA" dirty="0"/>
          </a:p>
          <a:p>
            <a:endParaRPr lang="en-CA" dirty="0"/>
          </a:p>
          <a:p>
            <a:endParaRPr lang="en-CA" dirty="0"/>
          </a:p>
        </p:txBody>
      </p:sp>
      <p:pic>
        <p:nvPicPr>
          <p:cNvPr id="3" name="Picture 2">
            <a:extLst>
              <a:ext uri="{FF2B5EF4-FFF2-40B4-BE49-F238E27FC236}">
                <a16:creationId xmlns:a16="http://schemas.microsoft.com/office/drawing/2014/main" id="{71C3C195-098A-4DB1-AC8E-5649C0E719DA}"/>
              </a:ext>
            </a:extLst>
          </p:cNvPr>
          <p:cNvPicPr>
            <a:picLocks noChangeAspect="1"/>
          </p:cNvPicPr>
          <p:nvPr/>
        </p:nvPicPr>
        <p:blipFill>
          <a:blip r:embed="rId2"/>
          <a:stretch>
            <a:fillRect/>
          </a:stretch>
        </p:blipFill>
        <p:spPr>
          <a:xfrm>
            <a:off x="3006328" y="1407319"/>
            <a:ext cx="6007894" cy="2021681"/>
          </a:xfrm>
          <a:prstGeom prst="rect">
            <a:avLst/>
          </a:prstGeom>
        </p:spPr>
      </p:pic>
      <p:sp>
        <p:nvSpPr>
          <p:cNvPr id="5" name="AutoShape 2" descr="10.5281/zenodo.34005">
            <a:extLst>
              <a:ext uri="{FF2B5EF4-FFF2-40B4-BE49-F238E27FC236}">
                <a16:creationId xmlns:a16="http://schemas.microsoft.com/office/drawing/2014/main" id="{62F790EA-0C16-44E0-996B-F30676870671}"/>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CA" sz="1350">
              <a:solidFill>
                <a:prstClr val="black"/>
              </a:solidFill>
              <a:latin typeface="Calibri" panose="020F0502020204030204"/>
            </a:endParaRPr>
          </a:p>
        </p:txBody>
      </p:sp>
      <p:sp>
        <p:nvSpPr>
          <p:cNvPr id="7" name="Rectangle 6">
            <a:extLst>
              <a:ext uri="{FF2B5EF4-FFF2-40B4-BE49-F238E27FC236}">
                <a16:creationId xmlns:a16="http://schemas.microsoft.com/office/drawing/2014/main" id="{4BD7C080-667F-46C9-8B89-18373EB2DF8C}"/>
              </a:ext>
            </a:extLst>
          </p:cNvPr>
          <p:cNvSpPr/>
          <p:nvPr/>
        </p:nvSpPr>
        <p:spPr>
          <a:xfrm>
            <a:off x="3547052" y="2650955"/>
            <a:ext cx="2174891" cy="300082"/>
          </a:xfrm>
          <a:prstGeom prst="rect">
            <a:avLst/>
          </a:prstGeom>
        </p:spPr>
        <p:txBody>
          <a:bodyPr wrap="none">
            <a:spAutoFit/>
          </a:bodyPr>
          <a:lstStyle/>
          <a:p>
            <a:pPr defTabSz="685800"/>
            <a:r>
              <a:rPr lang="en-CA" sz="1350" dirty="0">
                <a:solidFill>
                  <a:prstClr val="black"/>
                </a:solidFill>
                <a:latin typeface="Calibri" panose="020F0502020204030204"/>
              </a:rPr>
              <a:t>DOI: 10.5281/zenodo.34005</a:t>
            </a:r>
          </a:p>
        </p:txBody>
      </p:sp>
      <p:pic>
        <p:nvPicPr>
          <p:cNvPr id="8" name="Picture 7">
            <a:extLst>
              <a:ext uri="{FF2B5EF4-FFF2-40B4-BE49-F238E27FC236}">
                <a16:creationId xmlns:a16="http://schemas.microsoft.com/office/drawing/2014/main" id="{339CCBDA-2DA7-4B6B-8A25-ABA2BA0B31AB}"/>
              </a:ext>
            </a:extLst>
          </p:cNvPr>
          <p:cNvPicPr>
            <a:picLocks noChangeAspect="1"/>
          </p:cNvPicPr>
          <p:nvPr/>
        </p:nvPicPr>
        <p:blipFill>
          <a:blip r:embed="rId3"/>
          <a:stretch>
            <a:fillRect/>
          </a:stretch>
        </p:blipFill>
        <p:spPr>
          <a:xfrm>
            <a:off x="677050" y="3654700"/>
            <a:ext cx="5740004" cy="1971675"/>
          </a:xfrm>
          <a:prstGeom prst="rect">
            <a:avLst/>
          </a:prstGeom>
        </p:spPr>
      </p:pic>
    </p:spTree>
    <p:extLst>
      <p:ext uri="{BB962C8B-B14F-4D97-AF65-F5344CB8AC3E}">
        <p14:creationId xmlns:p14="http://schemas.microsoft.com/office/powerpoint/2010/main" val="2793759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 of the IG</a:t>
            </a:r>
            <a:endParaRPr lang="nl-NL" dirty="0"/>
          </a:p>
        </p:txBody>
      </p:sp>
      <p:sp>
        <p:nvSpPr>
          <p:cNvPr id="3" name="Content Placeholder 2"/>
          <p:cNvSpPr>
            <a:spLocks noGrp="1"/>
          </p:cNvSpPr>
          <p:nvPr>
            <p:ph idx="1"/>
          </p:nvPr>
        </p:nvSpPr>
        <p:spPr/>
        <p:txBody>
          <a:bodyPr>
            <a:normAutofit fontScale="92500"/>
          </a:bodyPr>
          <a:lstStyle/>
          <a:p>
            <a:pPr marL="457200" indent="-457200">
              <a:buAutoNum type="arabicPeriod"/>
            </a:pPr>
            <a:r>
              <a:rPr lang="nl-NL" dirty="0" err="1"/>
              <a:t>Convene</a:t>
            </a:r>
            <a:r>
              <a:rPr lang="nl-NL" dirty="0"/>
              <a:t> User </a:t>
            </a:r>
            <a:r>
              <a:rPr lang="nl-NL" dirty="0" err="1"/>
              <a:t>Communities</a:t>
            </a:r>
            <a:endParaRPr lang="nl-NL" dirty="0"/>
          </a:p>
          <a:p>
            <a:pPr lvl="1"/>
            <a:r>
              <a:rPr lang="nl-NL" dirty="0" err="1"/>
              <a:t>Participation</a:t>
            </a:r>
            <a:r>
              <a:rPr lang="nl-NL" dirty="0"/>
              <a:t> </a:t>
            </a:r>
            <a:r>
              <a:rPr lang="nl-NL" dirty="0" err="1"/>
              <a:t>and</a:t>
            </a:r>
            <a:r>
              <a:rPr lang="nl-NL" dirty="0"/>
              <a:t> </a:t>
            </a:r>
            <a:r>
              <a:rPr lang="nl-NL" dirty="0" err="1"/>
              <a:t>perspectives</a:t>
            </a:r>
            <a:r>
              <a:rPr lang="nl-NL" dirty="0"/>
              <a:t> </a:t>
            </a:r>
          </a:p>
          <a:p>
            <a:pPr lvl="1"/>
            <a:r>
              <a:rPr lang="fr-FR" dirty="0" err="1"/>
              <a:t>Promote</a:t>
            </a:r>
            <a:r>
              <a:rPr lang="fr-FR" dirty="0"/>
              <a:t> dialogue </a:t>
            </a:r>
            <a:r>
              <a:rPr lang="fr-FR" dirty="0" err="1"/>
              <a:t>among</a:t>
            </a:r>
            <a:r>
              <a:rPr lang="fr-FR" dirty="0"/>
              <a:t> questionnaire designers and </a:t>
            </a:r>
            <a:r>
              <a:rPr lang="fr-FR" dirty="0" err="1"/>
              <a:t>survey</a:t>
            </a:r>
            <a:r>
              <a:rPr lang="fr-FR" dirty="0"/>
              <a:t> </a:t>
            </a:r>
            <a:r>
              <a:rPr lang="fr-FR" dirty="0" err="1"/>
              <a:t>users</a:t>
            </a:r>
            <a:r>
              <a:rPr lang="fr-FR" dirty="0"/>
              <a:t> </a:t>
            </a:r>
            <a:endParaRPr lang="nl-NL" dirty="0"/>
          </a:p>
          <a:p>
            <a:pPr marL="0" indent="0">
              <a:buNone/>
            </a:pPr>
            <a:r>
              <a:rPr lang="en-US" dirty="0"/>
              <a:t>2. Develop a community-designed modular and interoperable open survey(s) </a:t>
            </a:r>
            <a:endParaRPr lang="nl-NL" dirty="0"/>
          </a:p>
          <a:p>
            <a:pPr lvl="1"/>
            <a:r>
              <a:rPr lang="nl-NL" dirty="0"/>
              <a:t>Horizon scanning </a:t>
            </a:r>
          </a:p>
          <a:p>
            <a:pPr lvl="1"/>
            <a:r>
              <a:rPr lang="nl-NL" dirty="0"/>
              <a:t>Engagement &amp; recruitment </a:t>
            </a:r>
            <a:endParaRPr lang="en-US" dirty="0"/>
          </a:p>
          <a:p>
            <a:pPr marL="0" indent="0">
              <a:buNone/>
            </a:pPr>
            <a:r>
              <a:rPr lang="en-US" dirty="0"/>
              <a:t>3. Determine how such open survey(s) could be implemented and results analyzed globally </a:t>
            </a:r>
            <a:endParaRPr lang="nl-NL" dirty="0"/>
          </a:p>
          <a:p>
            <a:pPr lvl="1"/>
            <a:r>
              <a:rPr lang="en-US" dirty="0"/>
              <a:t>Assess available existing technical tools</a:t>
            </a:r>
            <a:endParaRPr lang="nl-NL" dirty="0"/>
          </a:p>
          <a:p>
            <a:pPr lvl="1"/>
            <a:r>
              <a:rPr lang="en-US" dirty="0"/>
              <a:t>Make the modular survey(s) freely available </a:t>
            </a:r>
            <a:endParaRPr lang="nl-NL" dirty="0"/>
          </a:p>
          <a:p>
            <a:pPr lvl="1"/>
            <a:r>
              <a:rPr lang="nl-NL" dirty="0" err="1"/>
              <a:t>Avoid</a:t>
            </a:r>
            <a:r>
              <a:rPr lang="nl-NL" dirty="0"/>
              <a:t> </a:t>
            </a:r>
            <a:r>
              <a:rPr lang="nl-NL" dirty="0" err="1"/>
              <a:t>duplication</a:t>
            </a:r>
            <a:r>
              <a:rPr lang="nl-NL" dirty="0"/>
              <a:t> of </a:t>
            </a:r>
            <a:r>
              <a:rPr lang="nl-NL" dirty="0" err="1"/>
              <a:t>efforts</a:t>
            </a:r>
            <a:r>
              <a:rPr lang="nl-NL" dirty="0"/>
              <a:t> </a:t>
            </a:r>
          </a:p>
          <a:p>
            <a:endParaRPr lang="en-US" dirty="0"/>
          </a:p>
          <a:p>
            <a:pPr marL="0" indent="0">
              <a:buNone/>
            </a:pPr>
            <a:endParaRPr lang="nl-NL" dirty="0"/>
          </a:p>
          <a:p>
            <a:endParaRPr lang="nl-NL" dirty="0"/>
          </a:p>
        </p:txBody>
      </p:sp>
      <p:sp>
        <p:nvSpPr>
          <p:cNvPr id="4" name="Slide Number Placeholder 3"/>
          <p:cNvSpPr>
            <a:spLocks noGrp="1"/>
          </p:cNvSpPr>
          <p:nvPr>
            <p:ph type="sldNum" sz="quarter" idx="12"/>
          </p:nvPr>
        </p:nvSpPr>
        <p:spPr/>
        <p:txBody>
          <a:bodyPr/>
          <a:lstStyle/>
          <a:p>
            <a:fld id="{F045888D-9AB1-6B4D-8F49-EDCF20386FDE}" type="slidenum">
              <a:rPr lang="en-US" smtClean="0"/>
              <a:pPr/>
              <a:t>3</a:t>
            </a:fld>
            <a:endParaRPr lang="en-US" dirty="0"/>
          </a:p>
        </p:txBody>
      </p:sp>
      <p:pic>
        <p:nvPicPr>
          <p:cNvPr id="5" name="Picture 4"/>
          <p:cNvPicPr>
            <a:picLocks noChangeAspect="1"/>
          </p:cNvPicPr>
          <p:nvPr/>
        </p:nvPicPr>
        <p:blipFill>
          <a:blip r:embed="rId2"/>
          <a:stretch>
            <a:fillRect/>
          </a:stretch>
        </p:blipFill>
        <p:spPr>
          <a:xfrm>
            <a:off x="6804248" y="5772868"/>
            <a:ext cx="1688738" cy="1018120"/>
          </a:xfrm>
          <a:prstGeom prst="rect">
            <a:avLst/>
          </a:prstGeom>
        </p:spPr>
      </p:pic>
    </p:spTree>
    <p:extLst>
      <p:ext uri="{BB962C8B-B14F-4D97-AF65-F5344CB8AC3E}">
        <p14:creationId xmlns:p14="http://schemas.microsoft.com/office/powerpoint/2010/main" val="330667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611190" y="1600201"/>
            <a:ext cx="7921625" cy="4181474"/>
          </a:xfrm>
        </p:spPr>
        <p:txBody>
          <a:bodyPr/>
          <a:lstStyle/>
          <a:p>
            <a:r>
              <a:rPr lang="en-CA" sz="2400" dirty="0"/>
              <a:t>4) Academic Publishers</a:t>
            </a:r>
          </a:p>
          <a:p>
            <a:endParaRPr lang="en-CA" dirty="0"/>
          </a:p>
        </p:txBody>
      </p:sp>
      <p:pic>
        <p:nvPicPr>
          <p:cNvPr id="3" name="Picture 2">
            <a:extLst>
              <a:ext uri="{FF2B5EF4-FFF2-40B4-BE49-F238E27FC236}">
                <a16:creationId xmlns:a16="http://schemas.microsoft.com/office/drawing/2014/main" id="{27779DB3-5973-46C8-9912-7041FA68CF68}"/>
              </a:ext>
            </a:extLst>
          </p:cNvPr>
          <p:cNvPicPr>
            <a:picLocks noChangeAspect="1"/>
          </p:cNvPicPr>
          <p:nvPr/>
        </p:nvPicPr>
        <p:blipFill>
          <a:blip r:embed="rId2"/>
          <a:stretch>
            <a:fillRect/>
          </a:stretch>
        </p:blipFill>
        <p:spPr>
          <a:xfrm>
            <a:off x="2414588" y="2003822"/>
            <a:ext cx="6029325" cy="792956"/>
          </a:xfrm>
          <a:prstGeom prst="rect">
            <a:avLst/>
          </a:prstGeom>
        </p:spPr>
      </p:pic>
      <p:pic>
        <p:nvPicPr>
          <p:cNvPr id="4" name="Picture 3">
            <a:extLst>
              <a:ext uri="{FF2B5EF4-FFF2-40B4-BE49-F238E27FC236}">
                <a16:creationId xmlns:a16="http://schemas.microsoft.com/office/drawing/2014/main" id="{E6389EDA-2992-4F5C-BEB9-822C0035B44B}"/>
              </a:ext>
            </a:extLst>
          </p:cNvPr>
          <p:cNvPicPr>
            <a:picLocks noChangeAspect="1"/>
          </p:cNvPicPr>
          <p:nvPr/>
        </p:nvPicPr>
        <p:blipFill>
          <a:blip r:embed="rId3"/>
          <a:stretch>
            <a:fillRect/>
          </a:stretch>
        </p:blipFill>
        <p:spPr>
          <a:xfrm>
            <a:off x="0" y="2955726"/>
            <a:ext cx="9144000" cy="1470422"/>
          </a:xfrm>
          <a:prstGeom prst="rect">
            <a:avLst/>
          </a:prstGeom>
        </p:spPr>
      </p:pic>
      <p:pic>
        <p:nvPicPr>
          <p:cNvPr id="5" name="Picture 4">
            <a:extLst>
              <a:ext uri="{FF2B5EF4-FFF2-40B4-BE49-F238E27FC236}">
                <a16:creationId xmlns:a16="http://schemas.microsoft.com/office/drawing/2014/main" id="{06BF0E2A-ED35-480C-BE5D-2A2E26EC12BA}"/>
              </a:ext>
            </a:extLst>
          </p:cNvPr>
          <p:cNvPicPr>
            <a:picLocks noChangeAspect="1"/>
          </p:cNvPicPr>
          <p:nvPr/>
        </p:nvPicPr>
        <p:blipFill>
          <a:blip r:embed="rId4"/>
          <a:stretch>
            <a:fillRect/>
          </a:stretch>
        </p:blipFill>
        <p:spPr>
          <a:xfrm>
            <a:off x="4037409" y="4697612"/>
            <a:ext cx="5011341" cy="1120377"/>
          </a:xfrm>
          <a:prstGeom prst="rect">
            <a:avLst/>
          </a:prstGeom>
        </p:spPr>
      </p:pic>
    </p:spTree>
    <p:extLst>
      <p:ext uri="{BB962C8B-B14F-4D97-AF65-F5344CB8AC3E}">
        <p14:creationId xmlns:p14="http://schemas.microsoft.com/office/powerpoint/2010/main" val="35143360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611190" y="1600201"/>
            <a:ext cx="7921625" cy="4181474"/>
          </a:xfrm>
        </p:spPr>
        <p:txBody>
          <a:bodyPr/>
          <a:lstStyle/>
          <a:p>
            <a:r>
              <a:rPr lang="en-CA" sz="3000" dirty="0"/>
              <a:t>Why are they asking?</a:t>
            </a:r>
          </a:p>
          <a:p>
            <a:r>
              <a:rPr lang="en-CA" sz="3000" dirty="0"/>
              <a:t> </a:t>
            </a:r>
          </a:p>
          <a:p>
            <a:r>
              <a:rPr lang="en-CA" sz="2700" dirty="0"/>
              <a:t>Several motivations:</a:t>
            </a:r>
          </a:p>
          <a:p>
            <a:pPr marL="385763" indent="-385763">
              <a:buAutoNum type="arabicPeriod"/>
            </a:pPr>
            <a:r>
              <a:rPr lang="en-CA" sz="2100" dirty="0"/>
              <a:t>Benchmark current state &amp; monitor changes over time</a:t>
            </a:r>
          </a:p>
          <a:p>
            <a:pPr marL="385763" indent="-385763">
              <a:buAutoNum type="arabicPeriod"/>
            </a:pPr>
            <a:r>
              <a:rPr lang="en-CA" sz="2100" dirty="0"/>
              <a:t>Design new support services</a:t>
            </a:r>
          </a:p>
          <a:p>
            <a:pPr marL="385763" indent="-385763">
              <a:buAutoNum type="arabicPeriod"/>
            </a:pPr>
            <a:r>
              <a:rPr lang="en-CA" sz="2100" dirty="0"/>
              <a:t>Promote dialogue / inform stakeholder engagement</a:t>
            </a:r>
          </a:p>
          <a:p>
            <a:pPr marL="385763" indent="-385763">
              <a:buAutoNum type="arabicPeriod"/>
            </a:pPr>
            <a:endParaRPr lang="en-CA" sz="2100" dirty="0"/>
          </a:p>
          <a:p>
            <a:r>
              <a:rPr lang="en-CA" sz="2100" dirty="0"/>
              <a:t>…. and there is the potential for policy analysis: using surveys to explain why changes are / are not occurring </a:t>
            </a:r>
          </a:p>
          <a:p>
            <a:pPr marL="385763" indent="-385763">
              <a:buAutoNum type="arabicPeriod"/>
            </a:pPr>
            <a:endParaRPr lang="en-CA" sz="2100" dirty="0"/>
          </a:p>
          <a:p>
            <a:pPr marL="385763" indent="-385763">
              <a:buAutoNum type="arabicPeriod"/>
            </a:pPr>
            <a:endParaRPr lang="en-CA" sz="2100" dirty="0"/>
          </a:p>
          <a:p>
            <a:endParaRPr lang="en-CA" dirty="0"/>
          </a:p>
        </p:txBody>
      </p:sp>
    </p:spTree>
    <p:extLst>
      <p:ext uri="{BB962C8B-B14F-4D97-AF65-F5344CB8AC3E}">
        <p14:creationId xmlns:p14="http://schemas.microsoft.com/office/powerpoint/2010/main" val="36841140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611190" y="1600201"/>
            <a:ext cx="7921625" cy="4181474"/>
          </a:xfrm>
        </p:spPr>
        <p:txBody>
          <a:bodyPr/>
          <a:lstStyle/>
          <a:p>
            <a:r>
              <a:rPr lang="en-CA" sz="3000" dirty="0"/>
              <a:t>Where are the Answers Coming From?</a:t>
            </a:r>
          </a:p>
          <a:p>
            <a:endParaRPr lang="en-CA" sz="3000" dirty="0"/>
          </a:p>
          <a:p>
            <a:endParaRPr lang="en-CA" sz="2100" dirty="0"/>
          </a:p>
          <a:p>
            <a:r>
              <a:rPr lang="en-CA" sz="2400" dirty="0"/>
              <a:t>Brief overview of 10 global surveys</a:t>
            </a:r>
          </a:p>
          <a:p>
            <a:r>
              <a:rPr lang="en-CA" sz="2100" dirty="0"/>
              <a:t>	</a:t>
            </a:r>
          </a:p>
          <a:p>
            <a:r>
              <a:rPr lang="en-CA" sz="2100" dirty="0"/>
              <a:t>	High-level geographical distribution</a:t>
            </a:r>
          </a:p>
          <a:p>
            <a:r>
              <a:rPr lang="en-CA" sz="2100" dirty="0"/>
              <a:t>	</a:t>
            </a:r>
          </a:p>
          <a:p>
            <a:r>
              <a:rPr lang="en-CA" sz="2100" dirty="0"/>
              <a:t>	Illustrative heatmaps</a:t>
            </a:r>
          </a:p>
          <a:p>
            <a:endParaRPr lang="en-CA" dirty="0"/>
          </a:p>
        </p:txBody>
      </p:sp>
    </p:spTree>
    <p:extLst>
      <p:ext uri="{BB962C8B-B14F-4D97-AF65-F5344CB8AC3E}">
        <p14:creationId xmlns:p14="http://schemas.microsoft.com/office/powerpoint/2010/main" val="4222132953"/>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4ADC4A8A-BB45-47ED-B676-3FE27981325C}"/>
              </a:ext>
            </a:extLst>
          </p:cNvPr>
          <p:cNvGraphicFramePr>
            <a:graphicFrameLocks noGrp="1"/>
          </p:cNvGraphicFramePr>
          <p:nvPr>
            <p:ph sz="quarter" idx="10"/>
          </p:nvPr>
        </p:nvGraphicFramePr>
        <p:xfrm>
          <a:off x="1" y="857250"/>
          <a:ext cx="9144001" cy="5143502"/>
        </p:xfrm>
        <a:graphic>
          <a:graphicData uri="http://schemas.openxmlformats.org/drawingml/2006/table">
            <a:tbl>
              <a:tblPr firstRow="1" firstCol="1">
                <a:tableStyleId>{5C22544A-7EE6-4342-B048-85BDC9FD1C3A}</a:tableStyleId>
              </a:tblPr>
              <a:tblGrid>
                <a:gridCol w="1997760">
                  <a:extLst>
                    <a:ext uri="{9D8B030D-6E8A-4147-A177-3AD203B41FA5}">
                      <a16:colId xmlns:a16="http://schemas.microsoft.com/office/drawing/2014/main" val="2817398242"/>
                    </a:ext>
                  </a:extLst>
                </a:gridCol>
                <a:gridCol w="1860105">
                  <a:extLst>
                    <a:ext uri="{9D8B030D-6E8A-4147-A177-3AD203B41FA5}">
                      <a16:colId xmlns:a16="http://schemas.microsoft.com/office/drawing/2014/main" val="2614905442"/>
                    </a:ext>
                  </a:extLst>
                </a:gridCol>
                <a:gridCol w="1951805">
                  <a:extLst>
                    <a:ext uri="{9D8B030D-6E8A-4147-A177-3AD203B41FA5}">
                      <a16:colId xmlns:a16="http://schemas.microsoft.com/office/drawing/2014/main" val="2057824590"/>
                    </a:ext>
                  </a:extLst>
                </a:gridCol>
                <a:gridCol w="569277">
                  <a:extLst>
                    <a:ext uri="{9D8B030D-6E8A-4147-A177-3AD203B41FA5}">
                      <a16:colId xmlns:a16="http://schemas.microsoft.com/office/drawing/2014/main" val="143254917"/>
                    </a:ext>
                  </a:extLst>
                </a:gridCol>
                <a:gridCol w="719882">
                  <a:extLst>
                    <a:ext uri="{9D8B030D-6E8A-4147-A177-3AD203B41FA5}">
                      <a16:colId xmlns:a16="http://schemas.microsoft.com/office/drawing/2014/main" val="3244621786"/>
                    </a:ext>
                  </a:extLst>
                </a:gridCol>
                <a:gridCol w="780524">
                  <a:extLst>
                    <a:ext uri="{9D8B030D-6E8A-4147-A177-3AD203B41FA5}">
                      <a16:colId xmlns:a16="http://schemas.microsoft.com/office/drawing/2014/main" val="2207414374"/>
                    </a:ext>
                  </a:extLst>
                </a:gridCol>
                <a:gridCol w="625067">
                  <a:extLst>
                    <a:ext uri="{9D8B030D-6E8A-4147-A177-3AD203B41FA5}">
                      <a16:colId xmlns:a16="http://schemas.microsoft.com/office/drawing/2014/main" val="2858715461"/>
                    </a:ext>
                  </a:extLst>
                </a:gridCol>
                <a:gridCol w="639581">
                  <a:extLst>
                    <a:ext uri="{9D8B030D-6E8A-4147-A177-3AD203B41FA5}">
                      <a16:colId xmlns:a16="http://schemas.microsoft.com/office/drawing/2014/main" val="2533325399"/>
                    </a:ext>
                  </a:extLst>
                </a:gridCol>
              </a:tblGrid>
              <a:tr h="543833">
                <a:tc>
                  <a:txBody>
                    <a:bodyPr/>
                    <a:lstStyle/>
                    <a:p>
                      <a:pPr algn="ctr">
                        <a:lnSpc>
                          <a:spcPct val="107000"/>
                        </a:lnSpc>
                        <a:spcAft>
                          <a:spcPts val="0"/>
                        </a:spcAft>
                      </a:pPr>
                      <a:r>
                        <a:rPr lang="en-CA" sz="1100" b="1" dirty="0">
                          <a:effectLst/>
                        </a:rPr>
                        <a:t>Survey sponsor </a:t>
                      </a:r>
                      <a:endParaRPr lang="en-CA" sz="2100" b="1" dirty="0">
                        <a:effectLst/>
                      </a:endParaRPr>
                    </a:p>
                    <a:p>
                      <a:pPr algn="ctr">
                        <a:lnSpc>
                          <a:spcPct val="107000"/>
                        </a:lnSpc>
                        <a:spcAft>
                          <a:spcPts val="0"/>
                        </a:spcAft>
                      </a:pPr>
                      <a:r>
                        <a:rPr lang="en-CA" sz="1100" b="1" dirty="0">
                          <a:effectLst/>
                        </a:rPr>
                        <a:t>[data set citation]</a:t>
                      </a:r>
                      <a:endParaRPr lang="en-CA" sz="2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b="1">
                          <a:effectLst/>
                        </a:rPr>
                        <a:t>Title</a:t>
                      </a:r>
                      <a:endParaRPr lang="en-CA" sz="15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b="1">
                          <a:effectLst/>
                        </a:rPr>
                        <a:t>Topics of focus</a:t>
                      </a:r>
                      <a:endParaRPr lang="en-CA" sz="15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b="1">
                          <a:effectLst/>
                        </a:rPr>
                        <a:t>Survey year</a:t>
                      </a:r>
                      <a:endParaRPr lang="en-CA" sz="15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b="1">
                          <a:effectLst/>
                        </a:rPr>
                        <a:t>Publication year</a:t>
                      </a:r>
                      <a:endParaRPr lang="en-CA" sz="15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b="1">
                          <a:effectLst/>
                        </a:rPr>
                        <a:t># invitations </a:t>
                      </a:r>
                      <a:endParaRPr lang="en-CA" sz="15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b="1">
                          <a:effectLst/>
                        </a:rPr>
                        <a:t># responses</a:t>
                      </a:r>
                      <a:endParaRPr lang="en-CA" sz="15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b="1" dirty="0">
                          <a:effectLst/>
                        </a:rPr>
                        <a:t># questions</a:t>
                      </a:r>
                      <a:endParaRPr lang="en-CA" sz="15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893356957"/>
                  </a:ext>
                </a:extLst>
              </a:tr>
              <a:tr h="461993">
                <a:tc>
                  <a:txBody>
                    <a:bodyPr/>
                    <a:lstStyle/>
                    <a:p>
                      <a:pPr>
                        <a:lnSpc>
                          <a:spcPct val="107000"/>
                        </a:lnSpc>
                        <a:spcAft>
                          <a:spcPts val="0"/>
                        </a:spcAft>
                      </a:pPr>
                      <a:r>
                        <a:rPr lang="fr-CA" sz="900" b="0" dirty="0">
                          <a:effectLst/>
                        </a:rPr>
                        <a:t>Belmont Forum</a:t>
                      </a:r>
                      <a:endParaRPr lang="en-CA" sz="1800" b="0" dirty="0">
                        <a:effectLst/>
                      </a:endParaRPr>
                    </a:p>
                    <a:p>
                      <a:pPr>
                        <a:lnSpc>
                          <a:spcPct val="107000"/>
                        </a:lnSpc>
                        <a:spcAft>
                          <a:spcPts val="0"/>
                        </a:spcAft>
                      </a:pPr>
                      <a:r>
                        <a:rPr lang="fr-CA" sz="900" b="0" dirty="0">
                          <a:effectLst/>
                        </a:rPr>
                        <a:t>[Schmidt et al 2015]</a:t>
                      </a:r>
                      <a:endParaRPr lang="en-CA" sz="18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nSpc>
                          <a:spcPct val="107000"/>
                        </a:lnSpc>
                        <a:spcAft>
                          <a:spcPts val="0"/>
                        </a:spcAft>
                      </a:pPr>
                      <a:r>
                        <a:rPr lang="en-CA" sz="900" b="1">
                          <a:effectLst/>
                        </a:rPr>
                        <a:t>The Belmont Forum’s Open Data Survey</a:t>
                      </a:r>
                      <a:endParaRPr lang="en-CA" sz="18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nSpc>
                          <a:spcPct val="107000"/>
                        </a:lnSpc>
                        <a:spcAft>
                          <a:spcPts val="0"/>
                        </a:spcAft>
                      </a:pPr>
                      <a:r>
                        <a:rPr lang="en-CA" sz="800">
                          <a:effectLst/>
                        </a:rPr>
                        <a:t>Identify key open data activities, best practices from a user perspective, barriers and incentives for data sharing</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a:effectLst/>
                        </a:rPr>
                        <a:t>2014</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a:effectLst/>
                        </a:rPr>
                        <a:t>2015</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a:effectLst/>
                        </a:rPr>
                        <a:t>~29,000</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a:effectLst/>
                        </a:rPr>
                        <a:t>1330</a:t>
                      </a:r>
                      <a:r>
                        <a:rPr lang="en-CA" sz="800" baseline="30000">
                          <a:effectLst/>
                        </a:rPr>
                        <a:t>a</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a:effectLst/>
                        </a:rPr>
                        <a:t>19</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510568193"/>
                  </a:ext>
                </a:extLst>
              </a:tr>
              <a:tr h="492870">
                <a:tc>
                  <a:txBody>
                    <a:bodyPr/>
                    <a:lstStyle/>
                    <a:p>
                      <a:pPr>
                        <a:lnSpc>
                          <a:spcPct val="107000"/>
                        </a:lnSpc>
                        <a:spcAft>
                          <a:spcPts val="0"/>
                        </a:spcAft>
                      </a:pPr>
                      <a:r>
                        <a:rPr lang="fr-CA" sz="900" b="0" dirty="0">
                          <a:effectLst/>
                        </a:rPr>
                        <a:t>CWTS &amp; Elsevier </a:t>
                      </a:r>
                      <a:endParaRPr lang="en-CA" sz="1800" b="0" dirty="0">
                        <a:effectLst/>
                      </a:endParaRPr>
                    </a:p>
                    <a:p>
                      <a:pPr>
                        <a:lnSpc>
                          <a:spcPct val="107000"/>
                        </a:lnSpc>
                        <a:spcAft>
                          <a:spcPts val="0"/>
                        </a:spcAft>
                      </a:pPr>
                      <a:r>
                        <a:rPr lang="fr-CA" sz="900" b="0" dirty="0">
                          <a:effectLst/>
                        </a:rPr>
                        <a:t>[Berghmans et al. 2017]</a:t>
                      </a:r>
                      <a:endParaRPr lang="en-CA" sz="18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nSpc>
                          <a:spcPct val="107000"/>
                        </a:lnSpc>
                        <a:spcAft>
                          <a:spcPts val="0"/>
                        </a:spcAft>
                      </a:pPr>
                      <a:r>
                        <a:rPr lang="en-CA" sz="900" b="1">
                          <a:effectLst/>
                        </a:rPr>
                        <a:t>Open Data: The Researcher Perspective</a:t>
                      </a:r>
                      <a:endParaRPr lang="en-CA" sz="18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nSpc>
                          <a:spcPct val="107000"/>
                        </a:lnSpc>
                        <a:spcAft>
                          <a:spcPts val="0"/>
                        </a:spcAft>
                      </a:pPr>
                      <a:r>
                        <a:rPr lang="en-CA" sz="800" dirty="0">
                          <a:effectLst/>
                        </a:rPr>
                        <a:t>Attitudes and behavior of researchers with regard to sharing their research data and using open data in their own research</a:t>
                      </a:r>
                      <a:endParaRPr lang="en-CA"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a:effectLst/>
                        </a:rPr>
                        <a:t>2016</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a:effectLst/>
                        </a:rPr>
                        <a:t>2017</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a:effectLst/>
                        </a:rPr>
                        <a:t>50,521</a:t>
                      </a:r>
                      <a:r>
                        <a:rPr lang="en-CA" sz="800" baseline="30000">
                          <a:effectLst/>
                        </a:rPr>
                        <a:t>b</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a:effectLst/>
                        </a:rPr>
                        <a:t>1162</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a:effectLst/>
                        </a:rPr>
                        <a:t>41</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4198346513"/>
                  </a:ext>
                </a:extLst>
              </a:tr>
              <a:tr h="498464">
                <a:tc>
                  <a:txBody>
                    <a:bodyPr/>
                    <a:lstStyle/>
                    <a:p>
                      <a:pPr>
                        <a:lnSpc>
                          <a:spcPct val="107000"/>
                        </a:lnSpc>
                        <a:spcAft>
                          <a:spcPts val="0"/>
                        </a:spcAft>
                      </a:pPr>
                      <a:r>
                        <a:rPr lang="en-CA" sz="900" b="0" dirty="0" err="1">
                          <a:effectLst/>
                        </a:rPr>
                        <a:t>SpringerNature</a:t>
                      </a:r>
                      <a:r>
                        <a:rPr lang="en-CA" sz="900" b="0" dirty="0">
                          <a:effectLst/>
                        </a:rPr>
                        <a:t>, </a:t>
                      </a:r>
                      <a:r>
                        <a:rPr lang="en-CA" sz="900" b="0" dirty="0" err="1">
                          <a:effectLst/>
                        </a:rPr>
                        <a:t>FigShare</a:t>
                      </a:r>
                      <a:r>
                        <a:rPr lang="en-CA" sz="900" b="0" dirty="0">
                          <a:effectLst/>
                        </a:rPr>
                        <a:t> &amp; Digital Science </a:t>
                      </a:r>
                      <a:endParaRPr lang="en-CA" sz="1800" b="0" dirty="0">
                        <a:effectLst/>
                      </a:endParaRPr>
                    </a:p>
                    <a:p>
                      <a:pPr>
                        <a:lnSpc>
                          <a:spcPct val="107000"/>
                        </a:lnSpc>
                        <a:spcAft>
                          <a:spcPts val="0"/>
                        </a:spcAft>
                      </a:pPr>
                      <a:r>
                        <a:rPr lang="en-CA" sz="900" b="0" dirty="0">
                          <a:effectLst/>
                        </a:rPr>
                        <a:t>[Nature Research 2016]</a:t>
                      </a:r>
                      <a:endParaRPr lang="en-CA" sz="18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nSpc>
                          <a:spcPct val="107000"/>
                        </a:lnSpc>
                        <a:spcAft>
                          <a:spcPts val="0"/>
                        </a:spcAft>
                      </a:pPr>
                      <a:r>
                        <a:rPr lang="en-CA" sz="900" b="1" dirty="0">
                          <a:effectLst/>
                        </a:rPr>
                        <a:t>Open Data survey</a:t>
                      </a:r>
                      <a:endParaRPr lang="en-CA"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nSpc>
                          <a:spcPct val="107000"/>
                        </a:lnSpc>
                        <a:spcAft>
                          <a:spcPts val="0"/>
                        </a:spcAft>
                      </a:pPr>
                      <a:r>
                        <a:rPr lang="en-CA" sz="800">
                          <a:effectLst/>
                        </a:rPr>
                        <a:t>Researcher attitudes and experiences in working with open data</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a:effectLst/>
                        </a:rPr>
                        <a:t>2016</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a:effectLst/>
                        </a:rPr>
                        <a:t>2016</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a:effectLst/>
                        </a:rPr>
                        <a:t>NA</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a:effectLst/>
                        </a:rPr>
                        <a:t>2061</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a:effectLst/>
                        </a:rPr>
                        <a:t>58</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2729361745"/>
                  </a:ext>
                </a:extLst>
              </a:tr>
              <a:tr h="612506">
                <a:tc>
                  <a:txBody>
                    <a:bodyPr/>
                    <a:lstStyle/>
                    <a:p>
                      <a:pPr>
                        <a:lnSpc>
                          <a:spcPct val="107000"/>
                        </a:lnSpc>
                        <a:spcAft>
                          <a:spcPts val="0"/>
                        </a:spcAft>
                      </a:pPr>
                      <a:r>
                        <a:rPr lang="en-CA" sz="900" b="0" dirty="0" err="1">
                          <a:effectLst/>
                        </a:rPr>
                        <a:t>FigShare</a:t>
                      </a:r>
                      <a:r>
                        <a:rPr lang="en-CA" sz="900" b="0" dirty="0">
                          <a:effectLst/>
                        </a:rPr>
                        <a:t>, </a:t>
                      </a:r>
                      <a:r>
                        <a:rPr lang="en-CA" sz="900" b="0" dirty="0" err="1">
                          <a:effectLst/>
                        </a:rPr>
                        <a:t>SpringerNature</a:t>
                      </a:r>
                      <a:r>
                        <a:rPr lang="en-CA" sz="900" b="0" dirty="0">
                          <a:effectLst/>
                        </a:rPr>
                        <a:t>, Wiley &amp; Digital Science </a:t>
                      </a:r>
                      <a:endParaRPr lang="en-CA" sz="1800" b="0" dirty="0">
                        <a:effectLst/>
                      </a:endParaRPr>
                    </a:p>
                    <a:p>
                      <a:pPr>
                        <a:lnSpc>
                          <a:spcPct val="107000"/>
                        </a:lnSpc>
                        <a:spcAft>
                          <a:spcPts val="0"/>
                        </a:spcAft>
                      </a:pPr>
                      <a:r>
                        <a:rPr lang="en-CA" sz="900" b="0" dirty="0">
                          <a:effectLst/>
                        </a:rPr>
                        <a:t>[Nature Research et al 2017]</a:t>
                      </a:r>
                      <a:endParaRPr lang="en-CA" sz="18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nSpc>
                          <a:spcPct val="107000"/>
                        </a:lnSpc>
                        <a:spcAft>
                          <a:spcPts val="0"/>
                        </a:spcAft>
                      </a:pPr>
                      <a:r>
                        <a:rPr lang="en-CA" sz="900" b="1">
                          <a:effectLst/>
                        </a:rPr>
                        <a:t>State of Open Data survey 2017</a:t>
                      </a:r>
                      <a:endParaRPr lang="en-CA" sz="18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nSpc>
                          <a:spcPct val="107000"/>
                        </a:lnSpc>
                        <a:spcAft>
                          <a:spcPts val="0"/>
                        </a:spcAft>
                      </a:pPr>
                      <a:r>
                        <a:rPr lang="en-CA" sz="800">
                          <a:effectLst/>
                        </a:rPr>
                        <a:t>Changes over time researcher attitudes and experience working with open data</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a:effectLst/>
                        </a:rPr>
                        <a:t>2017</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a:effectLst/>
                        </a:rPr>
                        <a:t>2017</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a:effectLst/>
                        </a:rPr>
                        <a:t>NA</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a:effectLst/>
                        </a:rPr>
                        <a:t>2351</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dirty="0">
                          <a:effectLst/>
                        </a:rPr>
                        <a:t>95</a:t>
                      </a:r>
                      <a:endParaRPr lang="en-CA"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1381759344"/>
                  </a:ext>
                </a:extLst>
              </a:tr>
              <a:tr h="557815">
                <a:tc>
                  <a:txBody>
                    <a:bodyPr/>
                    <a:lstStyle/>
                    <a:p>
                      <a:pPr>
                        <a:lnSpc>
                          <a:spcPct val="107000"/>
                        </a:lnSpc>
                        <a:spcAft>
                          <a:spcPts val="0"/>
                        </a:spcAft>
                      </a:pPr>
                      <a:r>
                        <a:rPr lang="en-CA" sz="900" b="0" dirty="0" err="1">
                          <a:effectLst/>
                        </a:rPr>
                        <a:t>FigShare</a:t>
                      </a:r>
                      <a:r>
                        <a:rPr lang="en-CA" sz="900" b="0" dirty="0">
                          <a:effectLst/>
                        </a:rPr>
                        <a:t>, </a:t>
                      </a:r>
                      <a:r>
                        <a:rPr lang="en-CA" sz="900" b="0" dirty="0" err="1">
                          <a:effectLst/>
                        </a:rPr>
                        <a:t>SpringerNature</a:t>
                      </a:r>
                      <a:r>
                        <a:rPr lang="en-CA" sz="900" b="0" dirty="0">
                          <a:effectLst/>
                        </a:rPr>
                        <a:t>, Wiley, &amp; Digital Science </a:t>
                      </a:r>
                      <a:endParaRPr lang="en-CA" sz="1800" b="0" dirty="0">
                        <a:effectLst/>
                      </a:endParaRPr>
                    </a:p>
                    <a:p>
                      <a:pPr>
                        <a:lnSpc>
                          <a:spcPct val="107000"/>
                        </a:lnSpc>
                        <a:spcAft>
                          <a:spcPts val="0"/>
                        </a:spcAft>
                      </a:pPr>
                      <a:r>
                        <a:rPr lang="en-CA" sz="900" b="0" dirty="0">
                          <a:effectLst/>
                        </a:rPr>
                        <a:t>[Nature Research 2018]</a:t>
                      </a:r>
                      <a:endParaRPr lang="en-CA" sz="18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nSpc>
                          <a:spcPct val="107000"/>
                        </a:lnSpc>
                        <a:spcAft>
                          <a:spcPts val="0"/>
                        </a:spcAft>
                      </a:pPr>
                      <a:r>
                        <a:rPr lang="en-CA" sz="900" b="1">
                          <a:effectLst/>
                        </a:rPr>
                        <a:t>State of Open Data survey 2018</a:t>
                      </a:r>
                      <a:endParaRPr lang="en-CA" sz="18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nSpc>
                          <a:spcPct val="107000"/>
                        </a:lnSpc>
                        <a:spcAft>
                          <a:spcPts val="0"/>
                        </a:spcAft>
                      </a:pPr>
                      <a:r>
                        <a:rPr lang="en-CA" sz="800">
                          <a:effectLst/>
                        </a:rPr>
                        <a:t>Changes over time researcher attitudes and experience working with open data</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a:effectLst/>
                        </a:rPr>
                        <a:t>2018</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a:effectLst/>
                        </a:rPr>
                        <a:t>2018</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a:effectLst/>
                        </a:rPr>
                        <a:t>NA</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dirty="0">
                          <a:effectLst/>
                        </a:rPr>
                        <a:t>1872</a:t>
                      </a:r>
                      <a:endParaRPr lang="en-CA"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a:effectLst/>
                        </a:rPr>
                        <a:t>56</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2322822036"/>
                  </a:ext>
                </a:extLst>
              </a:tr>
              <a:tr h="393751">
                <a:tc>
                  <a:txBody>
                    <a:bodyPr/>
                    <a:lstStyle/>
                    <a:p>
                      <a:pPr>
                        <a:lnSpc>
                          <a:spcPct val="107000"/>
                        </a:lnSpc>
                        <a:spcAft>
                          <a:spcPts val="0"/>
                        </a:spcAft>
                      </a:pPr>
                      <a:r>
                        <a:rPr lang="en-CA" sz="900" b="0" dirty="0" err="1">
                          <a:effectLst/>
                        </a:rPr>
                        <a:t>SpringerNature</a:t>
                      </a:r>
                      <a:endParaRPr lang="en-CA" sz="1800" b="0" dirty="0">
                        <a:effectLst/>
                      </a:endParaRPr>
                    </a:p>
                    <a:p>
                      <a:pPr>
                        <a:lnSpc>
                          <a:spcPct val="107000"/>
                        </a:lnSpc>
                        <a:spcAft>
                          <a:spcPts val="0"/>
                        </a:spcAft>
                      </a:pPr>
                      <a:r>
                        <a:rPr lang="en-CA" sz="900" b="0" dirty="0">
                          <a:effectLst/>
                        </a:rPr>
                        <a:t>[Astell et al 2018]</a:t>
                      </a:r>
                      <a:endParaRPr lang="en-CA" sz="18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nSpc>
                          <a:spcPct val="107000"/>
                        </a:lnSpc>
                        <a:spcAft>
                          <a:spcPts val="0"/>
                        </a:spcAft>
                      </a:pPr>
                      <a:r>
                        <a:rPr lang="en-CA" sz="900" b="1">
                          <a:effectLst/>
                        </a:rPr>
                        <a:t>Practical Challenges for Researchers in Data Sharing</a:t>
                      </a:r>
                      <a:endParaRPr lang="en-CA" sz="18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nSpc>
                          <a:spcPct val="107000"/>
                        </a:lnSpc>
                        <a:spcAft>
                          <a:spcPts val="0"/>
                        </a:spcAft>
                      </a:pPr>
                      <a:r>
                        <a:rPr lang="en-CA" sz="800">
                          <a:effectLst/>
                        </a:rPr>
                        <a:t>Data sharing challenges during publishing and recommendations for support </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a:effectLst/>
                        </a:rPr>
                        <a:t>2017</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a:effectLst/>
                        </a:rPr>
                        <a:t>2018</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a:effectLst/>
                        </a:rPr>
                        <a:t>~249,000</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a:effectLst/>
                        </a:rPr>
                        <a:t>7718</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a:effectLst/>
                        </a:rPr>
                        <a:t>18</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1105054123"/>
                  </a:ext>
                </a:extLst>
              </a:tr>
              <a:tr h="730627">
                <a:tc>
                  <a:txBody>
                    <a:bodyPr/>
                    <a:lstStyle/>
                    <a:p>
                      <a:pPr>
                        <a:lnSpc>
                          <a:spcPct val="107000"/>
                        </a:lnSpc>
                        <a:spcAft>
                          <a:spcPts val="0"/>
                        </a:spcAft>
                      </a:pPr>
                      <a:r>
                        <a:rPr lang="en-CA" sz="900" b="0" dirty="0">
                          <a:effectLst/>
                        </a:rPr>
                        <a:t>Academic / Independent</a:t>
                      </a:r>
                      <a:endParaRPr lang="en-CA" sz="1800" b="0" dirty="0">
                        <a:effectLst/>
                      </a:endParaRPr>
                    </a:p>
                    <a:p>
                      <a:pPr>
                        <a:lnSpc>
                          <a:spcPct val="107000"/>
                        </a:lnSpc>
                        <a:spcAft>
                          <a:spcPts val="0"/>
                        </a:spcAft>
                      </a:pPr>
                      <a:r>
                        <a:rPr lang="en-CA" sz="900" b="0" dirty="0">
                          <a:effectLst/>
                        </a:rPr>
                        <a:t>[</a:t>
                      </a:r>
                      <a:r>
                        <a:rPr lang="en-CA" sz="900" b="0" dirty="0" err="1">
                          <a:effectLst/>
                        </a:rPr>
                        <a:t>Tenopir</a:t>
                      </a:r>
                      <a:r>
                        <a:rPr lang="en-CA" sz="900" b="0" dirty="0">
                          <a:effectLst/>
                        </a:rPr>
                        <a:t> et al 2015a]</a:t>
                      </a:r>
                      <a:endParaRPr lang="en-CA" sz="1800" b="0" dirty="0">
                        <a:effectLst/>
                      </a:endParaRPr>
                    </a:p>
                    <a:p>
                      <a:pPr>
                        <a:lnSpc>
                          <a:spcPct val="107000"/>
                        </a:lnSpc>
                        <a:spcAft>
                          <a:spcPts val="0"/>
                        </a:spcAft>
                      </a:pPr>
                      <a:r>
                        <a:rPr lang="en-CA" sz="900" b="0" dirty="0">
                          <a:effectLst/>
                        </a:rPr>
                        <a:t> </a:t>
                      </a:r>
                      <a:endParaRPr lang="en-CA" sz="18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nSpc>
                          <a:spcPct val="107000"/>
                        </a:lnSpc>
                        <a:spcAft>
                          <a:spcPts val="0"/>
                        </a:spcAft>
                      </a:pPr>
                      <a:r>
                        <a:rPr lang="en-CA" sz="900" b="1" dirty="0">
                          <a:effectLst/>
                        </a:rPr>
                        <a:t>Changes in Data Sharing and Data Reuse Practices and Perceptions among Scientists Worldwide</a:t>
                      </a:r>
                      <a:endParaRPr lang="en-CA"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nSpc>
                          <a:spcPct val="107000"/>
                        </a:lnSpc>
                        <a:spcAft>
                          <a:spcPts val="0"/>
                        </a:spcAft>
                      </a:pPr>
                      <a:r>
                        <a:rPr lang="en-CA" sz="800">
                          <a:effectLst/>
                        </a:rPr>
                        <a:t>Data sharing and reuse perceptions and practices among researchers</a:t>
                      </a:r>
                      <a:r>
                        <a:rPr lang="en-CA" sz="800">
                          <a:effectLst/>
                          <a:highlight>
                            <a:srgbClr val="FFFF00"/>
                          </a:highlight>
                        </a:rPr>
                        <a:t> </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a:effectLst/>
                        </a:rPr>
                        <a:t>2009/2010 and 2013/ 2014</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a:effectLst/>
                        </a:rPr>
                        <a:t>2015</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a:effectLst/>
                        </a:rPr>
                        <a:t>NA</a:t>
                      </a:r>
                      <a:endParaRPr lang="en-CA" sz="1400">
                        <a:effectLst/>
                      </a:endParaRPr>
                    </a:p>
                    <a:p>
                      <a:pPr algn="ctr">
                        <a:lnSpc>
                          <a:spcPct val="107000"/>
                        </a:lnSpc>
                        <a:spcAft>
                          <a:spcPts val="0"/>
                        </a:spcAft>
                      </a:pPr>
                      <a:r>
                        <a:rPr lang="en-CA" sz="800">
                          <a:effectLst/>
                        </a:rPr>
                        <a:t> </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a:effectLst/>
                        </a:rPr>
                        <a:t>1329 (2009/2010)</a:t>
                      </a:r>
                      <a:endParaRPr lang="en-CA" sz="1400">
                        <a:effectLst/>
                      </a:endParaRPr>
                    </a:p>
                    <a:p>
                      <a:pPr algn="ctr">
                        <a:lnSpc>
                          <a:spcPct val="107000"/>
                        </a:lnSpc>
                        <a:spcAft>
                          <a:spcPts val="0"/>
                        </a:spcAft>
                      </a:pPr>
                      <a:r>
                        <a:rPr lang="en-CA" sz="800">
                          <a:effectLst/>
                        </a:rPr>
                        <a:t> </a:t>
                      </a:r>
                      <a:endParaRPr lang="en-CA" sz="1400">
                        <a:effectLst/>
                      </a:endParaRPr>
                    </a:p>
                    <a:p>
                      <a:pPr algn="ctr">
                        <a:lnSpc>
                          <a:spcPct val="107000"/>
                        </a:lnSpc>
                        <a:spcAft>
                          <a:spcPts val="0"/>
                        </a:spcAft>
                      </a:pPr>
                      <a:r>
                        <a:rPr lang="en-CA" sz="800">
                          <a:effectLst/>
                        </a:rPr>
                        <a:t>1015 (2013/2014)</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a:effectLst/>
                        </a:rPr>
                        <a:t>76</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1579146677"/>
                  </a:ext>
                </a:extLst>
              </a:tr>
              <a:tr h="426190">
                <a:tc>
                  <a:txBody>
                    <a:bodyPr/>
                    <a:lstStyle/>
                    <a:p>
                      <a:pPr>
                        <a:lnSpc>
                          <a:spcPct val="107000"/>
                        </a:lnSpc>
                        <a:spcAft>
                          <a:spcPts val="0"/>
                        </a:spcAft>
                      </a:pPr>
                      <a:r>
                        <a:rPr lang="en-CA" sz="900" b="0" dirty="0">
                          <a:effectLst/>
                        </a:rPr>
                        <a:t>Wiley</a:t>
                      </a:r>
                      <a:endParaRPr lang="en-CA" sz="1800" b="0" dirty="0">
                        <a:effectLst/>
                      </a:endParaRPr>
                    </a:p>
                    <a:p>
                      <a:pPr>
                        <a:lnSpc>
                          <a:spcPct val="107000"/>
                        </a:lnSpc>
                        <a:spcAft>
                          <a:spcPts val="0"/>
                        </a:spcAft>
                      </a:pPr>
                      <a:r>
                        <a:rPr lang="en-CA" sz="900" b="0" dirty="0">
                          <a:effectLst/>
                        </a:rPr>
                        <a:t>[Wiley 2016]</a:t>
                      </a:r>
                      <a:endParaRPr lang="en-CA" sz="18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nSpc>
                          <a:spcPct val="107000"/>
                        </a:lnSpc>
                        <a:spcAft>
                          <a:spcPts val="0"/>
                        </a:spcAft>
                      </a:pPr>
                      <a:r>
                        <a:rPr lang="en-CA" sz="900" b="1">
                          <a:effectLst/>
                        </a:rPr>
                        <a:t>Wiley Data Sharing Survey</a:t>
                      </a:r>
                      <a:endParaRPr lang="en-CA" sz="18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nSpc>
                          <a:spcPct val="107000"/>
                        </a:lnSpc>
                        <a:spcAft>
                          <a:spcPts val="0"/>
                        </a:spcAft>
                      </a:pPr>
                      <a:r>
                        <a:rPr lang="en-CA" sz="800" dirty="0">
                          <a:effectLst/>
                        </a:rPr>
                        <a:t>Understand how and why researchers make their research data publicly available </a:t>
                      </a:r>
                      <a:endParaRPr lang="en-CA"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a:effectLst/>
                        </a:rPr>
                        <a:t>2014</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dirty="0">
                          <a:effectLst/>
                        </a:rPr>
                        <a:t>2016</a:t>
                      </a:r>
                      <a:endParaRPr lang="en-CA"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a:effectLst/>
                        </a:rPr>
                        <a:t>~50,000</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a:effectLst/>
                        </a:rPr>
                        <a:t>2558</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a:effectLst/>
                        </a:rPr>
                        <a:t>22</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2231270433"/>
                  </a:ext>
                </a:extLst>
              </a:tr>
              <a:tr h="425453">
                <a:tc>
                  <a:txBody>
                    <a:bodyPr/>
                    <a:lstStyle/>
                    <a:p>
                      <a:pPr>
                        <a:lnSpc>
                          <a:spcPct val="107000"/>
                        </a:lnSpc>
                        <a:spcAft>
                          <a:spcPts val="0"/>
                        </a:spcAft>
                      </a:pPr>
                      <a:r>
                        <a:rPr lang="en-CA" sz="900" b="0" dirty="0">
                          <a:effectLst/>
                        </a:rPr>
                        <a:t>Wiley</a:t>
                      </a:r>
                      <a:endParaRPr lang="en-CA" sz="1800" b="0" dirty="0">
                        <a:effectLst/>
                      </a:endParaRPr>
                    </a:p>
                    <a:p>
                      <a:pPr>
                        <a:lnSpc>
                          <a:spcPct val="107000"/>
                        </a:lnSpc>
                        <a:spcAft>
                          <a:spcPts val="0"/>
                        </a:spcAft>
                      </a:pPr>
                      <a:r>
                        <a:rPr lang="en-CA" sz="900" b="0" dirty="0">
                          <a:effectLst/>
                        </a:rPr>
                        <a:t>[Wiley 2017]</a:t>
                      </a:r>
                      <a:endParaRPr lang="en-CA" sz="18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nSpc>
                          <a:spcPct val="107000"/>
                        </a:lnSpc>
                        <a:spcAft>
                          <a:spcPts val="0"/>
                        </a:spcAft>
                      </a:pPr>
                      <a:r>
                        <a:rPr lang="en-CA" sz="900" b="1" dirty="0">
                          <a:effectLst/>
                        </a:rPr>
                        <a:t>Wiley Open Science Researcher Survey 2016</a:t>
                      </a:r>
                      <a:endParaRPr lang="en-CA"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nSpc>
                          <a:spcPct val="107000"/>
                        </a:lnSpc>
                        <a:spcAft>
                          <a:spcPts val="0"/>
                        </a:spcAft>
                      </a:pPr>
                      <a:r>
                        <a:rPr lang="en-CA" sz="800">
                          <a:effectLst/>
                        </a:rPr>
                        <a:t>Understand how and why researchers make their research data publicly available</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a:effectLst/>
                        </a:rPr>
                        <a:t>2016</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a:effectLst/>
                        </a:rPr>
                        <a:t>2017</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dirty="0">
                          <a:effectLst/>
                        </a:rPr>
                        <a:t>~55,000</a:t>
                      </a:r>
                      <a:endParaRPr lang="en-CA"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a:effectLst/>
                        </a:rPr>
                        <a:t>4668</a:t>
                      </a:r>
                      <a:endParaRPr lang="en-CA"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07000"/>
                        </a:lnSpc>
                        <a:spcAft>
                          <a:spcPts val="0"/>
                        </a:spcAft>
                      </a:pPr>
                      <a:r>
                        <a:rPr lang="en-CA" sz="800" dirty="0">
                          <a:effectLst/>
                        </a:rPr>
                        <a:t>34</a:t>
                      </a:r>
                      <a:endParaRPr lang="en-CA"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65865982"/>
                  </a:ext>
                </a:extLst>
              </a:tr>
            </a:tbl>
          </a:graphicData>
        </a:graphic>
      </p:graphicFrame>
    </p:spTree>
    <p:extLst>
      <p:ext uri="{BB962C8B-B14F-4D97-AF65-F5344CB8AC3E}">
        <p14:creationId xmlns:p14="http://schemas.microsoft.com/office/powerpoint/2010/main" val="6343457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2D5F16A7-4DCA-4864-87F3-A4E06218FC83}"/>
              </a:ext>
            </a:extLst>
          </p:cNvPr>
          <p:cNvGraphicFramePr>
            <a:graphicFrameLocks noGrp="1"/>
          </p:cNvGraphicFramePr>
          <p:nvPr>
            <p:ph sz="quarter" idx="10"/>
          </p:nvPr>
        </p:nvGraphicFramePr>
        <p:xfrm>
          <a:off x="2066925" y="1808560"/>
          <a:ext cx="6962775" cy="396359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48EA1797-593E-44EC-9218-747B1EE02AED}"/>
              </a:ext>
            </a:extLst>
          </p:cNvPr>
          <p:cNvSpPr txBox="1"/>
          <p:nvPr/>
        </p:nvSpPr>
        <p:spPr>
          <a:xfrm>
            <a:off x="66675" y="1647825"/>
            <a:ext cx="2886075" cy="1384995"/>
          </a:xfrm>
          <a:prstGeom prst="rect">
            <a:avLst/>
          </a:prstGeom>
          <a:noFill/>
        </p:spPr>
        <p:txBody>
          <a:bodyPr wrap="square" rtlCol="0">
            <a:spAutoFit/>
          </a:bodyPr>
          <a:lstStyle/>
          <a:p>
            <a:pPr defTabSz="685800"/>
            <a:r>
              <a:rPr lang="en-CA" sz="2100" dirty="0">
                <a:solidFill>
                  <a:prstClr val="black"/>
                </a:solidFill>
                <a:latin typeface="Calibri" panose="020F0502020204030204"/>
              </a:rPr>
              <a:t>Continental Distribution of Survey Responses to 10 Global Surveys (N=24,652 )</a:t>
            </a:r>
          </a:p>
        </p:txBody>
      </p:sp>
    </p:spTree>
    <p:extLst>
      <p:ext uri="{BB962C8B-B14F-4D97-AF65-F5344CB8AC3E}">
        <p14:creationId xmlns:p14="http://schemas.microsoft.com/office/powerpoint/2010/main" val="18603212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cx1="http://schemas.microsoft.com/office/drawing/2015/9/8/chartex" Requires="cx1">
          <p:graphicFrame>
            <p:nvGraphicFramePr>
              <p:cNvPr id="5" name="Content Placeholder 4">
                <a:extLst>
                  <a:ext uri="{FF2B5EF4-FFF2-40B4-BE49-F238E27FC236}">
                    <a16:creationId xmlns:a16="http://schemas.microsoft.com/office/drawing/2014/main" id="{5A73F542-646C-4022-95E7-FC4E1FF6EE66}"/>
                  </a:ext>
                </a:extLst>
              </p:cNvPr>
              <p:cNvGraphicFramePr>
                <a:graphicFrameLocks noGrp="1"/>
              </p:cNvGraphicFramePr>
              <p:nvPr>
                <p:ph sz="quarter" idx="10"/>
              </p:nvPr>
            </p:nvGraphicFramePr>
            <p:xfrm>
              <a:off x="610791" y="1476375"/>
              <a:ext cx="7922419" cy="4410075"/>
            </p:xfrm>
            <a:graphic>
              <a:graphicData uri="http://schemas.microsoft.com/office/drawing/2014/chartex">
                <cx:chart xmlns:cx="http://schemas.microsoft.com/office/drawing/2014/chartex" xmlns:r="http://schemas.openxmlformats.org/officeDocument/2006/relationships" r:id="rId2"/>
              </a:graphicData>
            </a:graphic>
          </p:graphicFrame>
        </mc:Choice>
        <mc:Fallback>
          <p:pic>
            <p:nvPicPr>
              <p:cNvPr id="5" name="Content Placeholder 4">
                <a:extLst>
                  <a:ext uri="{FF2B5EF4-FFF2-40B4-BE49-F238E27FC236}">
                    <a16:creationId xmlns:a16="http://schemas.microsoft.com/office/drawing/2014/main" id="{5A73F542-646C-4022-95E7-FC4E1FF6EE66}"/>
                  </a:ext>
                </a:extLst>
              </p:cNvPr>
              <p:cNvPicPr>
                <a:picLocks noGrp="1" noRot="1" noChangeAspect="1" noMove="1" noResize="1" noEditPoints="1" noAdjustHandles="1" noChangeArrowheads="1" noChangeShapeType="1"/>
              </p:cNvPicPr>
              <p:nvPr/>
            </p:nvPicPr>
            <p:blipFill>
              <a:blip r:embed="rId3"/>
              <a:stretch>
                <a:fillRect/>
              </a:stretch>
            </p:blipFill>
            <p:spPr>
              <a:xfrm>
                <a:off x="610791" y="1476375"/>
                <a:ext cx="7922419" cy="4410075"/>
              </a:xfrm>
              <a:prstGeom prst="rect">
                <a:avLst/>
              </a:prstGeom>
            </p:spPr>
          </p:pic>
        </mc:Fallback>
      </mc:AlternateContent>
    </p:spTree>
    <p:extLst>
      <p:ext uri="{BB962C8B-B14F-4D97-AF65-F5344CB8AC3E}">
        <p14:creationId xmlns:p14="http://schemas.microsoft.com/office/powerpoint/2010/main" val="39032950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D868D3C-1D9D-4D88-8AFD-EEBED0B1342E}"/>
              </a:ext>
            </a:extLst>
          </p:cNvPr>
          <p:cNvPicPr>
            <a:picLocks noGrp="1"/>
          </p:cNvPicPr>
          <p:nvPr>
            <p:ph sz="quarter" idx="10"/>
          </p:nvPr>
        </p:nvPicPr>
        <p:blipFill>
          <a:blip r:embed="rId3"/>
          <a:stretch>
            <a:fillRect/>
          </a:stretch>
        </p:blipFill>
        <p:spPr>
          <a:xfrm>
            <a:off x="142875" y="1457325"/>
            <a:ext cx="8886825" cy="4543425"/>
          </a:xfrm>
          <a:prstGeom prst="rect">
            <a:avLst/>
          </a:prstGeom>
        </p:spPr>
      </p:pic>
    </p:spTree>
    <p:extLst>
      <p:ext uri="{BB962C8B-B14F-4D97-AF65-F5344CB8AC3E}">
        <p14:creationId xmlns:p14="http://schemas.microsoft.com/office/powerpoint/2010/main" val="28358273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00CA96-FEB6-0E4B-AD9A-4F2FA7EBD701}"/>
              </a:ext>
            </a:extLst>
          </p:cNvPr>
          <p:cNvPicPr>
            <a:picLocks noChangeAspect="1"/>
          </p:cNvPicPr>
          <p:nvPr/>
        </p:nvPicPr>
        <p:blipFill>
          <a:blip r:embed="rId2"/>
          <a:stretch>
            <a:fillRect/>
          </a:stretch>
        </p:blipFill>
        <p:spPr>
          <a:xfrm>
            <a:off x="0" y="1049839"/>
            <a:ext cx="9144000" cy="4758320"/>
          </a:xfrm>
          <a:prstGeom prst="rect">
            <a:avLst/>
          </a:prstGeom>
        </p:spPr>
      </p:pic>
    </p:spTree>
    <p:extLst>
      <p:ext uri="{BB962C8B-B14F-4D97-AF65-F5344CB8AC3E}">
        <p14:creationId xmlns:p14="http://schemas.microsoft.com/office/powerpoint/2010/main" val="38437556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623F0A-AC0C-614F-863F-86C3D740AB94}"/>
              </a:ext>
            </a:extLst>
          </p:cNvPr>
          <p:cNvPicPr>
            <a:picLocks noChangeAspect="1"/>
          </p:cNvPicPr>
          <p:nvPr/>
        </p:nvPicPr>
        <p:blipFill>
          <a:blip r:embed="rId2"/>
          <a:stretch>
            <a:fillRect/>
          </a:stretch>
        </p:blipFill>
        <p:spPr>
          <a:xfrm>
            <a:off x="-1" y="1057629"/>
            <a:ext cx="9144001" cy="4757770"/>
          </a:xfrm>
          <a:prstGeom prst="rect">
            <a:avLst/>
          </a:prstGeom>
        </p:spPr>
      </p:pic>
    </p:spTree>
    <p:extLst>
      <p:ext uri="{BB962C8B-B14F-4D97-AF65-F5344CB8AC3E}">
        <p14:creationId xmlns:p14="http://schemas.microsoft.com/office/powerpoint/2010/main" val="31559339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CCA319-FD45-9F4B-A130-885EC1CCA234}"/>
              </a:ext>
            </a:extLst>
          </p:cNvPr>
          <p:cNvPicPr>
            <a:picLocks noChangeAspect="1"/>
          </p:cNvPicPr>
          <p:nvPr/>
        </p:nvPicPr>
        <p:blipFill>
          <a:blip r:embed="rId2"/>
          <a:stretch>
            <a:fillRect/>
          </a:stretch>
        </p:blipFill>
        <p:spPr>
          <a:xfrm>
            <a:off x="0" y="1049840"/>
            <a:ext cx="9144000" cy="4758320"/>
          </a:xfrm>
          <a:prstGeom prst="rect">
            <a:avLst/>
          </a:prstGeom>
        </p:spPr>
      </p:pic>
    </p:spTree>
    <p:extLst>
      <p:ext uri="{BB962C8B-B14F-4D97-AF65-F5344CB8AC3E}">
        <p14:creationId xmlns:p14="http://schemas.microsoft.com/office/powerpoint/2010/main" val="393354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E2F2F-1D8E-3C48-A51B-C4DF82FCF3A1}"/>
              </a:ext>
            </a:extLst>
          </p:cNvPr>
          <p:cNvSpPr>
            <a:spLocks noGrp="1"/>
          </p:cNvSpPr>
          <p:nvPr>
            <p:ph type="title"/>
          </p:nvPr>
        </p:nvSpPr>
        <p:spPr/>
        <p:txBody>
          <a:bodyPr/>
          <a:lstStyle/>
          <a:p>
            <a:r>
              <a:rPr lang="en-US" dirty="0"/>
              <a:t>Tools &amp; comparison</a:t>
            </a:r>
          </a:p>
        </p:txBody>
      </p:sp>
      <p:sp>
        <p:nvSpPr>
          <p:cNvPr id="3" name="Text Placeholder 2">
            <a:extLst>
              <a:ext uri="{FF2B5EF4-FFF2-40B4-BE49-F238E27FC236}">
                <a16:creationId xmlns:a16="http://schemas.microsoft.com/office/drawing/2014/main" id="{ACAF12E5-0981-D842-B594-4A919FDD65B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56D1299-C879-8D4E-B388-61251CC002D4}"/>
              </a:ext>
            </a:extLst>
          </p:cNvPr>
          <p:cNvSpPr>
            <a:spLocks noGrp="1"/>
          </p:cNvSpPr>
          <p:nvPr>
            <p:ph type="sldNum" sz="quarter" idx="12"/>
          </p:nvPr>
        </p:nvSpPr>
        <p:spPr/>
        <p:txBody>
          <a:bodyPr/>
          <a:lstStyle/>
          <a:p>
            <a:fld id="{F045888D-9AB1-6B4D-8F49-EDCF20386FDE}" type="slidenum">
              <a:rPr lang="en-US" smtClean="0"/>
              <a:pPr/>
              <a:t>4</a:t>
            </a:fld>
            <a:endParaRPr lang="en-US"/>
          </a:p>
        </p:txBody>
      </p:sp>
    </p:spTree>
    <p:extLst>
      <p:ext uri="{BB962C8B-B14F-4D97-AF65-F5344CB8AC3E}">
        <p14:creationId xmlns:p14="http://schemas.microsoft.com/office/powerpoint/2010/main" val="330678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8E6925-F3C1-6944-A7C7-37D490033D5B}"/>
              </a:ext>
            </a:extLst>
          </p:cNvPr>
          <p:cNvPicPr>
            <a:picLocks noChangeAspect="1"/>
          </p:cNvPicPr>
          <p:nvPr/>
        </p:nvPicPr>
        <p:blipFill>
          <a:blip r:embed="rId2"/>
          <a:stretch>
            <a:fillRect/>
          </a:stretch>
        </p:blipFill>
        <p:spPr>
          <a:xfrm>
            <a:off x="0" y="1054662"/>
            <a:ext cx="9134732" cy="4753497"/>
          </a:xfrm>
          <a:prstGeom prst="rect">
            <a:avLst/>
          </a:prstGeom>
        </p:spPr>
      </p:pic>
    </p:spTree>
    <p:extLst>
      <p:ext uri="{BB962C8B-B14F-4D97-AF65-F5344CB8AC3E}">
        <p14:creationId xmlns:p14="http://schemas.microsoft.com/office/powerpoint/2010/main" val="36523224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EFD164-A74A-4602-B261-013782396F1F}"/>
              </a:ext>
            </a:extLst>
          </p:cNvPr>
          <p:cNvSpPr>
            <a:spLocks noGrp="1"/>
          </p:cNvSpPr>
          <p:nvPr>
            <p:ph sz="quarter" idx="10"/>
          </p:nvPr>
        </p:nvSpPr>
        <p:spPr/>
        <p:txBody>
          <a:bodyPr>
            <a:normAutofit/>
          </a:bodyPr>
          <a:lstStyle/>
          <a:p>
            <a:r>
              <a:rPr lang="en-CA" sz="3000" dirty="0"/>
              <a:t>Concluding Observations</a:t>
            </a:r>
          </a:p>
          <a:p>
            <a:endParaRPr lang="en-CA" sz="3000" dirty="0"/>
          </a:p>
          <a:p>
            <a:r>
              <a:rPr lang="en-CA" sz="2700" dirty="0"/>
              <a:t>Last 5 years - significant investment to understand important actors in research data management and sharing</a:t>
            </a:r>
          </a:p>
          <a:p>
            <a:endParaRPr lang="en-CA" sz="2700" dirty="0"/>
          </a:p>
          <a:p>
            <a:r>
              <a:rPr lang="en-CA" sz="2700" dirty="0"/>
              <a:t>Yet…</a:t>
            </a:r>
          </a:p>
          <a:p>
            <a:pPr marL="557213" indent="-557213">
              <a:buFont typeface="+mj-lt"/>
              <a:buAutoNum type="arabicPeriod"/>
            </a:pPr>
            <a:r>
              <a:rPr lang="en-CA" sz="2700" dirty="0"/>
              <a:t>Difficult to compare findings across surveys</a:t>
            </a:r>
          </a:p>
          <a:p>
            <a:pPr marL="557213" indent="-557213">
              <a:buFont typeface="+mj-lt"/>
              <a:buAutoNum type="arabicPeriod"/>
            </a:pPr>
            <a:r>
              <a:rPr lang="en-CA" sz="2700" dirty="0"/>
              <a:t>Not using standardized questions (respondents / key outcomes)</a:t>
            </a:r>
          </a:p>
          <a:p>
            <a:pPr marL="557213" indent="-557213">
              <a:buFont typeface="+mj-lt"/>
              <a:buAutoNum type="arabicPeriod"/>
            </a:pPr>
            <a:r>
              <a:rPr lang="en-CA" sz="2700" dirty="0"/>
              <a:t>Opportunity to design surveys to explain why some disciplines / countries share more than others</a:t>
            </a:r>
          </a:p>
          <a:p>
            <a:endParaRPr lang="en-CA" sz="3000" dirty="0"/>
          </a:p>
        </p:txBody>
      </p:sp>
    </p:spTree>
    <p:extLst>
      <p:ext uri="{BB962C8B-B14F-4D97-AF65-F5344CB8AC3E}">
        <p14:creationId xmlns:p14="http://schemas.microsoft.com/office/powerpoint/2010/main" val="28336647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813" y="1486003"/>
            <a:ext cx="8770373" cy="1325563"/>
          </a:xfrm>
        </p:spPr>
        <p:txBody>
          <a:bodyPr>
            <a:noAutofit/>
          </a:bodyPr>
          <a:lstStyle/>
          <a:p>
            <a:pPr algn="ctr"/>
            <a:r>
              <a:rPr lang="en-GB" b="1" dirty="0"/>
              <a:t>Surveying Open Data Practices</a:t>
            </a:r>
            <a:br>
              <a:rPr lang="en-GB" b="1" dirty="0"/>
            </a:br>
            <a:br>
              <a:rPr lang="en-GB" b="1" dirty="0"/>
            </a:br>
            <a:r>
              <a:rPr lang="en-GB" sz="4000" b="1" dirty="0"/>
              <a:t>Perspectives from Africa</a:t>
            </a:r>
          </a:p>
        </p:txBody>
      </p:sp>
      <p:sp>
        <p:nvSpPr>
          <p:cNvPr id="3" name="Content Placeholder 2"/>
          <p:cNvSpPr>
            <a:spLocks noGrp="1"/>
          </p:cNvSpPr>
          <p:nvPr>
            <p:ph idx="1"/>
          </p:nvPr>
        </p:nvSpPr>
        <p:spPr>
          <a:xfrm>
            <a:off x="628650" y="3929728"/>
            <a:ext cx="7886700" cy="602943"/>
          </a:xfrm>
        </p:spPr>
        <p:txBody>
          <a:bodyPr/>
          <a:lstStyle/>
          <a:p>
            <a:pPr marL="0" indent="0" algn="ctr">
              <a:buNone/>
            </a:pPr>
            <a:r>
              <a:rPr lang="en-GB" dirty="0"/>
              <a:t>Louise Bezuidenhout</a:t>
            </a:r>
          </a:p>
        </p:txBody>
      </p:sp>
      <p:cxnSp>
        <p:nvCxnSpPr>
          <p:cNvPr id="4" name="Straight Connector 3"/>
          <p:cNvCxnSpPr/>
          <p:nvPr/>
        </p:nvCxnSpPr>
        <p:spPr>
          <a:xfrm flipV="1">
            <a:off x="314324" y="3391166"/>
            <a:ext cx="8515350" cy="48324"/>
          </a:xfrm>
          <a:prstGeom prst="line">
            <a:avLst/>
          </a:prstGeom>
          <a:ln w="28575">
            <a:solidFill>
              <a:srgbClr val="4A89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40017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Exciting New Activities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8386" y="1503118"/>
            <a:ext cx="3869689" cy="2024113"/>
          </a:xfrm>
          <a:prstGeom prst="rect">
            <a:avLst/>
          </a:prstGeom>
        </p:spPr>
      </p:pic>
      <p:pic>
        <p:nvPicPr>
          <p:cNvPr id="5" name="Picture 4"/>
          <p:cNvPicPr>
            <a:picLocks noChangeAspect="1"/>
          </p:cNvPicPr>
          <p:nvPr/>
        </p:nvPicPr>
        <p:blipFill>
          <a:blip r:embed="rId4"/>
          <a:stretch>
            <a:fillRect/>
          </a:stretch>
        </p:blipFill>
        <p:spPr>
          <a:xfrm>
            <a:off x="6976428" y="3374380"/>
            <a:ext cx="1917059" cy="2711065"/>
          </a:xfrm>
          <a:prstGeom prst="rect">
            <a:avLst/>
          </a:prstGeom>
          <a:ln>
            <a:solidFill>
              <a:srgbClr val="4A899B"/>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0120" y="1342037"/>
            <a:ext cx="4538663"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07453" y="5850078"/>
            <a:ext cx="54576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2400">
                <a:solidFill>
                  <a:srgbClr val="31439B"/>
                </a:solidFill>
                <a:latin typeface="Century Gothic" panose="020B0502020202020204" pitchFamily="34" charset="0"/>
                <a:cs typeface="Arial" panose="020B0604020202020204" pitchFamily="34" charset="0"/>
              </a:defRPr>
            </a:lvl1pPr>
            <a:lvl2pPr marL="742950" indent="-285750">
              <a:spcBef>
                <a:spcPct val="20000"/>
              </a:spcBef>
              <a:buChar char="–"/>
              <a:defRPr sz="2100">
                <a:solidFill>
                  <a:schemeClr val="tx1"/>
                </a:solidFill>
                <a:latin typeface="Century Gothic" panose="020B0502020202020204" pitchFamily="34" charset="0"/>
                <a:cs typeface="Arial" panose="020B0604020202020204" pitchFamily="34" charset="0"/>
              </a:defRPr>
            </a:lvl2pPr>
            <a:lvl3pPr marL="1143000" indent="-228600">
              <a:spcBef>
                <a:spcPct val="20000"/>
              </a:spcBef>
              <a:buChar char="•"/>
              <a:defRPr sz="2000">
                <a:solidFill>
                  <a:schemeClr val="tx1"/>
                </a:solidFill>
                <a:latin typeface="Century Gothic" panose="020B0502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1900">
                <a:solidFill>
                  <a:schemeClr val="tx1"/>
                </a:solidFill>
                <a:latin typeface="Century Gothic" panose="020B0502020202020204" pitchFamily="34" charset="0"/>
                <a:cs typeface="Arial" panose="020B0604020202020204" pitchFamily="34" charset="0"/>
              </a:defRPr>
            </a:lvl4pPr>
            <a:lvl5pPr marL="2057400" indent="-228600">
              <a:spcBef>
                <a:spcPct val="20000"/>
              </a:spcBef>
              <a:buChar char="»"/>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Century Gothic" panose="020B0502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https://www.slideshare.net/AfricanOpenSciencePl/developments-in-connected-regional-sadc-cyberinfrastructure-to-support-data-sharing-open-sciencetshiamo-motshegwa-81412672</a:t>
            </a:r>
            <a:endParaRPr kumimoji="0" lang="en-ZA"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8" name="Straight Connector 7"/>
          <p:cNvCxnSpPr/>
          <p:nvPr/>
        </p:nvCxnSpPr>
        <p:spPr>
          <a:xfrm flipV="1">
            <a:off x="628650" y="1288026"/>
            <a:ext cx="8515350" cy="48324"/>
          </a:xfrm>
          <a:prstGeom prst="line">
            <a:avLst/>
          </a:prstGeom>
          <a:ln w="28575">
            <a:solidFill>
              <a:srgbClr val="4A89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7207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sdg zero hunger"/>
          <p:cNvPicPr/>
          <p:nvPr/>
        </p:nvPicPr>
        <p:blipFill rotWithShape="1">
          <a:blip r:embed="rId3">
            <a:extLst>
              <a:ext uri="{28A0092B-C50C-407E-A947-70E740481C1C}">
                <a14:useLocalDpi xmlns:a14="http://schemas.microsoft.com/office/drawing/2010/main" val="0"/>
              </a:ext>
            </a:extLst>
          </a:blip>
          <a:srcRect l="15234" t="16406" r="14844" b="14844"/>
          <a:stretch/>
        </p:blipFill>
        <p:spPr bwMode="auto">
          <a:xfrm>
            <a:off x="727564" y="1521960"/>
            <a:ext cx="971550" cy="955040"/>
          </a:xfrm>
          <a:prstGeom prst="rect">
            <a:avLst/>
          </a:prstGeom>
          <a:noFill/>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ve="http://schemas.openxmlformats.org/markup-compatibility/2006"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pic>
        <p:nvPicPr>
          <p:cNvPr id="5" name="Picture 4" descr="Image result for sdg health"/>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7564" y="3363986"/>
            <a:ext cx="1009650" cy="1009650"/>
          </a:xfrm>
          <a:prstGeom prst="rect">
            <a:avLst/>
          </a:prstGeom>
          <a:noFill/>
          <a:ln>
            <a:noFill/>
          </a:ln>
        </p:spPr>
      </p:pic>
      <p:pic>
        <p:nvPicPr>
          <p:cNvPr id="6" name="Picture 5" descr="Image result for sdg climate"/>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5664" y="5192566"/>
            <a:ext cx="971550" cy="1005058"/>
          </a:xfrm>
          <a:prstGeom prst="rect">
            <a:avLst/>
          </a:prstGeom>
          <a:noFill/>
          <a:ln>
            <a:noFill/>
          </a:ln>
        </p:spPr>
      </p:pic>
      <p:pic>
        <p:nvPicPr>
          <p:cNvPr id="7" name="Picture 6" descr="Image result for sdg below wate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56992" y="1512961"/>
            <a:ext cx="942975" cy="942975"/>
          </a:xfrm>
          <a:prstGeom prst="rect">
            <a:avLst/>
          </a:prstGeom>
          <a:noFill/>
          <a:ln>
            <a:noFill/>
          </a:ln>
        </p:spPr>
      </p:pic>
      <p:pic>
        <p:nvPicPr>
          <p:cNvPr id="8" name="Picture 7" descr="Image result for sdg life on land"/>
          <p:cNvPicPr/>
          <p:nvPr/>
        </p:nvPicPr>
        <p:blipFill>
          <a:blip r:embed="rId7">
            <a:extLst>
              <a:ext uri="{28A0092B-C50C-407E-A947-70E740481C1C}">
                <a14:useLocalDpi xmlns:a14="http://schemas.microsoft.com/office/drawing/2010/main" val="0"/>
              </a:ext>
            </a:extLst>
          </a:blip>
          <a:srcRect/>
          <a:stretch>
            <a:fillRect/>
          </a:stretch>
        </p:blipFill>
        <p:spPr bwMode="auto">
          <a:xfrm>
            <a:off x="4666517" y="3363986"/>
            <a:ext cx="933450" cy="933450"/>
          </a:xfrm>
          <a:prstGeom prst="rect">
            <a:avLst/>
          </a:prstGeom>
          <a:noFill/>
          <a:ln>
            <a:noFill/>
          </a:ln>
        </p:spPr>
      </p:pic>
      <p:pic>
        <p:nvPicPr>
          <p:cNvPr id="9" name="Picture 8" descr="SDG16 icon"/>
          <p:cNvPicPr/>
          <p:nvPr/>
        </p:nvPicPr>
        <p:blipFill>
          <a:blip r:embed="rId8">
            <a:extLst>
              <a:ext uri="{28A0092B-C50C-407E-A947-70E740481C1C}">
                <a14:useLocalDpi xmlns:a14="http://schemas.microsoft.com/office/drawing/2010/main" val="0"/>
              </a:ext>
            </a:extLst>
          </a:blip>
          <a:srcRect/>
          <a:stretch>
            <a:fillRect/>
          </a:stretch>
        </p:blipFill>
        <p:spPr bwMode="auto">
          <a:xfrm>
            <a:off x="4685567" y="5160229"/>
            <a:ext cx="914400" cy="1037395"/>
          </a:xfrm>
          <a:prstGeom prst="rect">
            <a:avLst/>
          </a:prstGeom>
          <a:noFill/>
          <a:ln>
            <a:noFill/>
          </a:ln>
        </p:spPr>
      </p:pic>
      <p:sp>
        <p:nvSpPr>
          <p:cNvPr id="10" name="TextBox 9"/>
          <p:cNvSpPr txBox="1"/>
          <p:nvPr/>
        </p:nvSpPr>
        <p:spPr>
          <a:xfrm>
            <a:off x="1934308" y="1399315"/>
            <a:ext cx="20574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0066"/>
                </a:solidFill>
                <a:effectLst/>
                <a:uLnTx/>
                <a:uFillTx/>
                <a:latin typeface="Segoe UI" panose="020B0502040204020203" pitchFamily="34" charset="0"/>
                <a:ea typeface="+mn-ea"/>
                <a:cs typeface="Segoe UI" panose="020B0502040204020203" pitchFamily="34" charset="0"/>
              </a:rPr>
              <a:t>E.g. CIRAD, FAOSTAT, </a:t>
            </a:r>
            <a:r>
              <a:rPr kumimoji="0" lang="en-ZA" sz="1800" b="0" i="0" u="none" strike="noStrike" kern="1200" cap="none" spc="0" normalizeH="0" baseline="0" noProof="0" dirty="0" err="1">
                <a:ln>
                  <a:noFill/>
                </a:ln>
                <a:solidFill>
                  <a:srgbClr val="000066"/>
                </a:solidFill>
                <a:effectLst/>
                <a:uLnTx/>
                <a:uFillTx/>
                <a:latin typeface="Segoe UI" panose="020B0502040204020203" pitchFamily="34" charset="0"/>
                <a:ea typeface="+mn-ea"/>
                <a:cs typeface="Segoe UI" panose="020B0502040204020203" pitchFamily="34" charset="0"/>
              </a:rPr>
              <a:t>KAiNeT</a:t>
            </a:r>
            <a:r>
              <a:rPr kumimoji="0" lang="en-ZA" sz="1800" b="0" i="0" u="none" strike="noStrike" kern="1200" cap="none" spc="0" normalizeH="0" baseline="0" noProof="0" dirty="0">
                <a:ln>
                  <a:noFill/>
                </a:ln>
                <a:solidFill>
                  <a:srgbClr val="000066"/>
                </a:solidFill>
                <a:effectLst/>
                <a:uLnTx/>
                <a:uFillTx/>
                <a:latin typeface="Segoe UI" panose="020B0502040204020203" pitchFamily="34" charset="0"/>
                <a:ea typeface="+mn-ea"/>
                <a:cs typeface="Segoe UI" panose="020B0502040204020203" pitchFamily="34" charset="0"/>
              </a:rPr>
              <a:t>, RCMRD, </a:t>
            </a:r>
            <a:r>
              <a:rPr kumimoji="0" lang="en-ZA" sz="1800" b="0" i="0" u="none" strike="noStrike" kern="1200" cap="none" spc="0" normalizeH="0" baseline="0" noProof="0" dirty="0" err="1">
                <a:ln>
                  <a:noFill/>
                </a:ln>
                <a:solidFill>
                  <a:srgbClr val="000066"/>
                </a:solidFill>
                <a:effectLst/>
                <a:uLnTx/>
                <a:uFillTx/>
                <a:latin typeface="Segoe UI" panose="020B0502040204020203" pitchFamily="34" charset="0"/>
                <a:ea typeface="+mn-ea"/>
                <a:cs typeface="Segoe UI" panose="020B0502040204020203" pitchFamily="34" charset="0"/>
              </a:rPr>
              <a:t>CSIRSpace</a:t>
            </a:r>
            <a:r>
              <a:rPr kumimoji="0" lang="en-ZA" sz="1800" b="0" i="0" u="none" strike="noStrike" kern="1200" cap="none" spc="0" normalizeH="0" baseline="0" noProof="0" dirty="0">
                <a:ln>
                  <a:noFill/>
                </a:ln>
                <a:solidFill>
                  <a:srgbClr val="000066"/>
                </a:solidFill>
                <a:effectLst/>
                <a:uLnTx/>
                <a:uFillTx/>
                <a:latin typeface="Segoe UI" panose="020B0502040204020203" pitchFamily="34" charset="0"/>
                <a:ea typeface="+mn-ea"/>
                <a:cs typeface="Segoe UI" panose="020B0502040204020203" pitchFamily="34" charset="0"/>
              </a:rPr>
              <a:t> </a:t>
            </a:r>
          </a:p>
        </p:txBody>
      </p:sp>
      <p:sp>
        <p:nvSpPr>
          <p:cNvPr id="11" name="TextBox 10"/>
          <p:cNvSpPr txBox="1"/>
          <p:nvPr/>
        </p:nvSpPr>
        <p:spPr>
          <a:xfrm>
            <a:off x="1934308" y="3230546"/>
            <a:ext cx="20574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0066"/>
                </a:solidFill>
                <a:effectLst/>
                <a:uLnTx/>
                <a:uFillTx/>
                <a:latin typeface="Segoe UI" panose="020B0502040204020203" pitchFamily="34" charset="0"/>
                <a:ea typeface="+mn-ea"/>
                <a:cs typeface="Segoe UI" panose="020B0502040204020203" pitchFamily="34" charset="0"/>
              </a:rPr>
              <a:t>E.g. H3Africa, AHRI, APHRC, </a:t>
            </a:r>
            <a:r>
              <a:rPr kumimoji="0" lang="en-ZA" sz="1800" b="0" i="0" u="none" strike="noStrike" kern="1200" cap="none" spc="0" normalizeH="0" baseline="0" noProof="0" dirty="0" err="1">
                <a:ln>
                  <a:noFill/>
                </a:ln>
                <a:solidFill>
                  <a:srgbClr val="000066"/>
                </a:solidFill>
                <a:effectLst/>
                <a:uLnTx/>
                <a:uFillTx/>
                <a:latin typeface="Segoe UI" panose="020B0502040204020203" pitchFamily="34" charset="0"/>
                <a:ea typeface="+mn-ea"/>
                <a:cs typeface="Segoe UI" panose="020B0502040204020203" pitchFamily="34" charset="0"/>
              </a:rPr>
              <a:t>GHDx</a:t>
            </a:r>
            <a:r>
              <a:rPr kumimoji="0" lang="en-ZA" sz="1800" b="0" i="0" u="none" strike="noStrike" kern="1200" cap="none" spc="0" normalizeH="0" baseline="0" noProof="0" dirty="0">
                <a:ln>
                  <a:noFill/>
                </a:ln>
                <a:solidFill>
                  <a:srgbClr val="000066"/>
                </a:solidFill>
                <a:effectLst/>
                <a:uLnTx/>
                <a:uFillTx/>
                <a:latin typeface="Segoe UI" panose="020B0502040204020203" pitchFamily="34" charset="0"/>
                <a:ea typeface="+mn-ea"/>
                <a:cs typeface="Segoe UI" panose="020B0502040204020203" pitchFamily="34" charset="0"/>
              </a:rPr>
              <a:t>, </a:t>
            </a:r>
            <a:r>
              <a:rPr kumimoji="0" lang="en-ZA" sz="1800" b="0" i="0" u="none" strike="noStrike" kern="1200" cap="none" spc="0" normalizeH="0" baseline="0" noProof="0" dirty="0" err="1">
                <a:ln>
                  <a:noFill/>
                </a:ln>
                <a:solidFill>
                  <a:srgbClr val="000066"/>
                </a:solidFill>
                <a:effectLst/>
                <a:uLnTx/>
                <a:uFillTx/>
                <a:latin typeface="Segoe UI" panose="020B0502040204020203" pitchFamily="34" charset="0"/>
                <a:ea typeface="+mn-ea"/>
                <a:cs typeface="Segoe UI" panose="020B0502040204020203" pitchFamily="34" charset="0"/>
              </a:rPr>
              <a:t>MalariaGEN</a:t>
            </a:r>
            <a:endParaRPr kumimoji="0" lang="en-ZA" sz="1800" b="0" i="0" u="none" strike="noStrike" kern="1200" cap="none" spc="0" normalizeH="0" baseline="0" noProof="0" dirty="0">
              <a:ln>
                <a:noFill/>
              </a:ln>
              <a:solidFill>
                <a:srgbClr val="000066"/>
              </a:solidFill>
              <a:effectLst/>
              <a:uLnTx/>
              <a:uFillTx/>
              <a:latin typeface="Segoe UI" panose="020B0502040204020203" pitchFamily="34" charset="0"/>
              <a:ea typeface="+mn-ea"/>
              <a:cs typeface="Segoe UI" panose="020B0502040204020203" pitchFamily="34" charset="0"/>
            </a:endParaRPr>
          </a:p>
        </p:txBody>
      </p:sp>
      <p:sp>
        <p:nvSpPr>
          <p:cNvPr id="12" name="TextBox 11"/>
          <p:cNvSpPr txBox="1"/>
          <p:nvPr/>
        </p:nvSpPr>
        <p:spPr>
          <a:xfrm>
            <a:off x="1934308" y="5192566"/>
            <a:ext cx="2057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0066"/>
                </a:solidFill>
                <a:effectLst/>
                <a:uLnTx/>
                <a:uFillTx/>
                <a:latin typeface="Segoe UI" panose="020B0502040204020203" pitchFamily="34" charset="0"/>
                <a:ea typeface="+mn-ea"/>
                <a:cs typeface="Segoe UI" panose="020B0502040204020203" pitchFamily="34" charset="0"/>
              </a:rPr>
              <a:t>E.g. CGKP, SAEON, RESILIENCE ATLAS, WASCAL</a:t>
            </a:r>
          </a:p>
        </p:txBody>
      </p:sp>
      <p:sp>
        <p:nvSpPr>
          <p:cNvPr id="13" name="TextBox 12"/>
          <p:cNvSpPr txBox="1"/>
          <p:nvPr/>
        </p:nvSpPr>
        <p:spPr>
          <a:xfrm>
            <a:off x="5920154" y="1399999"/>
            <a:ext cx="20574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0066"/>
                </a:solidFill>
                <a:effectLst/>
                <a:uLnTx/>
                <a:uFillTx/>
                <a:latin typeface="Segoe UI" panose="020B0502040204020203" pitchFamily="34" charset="0"/>
                <a:ea typeface="+mn-ea"/>
                <a:cs typeface="Segoe UI" panose="020B0502040204020203" pitchFamily="34" charset="0"/>
              </a:rPr>
              <a:t>E.g. </a:t>
            </a:r>
            <a:r>
              <a:rPr kumimoji="0" lang="en-ZA" sz="1800" b="0" i="0" u="none" strike="noStrike" kern="1200" cap="none" spc="0" normalizeH="0" baseline="0" noProof="0" dirty="0" err="1">
                <a:ln>
                  <a:noFill/>
                </a:ln>
                <a:solidFill>
                  <a:srgbClr val="000066"/>
                </a:solidFill>
                <a:effectLst/>
                <a:uLnTx/>
                <a:uFillTx/>
                <a:latin typeface="Segoe UI" panose="020B0502040204020203" pitchFamily="34" charset="0"/>
                <a:ea typeface="+mn-ea"/>
                <a:cs typeface="Segoe UI" panose="020B0502040204020203" pitchFamily="34" charset="0"/>
              </a:rPr>
              <a:t>AfReMaS</a:t>
            </a:r>
            <a:r>
              <a:rPr kumimoji="0" lang="en-ZA" sz="1800" b="0" i="0" u="none" strike="noStrike" kern="1200" cap="none" spc="0" normalizeH="0" baseline="0" noProof="0" dirty="0">
                <a:ln>
                  <a:noFill/>
                </a:ln>
                <a:solidFill>
                  <a:srgbClr val="000066"/>
                </a:solidFill>
                <a:effectLst/>
                <a:uLnTx/>
                <a:uFillTx/>
                <a:latin typeface="Segoe UI" panose="020B0502040204020203" pitchFamily="34" charset="0"/>
                <a:ea typeface="+mn-ea"/>
                <a:cs typeface="Segoe UI" panose="020B0502040204020203" pitchFamily="34" charset="0"/>
              </a:rPr>
              <a:t>, IODE, ODINAFRICA, SAIAB</a:t>
            </a:r>
          </a:p>
        </p:txBody>
      </p:sp>
      <p:sp>
        <p:nvSpPr>
          <p:cNvPr id="14" name="TextBox 13"/>
          <p:cNvSpPr txBox="1"/>
          <p:nvPr/>
        </p:nvSpPr>
        <p:spPr>
          <a:xfrm>
            <a:off x="5920154" y="2953547"/>
            <a:ext cx="205740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0066"/>
                </a:solidFill>
                <a:effectLst/>
                <a:uLnTx/>
                <a:uFillTx/>
                <a:latin typeface="Segoe UI" panose="020B0502040204020203" pitchFamily="34" charset="0"/>
                <a:ea typeface="+mn-ea"/>
                <a:cs typeface="Segoe UI" panose="020B0502040204020203" pitchFamily="34" charset="0"/>
              </a:rPr>
              <a:t>E.g. </a:t>
            </a:r>
            <a:r>
              <a:rPr kumimoji="0" lang="en-ZA" sz="1800" b="0" i="0" u="none" strike="noStrike" kern="1200" cap="none" spc="0" normalizeH="0" baseline="0" noProof="0" dirty="0" err="1">
                <a:ln>
                  <a:noFill/>
                </a:ln>
                <a:solidFill>
                  <a:srgbClr val="000066"/>
                </a:solidFill>
                <a:effectLst/>
                <a:uLnTx/>
                <a:uFillTx/>
                <a:latin typeface="Segoe UI" panose="020B0502040204020203" pitchFamily="34" charset="0"/>
                <a:ea typeface="+mn-ea"/>
                <a:cs typeface="Segoe UI" panose="020B0502040204020203" pitchFamily="34" charset="0"/>
              </a:rPr>
              <a:t>GBIF,ReBioMa</a:t>
            </a:r>
            <a:r>
              <a:rPr kumimoji="0" lang="en-ZA" sz="1800" b="0" i="0" u="none" strike="noStrike" kern="1200" cap="none" spc="0" normalizeH="0" baseline="0" noProof="0" dirty="0">
                <a:ln>
                  <a:noFill/>
                </a:ln>
                <a:solidFill>
                  <a:srgbClr val="000066"/>
                </a:solidFill>
                <a:effectLst/>
                <a:uLnTx/>
                <a:uFillTx/>
                <a:latin typeface="Segoe UI" panose="020B0502040204020203" pitchFamily="34" charset="0"/>
                <a:ea typeface="+mn-ea"/>
                <a:cs typeface="Segoe UI" panose="020B0502040204020203" pitchFamily="34" charset="0"/>
              </a:rPr>
              <a:t>, ICRAF, CERSGIS, CGIAR, GLOSS, MASDAP, SERVIR, AMMA-CATCH, SASSCAL</a:t>
            </a:r>
          </a:p>
        </p:txBody>
      </p:sp>
      <p:sp>
        <p:nvSpPr>
          <p:cNvPr id="15" name="TextBox 14"/>
          <p:cNvSpPr txBox="1"/>
          <p:nvPr/>
        </p:nvSpPr>
        <p:spPr>
          <a:xfrm>
            <a:off x="5920154" y="5331065"/>
            <a:ext cx="2057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0066"/>
                </a:solidFill>
                <a:effectLst/>
                <a:uLnTx/>
                <a:uFillTx/>
                <a:latin typeface="Segoe UI" panose="020B0502040204020203" pitchFamily="34" charset="0"/>
                <a:ea typeface="+mn-ea"/>
                <a:cs typeface="Segoe UI" panose="020B0502040204020203" pitchFamily="34" charset="0"/>
              </a:rPr>
              <a:t>E.g. OHADA, DICAMES</a:t>
            </a:r>
          </a:p>
        </p:txBody>
      </p:sp>
      <p:sp>
        <p:nvSpPr>
          <p:cNvPr id="16" name="Title 1"/>
          <p:cNvSpPr>
            <a:spLocks noGrp="1"/>
          </p:cNvSpPr>
          <p:nvPr>
            <p:ph type="title"/>
          </p:nvPr>
        </p:nvSpPr>
        <p:spPr>
          <a:xfrm>
            <a:off x="628650" y="365126"/>
            <a:ext cx="7886700" cy="1325563"/>
          </a:xfrm>
        </p:spPr>
        <p:txBody>
          <a:bodyPr/>
          <a:lstStyle/>
          <a:p>
            <a:r>
              <a:rPr lang="en-ZA" dirty="0"/>
              <a:t>Research Data Initiatives (66+)</a:t>
            </a:r>
          </a:p>
        </p:txBody>
      </p:sp>
      <p:cxnSp>
        <p:nvCxnSpPr>
          <p:cNvPr id="18" name="Straight Connector 17"/>
          <p:cNvCxnSpPr/>
          <p:nvPr/>
        </p:nvCxnSpPr>
        <p:spPr>
          <a:xfrm flipV="1">
            <a:off x="628650" y="1288026"/>
            <a:ext cx="8515350" cy="48324"/>
          </a:xfrm>
          <a:prstGeom prst="line">
            <a:avLst/>
          </a:prstGeom>
          <a:ln w="28575">
            <a:solidFill>
              <a:srgbClr val="4A89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81161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Research Networks</a:t>
            </a:r>
          </a:p>
        </p:txBody>
      </p:sp>
      <p:pic>
        <p:nvPicPr>
          <p:cNvPr id="4" name="Picture 3"/>
          <p:cNvPicPr>
            <a:picLocks noChangeAspect="1"/>
          </p:cNvPicPr>
          <p:nvPr/>
        </p:nvPicPr>
        <p:blipFill>
          <a:blip r:embed="rId2"/>
          <a:stretch>
            <a:fillRect/>
          </a:stretch>
        </p:blipFill>
        <p:spPr>
          <a:xfrm>
            <a:off x="344129" y="2270414"/>
            <a:ext cx="4129548" cy="2399667"/>
          </a:xfrm>
          <a:prstGeom prst="rect">
            <a:avLst/>
          </a:prstGeom>
        </p:spPr>
      </p:pic>
      <p:sp>
        <p:nvSpPr>
          <p:cNvPr id="5" name="TextBox 4"/>
          <p:cNvSpPr txBox="1"/>
          <p:nvPr/>
        </p:nvSpPr>
        <p:spPr>
          <a:xfrm>
            <a:off x="816077" y="2222437"/>
            <a:ext cx="5597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60CA"/>
                </a:solidFill>
                <a:effectLst/>
                <a:uLnTx/>
                <a:uFillTx/>
                <a:latin typeface="Calibri" panose="020F0502020204030204"/>
                <a:ea typeface="+mn-ea"/>
                <a:cs typeface="+mn-cs"/>
              </a:rPr>
              <a:t>SKA</a:t>
            </a:r>
          </a:p>
        </p:txBody>
      </p:sp>
      <p:pic>
        <p:nvPicPr>
          <p:cNvPr id="6" name="Picture 5"/>
          <p:cNvPicPr>
            <a:picLocks noChangeAspect="1"/>
          </p:cNvPicPr>
          <p:nvPr/>
        </p:nvPicPr>
        <p:blipFill>
          <a:blip r:embed="rId3"/>
          <a:stretch>
            <a:fillRect/>
          </a:stretch>
        </p:blipFill>
        <p:spPr>
          <a:xfrm>
            <a:off x="4473677" y="1516537"/>
            <a:ext cx="4444181" cy="2345645"/>
          </a:xfrm>
          <a:prstGeom prst="rect">
            <a:avLst/>
          </a:prstGeom>
        </p:spPr>
      </p:pic>
      <p:pic>
        <p:nvPicPr>
          <p:cNvPr id="7" name="Picture 6"/>
          <p:cNvPicPr>
            <a:picLocks noChangeAspect="1"/>
          </p:cNvPicPr>
          <p:nvPr/>
        </p:nvPicPr>
        <p:blipFill>
          <a:blip r:embed="rId4"/>
          <a:stretch>
            <a:fillRect/>
          </a:stretch>
        </p:blipFill>
        <p:spPr>
          <a:xfrm>
            <a:off x="3230474" y="4953185"/>
            <a:ext cx="5838825" cy="1209675"/>
          </a:xfrm>
          <a:prstGeom prst="rect">
            <a:avLst/>
          </a:prstGeom>
        </p:spPr>
      </p:pic>
      <p:cxnSp>
        <p:nvCxnSpPr>
          <p:cNvPr id="9" name="Straight Connector 8"/>
          <p:cNvCxnSpPr/>
          <p:nvPr/>
        </p:nvCxnSpPr>
        <p:spPr>
          <a:xfrm flipV="1">
            <a:off x="628650" y="1288026"/>
            <a:ext cx="8515350" cy="48324"/>
          </a:xfrm>
          <a:prstGeom prst="line">
            <a:avLst/>
          </a:prstGeom>
          <a:ln w="28575">
            <a:solidFill>
              <a:srgbClr val="4A89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00123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41157" y="1285191"/>
            <a:ext cx="3171849" cy="4062651"/>
          </a:xfrm>
          <a:prstGeom prst="rect">
            <a:avLst/>
          </a:prstGeom>
          <a:solidFill>
            <a:schemeClr val="bg1"/>
          </a:solid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a:ln>
                  <a:noFill/>
                </a:ln>
                <a:solidFill>
                  <a:srgbClr val="000066"/>
                </a:solidFill>
                <a:effectLst/>
                <a:uLnTx/>
                <a:uFillTx/>
                <a:latin typeface="Calibri" panose="020F0502020204030204"/>
                <a:ea typeface="+mn-ea"/>
                <a:cs typeface="+mn-cs"/>
              </a:rPr>
              <a:t>200 OA DOAJ-listed journals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a:ln>
                  <a:noFill/>
                </a:ln>
                <a:solidFill>
                  <a:srgbClr val="000066"/>
                </a:solidFill>
                <a:effectLst/>
                <a:uLnTx/>
                <a:uFillTx/>
                <a:latin typeface="Calibri" panose="020F0502020204030204"/>
                <a:ea typeface="+mn-ea"/>
                <a:cs typeface="+mn-cs"/>
              </a:rPr>
              <a:t>174 IRs  registered on </a:t>
            </a:r>
            <a:r>
              <a:rPr kumimoji="0" lang="en-ZA" sz="2000" b="0" i="0" u="none" strike="noStrike" kern="1200" cap="none" spc="0" normalizeH="0" baseline="0" noProof="0" dirty="0" err="1">
                <a:ln>
                  <a:noFill/>
                </a:ln>
                <a:solidFill>
                  <a:srgbClr val="000066"/>
                </a:solidFill>
                <a:effectLst/>
                <a:uLnTx/>
                <a:uFillTx/>
                <a:latin typeface="Calibri" panose="020F0502020204030204"/>
                <a:ea typeface="+mn-ea"/>
                <a:cs typeface="+mn-cs"/>
              </a:rPr>
              <a:t>OpenDOAR</a:t>
            </a:r>
            <a:endParaRPr kumimoji="0" lang="en-ZA" sz="2000" b="0" i="0" u="none" strike="noStrike" kern="1200" cap="none" spc="0" normalizeH="0" baseline="0" noProof="0" dirty="0">
              <a:ln>
                <a:noFill/>
              </a:ln>
              <a:solidFill>
                <a:srgbClr val="00006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a:ln>
                  <a:noFill/>
                </a:ln>
                <a:solidFill>
                  <a:srgbClr val="000066"/>
                </a:solidFill>
                <a:effectLst/>
                <a:uLnTx/>
                <a:uFillTx/>
                <a:latin typeface="Calibri" panose="020F0502020204030204"/>
                <a:ea typeface="+mn-ea"/>
                <a:cs typeface="+mn-cs"/>
              </a:rPr>
              <a:t>34 OA policies on ROARMAP</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a:ln>
                  <a:noFill/>
                </a:ln>
                <a:solidFill>
                  <a:srgbClr val="000066"/>
                </a:solidFill>
                <a:effectLst/>
                <a:uLnTx/>
                <a:uFillTx/>
                <a:latin typeface="Calibri" panose="020F0502020204030204"/>
                <a:ea typeface="+mn-ea"/>
                <a:cs typeface="+mn-cs"/>
              </a:rPr>
              <a:t>24 data repositories registered on re3data, while study identified 66+</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000" b="1" i="0" u="none" strike="noStrike" kern="1200" cap="none" spc="0" normalizeH="0" baseline="0" noProof="0" dirty="0">
                <a:ln>
                  <a:noFill/>
                </a:ln>
                <a:solidFill>
                  <a:srgbClr val="000066"/>
                </a:solidFill>
                <a:effectLst/>
                <a:uLnTx/>
                <a:uFillTx/>
                <a:latin typeface="Calibri" panose="020F0502020204030204"/>
                <a:ea typeface="+mn-ea"/>
                <a:cs typeface="+mn-cs"/>
              </a:rPr>
              <a:t>1 data repository assigned </a:t>
            </a:r>
            <a:r>
              <a:rPr kumimoji="0" lang="en-ZA" sz="2000" b="1" i="0" u="none" strike="noStrike" kern="1200" cap="none" spc="0" normalizeH="0" baseline="0" noProof="0" dirty="0" err="1">
                <a:ln>
                  <a:noFill/>
                </a:ln>
                <a:solidFill>
                  <a:srgbClr val="000066"/>
                </a:solidFill>
                <a:effectLst/>
                <a:uLnTx/>
                <a:uFillTx/>
                <a:latin typeface="Calibri" panose="020F0502020204030204"/>
                <a:ea typeface="+mn-ea"/>
                <a:cs typeface="+mn-cs"/>
              </a:rPr>
              <a:t>CoreTrustSeal</a:t>
            </a:r>
            <a:endParaRPr kumimoji="0" lang="en-ZA" sz="2000" b="1" i="0" u="none" strike="noStrike" kern="1200" cap="none" spc="0" normalizeH="0" baseline="0" noProof="0" dirty="0">
              <a:ln>
                <a:noFill/>
              </a:ln>
              <a:solidFill>
                <a:srgbClr val="00006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4" name="Picture 3" descr="C:\Users\Leti Kleyn\AppData\Local\Microsoft\Windows\Temporary Internet Files\Content.Outlook\4EA36NSY\map_repositories3_Page_1 (2).tif"/>
          <p:cNvPicPr/>
          <p:nvPr/>
        </p:nvPicPr>
        <p:blipFill rotWithShape="1">
          <a:blip r:embed="rId3">
            <a:extLst>
              <a:ext uri="{28A0092B-C50C-407E-A947-70E740481C1C}">
                <a14:useLocalDpi xmlns:a14="http://schemas.microsoft.com/office/drawing/2010/main" val="0"/>
              </a:ext>
            </a:extLst>
          </a:blip>
          <a:srcRect r="37098" b="8243"/>
          <a:stretch/>
        </p:blipFill>
        <p:spPr bwMode="auto">
          <a:xfrm>
            <a:off x="4365522" y="588063"/>
            <a:ext cx="4630994" cy="5456905"/>
          </a:xfrm>
          <a:prstGeom prst="rect">
            <a:avLst/>
          </a:prstGeom>
          <a:noFill/>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ve="http://schemas.openxmlformats.org/markup-compatibility/2006"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sp>
        <p:nvSpPr>
          <p:cNvPr id="5" name="Title 1"/>
          <p:cNvSpPr txBox="1">
            <a:spLocks/>
          </p:cNvSpPr>
          <p:nvPr/>
        </p:nvSpPr>
        <p:spPr>
          <a:xfrm rot="16200000">
            <a:off x="-3134459" y="142020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0066"/>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ZA" sz="4400" b="0" i="0" u="none" strike="noStrike" kern="1200" cap="none" spc="0" normalizeH="0" baseline="0" noProof="0" dirty="0">
                <a:ln>
                  <a:noFill/>
                </a:ln>
                <a:solidFill>
                  <a:srgbClr val="000066"/>
                </a:solidFill>
                <a:effectLst/>
                <a:uLnTx/>
                <a:uFillTx/>
                <a:latin typeface="Segoe UI" panose="020B0502040204020203" pitchFamily="34" charset="0"/>
                <a:ea typeface="+mj-ea"/>
              </a:rPr>
              <a:t>OS Activities/Initiatives</a:t>
            </a:r>
          </a:p>
        </p:txBody>
      </p:sp>
      <p:cxnSp>
        <p:nvCxnSpPr>
          <p:cNvPr id="6" name="Straight Connector 5"/>
          <p:cNvCxnSpPr/>
          <p:nvPr/>
        </p:nvCxnSpPr>
        <p:spPr>
          <a:xfrm flipV="1">
            <a:off x="1195754" y="439616"/>
            <a:ext cx="17584" cy="5586719"/>
          </a:xfrm>
          <a:prstGeom prst="line">
            <a:avLst/>
          </a:prstGeom>
          <a:ln w="28575">
            <a:solidFill>
              <a:srgbClr val="4A89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49469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4000" dirty="0"/>
              <a:t>Persistent Challenges</a:t>
            </a:r>
          </a:p>
        </p:txBody>
      </p:sp>
      <p:sp>
        <p:nvSpPr>
          <p:cNvPr id="3" name="Content Placeholder 2"/>
          <p:cNvSpPr>
            <a:spLocks noGrp="1"/>
          </p:cNvSpPr>
          <p:nvPr>
            <p:ph idx="1"/>
          </p:nvPr>
        </p:nvSpPr>
        <p:spPr/>
        <p:txBody>
          <a:bodyPr>
            <a:normAutofit fontScale="92500" lnSpcReduction="10000"/>
          </a:bodyPr>
          <a:lstStyle/>
          <a:p>
            <a:pPr>
              <a:lnSpc>
                <a:spcPct val="150000"/>
              </a:lnSpc>
            </a:pPr>
            <a:r>
              <a:rPr lang="en-ZA" dirty="0"/>
              <a:t>Low levels of organisation and funding of many science systems in Africa </a:t>
            </a:r>
            <a:r>
              <a:rPr lang="en-ZA" sz="2400" dirty="0"/>
              <a:t>(UNECA 2018 Sustainable Development Report)</a:t>
            </a:r>
          </a:p>
          <a:p>
            <a:pPr>
              <a:lnSpc>
                <a:spcPct val="150000"/>
              </a:lnSpc>
            </a:pPr>
            <a:r>
              <a:rPr lang="en-ZA" sz="2400" dirty="0"/>
              <a:t>ICT infrastructure challenges</a:t>
            </a:r>
          </a:p>
          <a:p>
            <a:pPr lvl="1">
              <a:lnSpc>
                <a:spcPct val="150000"/>
              </a:lnSpc>
            </a:pPr>
            <a:r>
              <a:rPr lang="en-ZA" sz="2000" dirty="0"/>
              <a:t>Power outages</a:t>
            </a:r>
          </a:p>
          <a:p>
            <a:pPr lvl="1">
              <a:lnSpc>
                <a:spcPct val="150000"/>
              </a:lnSpc>
            </a:pPr>
            <a:r>
              <a:rPr lang="en-ZA" sz="2000" dirty="0"/>
              <a:t>Cloud services require expensive high-speed internet/broadband</a:t>
            </a:r>
          </a:p>
          <a:p>
            <a:pPr lvl="1">
              <a:lnSpc>
                <a:spcPct val="150000"/>
              </a:lnSpc>
            </a:pPr>
            <a:r>
              <a:rPr lang="en-ZA" sz="2000" dirty="0"/>
              <a:t>Outdated computers and software</a:t>
            </a:r>
          </a:p>
          <a:p>
            <a:pPr lvl="1">
              <a:lnSpc>
                <a:spcPct val="150000"/>
              </a:lnSpc>
            </a:pPr>
            <a:r>
              <a:rPr lang="en-ZA" sz="2000" dirty="0"/>
              <a:t>Poor use, support and funding for NRENs</a:t>
            </a:r>
          </a:p>
          <a:p>
            <a:pPr lvl="1"/>
            <a:endParaRPr lang="en-ZA" sz="2000" dirty="0"/>
          </a:p>
        </p:txBody>
      </p:sp>
      <p:cxnSp>
        <p:nvCxnSpPr>
          <p:cNvPr id="5" name="Straight Connector 4"/>
          <p:cNvCxnSpPr/>
          <p:nvPr/>
        </p:nvCxnSpPr>
        <p:spPr>
          <a:xfrm flipV="1">
            <a:off x="628650" y="1288026"/>
            <a:ext cx="8515350" cy="48324"/>
          </a:xfrm>
          <a:prstGeom prst="line">
            <a:avLst/>
          </a:prstGeom>
          <a:ln w="28575">
            <a:solidFill>
              <a:srgbClr val="4A89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31088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Persistent Challenges (2)</a:t>
            </a:r>
          </a:p>
        </p:txBody>
      </p:sp>
      <p:sp>
        <p:nvSpPr>
          <p:cNvPr id="3" name="Content Placeholder 2"/>
          <p:cNvSpPr>
            <a:spLocks noGrp="1"/>
          </p:cNvSpPr>
          <p:nvPr>
            <p:ph idx="1"/>
          </p:nvPr>
        </p:nvSpPr>
        <p:spPr/>
        <p:txBody>
          <a:bodyPr>
            <a:normAutofit fontScale="85000" lnSpcReduction="20000"/>
          </a:bodyPr>
          <a:lstStyle/>
          <a:p>
            <a:pPr>
              <a:lnSpc>
                <a:spcPct val="150000"/>
              </a:lnSpc>
            </a:pPr>
            <a:r>
              <a:rPr lang="en-ZA" dirty="0"/>
              <a:t>Data management and curation</a:t>
            </a:r>
          </a:p>
          <a:p>
            <a:pPr lvl="1">
              <a:lnSpc>
                <a:spcPct val="150000"/>
              </a:lnSpc>
            </a:pPr>
            <a:r>
              <a:rPr lang="en-ZA" dirty="0"/>
              <a:t>Only one trusted registered data repository on continent (</a:t>
            </a:r>
            <a:r>
              <a:rPr lang="en-ZA" dirty="0" err="1"/>
              <a:t>CoreTrustSeal</a:t>
            </a:r>
            <a:r>
              <a:rPr lang="en-ZA" dirty="0"/>
              <a:t>)</a:t>
            </a:r>
          </a:p>
          <a:p>
            <a:pPr lvl="1">
              <a:lnSpc>
                <a:spcPct val="150000"/>
              </a:lnSpc>
            </a:pPr>
            <a:r>
              <a:rPr lang="en-ZA" dirty="0"/>
              <a:t>Lack of centralised, secure data storage</a:t>
            </a:r>
          </a:p>
          <a:p>
            <a:pPr lvl="1">
              <a:lnSpc>
                <a:spcPct val="150000"/>
              </a:lnSpc>
            </a:pPr>
            <a:r>
              <a:rPr lang="en-ZA" dirty="0"/>
              <a:t>Data repositories not registered with Registry of Research Data Repositories (re3data.org)</a:t>
            </a:r>
          </a:p>
          <a:p>
            <a:pPr lvl="1">
              <a:lnSpc>
                <a:spcPct val="150000"/>
              </a:lnSpc>
            </a:pPr>
            <a:r>
              <a:rPr lang="en-ZA" dirty="0"/>
              <a:t>Data management plans not the norm, due to lack of policies/funder requirements</a:t>
            </a:r>
          </a:p>
          <a:p>
            <a:pPr>
              <a:lnSpc>
                <a:spcPct val="150000"/>
              </a:lnSpc>
            </a:pPr>
            <a:r>
              <a:rPr lang="en-ZA" dirty="0"/>
              <a:t>Low awareness/use of FOSS</a:t>
            </a:r>
          </a:p>
          <a:p>
            <a:endParaRPr lang="en-ZA" dirty="0"/>
          </a:p>
          <a:p>
            <a:endParaRPr lang="en-ZA" dirty="0"/>
          </a:p>
        </p:txBody>
      </p:sp>
      <p:cxnSp>
        <p:nvCxnSpPr>
          <p:cNvPr id="6" name="Straight Connector 5"/>
          <p:cNvCxnSpPr/>
          <p:nvPr/>
        </p:nvCxnSpPr>
        <p:spPr>
          <a:xfrm>
            <a:off x="628650" y="1336350"/>
            <a:ext cx="7886700" cy="1"/>
          </a:xfrm>
          <a:prstGeom prst="line">
            <a:avLst/>
          </a:prstGeom>
          <a:ln w="28575">
            <a:solidFill>
              <a:srgbClr val="4A89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88815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ZA" dirty="0"/>
              <a:t>Research cultures</a:t>
            </a:r>
          </a:p>
          <a:p>
            <a:pPr lvl="1"/>
            <a:r>
              <a:rPr lang="en-ZA" dirty="0"/>
              <a:t>Publication-focused institutional metrics, funding systems and promotion </a:t>
            </a:r>
          </a:p>
          <a:p>
            <a:pPr lvl="1"/>
            <a:r>
              <a:rPr lang="en-ZA" dirty="0"/>
              <a:t>Researchers want to exhaust publication possibilities before sharing data</a:t>
            </a:r>
          </a:p>
          <a:p>
            <a:pPr lvl="1"/>
            <a:r>
              <a:rPr lang="en-ZA" dirty="0"/>
              <a:t>Lack of trust in data re-use (parachute research, scooping </a:t>
            </a:r>
            <a:r>
              <a:rPr lang="en-ZA" dirty="0" err="1"/>
              <a:t>etc</a:t>
            </a:r>
            <a:r>
              <a:rPr lang="en-ZA" dirty="0"/>
              <a:t>)</a:t>
            </a:r>
          </a:p>
          <a:p>
            <a:pPr lvl="1"/>
            <a:r>
              <a:rPr lang="en-ZA" dirty="0"/>
              <a:t>Lack of support for APCs </a:t>
            </a:r>
          </a:p>
          <a:p>
            <a:pPr lvl="1"/>
            <a:r>
              <a:rPr lang="en-ZA" dirty="0"/>
              <a:t>Lack of infrastructures to support collaboration and data sharing</a:t>
            </a:r>
          </a:p>
          <a:p>
            <a:pPr lvl="1"/>
            <a:r>
              <a:rPr lang="en-ZA" dirty="0"/>
              <a:t>Absent, incomplete, inconsistent legislation</a:t>
            </a:r>
          </a:p>
        </p:txBody>
      </p:sp>
      <p:sp>
        <p:nvSpPr>
          <p:cNvPr id="4" name="Title 1"/>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0066"/>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ZA" sz="4400" b="0" i="0" u="none" strike="noStrike" kern="1200" cap="none" spc="0" normalizeH="0" baseline="0" noProof="0" dirty="0">
                <a:ln>
                  <a:noFill/>
                </a:ln>
                <a:solidFill>
                  <a:srgbClr val="000066"/>
                </a:solidFill>
                <a:effectLst/>
                <a:uLnTx/>
                <a:uFillTx/>
                <a:latin typeface="Segoe UI" panose="020B0502040204020203" pitchFamily="34" charset="0"/>
                <a:ea typeface="+mj-ea"/>
              </a:rPr>
              <a:t>Persistent Challenges (3)</a:t>
            </a:r>
          </a:p>
        </p:txBody>
      </p:sp>
      <p:cxnSp>
        <p:nvCxnSpPr>
          <p:cNvPr id="7" name="Straight Connector 6"/>
          <p:cNvCxnSpPr/>
          <p:nvPr/>
        </p:nvCxnSpPr>
        <p:spPr>
          <a:xfrm flipV="1">
            <a:off x="628650" y="1288026"/>
            <a:ext cx="8515350" cy="48324"/>
          </a:xfrm>
          <a:prstGeom prst="line">
            <a:avLst/>
          </a:prstGeom>
          <a:ln w="28575">
            <a:solidFill>
              <a:srgbClr val="4A89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9178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 tool </a:t>
            </a:r>
            <a:r>
              <a:rPr lang="nl-NL" dirty="0" err="1"/>
              <a:t>to</a:t>
            </a:r>
            <a:r>
              <a:rPr lang="nl-NL" dirty="0"/>
              <a:t> store </a:t>
            </a:r>
            <a:r>
              <a:rPr lang="nl-NL" dirty="0" err="1"/>
              <a:t>surveys</a:t>
            </a:r>
            <a:endParaRPr lang="nl-NL" dirty="0"/>
          </a:p>
        </p:txBody>
      </p:sp>
      <p:sp>
        <p:nvSpPr>
          <p:cNvPr id="3" name="Tijdelijke aanduiding voor inhoud 2"/>
          <p:cNvSpPr>
            <a:spLocks noGrp="1"/>
          </p:cNvSpPr>
          <p:nvPr>
            <p:ph idx="1"/>
          </p:nvPr>
        </p:nvSpPr>
        <p:spPr>
          <a:xfrm>
            <a:off x="457200" y="1399032"/>
            <a:ext cx="8229600" cy="4536505"/>
          </a:xfrm>
        </p:spPr>
        <p:txBody>
          <a:bodyPr>
            <a:normAutofit fontScale="92500" lnSpcReduction="10000"/>
          </a:bodyPr>
          <a:lstStyle/>
          <a:p>
            <a:r>
              <a:rPr lang="en-US" u="sng" dirty="0">
                <a:hlinkClick r:id="rId2"/>
              </a:rPr>
              <a:t>http://suave-dev.sdsc.edu/main/file=ilyaj_Open_Data_Monitor_2018_clone_.csv&amp;views=1110101&amp;view=bucket</a:t>
            </a:r>
            <a:endParaRPr lang="en-US" u="sng" dirty="0"/>
          </a:p>
          <a:p>
            <a:r>
              <a:rPr lang="en-US" dirty="0"/>
              <a:t>Comparison Elsevier/CWTS survey 2016-2018 you can find at the Open Science Monitor website:</a:t>
            </a:r>
          </a:p>
          <a:p>
            <a:r>
              <a:rPr lang="en-US" dirty="0">
                <a:hlinkClick r:id="rId3"/>
              </a:rPr>
              <a:t>https://ec.europa.eu/info/research-and-innovation/strategy/goals-research-and-innovation-policy/open-science/open-science-monitor/facts-and-figures-open-research-data_en#researchers-attitude-towards-data-sharing</a:t>
            </a:r>
            <a:endParaRPr lang="en-US" dirty="0"/>
          </a:p>
          <a:p>
            <a:r>
              <a:rPr lang="en-US" dirty="0"/>
              <a:t>The State of Open Data (Digital Science and </a:t>
            </a:r>
            <a:r>
              <a:rPr lang="en-US" dirty="0" err="1"/>
              <a:t>Figshare</a:t>
            </a:r>
            <a:r>
              <a:rPr lang="en-US" dirty="0"/>
              <a:t>) invited to participate, released their 3</a:t>
            </a:r>
            <a:r>
              <a:rPr lang="en-US" baseline="30000" dirty="0"/>
              <a:t>rd</a:t>
            </a:r>
            <a:r>
              <a:rPr lang="en-US" dirty="0"/>
              <a:t> report 23/10/19</a:t>
            </a:r>
            <a:endParaRPr lang="nl-NL" dirty="0"/>
          </a:p>
        </p:txBody>
      </p:sp>
      <p:sp>
        <p:nvSpPr>
          <p:cNvPr id="4" name="Tijdelijke aanduiding voor dianummer 3"/>
          <p:cNvSpPr>
            <a:spLocks noGrp="1"/>
          </p:cNvSpPr>
          <p:nvPr>
            <p:ph type="sldNum" sz="quarter" idx="12"/>
          </p:nvPr>
        </p:nvSpPr>
        <p:spPr/>
        <p:txBody>
          <a:bodyPr/>
          <a:lstStyle/>
          <a:p>
            <a:fld id="{F045888D-9AB1-6B4D-8F49-EDCF20386FDE}" type="slidenum">
              <a:rPr lang="en-US" smtClean="0"/>
              <a:pPr/>
              <a:t>5</a:t>
            </a:fld>
            <a:endParaRPr lang="en-US" dirty="0"/>
          </a:p>
        </p:txBody>
      </p:sp>
      <p:pic>
        <p:nvPicPr>
          <p:cNvPr id="5" name="Picture 4"/>
          <p:cNvPicPr>
            <a:picLocks noChangeAspect="1"/>
          </p:cNvPicPr>
          <p:nvPr/>
        </p:nvPicPr>
        <p:blipFill>
          <a:blip r:embed="rId4"/>
          <a:stretch>
            <a:fillRect/>
          </a:stretch>
        </p:blipFill>
        <p:spPr>
          <a:xfrm>
            <a:off x="6675675" y="5772868"/>
            <a:ext cx="1688738" cy="1018120"/>
          </a:xfrm>
          <a:prstGeom prst="rect">
            <a:avLst/>
          </a:prstGeom>
        </p:spPr>
      </p:pic>
    </p:spTree>
    <p:extLst>
      <p:ext uri="{BB962C8B-B14F-4D97-AF65-F5344CB8AC3E}">
        <p14:creationId xmlns:p14="http://schemas.microsoft.com/office/powerpoint/2010/main" val="173354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07AE7-B5FE-6C44-B9F9-FB0971C0E9D0}"/>
              </a:ext>
            </a:extLst>
          </p:cNvPr>
          <p:cNvSpPr>
            <a:spLocks noGrp="1"/>
          </p:cNvSpPr>
          <p:nvPr>
            <p:ph type="title"/>
          </p:nvPr>
        </p:nvSpPr>
        <p:spPr>
          <a:xfrm>
            <a:off x="506189" y="365126"/>
            <a:ext cx="8637814" cy="1325563"/>
          </a:xfrm>
        </p:spPr>
        <p:txBody>
          <a:bodyPr/>
          <a:lstStyle/>
          <a:p>
            <a:r>
              <a:rPr lang="en-GB" dirty="0"/>
              <a:t>Transforming Good Will into Practice</a:t>
            </a:r>
          </a:p>
        </p:txBody>
      </p:sp>
      <p:sp>
        <p:nvSpPr>
          <p:cNvPr id="3" name="Content Placeholder 2">
            <a:extLst>
              <a:ext uri="{FF2B5EF4-FFF2-40B4-BE49-F238E27FC236}">
                <a16:creationId xmlns:a16="http://schemas.microsoft.com/office/drawing/2014/main" id="{1EBA3D84-3EA3-EC43-A346-38105CF7C560}"/>
              </a:ext>
            </a:extLst>
          </p:cNvPr>
          <p:cNvSpPr>
            <a:spLocks noGrp="1"/>
          </p:cNvSpPr>
          <p:nvPr>
            <p:ph idx="1"/>
          </p:nvPr>
        </p:nvSpPr>
        <p:spPr/>
        <p:txBody>
          <a:bodyPr/>
          <a:lstStyle/>
          <a:p>
            <a:r>
              <a:rPr lang="en-GB" dirty="0"/>
              <a:t>Evident good will regarding Open Data </a:t>
            </a:r>
          </a:p>
          <a:p>
            <a:r>
              <a:rPr lang="en-GB" dirty="0"/>
              <a:t>Transition to practice hampered by financial, regulatory and social issues</a:t>
            </a:r>
          </a:p>
          <a:p>
            <a:r>
              <a:rPr lang="en-GB" dirty="0"/>
              <a:t>Additional challenges:</a:t>
            </a:r>
          </a:p>
          <a:p>
            <a:pPr lvl="1"/>
            <a:r>
              <a:rPr lang="en-GB" dirty="0"/>
              <a:t>Lack of comprehensive overview of research activities and institutions</a:t>
            </a:r>
          </a:p>
          <a:p>
            <a:pPr lvl="1"/>
            <a:r>
              <a:rPr lang="en-GB" dirty="0"/>
              <a:t>Lack of data on daily challenges (infrastructure etc)</a:t>
            </a:r>
          </a:p>
          <a:p>
            <a:pPr lvl="1"/>
            <a:r>
              <a:rPr lang="en-GB" dirty="0"/>
              <a:t>Concerns of African scientists not well understood</a:t>
            </a:r>
          </a:p>
          <a:p>
            <a:pPr lvl="1"/>
            <a:r>
              <a:rPr lang="en-GB" dirty="0"/>
              <a:t>Current OD infrastructure and practices designed for Global North</a:t>
            </a:r>
          </a:p>
        </p:txBody>
      </p:sp>
      <p:cxnSp>
        <p:nvCxnSpPr>
          <p:cNvPr id="4" name="Straight Connector 3">
            <a:extLst>
              <a:ext uri="{FF2B5EF4-FFF2-40B4-BE49-F238E27FC236}">
                <a16:creationId xmlns:a16="http://schemas.microsoft.com/office/drawing/2014/main" id="{D19AEBBB-9B59-5449-976C-49F834D2D4DC}"/>
              </a:ext>
            </a:extLst>
          </p:cNvPr>
          <p:cNvCxnSpPr/>
          <p:nvPr/>
        </p:nvCxnSpPr>
        <p:spPr>
          <a:xfrm flipV="1">
            <a:off x="628650" y="1288026"/>
            <a:ext cx="8515350" cy="48324"/>
          </a:xfrm>
          <a:prstGeom prst="line">
            <a:avLst/>
          </a:prstGeom>
          <a:ln w="28575">
            <a:solidFill>
              <a:srgbClr val="4A89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70256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CC704-5EAD-7841-A858-AAFF9E0780EB}"/>
              </a:ext>
            </a:extLst>
          </p:cNvPr>
          <p:cNvSpPr>
            <a:spLocks noGrp="1"/>
          </p:cNvSpPr>
          <p:nvPr>
            <p:ph type="title"/>
          </p:nvPr>
        </p:nvSpPr>
        <p:spPr>
          <a:xfrm>
            <a:off x="628650" y="381454"/>
            <a:ext cx="7886700" cy="1325563"/>
          </a:xfrm>
        </p:spPr>
        <p:txBody>
          <a:bodyPr/>
          <a:lstStyle/>
          <a:p>
            <a:r>
              <a:rPr lang="en-GB" dirty="0"/>
              <a:t>Getting to the Necessary Data</a:t>
            </a:r>
          </a:p>
        </p:txBody>
      </p:sp>
      <p:sp>
        <p:nvSpPr>
          <p:cNvPr id="3" name="Content Placeholder 2">
            <a:extLst>
              <a:ext uri="{FF2B5EF4-FFF2-40B4-BE49-F238E27FC236}">
                <a16:creationId xmlns:a16="http://schemas.microsoft.com/office/drawing/2014/main" id="{08B735E0-20D8-0146-96E9-686EC6F7A7AD}"/>
              </a:ext>
            </a:extLst>
          </p:cNvPr>
          <p:cNvSpPr>
            <a:spLocks noGrp="1"/>
          </p:cNvSpPr>
          <p:nvPr>
            <p:ph idx="1"/>
          </p:nvPr>
        </p:nvSpPr>
        <p:spPr/>
        <p:txBody>
          <a:bodyPr>
            <a:normAutofit fontScale="92500" lnSpcReduction="10000"/>
          </a:bodyPr>
          <a:lstStyle/>
          <a:p>
            <a:r>
              <a:rPr lang="en-GB" dirty="0"/>
              <a:t>Focus beyond prominent research networks</a:t>
            </a:r>
          </a:p>
          <a:p>
            <a:r>
              <a:rPr lang="en-GB" dirty="0"/>
              <a:t>Need to engage in </a:t>
            </a:r>
            <a:r>
              <a:rPr lang="en-GB" dirty="0" err="1"/>
              <a:t>qual</a:t>
            </a:r>
            <a:r>
              <a:rPr lang="en-GB" dirty="0"/>
              <a:t>/quant data gathering about situational challenges and concerns</a:t>
            </a:r>
          </a:p>
          <a:p>
            <a:r>
              <a:rPr lang="en-GB" dirty="0"/>
              <a:t>Funders and governments need to be transparent about plans to address value/action gap</a:t>
            </a:r>
          </a:p>
          <a:p>
            <a:r>
              <a:rPr lang="en-GB" dirty="0"/>
              <a:t>Need socio-economic data about research system futures</a:t>
            </a:r>
          </a:p>
          <a:p>
            <a:r>
              <a:rPr lang="en-GB" dirty="0"/>
              <a:t>Gathering data without:</a:t>
            </a:r>
          </a:p>
          <a:p>
            <a:pPr lvl="1"/>
            <a:r>
              <a:rPr lang="en-GB" dirty="0"/>
              <a:t>Raising concerns about punitive action</a:t>
            </a:r>
          </a:p>
          <a:p>
            <a:pPr lvl="1"/>
            <a:r>
              <a:rPr lang="en-GB" dirty="0"/>
              <a:t>Reinforcing power inequalities</a:t>
            </a:r>
          </a:p>
          <a:p>
            <a:pPr lvl="1"/>
            <a:r>
              <a:rPr lang="en-GB" dirty="0"/>
              <a:t>Imposing values/priorities</a:t>
            </a:r>
          </a:p>
        </p:txBody>
      </p:sp>
      <p:cxnSp>
        <p:nvCxnSpPr>
          <p:cNvPr id="4" name="Straight Connector 3">
            <a:extLst>
              <a:ext uri="{FF2B5EF4-FFF2-40B4-BE49-F238E27FC236}">
                <a16:creationId xmlns:a16="http://schemas.microsoft.com/office/drawing/2014/main" id="{1B4F0009-5934-F448-B8E4-62A85B6D2FFF}"/>
              </a:ext>
            </a:extLst>
          </p:cNvPr>
          <p:cNvCxnSpPr/>
          <p:nvPr/>
        </p:nvCxnSpPr>
        <p:spPr>
          <a:xfrm flipV="1">
            <a:off x="628650" y="1288026"/>
            <a:ext cx="8515350" cy="48324"/>
          </a:xfrm>
          <a:prstGeom prst="line">
            <a:avLst/>
          </a:prstGeom>
          <a:ln w="28575">
            <a:solidFill>
              <a:srgbClr val="4A89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53269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08360-16B6-0D40-BAF5-EFCFFA84525D}"/>
              </a:ext>
            </a:extLst>
          </p:cNvPr>
          <p:cNvSpPr>
            <a:spLocks noGrp="1"/>
          </p:cNvSpPr>
          <p:nvPr>
            <p:ph type="title"/>
          </p:nvPr>
        </p:nvSpPr>
        <p:spPr/>
        <p:txBody>
          <a:bodyPr/>
          <a:lstStyle/>
          <a:p>
            <a:r>
              <a:rPr lang="en-GB" dirty="0"/>
              <a:t>Getting Data to Guide Action</a:t>
            </a:r>
          </a:p>
        </p:txBody>
      </p:sp>
      <p:sp>
        <p:nvSpPr>
          <p:cNvPr id="3" name="Content Placeholder 2">
            <a:extLst>
              <a:ext uri="{FF2B5EF4-FFF2-40B4-BE49-F238E27FC236}">
                <a16:creationId xmlns:a16="http://schemas.microsoft.com/office/drawing/2014/main" id="{08C6EA5F-2872-AC45-AACF-C61C07A1AAB6}"/>
              </a:ext>
            </a:extLst>
          </p:cNvPr>
          <p:cNvSpPr>
            <a:spLocks noGrp="1"/>
          </p:cNvSpPr>
          <p:nvPr>
            <p:ph idx="1"/>
          </p:nvPr>
        </p:nvSpPr>
        <p:spPr/>
        <p:txBody>
          <a:bodyPr/>
          <a:lstStyle/>
          <a:p>
            <a:r>
              <a:rPr lang="en-GB" dirty="0"/>
              <a:t>Policy review and current mandated requirements</a:t>
            </a:r>
          </a:p>
          <a:p>
            <a:r>
              <a:rPr lang="en-GB" dirty="0"/>
              <a:t>Perceptions and concerns</a:t>
            </a:r>
          </a:p>
          <a:p>
            <a:r>
              <a:rPr lang="en-GB" dirty="0"/>
              <a:t>Daily challenges and other barriers</a:t>
            </a:r>
          </a:p>
          <a:p>
            <a:endParaRPr lang="en-GB" dirty="0"/>
          </a:p>
          <a:p>
            <a:r>
              <a:rPr lang="en-GB" dirty="0"/>
              <a:t>Need to be able to characterise challenges on national and continent-wide levels</a:t>
            </a:r>
          </a:p>
          <a:p>
            <a:r>
              <a:rPr lang="en-GB" dirty="0"/>
              <a:t>Need to construct surveys that are comparable while taking into account specificities of African research context</a:t>
            </a:r>
          </a:p>
        </p:txBody>
      </p:sp>
      <p:cxnSp>
        <p:nvCxnSpPr>
          <p:cNvPr id="4" name="Straight Connector 3">
            <a:extLst>
              <a:ext uri="{FF2B5EF4-FFF2-40B4-BE49-F238E27FC236}">
                <a16:creationId xmlns:a16="http://schemas.microsoft.com/office/drawing/2014/main" id="{A8128308-8168-7246-875F-15616EAEDC94}"/>
              </a:ext>
            </a:extLst>
          </p:cNvPr>
          <p:cNvCxnSpPr/>
          <p:nvPr/>
        </p:nvCxnSpPr>
        <p:spPr>
          <a:xfrm flipV="1">
            <a:off x="628650" y="1288026"/>
            <a:ext cx="8515350" cy="48324"/>
          </a:xfrm>
          <a:prstGeom prst="line">
            <a:avLst/>
          </a:prstGeom>
          <a:ln w="28575">
            <a:solidFill>
              <a:srgbClr val="4A89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79709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Thank you!</a:t>
            </a:r>
          </a:p>
        </p:txBody>
      </p:sp>
      <p:sp>
        <p:nvSpPr>
          <p:cNvPr id="3" name="Content Placeholder 2"/>
          <p:cNvSpPr>
            <a:spLocks noGrp="1"/>
          </p:cNvSpPr>
          <p:nvPr>
            <p:ph idx="1"/>
          </p:nvPr>
        </p:nvSpPr>
        <p:spPr>
          <a:xfrm>
            <a:off x="628650" y="1825625"/>
            <a:ext cx="5840976" cy="4351338"/>
          </a:xfrm>
        </p:spPr>
        <p:txBody>
          <a:bodyPr>
            <a:normAutofit/>
          </a:bodyPr>
          <a:lstStyle/>
          <a:p>
            <a:pPr marL="0" indent="0">
              <a:buNone/>
            </a:pPr>
            <a:r>
              <a:rPr lang="en-ZA" dirty="0"/>
              <a:t>Thanks to Ina Smith from the African Open Science Platform</a:t>
            </a:r>
          </a:p>
          <a:p>
            <a:pPr marL="0" indent="0">
              <a:buNone/>
            </a:pPr>
            <a:r>
              <a:rPr lang="en-ZA" dirty="0"/>
              <a:t>Please feel free to contact me at louise.Bezuidenhout@insis.ox.ac.uk</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8326" y="1761506"/>
            <a:ext cx="1735970" cy="90803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692" y="5144612"/>
            <a:ext cx="4102616" cy="902210"/>
          </a:xfrm>
          <a:prstGeom prst="rect">
            <a:avLst/>
          </a:prstGeom>
        </p:spPr>
      </p:pic>
      <p:pic>
        <p:nvPicPr>
          <p:cNvPr id="7" name="Picture 6"/>
          <p:cNvPicPr>
            <a:picLocks noChangeAspect="1"/>
          </p:cNvPicPr>
          <p:nvPr/>
        </p:nvPicPr>
        <p:blipFill>
          <a:blip r:embed="rId4"/>
          <a:stretch>
            <a:fillRect/>
          </a:stretch>
        </p:blipFill>
        <p:spPr>
          <a:xfrm>
            <a:off x="6828326" y="2806164"/>
            <a:ext cx="2029108" cy="2267266"/>
          </a:xfrm>
          <a:prstGeom prst="rect">
            <a:avLst/>
          </a:prstGeom>
        </p:spPr>
      </p:pic>
      <p:cxnSp>
        <p:nvCxnSpPr>
          <p:cNvPr id="8" name="Straight Connector 7"/>
          <p:cNvCxnSpPr/>
          <p:nvPr/>
        </p:nvCxnSpPr>
        <p:spPr>
          <a:xfrm flipV="1">
            <a:off x="628650" y="1288026"/>
            <a:ext cx="8515350" cy="48324"/>
          </a:xfrm>
          <a:prstGeom prst="line">
            <a:avLst/>
          </a:prstGeom>
          <a:ln w="28575">
            <a:solidFill>
              <a:srgbClr val="4A89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3535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322B8-6F57-DC4F-BD2B-E8EE8F88CF3A}"/>
              </a:ext>
            </a:extLst>
          </p:cNvPr>
          <p:cNvSpPr>
            <a:spLocks noGrp="1"/>
          </p:cNvSpPr>
          <p:nvPr>
            <p:ph type="title"/>
          </p:nvPr>
        </p:nvSpPr>
        <p:spPr/>
        <p:txBody>
          <a:bodyPr/>
          <a:lstStyle/>
          <a:p>
            <a:r>
              <a:rPr lang="en-US" dirty="0"/>
              <a:t>Next</a:t>
            </a:r>
          </a:p>
        </p:txBody>
      </p:sp>
      <p:sp>
        <p:nvSpPr>
          <p:cNvPr id="3" name="Text Placeholder 2">
            <a:extLst>
              <a:ext uri="{FF2B5EF4-FFF2-40B4-BE49-F238E27FC236}">
                <a16:creationId xmlns:a16="http://schemas.microsoft.com/office/drawing/2014/main" id="{767502FD-472C-EC43-96F2-7D6B9CE5BE2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D265FE2-B925-D542-B668-3FDD2B051C78}"/>
              </a:ext>
            </a:extLst>
          </p:cNvPr>
          <p:cNvSpPr>
            <a:spLocks noGrp="1"/>
          </p:cNvSpPr>
          <p:nvPr>
            <p:ph type="sldNum" sz="quarter" idx="12"/>
          </p:nvPr>
        </p:nvSpPr>
        <p:spPr/>
        <p:txBody>
          <a:bodyPr/>
          <a:lstStyle/>
          <a:p>
            <a:fld id="{F045888D-9AB1-6B4D-8F49-EDCF20386FDE}" type="slidenum">
              <a:rPr lang="en-US" smtClean="0"/>
              <a:pPr/>
              <a:t>63</a:t>
            </a:fld>
            <a:endParaRPr lang="en-US"/>
          </a:p>
        </p:txBody>
      </p:sp>
    </p:spTree>
    <p:extLst>
      <p:ext uri="{BB962C8B-B14F-4D97-AF65-F5344CB8AC3E}">
        <p14:creationId xmlns:p14="http://schemas.microsoft.com/office/powerpoint/2010/main" val="2561444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endParaRPr lang="nl-NL" dirty="0"/>
          </a:p>
        </p:txBody>
      </p:sp>
      <p:sp>
        <p:nvSpPr>
          <p:cNvPr id="3" name="Content Placeholder 2"/>
          <p:cNvSpPr>
            <a:spLocks noGrp="1"/>
          </p:cNvSpPr>
          <p:nvPr>
            <p:ph idx="1"/>
          </p:nvPr>
        </p:nvSpPr>
        <p:spPr/>
        <p:txBody>
          <a:bodyPr/>
          <a:lstStyle/>
          <a:p>
            <a:r>
              <a:rPr lang="en-US" dirty="0"/>
              <a:t>Further work on tool </a:t>
            </a:r>
          </a:p>
          <a:p>
            <a:r>
              <a:rPr lang="en-US" dirty="0"/>
              <a:t>Further work on users perspective</a:t>
            </a:r>
          </a:p>
          <a:p>
            <a:r>
              <a:rPr lang="en-US" dirty="0"/>
              <a:t>Reach out to Funders IG</a:t>
            </a:r>
          </a:p>
          <a:p>
            <a:r>
              <a:rPr lang="en-US" dirty="0"/>
              <a:t>Further work on survey modules/questions</a:t>
            </a:r>
          </a:p>
          <a:p>
            <a:r>
              <a:rPr lang="en-US" dirty="0"/>
              <a:t>Further work on analysis of results</a:t>
            </a:r>
            <a:endParaRPr lang="nl-NL" dirty="0"/>
          </a:p>
        </p:txBody>
      </p:sp>
      <p:sp>
        <p:nvSpPr>
          <p:cNvPr id="4" name="Slide Number Placeholder 3"/>
          <p:cNvSpPr>
            <a:spLocks noGrp="1"/>
          </p:cNvSpPr>
          <p:nvPr>
            <p:ph type="sldNum" sz="quarter" idx="12"/>
          </p:nvPr>
        </p:nvSpPr>
        <p:spPr/>
        <p:txBody>
          <a:bodyPr/>
          <a:lstStyle/>
          <a:p>
            <a:fld id="{F045888D-9AB1-6B4D-8F49-EDCF20386FDE}" type="slidenum">
              <a:rPr lang="en-US" smtClean="0"/>
              <a:pPr/>
              <a:t>64</a:t>
            </a:fld>
            <a:endParaRPr lang="en-US" dirty="0"/>
          </a:p>
        </p:txBody>
      </p:sp>
      <p:pic>
        <p:nvPicPr>
          <p:cNvPr id="5" name="Picture 4"/>
          <p:cNvPicPr>
            <a:picLocks noChangeAspect="1"/>
          </p:cNvPicPr>
          <p:nvPr/>
        </p:nvPicPr>
        <p:blipFill>
          <a:blip r:embed="rId2"/>
          <a:stretch>
            <a:fillRect/>
          </a:stretch>
        </p:blipFill>
        <p:spPr>
          <a:xfrm>
            <a:off x="6649209" y="5597981"/>
            <a:ext cx="1688738" cy="1018120"/>
          </a:xfrm>
          <a:prstGeom prst="rect">
            <a:avLst/>
          </a:prstGeom>
        </p:spPr>
      </p:pic>
    </p:spTree>
    <p:extLst>
      <p:ext uri="{BB962C8B-B14F-4D97-AF65-F5344CB8AC3E}">
        <p14:creationId xmlns:p14="http://schemas.microsoft.com/office/powerpoint/2010/main" val="2940429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639" y="908720"/>
            <a:ext cx="8229600" cy="5190328"/>
          </a:xfrm>
        </p:spPr>
        <p:txBody>
          <a:bodyPr>
            <a:normAutofit/>
          </a:bodyPr>
          <a:lstStyle/>
          <a:p>
            <a:r>
              <a:rPr lang="en-US" dirty="0"/>
              <a:t>Thank you for your attention !</a:t>
            </a:r>
            <a:br>
              <a:rPr lang="en-US" dirty="0"/>
            </a:br>
            <a:br>
              <a:rPr lang="en-US" dirty="0"/>
            </a:br>
            <a:r>
              <a:rPr lang="en-US" dirty="0"/>
              <a:t>For questions, mail me …</a:t>
            </a:r>
            <a:br>
              <a:rPr lang="en-US" dirty="0"/>
            </a:br>
            <a:br>
              <a:rPr lang="en-US" dirty="0"/>
            </a:br>
            <a:br>
              <a:rPr lang="en-US" dirty="0"/>
            </a:br>
            <a:r>
              <a:rPr lang="en-US" i="1" dirty="0"/>
              <a:t>i.meijer@cwts.leidenuniv.nl </a:t>
            </a:r>
            <a:br>
              <a:rPr lang="en-US" i="1" dirty="0"/>
            </a:br>
            <a:br>
              <a:rPr lang="en-US" i="1" dirty="0"/>
            </a:br>
            <a:br>
              <a:rPr lang="en-US" i="1" dirty="0"/>
            </a:br>
            <a:r>
              <a:rPr lang="en-US" sz="1800" dirty="0"/>
              <a:t>On behalf of the RDA IG for Surveying Open Data Practices.</a:t>
            </a:r>
          </a:p>
        </p:txBody>
      </p:sp>
      <p:sp>
        <p:nvSpPr>
          <p:cNvPr id="3" name="Slide Number Placeholder 2"/>
          <p:cNvSpPr>
            <a:spLocks noGrp="1"/>
          </p:cNvSpPr>
          <p:nvPr>
            <p:ph type="sldNum" sz="quarter" idx="12"/>
          </p:nvPr>
        </p:nvSpPr>
        <p:spPr/>
        <p:txBody>
          <a:bodyPr/>
          <a:lstStyle/>
          <a:p>
            <a:fld id="{F045888D-9AB1-6B4D-8F49-EDCF20386FDE}" type="slidenum">
              <a:rPr lang="en-US" smtClean="0"/>
              <a:pPr/>
              <a:t>65</a:t>
            </a:fld>
            <a:endParaRPr lang="en-US" dirty="0"/>
          </a:p>
        </p:txBody>
      </p:sp>
    </p:spTree>
    <p:extLst>
      <p:ext uri="{BB962C8B-B14F-4D97-AF65-F5344CB8AC3E}">
        <p14:creationId xmlns:p14="http://schemas.microsoft.com/office/powerpoint/2010/main" val="3160318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 - Questions</a:t>
            </a:r>
            <a:endParaRPr lang="nl-NL" dirty="0"/>
          </a:p>
        </p:txBody>
      </p:sp>
      <p:sp>
        <p:nvSpPr>
          <p:cNvPr id="3" name="Content Placeholder 2"/>
          <p:cNvSpPr>
            <a:spLocks noGrp="1"/>
          </p:cNvSpPr>
          <p:nvPr>
            <p:ph idx="1"/>
          </p:nvPr>
        </p:nvSpPr>
        <p:spPr/>
        <p:txBody>
          <a:bodyPr/>
          <a:lstStyle/>
          <a:p>
            <a:r>
              <a:rPr lang="en-US" dirty="0"/>
              <a:t>User friendliness of the tool</a:t>
            </a:r>
          </a:p>
          <a:p>
            <a:r>
              <a:rPr lang="en-US" dirty="0"/>
              <a:t>How to make subcategories of questions, and which one</a:t>
            </a:r>
          </a:p>
          <a:p>
            <a:r>
              <a:rPr lang="en-US" dirty="0"/>
              <a:t>Options for making comparisons</a:t>
            </a:r>
          </a:p>
          <a:p>
            <a:r>
              <a:rPr lang="en-US" dirty="0"/>
              <a:t>How to recruit surveys</a:t>
            </a:r>
          </a:p>
          <a:p>
            <a:r>
              <a:rPr lang="en-US" dirty="0"/>
              <a:t>Suitability to upload </a:t>
            </a:r>
            <a:r>
              <a:rPr lang="en-US" dirty="0" err="1"/>
              <a:t>Surveymonkey</a:t>
            </a:r>
            <a:r>
              <a:rPr lang="en-US" dirty="0"/>
              <a:t> or </a:t>
            </a:r>
            <a:r>
              <a:rPr lang="en-US" dirty="0" err="1"/>
              <a:t>Qualtrics</a:t>
            </a:r>
            <a:r>
              <a:rPr lang="en-US" dirty="0"/>
              <a:t> data?</a:t>
            </a:r>
          </a:p>
          <a:p>
            <a:r>
              <a:rPr lang="en-US" dirty="0"/>
              <a:t>Who wants to know what?</a:t>
            </a:r>
            <a:endParaRPr lang="nl-NL" dirty="0"/>
          </a:p>
        </p:txBody>
      </p:sp>
      <p:sp>
        <p:nvSpPr>
          <p:cNvPr id="4" name="Slide Number Placeholder 3"/>
          <p:cNvSpPr>
            <a:spLocks noGrp="1"/>
          </p:cNvSpPr>
          <p:nvPr>
            <p:ph type="sldNum" sz="quarter" idx="12"/>
          </p:nvPr>
        </p:nvSpPr>
        <p:spPr/>
        <p:txBody>
          <a:bodyPr/>
          <a:lstStyle/>
          <a:p>
            <a:fld id="{F045888D-9AB1-6B4D-8F49-EDCF20386FDE}" type="slidenum">
              <a:rPr lang="en-US" smtClean="0"/>
              <a:pPr/>
              <a:t>6</a:t>
            </a:fld>
            <a:endParaRPr lang="en-US" dirty="0"/>
          </a:p>
        </p:txBody>
      </p:sp>
      <p:pic>
        <p:nvPicPr>
          <p:cNvPr id="5" name="Picture 4"/>
          <p:cNvPicPr>
            <a:picLocks noChangeAspect="1"/>
          </p:cNvPicPr>
          <p:nvPr/>
        </p:nvPicPr>
        <p:blipFill>
          <a:blip r:embed="rId2"/>
          <a:stretch>
            <a:fillRect/>
          </a:stretch>
        </p:blipFill>
        <p:spPr>
          <a:xfrm>
            <a:off x="6732240" y="5772868"/>
            <a:ext cx="1688738" cy="1018120"/>
          </a:xfrm>
          <a:prstGeom prst="rect">
            <a:avLst/>
          </a:prstGeom>
        </p:spPr>
      </p:pic>
    </p:spTree>
    <p:extLst>
      <p:ext uri="{BB962C8B-B14F-4D97-AF65-F5344CB8AC3E}">
        <p14:creationId xmlns:p14="http://schemas.microsoft.com/office/powerpoint/2010/main" val="2296617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4CEB8-600A-C244-95D1-15DE123F9388}"/>
              </a:ext>
            </a:extLst>
          </p:cNvPr>
          <p:cNvSpPr>
            <a:spLocks noGrp="1"/>
          </p:cNvSpPr>
          <p:nvPr>
            <p:ph type="title"/>
          </p:nvPr>
        </p:nvSpPr>
        <p:spPr/>
        <p:txBody>
          <a:bodyPr/>
          <a:lstStyle/>
          <a:p>
            <a:r>
              <a:rPr lang="en-US" dirty="0"/>
              <a:t>User:</a:t>
            </a:r>
            <a:br>
              <a:rPr lang="en-US" dirty="0"/>
            </a:br>
            <a:r>
              <a:rPr lang="en-US" dirty="0"/>
              <a:t>RDA internal perspective</a:t>
            </a:r>
            <a:br>
              <a:rPr lang="en-US" dirty="0"/>
            </a:br>
            <a:endParaRPr lang="en-US" dirty="0"/>
          </a:p>
        </p:txBody>
      </p:sp>
      <p:sp>
        <p:nvSpPr>
          <p:cNvPr id="3" name="Text Placeholder 2">
            <a:extLst>
              <a:ext uri="{FF2B5EF4-FFF2-40B4-BE49-F238E27FC236}">
                <a16:creationId xmlns:a16="http://schemas.microsoft.com/office/drawing/2014/main" id="{013CFC9E-0E13-F648-8E71-B0575C71D7C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256B7C5-1F75-F846-BB95-E03420B8D85F}"/>
              </a:ext>
            </a:extLst>
          </p:cNvPr>
          <p:cNvSpPr>
            <a:spLocks noGrp="1"/>
          </p:cNvSpPr>
          <p:nvPr>
            <p:ph type="sldNum" sz="quarter" idx="12"/>
          </p:nvPr>
        </p:nvSpPr>
        <p:spPr/>
        <p:txBody>
          <a:bodyPr/>
          <a:lstStyle/>
          <a:p>
            <a:fld id="{F045888D-9AB1-6B4D-8F49-EDCF20386FDE}" type="slidenum">
              <a:rPr lang="en-US" smtClean="0"/>
              <a:pPr/>
              <a:t>7</a:t>
            </a:fld>
            <a:endParaRPr lang="en-US"/>
          </a:p>
        </p:txBody>
      </p:sp>
    </p:spTree>
    <p:extLst>
      <p:ext uri="{BB962C8B-B14F-4D97-AF65-F5344CB8AC3E}">
        <p14:creationId xmlns:p14="http://schemas.microsoft.com/office/powerpoint/2010/main" val="188957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RDA internal perspective (1)</a:t>
            </a:r>
            <a:endParaRPr lang="nl-NL" dirty="0"/>
          </a:p>
        </p:txBody>
      </p:sp>
      <p:sp>
        <p:nvSpPr>
          <p:cNvPr id="3" name="Content Placeholder 2"/>
          <p:cNvSpPr>
            <a:spLocks noGrp="1"/>
          </p:cNvSpPr>
          <p:nvPr>
            <p:ph idx="1"/>
          </p:nvPr>
        </p:nvSpPr>
        <p:spPr>
          <a:xfrm>
            <a:off x="457200" y="1268760"/>
            <a:ext cx="8229600" cy="4752529"/>
          </a:xfrm>
        </p:spPr>
        <p:txBody>
          <a:bodyPr>
            <a:normAutofit fontScale="77500" lnSpcReduction="20000"/>
          </a:bodyPr>
          <a:lstStyle/>
          <a:p>
            <a:r>
              <a:rPr lang="en-US" dirty="0"/>
              <a:t>A questionnaire from the </a:t>
            </a:r>
            <a:r>
              <a:rPr lang="en-US" sz="3100" b="1" dirty="0">
                <a:solidFill>
                  <a:srgbClr val="FF0000"/>
                </a:solidFill>
              </a:rPr>
              <a:t>Research Data Architectures in Research Institutions IG</a:t>
            </a:r>
            <a:endParaRPr lang="en-GB" sz="3100" b="1" dirty="0">
              <a:solidFill>
                <a:srgbClr val="FF0000"/>
              </a:solidFill>
            </a:endParaRPr>
          </a:p>
          <a:p>
            <a:r>
              <a:rPr lang="en-GB" dirty="0"/>
              <a:t>Your advice back in January was useful, but it’s rather been overtaken since then by feedback from RDARI IG members. In the end there wasn’t really that much overlap between the RDARI questions and those asked as part of the Leiden Data Sharing survey, so we’ve rather ended up with two different banks of response categories, although if the Surveying IG wants to add or recommend the RDARI questions/answers for future surveys, that would be great as far as I’m concerned. The RDARI survey is now open and available at </a:t>
            </a:r>
            <a:r>
              <a:rPr lang="en-GB" u="sng" dirty="0">
                <a:hlinkClick r:id="rId2"/>
              </a:rPr>
              <a:t>https://opinio.ucl.ac.uk/s?s=63105</a:t>
            </a:r>
            <a:r>
              <a:rPr lang="en-GB" dirty="0"/>
              <a:t>. </a:t>
            </a:r>
            <a:endParaRPr lang="nl-NL" dirty="0"/>
          </a:p>
          <a:p>
            <a:r>
              <a:rPr lang="en-GB" dirty="0"/>
              <a:t>Most of our response options were based on our own judgement of what seems to be sensible given the circumstances, although we did agree to use the recognized ANZSRC schema for our classifications of academic disciplines. This was felt to give a good level of granularity without being overwhelming (22 base fields of research)</a:t>
            </a:r>
            <a:endParaRPr lang="nl-NL" dirty="0"/>
          </a:p>
        </p:txBody>
      </p:sp>
      <p:sp>
        <p:nvSpPr>
          <p:cNvPr id="4" name="Slide Number Placeholder 3"/>
          <p:cNvSpPr>
            <a:spLocks noGrp="1"/>
          </p:cNvSpPr>
          <p:nvPr>
            <p:ph type="sldNum" sz="quarter" idx="12"/>
          </p:nvPr>
        </p:nvSpPr>
        <p:spPr/>
        <p:txBody>
          <a:bodyPr/>
          <a:lstStyle/>
          <a:p>
            <a:fld id="{F045888D-9AB1-6B4D-8F49-EDCF20386FDE}" type="slidenum">
              <a:rPr lang="en-US" smtClean="0"/>
              <a:pPr/>
              <a:t>8</a:t>
            </a:fld>
            <a:endParaRPr lang="en-US" dirty="0"/>
          </a:p>
        </p:txBody>
      </p:sp>
      <p:pic>
        <p:nvPicPr>
          <p:cNvPr id="5" name="Picture 4"/>
          <p:cNvPicPr>
            <a:picLocks noChangeAspect="1"/>
          </p:cNvPicPr>
          <p:nvPr/>
        </p:nvPicPr>
        <p:blipFill>
          <a:blip r:embed="rId3"/>
          <a:stretch>
            <a:fillRect/>
          </a:stretch>
        </p:blipFill>
        <p:spPr>
          <a:xfrm>
            <a:off x="6804248" y="5772868"/>
            <a:ext cx="1688738" cy="1018120"/>
          </a:xfrm>
          <a:prstGeom prst="rect">
            <a:avLst/>
          </a:prstGeom>
        </p:spPr>
      </p:pic>
    </p:spTree>
    <p:extLst>
      <p:ext uri="{BB962C8B-B14F-4D97-AF65-F5344CB8AC3E}">
        <p14:creationId xmlns:p14="http://schemas.microsoft.com/office/powerpoint/2010/main" val="21017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kumimoji="1" sz="2000" dirty="0" smtClean="0">
            <a:solidFill>
              <a:schemeClr val="tx1"/>
            </a:solidFill>
            <a:latin typeface="Arial" panose="020B0604020202020204" pitchFamily="34" charset="0"/>
            <a:ea typeface="Meiryo" panose="020B0604030504040204" pitchFamily="34" charset="-128"/>
            <a:cs typeface="Arial" panose="020B0604020202020204" pitchFamily="34" charset="0"/>
          </a:defRPr>
        </a:defPPr>
      </a:lstStyle>
      <a:style>
        <a:lnRef idx="1">
          <a:schemeClr val="accent1"/>
        </a:lnRef>
        <a:fillRef idx="3">
          <a:schemeClr val="accent1"/>
        </a:fillRef>
        <a:effectRef idx="2">
          <a:schemeClr val="accent1"/>
        </a:effectRef>
        <a:fontRef idx="minor">
          <a:schemeClr val="lt1"/>
        </a:fontRef>
      </a:style>
    </a:spDef>
    <a:lnDef>
      <a:spPr>
        <a:ln w="38100">
          <a:solidFill>
            <a:srgbClr val="C00000"/>
          </a:solidFill>
          <a:prstDash val="solid"/>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sz="2000" dirty="0">
            <a:solidFill>
              <a:srgbClr val="000000"/>
            </a:solidFill>
            <a:latin typeface="Arial" panose="020B0604020202020204" pitchFamily="34" charset="0"/>
            <a:ea typeface="メイリオ"/>
            <a:cs typeface="Arial" panose="020B0604020202020204" pitchFamily="34" charset="0"/>
          </a:defRPr>
        </a:defPPr>
      </a:lstStyle>
    </a:txDef>
  </a:objectDefaults>
  <a:extraClrSchemeLst/>
</a:theme>
</file>

<file path=ppt/theme/theme3.xml><?xml version="1.0" encoding="utf-8"?>
<a:theme xmlns:a="http://schemas.openxmlformats.org/drawingml/2006/main" name="PPP_SABST_TXT_Colored_Nature">
  <a:themeElements>
    <a:clrScheme name="">
      <a:dk1>
        <a:srgbClr val="000066"/>
      </a:dk1>
      <a:lt1>
        <a:srgbClr val="FFFFFF"/>
      </a:lt1>
      <a:dk2>
        <a:srgbClr val="FFFFFF"/>
      </a:dk2>
      <a:lt2>
        <a:srgbClr val="808080"/>
      </a:lt2>
      <a:accent1>
        <a:srgbClr val="BBE0E3"/>
      </a:accent1>
      <a:accent2>
        <a:srgbClr val="333399"/>
      </a:accent2>
      <a:accent3>
        <a:srgbClr val="FFFFFF"/>
      </a:accent3>
      <a:accent4>
        <a:srgbClr val="000056"/>
      </a:accent4>
      <a:accent5>
        <a:srgbClr val="DAEDEF"/>
      </a:accent5>
      <a:accent6>
        <a:srgbClr val="2D2D8A"/>
      </a:accent6>
      <a:hlink>
        <a:srgbClr val="009999"/>
      </a:hlink>
      <a:folHlink>
        <a:srgbClr val="99CC00"/>
      </a:folHlink>
    </a:clrScheme>
    <a:fontScheme name="PPP_SABST_TXT_Colored_Natur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ja-JP"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ja-JP" sz="1800" b="0" i="0" u="none" strike="noStrike" cap="none" normalizeH="0" baseline="0" smtClean="0">
            <a:ln>
              <a:noFill/>
            </a:ln>
            <a:solidFill>
              <a:schemeClr val="tx1"/>
            </a:solidFill>
            <a:effectLst/>
            <a:latin typeface="Arial" charset="0"/>
          </a:defRPr>
        </a:defPPr>
      </a:lstStyle>
    </a:lnDef>
  </a:objectDefaults>
  <a:extraClrSchemeLst>
    <a:extraClrScheme>
      <a:clrScheme name="PPP_SABST_TXT_Colored_Natur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P_SABST_TXT_Colored_Natur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P_SABST_TXT_Colored_Natur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P_SABST_TXT_Colored_Natur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P_SABST_TXT_Colored_Natur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P_SABST_TXT_Colored_Natur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P_SABST_TXT_Colored_Natur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P_SABST_TXT_Colored_Natur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P_SABST_TXT_Colored_Natur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P_SABST_TXT_Colored_Natur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P_SABST_TXT_Colored_Natur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P_SABST_TXT_Colored_Natur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PP_SABST_TXT_Colored_Nature 13">
        <a:dk1>
          <a:srgbClr val="000000"/>
        </a:dk1>
        <a:lt1>
          <a:srgbClr val="FFFFFF"/>
        </a:lt1>
        <a:dk2>
          <a:srgbClr val="003366"/>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P_SABST_TXT_Colored_Nature 14">
        <a:dk1>
          <a:srgbClr val="333333"/>
        </a:dk1>
        <a:lt1>
          <a:srgbClr val="FFFFFF"/>
        </a:lt1>
        <a:dk2>
          <a:srgbClr val="000000"/>
        </a:dk2>
        <a:lt2>
          <a:srgbClr val="808080"/>
        </a:lt2>
        <a:accent1>
          <a:srgbClr val="BBE0E3"/>
        </a:accent1>
        <a:accent2>
          <a:srgbClr val="333399"/>
        </a:accent2>
        <a:accent3>
          <a:srgbClr val="FFFFFF"/>
        </a:accent3>
        <a:accent4>
          <a:srgbClr val="2A2A2A"/>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P_SABST_TXT_Colored_Nature 15">
        <a:dk1>
          <a:srgbClr val="333333"/>
        </a:dk1>
        <a:lt1>
          <a:srgbClr val="FFFFFF"/>
        </a:lt1>
        <a:dk2>
          <a:srgbClr val="FFFFFF"/>
        </a:dk2>
        <a:lt2>
          <a:srgbClr val="808080"/>
        </a:lt2>
        <a:accent1>
          <a:srgbClr val="BBE0E3"/>
        </a:accent1>
        <a:accent2>
          <a:srgbClr val="333399"/>
        </a:accent2>
        <a:accent3>
          <a:srgbClr val="FFFFFF"/>
        </a:accent3>
        <a:accent4>
          <a:srgbClr val="2A2A2A"/>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P_SABST_TXT_Colored_Nature 16">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1">
      <a:majorFont>
        <a:latin typeface="Calibri"/>
        <a:ea typeface="メイリオ"/>
        <a:cs typeface=""/>
      </a:majorFont>
      <a:minorFont>
        <a:latin typeface="Calibri"/>
        <a:ea typeface="メイリオ"/>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57</TotalTime>
  <Words>3012</Words>
  <Application>Microsoft Macintosh PowerPoint</Application>
  <PresentationFormat>On-screen Show (4:3)</PresentationFormat>
  <Paragraphs>567</Paragraphs>
  <Slides>66</Slides>
  <Notes>21</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66</vt:i4>
      </vt:variant>
    </vt:vector>
  </HeadingPairs>
  <TitlesOfParts>
    <vt:vector size="83" baseType="lpstr">
      <vt:lpstr>メイリオ</vt:lpstr>
      <vt:lpstr>メイリオ</vt:lpstr>
      <vt:lpstr>Meiryo UI</vt:lpstr>
      <vt:lpstr>Arial</vt:lpstr>
      <vt:lpstr>Avenir Book</vt:lpstr>
      <vt:lpstr>Calibri</vt:lpstr>
      <vt:lpstr>Calibri Light</vt:lpstr>
      <vt:lpstr>Lucida Sans</vt:lpstr>
      <vt:lpstr>Segoe UI</vt:lpstr>
      <vt:lpstr>Segoe UI Symbol</vt:lpstr>
      <vt:lpstr>Wingdings</vt:lpstr>
      <vt:lpstr>Office Theme</vt:lpstr>
      <vt:lpstr>ホワイト</vt:lpstr>
      <vt:lpstr>PPP_SABST_TXT_Colored_Nature</vt:lpstr>
      <vt:lpstr>Office テーマ</vt:lpstr>
      <vt:lpstr>1_Office Theme</vt:lpstr>
      <vt:lpstr>2_Office Theme</vt:lpstr>
      <vt:lpstr>IG for Surveying Open Data Practices </vt:lpstr>
      <vt:lpstr>Agenda for the IG session on  25th October 2019 9.00-10.30</vt:lpstr>
      <vt:lpstr>Update – how did we start?</vt:lpstr>
      <vt:lpstr>Objectives of the IG</vt:lpstr>
      <vt:lpstr>Tools &amp; comparison</vt:lpstr>
      <vt:lpstr>A tool to store surveys</vt:lpstr>
      <vt:lpstr>Discussion - Questions</vt:lpstr>
      <vt:lpstr>User: RDA internal perspective </vt:lpstr>
      <vt:lpstr>RDA internal perspective (1)</vt:lpstr>
      <vt:lpstr>RDA internal perspective (2)</vt:lpstr>
      <vt:lpstr>User: Funders perspective</vt:lpstr>
      <vt:lpstr>A funder perspective from  the Netherlands</vt:lpstr>
      <vt:lpstr>User: Policy perspective Japan</vt:lpstr>
      <vt:lpstr>Current Open Science Policy in Japan</vt:lpstr>
      <vt:lpstr>PowerPoint Presentation</vt:lpstr>
      <vt:lpstr>Implementation</vt:lpstr>
      <vt:lpstr>PowerPoint Presentation</vt:lpstr>
      <vt:lpstr>A policy perspective from Japan</vt:lpstr>
      <vt:lpstr>Open Data Practices and Perceptions of Researchers in Japan</vt:lpstr>
      <vt:lpstr>Outline: NISTEP surveys in 2016 &amp; 2018</vt:lpstr>
      <vt:lpstr>Questionnaire design</vt:lpstr>
      <vt:lpstr>Created survey questions (2016)</vt:lpstr>
      <vt:lpstr>Selected important questions (2018)</vt:lpstr>
      <vt:lpstr>PowerPoint Presentation</vt:lpstr>
      <vt:lpstr>1. Open data experience</vt:lpstr>
      <vt:lpstr>“open research data”</vt:lpstr>
      <vt:lpstr>Q. Have you ever published research data in the following ways? (multiple selections)</vt:lpstr>
      <vt:lpstr>1-(3)データ公開の方法（複数回答）</vt:lpstr>
      <vt:lpstr>What worries Japanese researchers?</vt:lpstr>
      <vt:lpstr>2. Concerns about open data</vt:lpstr>
      <vt:lpstr>PowerPoint Presentation</vt:lpstr>
      <vt:lpstr>3. Importance of incentives</vt:lpstr>
      <vt:lpstr>Discussion – Policy relevant questions</vt:lpstr>
      <vt:lpstr>Geography of surveys African perspective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Surveying Open Data Practices  Perspectives from Africa</vt:lpstr>
      <vt:lpstr>Exciting New Activities</vt:lpstr>
      <vt:lpstr>Research Data Initiatives (66+)</vt:lpstr>
      <vt:lpstr>Research Networks</vt:lpstr>
      <vt:lpstr>PowerPoint Presentation</vt:lpstr>
      <vt:lpstr>Persistent Challenges</vt:lpstr>
      <vt:lpstr>Persistent Challenges (2)</vt:lpstr>
      <vt:lpstr>PowerPoint Presentation</vt:lpstr>
      <vt:lpstr>Transforming Good Will into Practice</vt:lpstr>
      <vt:lpstr>Getting to the Necessary Data</vt:lpstr>
      <vt:lpstr>Getting Data to Guide Action</vt:lpstr>
      <vt:lpstr>Thank you!</vt:lpstr>
      <vt:lpstr>Next</vt:lpstr>
      <vt:lpstr>Next steps</vt:lpstr>
      <vt:lpstr>Thank you for your attention !  For questions, mail me …   i.meijer@cwts.leidenuniv.nl    On behalf of the RDA IG for Surveying Open Data Practices.</vt:lpstr>
    </vt:vector>
  </TitlesOfParts>
  <Company>Centre for Science and Technology Studies, Leiden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Text Mining and Visualization using VOSviewer</dc:title>
  <dc:creator>Leeuwen, T. van</dc:creator>
  <cp:lastModifiedBy>Ingeborg Meijer</cp:lastModifiedBy>
  <cp:revision>337</cp:revision>
  <cp:lastPrinted>2018-05-16T13:16:16Z</cp:lastPrinted>
  <dcterms:created xsi:type="dcterms:W3CDTF">2013-08-28T08:22:29Z</dcterms:created>
  <dcterms:modified xsi:type="dcterms:W3CDTF">2019-10-31T10:06:56Z</dcterms:modified>
</cp:coreProperties>
</file>