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sldIdLst>
    <p:sldId id="256" r:id="rId5"/>
    <p:sldId id="276" r:id="rId6"/>
    <p:sldId id="401" r:id="rId7"/>
    <p:sldId id="474" r:id="rId8"/>
    <p:sldId id="475" r:id="rId9"/>
    <p:sldId id="271" r:id="rId10"/>
    <p:sldId id="473" r:id="rId11"/>
    <p:sldId id="472" r:id="rId12"/>
    <p:sldId id="483" r:id="rId13"/>
    <p:sldId id="476" r:id="rId14"/>
    <p:sldId id="477" r:id="rId15"/>
    <p:sldId id="469" r:id="rId16"/>
    <p:sldId id="480" r:id="rId17"/>
    <p:sldId id="481" r:id="rId18"/>
    <p:sldId id="482" r:id="rId19"/>
    <p:sldId id="479" r:id="rId20"/>
    <p:sldId id="464" r:id="rId21"/>
    <p:sldId id="461" r:id="rId22"/>
    <p:sldId id="463" r:id="rId23"/>
    <p:sldId id="465" r:id="rId24"/>
    <p:sldId id="466" r:id="rId25"/>
    <p:sldId id="470" r:id="rId26"/>
    <p:sldId id="303" r:id="rId27"/>
    <p:sldId id="485" r:id="rId28"/>
    <p:sldId id="294" r:id="rId29"/>
    <p:sldId id="486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ORRAN Carlos (RTD)" initials="CC(" lastIdx="1" clrIdx="0">
    <p:extLst>
      <p:ext uri="{19B8F6BF-5375-455C-9EA6-DF929625EA0E}">
        <p15:presenceInfo xmlns:p15="http://schemas.microsoft.com/office/powerpoint/2012/main" userId="S-1-5-21-1606980848-2025429265-839522115-1103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417"/>
    <a:srgbClr val="6AA84F"/>
    <a:srgbClr val="33CCCC"/>
    <a:srgbClr val="008080"/>
    <a:srgbClr val="009999"/>
    <a:srgbClr val="A569BD"/>
    <a:srgbClr val="58D6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76"/>
  </p:normalViewPr>
  <p:slideViewPr>
    <p:cSldViewPr snapToGrid="0" snapToObjects="1">
      <p:cViewPr varScale="1">
        <p:scale>
          <a:sx n="114" d="100"/>
          <a:sy n="114" d="100"/>
        </p:scale>
        <p:origin x="8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0D-4BD9-AC9D-34167385454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0D-4BD9-AC9D-34167385454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0D-4BD9-AC9D-3416738545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0D-4BD9-AC9D-3416738545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0D-4BD9-AC9D-34167385454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2BA0701-2085-43AB-B143-C6368AA75195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LID4096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0D-4BD9-AC9D-3416738545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numCol="1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Team 1</c:v>
                </c:pt>
                <c:pt idx="1">
                  <c:v>Team 2</c:v>
                </c:pt>
                <c:pt idx="2">
                  <c:v>Team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28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0D-4BD9-AC9D-341673854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numCol="1"/>
    <a:lstStyle/>
    <a:p>
      <a:pPr>
        <a:defRPr b="1"/>
      </a:pPr>
      <a:endParaRPr lang="LID4096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52-4502-99F4-4F8FE86F96C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52-4502-99F4-4F8FE86F96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52-4502-99F4-4F8FE86F96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52-4502-99F4-4F8FE86F96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52-4502-99F4-4F8FE86F96C1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52-4502-99F4-4F8FE86F9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numCol="1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Team 1</c:v>
                </c:pt>
                <c:pt idx="1">
                  <c:v>Team 2</c:v>
                </c:pt>
                <c:pt idx="2">
                  <c:v>Team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52-4502-99F4-4F8FE86F96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numCol="1"/>
    <a:lstStyle/>
    <a:p>
      <a:pPr>
        <a:defRPr b="1"/>
      </a:pPr>
      <a:endParaRPr lang="LID4096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3-4FF7-8187-D922CB1D4AD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E3-4FF7-8187-D922CB1D4AD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E3-4FF7-8187-D922CB1D4A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E3-4FF7-8187-D922CB1D4A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E3-4FF7-8187-D922CB1D4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numCol="1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Team 1</c:v>
                </c:pt>
                <c:pt idx="1">
                  <c:v>Team 2</c:v>
                </c:pt>
                <c:pt idx="2">
                  <c:v>Team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E3-4FF7-8187-D922CB1D4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numCol="1"/>
    <a:lstStyle/>
    <a:p>
      <a:pPr>
        <a:defRPr b="1"/>
      </a:pPr>
      <a:endParaRPr lang="LID4096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61-4F9B-B6B9-478A18F14FB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61-4F9B-B6B9-478A18F14FB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61-4F9B-B6B9-478A18F14F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61-4F9B-B6B9-478A18F14F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61-4F9B-B6B9-478A18F14F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numCol="1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Team 1</c:v>
                </c:pt>
                <c:pt idx="1">
                  <c:v>Team 2</c:v>
                </c:pt>
                <c:pt idx="2">
                  <c:v>Team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61-4F9B-B6B9-478A18F14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numCol="1"/>
    <a:lstStyle/>
    <a:p>
      <a:pPr>
        <a:defRPr b="1"/>
      </a:pPr>
      <a:endParaRPr lang="LID4096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9-498D-9316-4FE975E8D4A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9-498D-9316-4FE975E8D4AC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9-498D-9316-4FE975E8D4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9-498D-9316-4FE975E8D4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9-498D-9316-4FE975E8D4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numCol="1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Team 1</c:v>
                </c:pt>
                <c:pt idx="1">
                  <c:v>Team 2</c:v>
                </c:pt>
                <c:pt idx="2">
                  <c:v>Team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9-498D-9316-4FE975E8D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numCol="1"/>
    <a:lstStyle/>
    <a:p>
      <a:pPr>
        <a:defRPr b="1"/>
      </a:pPr>
      <a:endParaRPr lang="LID4096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AEF2E-12DA-2D43-9954-979BBC0C2216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1F7FF-738E-274D-B650-E266A7AE2C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5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4818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870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474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084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5D61F7FF-738E-274D-B650-E266A7AE2C56}" type="slidenum">
              <a:rPr lang="it-IT" altLang="it-IT" smtClean="0"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226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945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722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316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578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1389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2400"/>
              </a:spcAft>
              <a:buSzPct val="125000"/>
              <a:buBlip>
                <a:blip r:embed="rId3"/>
              </a:buBlip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Entity: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 against datasets, methodologies and ontologies.   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spcAft>
                <a:spcPts val="2400"/>
              </a:spcAft>
              <a:buSzPct val="125000"/>
              <a:buBlip>
                <a:blip r:embed="rId3"/>
              </a:buBlip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of evaluation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manually </a:t>
            </a:r>
          </a:p>
          <a:p>
            <a:pPr marL="285750" indent="-285750">
              <a:spcAft>
                <a:spcPts val="2400"/>
              </a:spcAft>
              <a:buSzPct val="125000"/>
              <a:buBlip>
                <a:blip r:embed="rId3"/>
              </a:buBlip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Compliance to the indicators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5-level scale //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Yes&amp;No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evaluation</a:t>
            </a:r>
          </a:p>
          <a:p>
            <a:pPr marL="285750" indent="-285750">
              <a:spcAft>
                <a:spcPts val="2400"/>
              </a:spcAft>
              <a:buSzPct val="125000"/>
              <a:buBlip>
                <a:blip r:embed="rId3"/>
              </a:buBlip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average of the 5 levels for each of the FAIR aspects (F,A,I and R) // aggregation per FAIR aspect and priority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408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255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91900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98124"/>
            <a:ext cx="6858000" cy="153713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33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70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0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FE0C-C5EE-F44F-AE83-68E84D8B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284880"/>
            <a:ext cx="7013952" cy="1094450"/>
          </a:xfrm>
          <a:prstGeom prst="rect">
            <a:avLst/>
          </a:prstGeom>
        </p:spPr>
        <p:txBody>
          <a:bodyPr tIns="72000" bIns="72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F343-491A-6541-9920-A8D4C661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AD60D8-EC39-E14B-BEC9-AA566B4C2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8909" y="6474837"/>
            <a:ext cx="24765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1E7A6C-1F83-DF45-9323-F1D4D1701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818" y="6476433"/>
            <a:ext cx="192563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CD6344-C28F-AC49-89E8-C1F3092F0B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009" y="6455122"/>
            <a:ext cx="667922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FA615DD-D33B-364F-A43D-F2730E250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3506" y="6425626"/>
            <a:ext cx="526094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EAAD8C-BD80-8F42-B27C-4EB605441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2289" y="6425626"/>
            <a:ext cx="4982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 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r>
              <a:rPr lang="en-GB" dirty="0"/>
              <a:t> | @RDA_US</a:t>
            </a:r>
          </a:p>
        </p:txBody>
      </p:sp>
    </p:spTree>
    <p:extLst>
      <p:ext uri="{BB962C8B-B14F-4D97-AF65-F5344CB8AC3E}">
        <p14:creationId xmlns:p14="http://schemas.microsoft.com/office/powerpoint/2010/main" val="105992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38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05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55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04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01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3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0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3076" y="0"/>
            <a:ext cx="7422274" cy="801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40523"/>
            <a:ext cx="7886700" cy="508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rd-alliance.org     @resdatall | @rda_europe | @RDA_US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61BA5777-89E2-0C42-9BCE-298721AA9BBD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6525521"/>
            <a:ext cx="594651" cy="2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 bwMode="auto">
          <a:xfrm>
            <a:off x="8448675" y="6688584"/>
            <a:ext cx="7280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chemeClr val="bg2"/>
                </a:solidFill>
                <a:latin typeface="+mj-lt"/>
              </a:rPr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680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2/dint_r_0002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hu-HU" dirty="0"/>
            </a:br>
            <a:r>
              <a:rPr lang="en-GB" b="1" dirty="0"/>
              <a:t>RDA FAIR Data Maturity Model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</a:t>
            </a:r>
            <a:r>
              <a:rPr lang="hu-HU" dirty="0"/>
              <a:t> of </a:t>
            </a:r>
            <a:r>
              <a:rPr lang="en-US" dirty="0"/>
              <a:t>June </a:t>
            </a:r>
            <a:r>
              <a:rPr lang="hu-HU" dirty="0"/>
              <a:t>202</a:t>
            </a:r>
            <a:r>
              <a:rPr lang="en-US" dirty="0"/>
              <a:t>1</a:t>
            </a:r>
          </a:p>
          <a:p>
            <a:r>
              <a:rPr lang="en-GB" b="1" dirty="0" err="1"/>
              <a:t>HealthyCloud</a:t>
            </a:r>
            <a:r>
              <a:rPr lang="en-GB" b="1" dirty="0"/>
              <a:t> FAIR method models meeting</a:t>
            </a:r>
          </a:p>
          <a:p>
            <a:r>
              <a:rPr lang="hu-HU" sz="1800" dirty="0"/>
              <a:t>Edit </a:t>
            </a:r>
            <a:r>
              <a:rPr lang="en-US" sz="1800" dirty="0"/>
              <a:t>Herczog</a:t>
            </a:r>
            <a:r>
              <a:rPr lang="hu-HU" sz="1800" dirty="0"/>
              <a:t> Co-chair of the RDA FAIR DMM WG </a:t>
            </a:r>
            <a:r>
              <a:rPr lang="en-US" sz="1800" dirty="0"/>
              <a:t> </a:t>
            </a:r>
            <a:endParaRPr lang="it-IT" sz="1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498451"/>
            <a:ext cx="20574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279D-C9B6-49AC-9DCB-55C0BEBD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25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10</a:t>
            </a:fld>
            <a:endParaRPr lang="it-IT" altLang="it-I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70575" y="2813525"/>
            <a:ext cx="1230949" cy="1230949"/>
            <a:chOff x="589752" y="3474401"/>
            <a:chExt cx="612000" cy="612000"/>
          </a:xfrm>
          <a:solidFill>
            <a:schemeClr val="bg1"/>
          </a:solidFill>
        </p:grpSpPr>
        <p:sp>
          <p:nvSpPr>
            <p:cNvPr id="13" name="Oval 12"/>
            <p:cNvSpPr/>
            <p:nvPr/>
          </p:nvSpPr>
          <p:spPr bwMode="ltGray">
            <a:xfrm>
              <a:off x="589752" y="3474401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" name="Freeform 4814"/>
            <p:cNvSpPr>
              <a:spLocks noEditPoints="1"/>
            </p:cNvSpPr>
            <p:nvPr/>
          </p:nvSpPr>
          <p:spPr bwMode="auto">
            <a:xfrm>
              <a:off x="723501" y="3564741"/>
              <a:ext cx="344502" cy="457696"/>
            </a:xfrm>
            <a:custGeom>
              <a:avLst/>
              <a:gdLst>
                <a:gd name="T0" fmla="*/ 148 w 280"/>
                <a:gd name="T1" fmla="*/ 304 h 372"/>
                <a:gd name="T2" fmla="*/ 148 w 280"/>
                <a:gd name="T3" fmla="*/ 98 h 372"/>
                <a:gd name="T4" fmla="*/ 164 w 280"/>
                <a:gd name="T5" fmla="*/ 92 h 372"/>
                <a:gd name="T6" fmla="*/ 180 w 280"/>
                <a:gd name="T7" fmla="*/ 72 h 372"/>
                <a:gd name="T8" fmla="*/ 186 w 280"/>
                <a:gd name="T9" fmla="*/ 48 h 372"/>
                <a:gd name="T10" fmla="*/ 178 w 280"/>
                <a:gd name="T11" fmla="*/ 20 h 372"/>
                <a:gd name="T12" fmla="*/ 160 w 280"/>
                <a:gd name="T13" fmla="*/ 48 h 372"/>
                <a:gd name="T14" fmla="*/ 106 w 280"/>
                <a:gd name="T15" fmla="*/ 0 h 372"/>
                <a:gd name="T16" fmla="*/ 80 w 280"/>
                <a:gd name="T17" fmla="*/ 32 h 372"/>
                <a:gd name="T18" fmla="*/ 78 w 280"/>
                <a:gd name="T19" fmla="*/ 56 h 372"/>
                <a:gd name="T20" fmla="*/ 88 w 280"/>
                <a:gd name="T21" fmla="*/ 80 h 372"/>
                <a:gd name="T22" fmla="*/ 108 w 280"/>
                <a:gd name="T23" fmla="*/ 96 h 372"/>
                <a:gd name="T24" fmla="*/ 116 w 280"/>
                <a:gd name="T25" fmla="*/ 300 h 372"/>
                <a:gd name="T26" fmla="*/ 108 w 280"/>
                <a:gd name="T27" fmla="*/ 308 h 372"/>
                <a:gd name="T28" fmla="*/ 96 w 280"/>
                <a:gd name="T29" fmla="*/ 336 h 372"/>
                <a:gd name="T30" fmla="*/ 98 w 280"/>
                <a:gd name="T31" fmla="*/ 350 h 372"/>
                <a:gd name="T32" fmla="*/ 106 w 280"/>
                <a:gd name="T33" fmla="*/ 360 h 372"/>
                <a:gd name="T34" fmla="*/ 124 w 280"/>
                <a:gd name="T35" fmla="*/ 370 h 372"/>
                <a:gd name="T36" fmla="*/ 140 w 280"/>
                <a:gd name="T37" fmla="*/ 370 h 372"/>
                <a:gd name="T38" fmla="*/ 158 w 280"/>
                <a:gd name="T39" fmla="*/ 360 h 372"/>
                <a:gd name="T40" fmla="*/ 168 w 280"/>
                <a:gd name="T41" fmla="*/ 342 h 372"/>
                <a:gd name="T42" fmla="*/ 168 w 280"/>
                <a:gd name="T43" fmla="*/ 328 h 372"/>
                <a:gd name="T44" fmla="*/ 158 w 280"/>
                <a:gd name="T45" fmla="*/ 310 h 372"/>
                <a:gd name="T46" fmla="*/ 144 w 280"/>
                <a:gd name="T47" fmla="*/ 346 h 372"/>
                <a:gd name="T48" fmla="*/ 132 w 280"/>
                <a:gd name="T49" fmla="*/ 352 h 372"/>
                <a:gd name="T50" fmla="*/ 120 w 280"/>
                <a:gd name="T51" fmla="*/ 346 h 372"/>
                <a:gd name="T52" fmla="*/ 116 w 280"/>
                <a:gd name="T53" fmla="*/ 336 h 372"/>
                <a:gd name="T54" fmla="*/ 120 w 280"/>
                <a:gd name="T55" fmla="*/ 324 h 372"/>
                <a:gd name="T56" fmla="*/ 132 w 280"/>
                <a:gd name="T57" fmla="*/ 320 h 372"/>
                <a:gd name="T58" fmla="*/ 144 w 280"/>
                <a:gd name="T59" fmla="*/ 324 h 372"/>
                <a:gd name="T60" fmla="*/ 148 w 280"/>
                <a:gd name="T61" fmla="*/ 336 h 372"/>
                <a:gd name="T62" fmla="*/ 144 w 280"/>
                <a:gd name="T63" fmla="*/ 346 h 372"/>
                <a:gd name="T64" fmla="*/ 186 w 280"/>
                <a:gd name="T65" fmla="*/ 318 h 372"/>
                <a:gd name="T66" fmla="*/ 172 w 280"/>
                <a:gd name="T67" fmla="*/ 296 h 372"/>
                <a:gd name="T68" fmla="*/ 168 w 280"/>
                <a:gd name="T69" fmla="*/ 286 h 372"/>
                <a:gd name="T70" fmla="*/ 168 w 280"/>
                <a:gd name="T71" fmla="*/ 250 h 372"/>
                <a:gd name="T72" fmla="*/ 172 w 280"/>
                <a:gd name="T73" fmla="*/ 190 h 372"/>
                <a:gd name="T74" fmla="*/ 178 w 280"/>
                <a:gd name="T75" fmla="*/ 194 h 372"/>
                <a:gd name="T76" fmla="*/ 186 w 280"/>
                <a:gd name="T77" fmla="*/ 190 h 372"/>
                <a:gd name="T78" fmla="*/ 188 w 280"/>
                <a:gd name="T79" fmla="*/ 180 h 372"/>
                <a:gd name="T80" fmla="*/ 168 w 280"/>
                <a:gd name="T81" fmla="*/ 150 h 372"/>
                <a:gd name="T82" fmla="*/ 204 w 280"/>
                <a:gd name="T83" fmla="*/ 158 h 372"/>
                <a:gd name="T84" fmla="*/ 212 w 280"/>
                <a:gd name="T85" fmla="*/ 160 h 372"/>
                <a:gd name="T86" fmla="*/ 218 w 280"/>
                <a:gd name="T87" fmla="*/ 158 h 372"/>
                <a:gd name="T88" fmla="*/ 220 w 280"/>
                <a:gd name="T89" fmla="*/ 146 h 372"/>
                <a:gd name="T90" fmla="*/ 216 w 280"/>
                <a:gd name="T91" fmla="*/ 102 h 372"/>
                <a:gd name="T92" fmla="*/ 240 w 280"/>
                <a:gd name="T93" fmla="*/ 126 h 372"/>
                <a:gd name="T94" fmla="*/ 248 w 280"/>
                <a:gd name="T95" fmla="*/ 126 h 372"/>
                <a:gd name="T96" fmla="*/ 254 w 280"/>
                <a:gd name="T97" fmla="*/ 122 h 372"/>
                <a:gd name="T98" fmla="*/ 252 w 280"/>
                <a:gd name="T99" fmla="*/ 110 h 372"/>
                <a:gd name="T100" fmla="*/ 84 w 280"/>
                <a:gd name="T101" fmla="*/ 234 h 372"/>
                <a:gd name="T102" fmla="*/ 96 w 280"/>
                <a:gd name="T103" fmla="*/ 292 h 372"/>
                <a:gd name="T104" fmla="*/ 0 w 280"/>
                <a:gd name="T105" fmla="*/ 318 h 372"/>
                <a:gd name="T106" fmla="*/ 72 w 280"/>
                <a:gd name="T107" fmla="*/ 290 h 372"/>
                <a:gd name="T108" fmla="*/ 80 w 280"/>
                <a:gd name="T109" fmla="*/ 292 h 372"/>
                <a:gd name="T110" fmla="*/ 86 w 280"/>
                <a:gd name="T111" fmla="*/ 290 h 372"/>
                <a:gd name="T112" fmla="*/ 88 w 280"/>
                <a:gd name="T113" fmla="*/ 278 h 372"/>
                <a:gd name="T114" fmla="*/ 84 w 280"/>
                <a:gd name="T115" fmla="*/ 23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0" h="372">
                  <a:moveTo>
                    <a:pt x="158" y="310"/>
                  </a:moveTo>
                  <a:lnTo>
                    <a:pt x="158" y="310"/>
                  </a:lnTo>
                  <a:lnTo>
                    <a:pt x="148" y="304"/>
                  </a:lnTo>
                  <a:lnTo>
                    <a:pt x="148" y="304"/>
                  </a:lnTo>
                  <a:lnTo>
                    <a:pt x="148" y="300"/>
                  </a:lnTo>
                  <a:lnTo>
                    <a:pt x="148" y="98"/>
                  </a:lnTo>
                  <a:lnTo>
                    <a:pt x="148" y="98"/>
                  </a:lnTo>
                  <a:lnTo>
                    <a:pt x="156" y="96"/>
                  </a:lnTo>
                  <a:lnTo>
                    <a:pt x="164" y="92"/>
                  </a:lnTo>
                  <a:lnTo>
                    <a:pt x="170" y="86"/>
                  </a:lnTo>
                  <a:lnTo>
                    <a:pt x="176" y="80"/>
                  </a:lnTo>
                  <a:lnTo>
                    <a:pt x="180" y="72"/>
                  </a:lnTo>
                  <a:lnTo>
                    <a:pt x="184" y="64"/>
                  </a:lnTo>
                  <a:lnTo>
                    <a:pt x="186" y="56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84" y="32"/>
                  </a:lnTo>
                  <a:lnTo>
                    <a:pt x="178" y="20"/>
                  </a:lnTo>
                  <a:lnTo>
                    <a:pt x="170" y="10"/>
                  </a:lnTo>
                  <a:lnTo>
                    <a:pt x="160" y="0"/>
                  </a:lnTo>
                  <a:lnTo>
                    <a:pt x="160" y="48"/>
                  </a:lnTo>
                  <a:lnTo>
                    <a:pt x="106" y="48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94" y="10"/>
                  </a:lnTo>
                  <a:lnTo>
                    <a:pt x="86" y="20"/>
                  </a:lnTo>
                  <a:lnTo>
                    <a:pt x="80" y="3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6"/>
                  </a:lnTo>
                  <a:lnTo>
                    <a:pt x="82" y="64"/>
                  </a:lnTo>
                  <a:lnTo>
                    <a:pt x="84" y="72"/>
                  </a:lnTo>
                  <a:lnTo>
                    <a:pt x="88" y="80"/>
                  </a:lnTo>
                  <a:lnTo>
                    <a:pt x="94" y="86"/>
                  </a:lnTo>
                  <a:lnTo>
                    <a:pt x="100" y="92"/>
                  </a:lnTo>
                  <a:lnTo>
                    <a:pt x="108" y="96"/>
                  </a:lnTo>
                  <a:lnTo>
                    <a:pt x="116" y="98"/>
                  </a:lnTo>
                  <a:lnTo>
                    <a:pt x="116" y="300"/>
                  </a:lnTo>
                  <a:lnTo>
                    <a:pt x="116" y="300"/>
                  </a:lnTo>
                  <a:lnTo>
                    <a:pt x="116" y="304"/>
                  </a:lnTo>
                  <a:lnTo>
                    <a:pt x="116" y="304"/>
                  </a:lnTo>
                  <a:lnTo>
                    <a:pt x="108" y="308"/>
                  </a:lnTo>
                  <a:lnTo>
                    <a:pt x="102" y="316"/>
                  </a:lnTo>
                  <a:lnTo>
                    <a:pt x="98" y="326"/>
                  </a:lnTo>
                  <a:lnTo>
                    <a:pt x="96" y="336"/>
                  </a:lnTo>
                  <a:lnTo>
                    <a:pt x="96" y="336"/>
                  </a:lnTo>
                  <a:lnTo>
                    <a:pt x="96" y="342"/>
                  </a:lnTo>
                  <a:lnTo>
                    <a:pt x="98" y="350"/>
                  </a:lnTo>
                  <a:lnTo>
                    <a:pt x="102" y="356"/>
                  </a:lnTo>
                  <a:lnTo>
                    <a:pt x="106" y="360"/>
                  </a:lnTo>
                  <a:lnTo>
                    <a:pt x="106" y="360"/>
                  </a:lnTo>
                  <a:lnTo>
                    <a:pt x="112" y="366"/>
                  </a:lnTo>
                  <a:lnTo>
                    <a:pt x="118" y="368"/>
                  </a:lnTo>
                  <a:lnTo>
                    <a:pt x="124" y="370"/>
                  </a:lnTo>
                  <a:lnTo>
                    <a:pt x="132" y="372"/>
                  </a:lnTo>
                  <a:lnTo>
                    <a:pt x="132" y="372"/>
                  </a:lnTo>
                  <a:lnTo>
                    <a:pt x="140" y="370"/>
                  </a:lnTo>
                  <a:lnTo>
                    <a:pt x="146" y="368"/>
                  </a:lnTo>
                  <a:lnTo>
                    <a:pt x="152" y="366"/>
                  </a:lnTo>
                  <a:lnTo>
                    <a:pt x="158" y="360"/>
                  </a:lnTo>
                  <a:lnTo>
                    <a:pt x="162" y="356"/>
                  </a:lnTo>
                  <a:lnTo>
                    <a:pt x="166" y="350"/>
                  </a:lnTo>
                  <a:lnTo>
                    <a:pt x="168" y="342"/>
                  </a:lnTo>
                  <a:lnTo>
                    <a:pt x="168" y="336"/>
                  </a:lnTo>
                  <a:lnTo>
                    <a:pt x="168" y="336"/>
                  </a:lnTo>
                  <a:lnTo>
                    <a:pt x="168" y="328"/>
                  </a:lnTo>
                  <a:lnTo>
                    <a:pt x="166" y="322"/>
                  </a:lnTo>
                  <a:lnTo>
                    <a:pt x="162" y="316"/>
                  </a:lnTo>
                  <a:lnTo>
                    <a:pt x="158" y="310"/>
                  </a:lnTo>
                  <a:lnTo>
                    <a:pt x="158" y="310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138" y="350"/>
                  </a:lnTo>
                  <a:lnTo>
                    <a:pt x="132" y="352"/>
                  </a:lnTo>
                  <a:lnTo>
                    <a:pt x="132" y="352"/>
                  </a:lnTo>
                  <a:lnTo>
                    <a:pt x="126" y="350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18" y="342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18" y="330"/>
                  </a:lnTo>
                  <a:lnTo>
                    <a:pt x="120" y="324"/>
                  </a:lnTo>
                  <a:lnTo>
                    <a:pt x="120" y="324"/>
                  </a:lnTo>
                  <a:lnTo>
                    <a:pt x="126" y="320"/>
                  </a:lnTo>
                  <a:lnTo>
                    <a:pt x="132" y="320"/>
                  </a:lnTo>
                  <a:lnTo>
                    <a:pt x="132" y="320"/>
                  </a:lnTo>
                  <a:lnTo>
                    <a:pt x="138" y="320"/>
                  </a:lnTo>
                  <a:lnTo>
                    <a:pt x="144" y="324"/>
                  </a:lnTo>
                  <a:lnTo>
                    <a:pt x="144" y="324"/>
                  </a:lnTo>
                  <a:lnTo>
                    <a:pt x="146" y="330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46" y="342"/>
                  </a:lnTo>
                  <a:lnTo>
                    <a:pt x="144" y="346"/>
                  </a:lnTo>
                  <a:lnTo>
                    <a:pt x="144" y="346"/>
                  </a:lnTo>
                  <a:close/>
                  <a:moveTo>
                    <a:pt x="280" y="38"/>
                  </a:moveTo>
                  <a:lnTo>
                    <a:pt x="280" y="318"/>
                  </a:lnTo>
                  <a:lnTo>
                    <a:pt x="186" y="318"/>
                  </a:lnTo>
                  <a:lnTo>
                    <a:pt x="186" y="318"/>
                  </a:lnTo>
                  <a:lnTo>
                    <a:pt x="180" y="306"/>
                  </a:lnTo>
                  <a:lnTo>
                    <a:pt x="172" y="296"/>
                  </a:lnTo>
                  <a:lnTo>
                    <a:pt x="172" y="296"/>
                  </a:lnTo>
                  <a:lnTo>
                    <a:pt x="168" y="292"/>
                  </a:lnTo>
                  <a:lnTo>
                    <a:pt x="168" y="286"/>
                  </a:lnTo>
                  <a:lnTo>
                    <a:pt x="248" y="286"/>
                  </a:lnTo>
                  <a:lnTo>
                    <a:pt x="248" y="170"/>
                  </a:lnTo>
                  <a:lnTo>
                    <a:pt x="168" y="250"/>
                  </a:lnTo>
                  <a:lnTo>
                    <a:pt x="168" y="188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74" y="192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82" y="192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8" y="186"/>
                  </a:lnTo>
                  <a:lnTo>
                    <a:pt x="188" y="184"/>
                  </a:lnTo>
                  <a:lnTo>
                    <a:pt x="188" y="180"/>
                  </a:lnTo>
                  <a:lnTo>
                    <a:pt x="186" y="176"/>
                  </a:lnTo>
                  <a:lnTo>
                    <a:pt x="168" y="160"/>
                  </a:lnTo>
                  <a:lnTo>
                    <a:pt x="168" y="150"/>
                  </a:lnTo>
                  <a:lnTo>
                    <a:pt x="182" y="136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8" y="160"/>
                  </a:lnTo>
                  <a:lnTo>
                    <a:pt x="212" y="160"/>
                  </a:lnTo>
                  <a:lnTo>
                    <a:pt x="212" y="160"/>
                  </a:lnTo>
                  <a:lnTo>
                    <a:pt x="214" y="160"/>
                  </a:lnTo>
                  <a:lnTo>
                    <a:pt x="218" y="158"/>
                  </a:lnTo>
                  <a:lnTo>
                    <a:pt x="218" y="158"/>
                  </a:lnTo>
                  <a:lnTo>
                    <a:pt x="220" y="154"/>
                  </a:lnTo>
                  <a:lnTo>
                    <a:pt x="222" y="150"/>
                  </a:lnTo>
                  <a:lnTo>
                    <a:pt x="220" y="146"/>
                  </a:lnTo>
                  <a:lnTo>
                    <a:pt x="218" y="144"/>
                  </a:lnTo>
                  <a:lnTo>
                    <a:pt x="196" y="122"/>
                  </a:lnTo>
                  <a:lnTo>
                    <a:pt x="216" y="102"/>
                  </a:lnTo>
                  <a:lnTo>
                    <a:pt x="236" y="124"/>
                  </a:lnTo>
                  <a:lnTo>
                    <a:pt x="236" y="124"/>
                  </a:lnTo>
                  <a:lnTo>
                    <a:pt x="240" y="126"/>
                  </a:lnTo>
                  <a:lnTo>
                    <a:pt x="244" y="128"/>
                  </a:lnTo>
                  <a:lnTo>
                    <a:pt x="244" y="128"/>
                  </a:lnTo>
                  <a:lnTo>
                    <a:pt x="248" y="126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54" y="122"/>
                  </a:lnTo>
                  <a:lnTo>
                    <a:pt x="254" y="118"/>
                  </a:lnTo>
                  <a:lnTo>
                    <a:pt x="254" y="114"/>
                  </a:lnTo>
                  <a:lnTo>
                    <a:pt x="252" y="110"/>
                  </a:lnTo>
                  <a:lnTo>
                    <a:pt x="230" y="88"/>
                  </a:lnTo>
                  <a:lnTo>
                    <a:pt x="280" y="38"/>
                  </a:lnTo>
                  <a:close/>
                  <a:moveTo>
                    <a:pt x="84" y="234"/>
                  </a:moveTo>
                  <a:lnTo>
                    <a:pt x="96" y="248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86" y="304"/>
                  </a:lnTo>
                  <a:lnTo>
                    <a:pt x="80" y="318"/>
                  </a:lnTo>
                  <a:lnTo>
                    <a:pt x="0" y="318"/>
                  </a:lnTo>
                  <a:lnTo>
                    <a:pt x="50" y="268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292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4" y="292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8" y="286"/>
                  </a:lnTo>
                  <a:lnTo>
                    <a:pt x="90" y="282"/>
                  </a:lnTo>
                  <a:lnTo>
                    <a:pt x="88" y="278"/>
                  </a:lnTo>
                  <a:lnTo>
                    <a:pt x="86" y="274"/>
                  </a:lnTo>
                  <a:lnTo>
                    <a:pt x="64" y="254"/>
                  </a:lnTo>
                  <a:lnTo>
                    <a:pt x="84" y="2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92500" y="2900157"/>
            <a:ext cx="5022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Eau" pitchFamily="2" charset="0"/>
              </a:rPr>
              <a:t>Testing</a:t>
            </a:r>
            <a:endParaRPr lang="en-US" sz="6000" b="1" i="1" dirty="0">
              <a:solidFill>
                <a:schemeClr val="bg1"/>
              </a:solidFill>
              <a:latin typeface="Ea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5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 | Development of final indicators</a:t>
            </a:r>
            <a:endParaRPr lang="nl-BE" alt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11</a:t>
            </a:fld>
            <a:endParaRPr lang="it-IT" altLang="it-IT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0B982D-3CF3-486E-B4C2-72A17FF1E9D0}"/>
              </a:ext>
            </a:extLst>
          </p:cNvPr>
          <p:cNvSpPr txBox="1"/>
          <p:nvPr/>
        </p:nvSpPr>
        <p:spPr>
          <a:xfrm>
            <a:off x="1099813" y="1058886"/>
            <a:ext cx="731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Unless otherwise agreed, the </a:t>
            </a:r>
            <a:r>
              <a:rPr lang="nl-BE" b="1" dirty="0">
                <a:latin typeface="+mj-lt"/>
              </a:rPr>
              <a:t>proposed changes </a:t>
            </a:r>
            <a:r>
              <a:rPr lang="nl-BE" dirty="0">
                <a:latin typeface="+mj-lt"/>
              </a:rPr>
              <a:t>– derived from the testing phase – will be </a:t>
            </a:r>
            <a:r>
              <a:rPr lang="nl-BE" b="1" dirty="0">
                <a:latin typeface="+mj-lt"/>
              </a:rPr>
              <a:t>put into action</a:t>
            </a:r>
            <a:endParaRPr lang="nl-BE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CDD9D9-DEAF-4E3A-998D-E6CCF84C3952}"/>
              </a:ext>
            </a:extLst>
          </p:cNvPr>
          <p:cNvSpPr/>
          <p:nvPr/>
        </p:nvSpPr>
        <p:spPr>
          <a:xfrm>
            <a:off x="230019" y="3733920"/>
            <a:ext cx="2057400" cy="365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amendments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9F7E64-9F0A-4814-8870-DDF50DE4C483}"/>
              </a:ext>
            </a:extLst>
          </p:cNvPr>
          <p:cNvSpPr/>
          <p:nvPr/>
        </p:nvSpPr>
        <p:spPr>
          <a:xfrm>
            <a:off x="3094466" y="2190221"/>
            <a:ext cx="2136854" cy="41019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drop indicator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518B0DA-501E-4DC0-B929-A4D64EF9A2B8}"/>
              </a:ext>
            </a:extLst>
          </p:cNvPr>
          <p:cNvSpPr/>
          <p:nvPr/>
        </p:nvSpPr>
        <p:spPr>
          <a:xfrm>
            <a:off x="3094466" y="3202211"/>
            <a:ext cx="2136854" cy="41019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new indicator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BF678F6-D080-4FCA-8F6E-761342DA99A3}"/>
              </a:ext>
            </a:extLst>
          </p:cNvPr>
          <p:cNvSpPr/>
          <p:nvPr/>
        </p:nvSpPr>
        <p:spPr>
          <a:xfrm>
            <a:off x="3094466" y="4214201"/>
            <a:ext cx="2136854" cy="41019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combining indicators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B7A780-8B19-4362-B5D2-5EF1F984780A}"/>
              </a:ext>
            </a:extLst>
          </p:cNvPr>
          <p:cNvSpPr/>
          <p:nvPr/>
        </p:nvSpPr>
        <p:spPr>
          <a:xfrm>
            <a:off x="3094466" y="5226191"/>
            <a:ext cx="2136854" cy="41019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rephrasing indicator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5B245C9-E9DB-480E-83F3-E03E2E6E5915}"/>
              </a:ext>
            </a:extLst>
          </p:cNvPr>
          <p:cNvCxnSpPr>
            <a:stCxn id="8" idx="3"/>
            <a:endCxn id="46" idx="1"/>
          </p:cNvCxnSpPr>
          <p:nvPr/>
        </p:nvCxnSpPr>
        <p:spPr>
          <a:xfrm flipV="1">
            <a:off x="2287419" y="2395316"/>
            <a:ext cx="807047" cy="15211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4E2DCAC-E3C6-4FEF-9383-EB81428B20D3}"/>
              </a:ext>
            </a:extLst>
          </p:cNvPr>
          <p:cNvCxnSpPr>
            <a:cxnSpLocks/>
            <a:stCxn id="8" idx="3"/>
            <a:endCxn id="47" idx="1"/>
          </p:cNvCxnSpPr>
          <p:nvPr/>
        </p:nvCxnSpPr>
        <p:spPr>
          <a:xfrm flipV="1">
            <a:off x="2287419" y="3407306"/>
            <a:ext cx="807047" cy="5091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14917479-9118-4385-A06E-051A15B959D8}"/>
              </a:ext>
            </a:extLst>
          </p:cNvPr>
          <p:cNvCxnSpPr>
            <a:cxnSpLocks/>
            <a:stCxn id="8" idx="3"/>
            <a:endCxn id="63" idx="1"/>
          </p:cNvCxnSpPr>
          <p:nvPr/>
        </p:nvCxnSpPr>
        <p:spPr>
          <a:xfrm>
            <a:off x="2287419" y="3916483"/>
            <a:ext cx="807047" cy="5028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81B966A6-9248-4311-B0F6-03F146A6D07E}"/>
              </a:ext>
            </a:extLst>
          </p:cNvPr>
          <p:cNvCxnSpPr>
            <a:cxnSpLocks/>
            <a:stCxn id="8" idx="3"/>
            <a:endCxn id="64" idx="1"/>
          </p:cNvCxnSpPr>
          <p:nvPr/>
        </p:nvCxnSpPr>
        <p:spPr>
          <a:xfrm>
            <a:off x="2287419" y="3916483"/>
            <a:ext cx="807047" cy="15148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E77757A-2C53-4418-B93D-05F7A7D03320}"/>
              </a:ext>
            </a:extLst>
          </p:cNvPr>
          <p:cNvSpPr/>
          <p:nvPr/>
        </p:nvSpPr>
        <p:spPr>
          <a:xfrm>
            <a:off x="5631427" y="2168411"/>
            <a:ext cx="432000" cy="43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87F1FD-842A-41A8-BD35-21631D18E175}"/>
              </a:ext>
            </a:extLst>
          </p:cNvPr>
          <p:cNvCxnSpPr>
            <a:stCxn id="46" idx="3"/>
            <a:endCxn id="3" idx="2"/>
          </p:cNvCxnSpPr>
          <p:nvPr/>
        </p:nvCxnSpPr>
        <p:spPr>
          <a:xfrm flipV="1">
            <a:off x="5231320" y="2384411"/>
            <a:ext cx="400107" cy="1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4FE7FD2-AB73-419C-AA8B-DAF674D6E975}"/>
              </a:ext>
            </a:extLst>
          </p:cNvPr>
          <p:cNvSpPr/>
          <p:nvPr/>
        </p:nvSpPr>
        <p:spPr>
          <a:xfrm>
            <a:off x="5631427" y="3190683"/>
            <a:ext cx="432000" cy="43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0F30E3-EE0E-4FC8-BCE6-0E17F2686FF0}"/>
              </a:ext>
            </a:extLst>
          </p:cNvPr>
          <p:cNvSpPr/>
          <p:nvPr/>
        </p:nvSpPr>
        <p:spPr>
          <a:xfrm>
            <a:off x="5635609" y="4202050"/>
            <a:ext cx="432000" cy="43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ECDC81-BCB4-424C-81C3-CBA89CF662E8}"/>
              </a:ext>
            </a:extLst>
          </p:cNvPr>
          <p:cNvSpPr/>
          <p:nvPr/>
        </p:nvSpPr>
        <p:spPr>
          <a:xfrm>
            <a:off x="5631427" y="5226191"/>
            <a:ext cx="432000" cy="43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87057E-2516-4C40-A999-78CCF3E78B0E}"/>
              </a:ext>
            </a:extLst>
          </p:cNvPr>
          <p:cNvCxnSpPr>
            <a:cxnSpLocks/>
            <a:stCxn id="47" idx="3"/>
            <a:endCxn id="21" idx="2"/>
          </p:cNvCxnSpPr>
          <p:nvPr/>
        </p:nvCxnSpPr>
        <p:spPr>
          <a:xfrm flipV="1">
            <a:off x="5231320" y="3406683"/>
            <a:ext cx="400107" cy="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AB1F78-5DD8-4F85-8749-200AA343B174}"/>
              </a:ext>
            </a:extLst>
          </p:cNvPr>
          <p:cNvCxnSpPr>
            <a:cxnSpLocks/>
            <a:stCxn id="63" idx="3"/>
            <a:endCxn id="22" idx="2"/>
          </p:cNvCxnSpPr>
          <p:nvPr/>
        </p:nvCxnSpPr>
        <p:spPr>
          <a:xfrm flipV="1">
            <a:off x="5231320" y="4418050"/>
            <a:ext cx="404289" cy="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E102872-BE7C-4335-9965-72536250FC18}"/>
              </a:ext>
            </a:extLst>
          </p:cNvPr>
          <p:cNvCxnSpPr>
            <a:cxnSpLocks/>
            <a:stCxn id="64" idx="3"/>
            <a:endCxn id="23" idx="2"/>
          </p:cNvCxnSpPr>
          <p:nvPr/>
        </p:nvCxnSpPr>
        <p:spPr>
          <a:xfrm>
            <a:off x="5231320" y="5431286"/>
            <a:ext cx="400107" cy="1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EBAB6D1-0985-4D40-B671-BB9F3F25DEEA}"/>
              </a:ext>
            </a:extLst>
          </p:cNvPr>
          <p:cNvSpPr/>
          <p:nvPr/>
        </p:nvSpPr>
        <p:spPr>
          <a:xfrm>
            <a:off x="6658648" y="3703757"/>
            <a:ext cx="2057400" cy="365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+mj-lt"/>
              </a:rPr>
              <a:t>43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indicators*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18CFE94C-78BC-4A71-8075-0071FB9ADAE9}"/>
              </a:ext>
            </a:extLst>
          </p:cNvPr>
          <p:cNvCxnSpPr>
            <a:cxnSpLocks/>
            <a:stCxn id="3" idx="6"/>
            <a:endCxn id="35" idx="1"/>
          </p:cNvCxnSpPr>
          <p:nvPr/>
        </p:nvCxnSpPr>
        <p:spPr>
          <a:xfrm>
            <a:off x="6063427" y="2384411"/>
            <a:ext cx="595221" cy="150190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E023B868-5B79-4EB2-9E25-10262501AEAC}"/>
              </a:ext>
            </a:extLst>
          </p:cNvPr>
          <p:cNvCxnSpPr>
            <a:cxnSpLocks/>
            <a:stCxn id="21" idx="6"/>
            <a:endCxn id="35" idx="1"/>
          </p:cNvCxnSpPr>
          <p:nvPr/>
        </p:nvCxnSpPr>
        <p:spPr>
          <a:xfrm>
            <a:off x="6063427" y="3406683"/>
            <a:ext cx="595221" cy="4796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AFF91667-86E6-4B49-940E-2AD8101EE436}"/>
              </a:ext>
            </a:extLst>
          </p:cNvPr>
          <p:cNvCxnSpPr>
            <a:cxnSpLocks/>
            <a:stCxn id="22" idx="6"/>
            <a:endCxn id="35" idx="1"/>
          </p:cNvCxnSpPr>
          <p:nvPr/>
        </p:nvCxnSpPr>
        <p:spPr>
          <a:xfrm flipV="1">
            <a:off x="6067609" y="3886320"/>
            <a:ext cx="591039" cy="5317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4E38D8EA-8B49-4E2E-A840-6C206EA8D6A1}"/>
              </a:ext>
            </a:extLst>
          </p:cNvPr>
          <p:cNvCxnSpPr>
            <a:cxnSpLocks/>
            <a:stCxn id="23" idx="6"/>
            <a:endCxn id="35" idx="1"/>
          </p:cNvCxnSpPr>
          <p:nvPr/>
        </p:nvCxnSpPr>
        <p:spPr>
          <a:xfrm flipV="1">
            <a:off x="6063427" y="3886320"/>
            <a:ext cx="595221" cy="155587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1A47D3B-6B22-47DA-975B-04EBD276069A}"/>
              </a:ext>
            </a:extLst>
          </p:cNvPr>
          <p:cNvSpPr txBox="1"/>
          <p:nvPr/>
        </p:nvSpPr>
        <p:spPr>
          <a:xfrm>
            <a:off x="915793" y="5918118"/>
            <a:ext cx="7312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+mj-lt"/>
              </a:rPr>
              <a:t>* after revision, the final list of indicators will be composed </a:t>
            </a:r>
            <a:r>
              <a:rPr lang="nl-BE" sz="1400" dirty="0">
                <a:highlight>
                  <a:srgbClr val="FFFF00"/>
                </a:highlight>
                <a:latin typeface="+mj-lt"/>
              </a:rPr>
              <a:t>of 43 indicators </a:t>
            </a:r>
          </a:p>
        </p:txBody>
      </p:sp>
      <p:sp>
        <p:nvSpPr>
          <p:cNvPr id="32" name="Segnaposto data 3">
            <a:extLst>
              <a:ext uri="{FF2B5EF4-FFF2-40B4-BE49-F238E27FC236}">
                <a16:creationId xmlns:a16="http://schemas.microsoft.com/office/drawing/2014/main" id="{F3587F76-3278-40F6-A34C-FF19BA8E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 | </a:t>
            </a:r>
            <a:r>
              <a:rPr lang="nl-BE" altLang="nl-BE" dirty="0"/>
              <a:t>amendements – 1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12</a:t>
            </a:fld>
            <a:endParaRPr lang="it-IT" altLang="it-IT"/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BCA01EB8-021C-4E19-AAA3-BEE194CE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endParaRPr lang="en-GB" alt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0B982D-3CF3-486E-B4C2-72A17FF1E9D0}"/>
              </a:ext>
            </a:extLst>
          </p:cNvPr>
          <p:cNvSpPr txBox="1"/>
          <p:nvPr/>
        </p:nvSpPr>
        <p:spPr>
          <a:xfrm>
            <a:off x="1099813" y="1058886"/>
            <a:ext cx="731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If there are no objections, the </a:t>
            </a:r>
            <a:r>
              <a:rPr lang="nl-BE" b="1" dirty="0">
                <a:latin typeface="+mj-lt"/>
              </a:rPr>
              <a:t>proposed changes </a:t>
            </a:r>
            <a:r>
              <a:rPr lang="nl-BE" dirty="0">
                <a:latin typeface="+mj-lt"/>
              </a:rPr>
              <a:t>– derived from the testing phase – will be </a:t>
            </a:r>
            <a:r>
              <a:rPr lang="nl-BE" b="1" dirty="0">
                <a:latin typeface="+mj-lt"/>
              </a:rPr>
              <a:t>put into action </a:t>
            </a:r>
            <a:endParaRPr lang="nl-BE" dirty="0"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9F7E64-9F0A-4814-8870-DDF50DE4C483}"/>
              </a:ext>
            </a:extLst>
          </p:cNvPr>
          <p:cNvSpPr/>
          <p:nvPr/>
        </p:nvSpPr>
        <p:spPr>
          <a:xfrm rot="16200000">
            <a:off x="-1087731" y="3742840"/>
            <a:ext cx="4247818" cy="4924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drop indicator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BA30AF8-140A-4434-BA23-EA025312A810}"/>
              </a:ext>
            </a:extLst>
          </p:cNvPr>
          <p:cNvSpPr/>
          <p:nvPr/>
        </p:nvSpPr>
        <p:spPr>
          <a:xfrm>
            <a:off x="1966951" y="1865150"/>
            <a:ext cx="6619643" cy="75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[A1.1-02M+D]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indicator tests for open-source protocol, which is not mentioned in FAIR principle A1.1.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0DEA51D-F0B7-45C7-AA40-A523B4B89DA6}"/>
              </a:ext>
            </a:extLst>
          </p:cNvPr>
          <p:cNvSpPr/>
          <p:nvPr/>
        </p:nvSpPr>
        <p:spPr>
          <a:xfrm>
            <a:off x="1966950" y="2738104"/>
            <a:ext cx="6619643" cy="75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[I2-01M+D]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indicator tests for use of standard vocabularies, but principle I2 only refers to FAIR vocabularies and says nothing about ‘standard’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074E86-F8D1-4487-B351-71B4E66954E0}"/>
              </a:ext>
            </a:extLst>
          </p:cNvPr>
          <p:cNvSpPr/>
          <p:nvPr/>
        </p:nvSpPr>
        <p:spPr>
          <a:xfrm>
            <a:off x="1966949" y="3611058"/>
            <a:ext cx="6619643" cy="75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[R1.1-03M]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indicator tests that licence information is in the ‘right’ element, but this is basically a quality aspect; we don’t test this for other metadata requirements either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EAA3163-B2F0-4249-8172-8CF109FD489E}"/>
              </a:ext>
            </a:extLst>
          </p:cNvPr>
          <p:cNvSpPr/>
          <p:nvPr/>
        </p:nvSpPr>
        <p:spPr>
          <a:xfrm>
            <a:off x="1966948" y="4484012"/>
            <a:ext cx="6619643" cy="75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[R1.1-05M]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indicator tests information on consent for personal data; this is not mentioned in principle R1.1 which is about licensing.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E38B737-9B97-45EA-B803-2757F3589FA1}"/>
              </a:ext>
            </a:extLst>
          </p:cNvPr>
          <p:cNvSpPr/>
          <p:nvPr/>
        </p:nvSpPr>
        <p:spPr>
          <a:xfrm>
            <a:off x="1979899" y="5356967"/>
            <a:ext cx="6619643" cy="75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[I1-03M+D]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 I1 does not mention 'self-describing'. Furthermore, it has been noted that the term itself is not entirely clear and could be seen to be very close to the representation being machine-understandable.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1CB195-3B24-4941-AF31-CBD6C0D921C0}"/>
              </a:ext>
            </a:extLst>
          </p:cNvPr>
          <p:cNvSpPr/>
          <p:nvPr/>
        </p:nvSpPr>
        <p:spPr>
          <a:xfrm rot="16200000">
            <a:off x="-492762" y="3742841"/>
            <a:ext cx="4247818" cy="49243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out of scope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8F402F-6C75-427D-BC73-CB5040EAD3F9}"/>
              </a:ext>
            </a:extLst>
          </p:cNvPr>
          <p:cNvGrpSpPr/>
          <p:nvPr/>
        </p:nvGrpSpPr>
        <p:grpSpPr>
          <a:xfrm>
            <a:off x="7727508" y="95932"/>
            <a:ext cx="936000" cy="936000"/>
            <a:chOff x="7573050" y="170124"/>
            <a:chExt cx="936000" cy="936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B23348-984A-4D4F-8E93-DF9E8287A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7508" y="324582"/>
              <a:ext cx="627083" cy="627083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F38FEE-589C-4074-B517-EB21528CDF18}"/>
                </a:ext>
              </a:extLst>
            </p:cNvPr>
            <p:cNvSpPr/>
            <p:nvPr/>
          </p:nvSpPr>
          <p:spPr>
            <a:xfrm>
              <a:off x="7573050" y="170124"/>
              <a:ext cx="936000" cy="93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533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 | </a:t>
            </a:r>
            <a:r>
              <a:rPr lang="nl-BE" altLang="nl-BE" dirty="0"/>
              <a:t>amendements – 2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13</a:t>
            </a:fld>
            <a:endParaRPr lang="it-IT" altLang="it-IT"/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BCA01EB8-021C-4E19-AAA3-BEE194CE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endParaRPr lang="en-GB" alt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0B982D-3CF3-486E-B4C2-72A17FF1E9D0}"/>
              </a:ext>
            </a:extLst>
          </p:cNvPr>
          <p:cNvSpPr txBox="1"/>
          <p:nvPr/>
        </p:nvSpPr>
        <p:spPr>
          <a:xfrm>
            <a:off x="1099813" y="1058886"/>
            <a:ext cx="731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Unless otherwise agreed, the </a:t>
            </a:r>
            <a:r>
              <a:rPr lang="nl-BE" b="1" dirty="0">
                <a:latin typeface="+mj-lt"/>
              </a:rPr>
              <a:t>proposed changes </a:t>
            </a:r>
            <a:r>
              <a:rPr lang="nl-BE" dirty="0">
                <a:latin typeface="+mj-lt"/>
              </a:rPr>
              <a:t>– derived from the testing phase – will be </a:t>
            </a:r>
            <a:r>
              <a:rPr lang="nl-BE" b="1" dirty="0">
                <a:latin typeface="+mj-lt"/>
              </a:rPr>
              <a:t>put into action</a:t>
            </a:r>
            <a:endParaRPr lang="nl-BE" dirty="0"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9F7E64-9F0A-4814-8870-DDF50DE4C483}"/>
              </a:ext>
            </a:extLst>
          </p:cNvPr>
          <p:cNvSpPr/>
          <p:nvPr/>
        </p:nvSpPr>
        <p:spPr>
          <a:xfrm rot="16200000">
            <a:off x="796480" y="2368795"/>
            <a:ext cx="1393798" cy="4924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new indicator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BA30AF8-140A-4434-BA23-EA025312A810}"/>
              </a:ext>
            </a:extLst>
          </p:cNvPr>
          <p:cNvSpPr/>
          <p:nvPr/>
        </p:nvSpPr>
        <p:spPr>
          <a:xfrm>
            <a:off x="1886941" y="1918115"/>
            <a:ext cx="6619643" cy="13937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[A1-0xM]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new indicator alongside A1-01D for manual access to metadata; it was pointed out that there is no indicator for manual access to metadata while there is an indicator for manual access to data (A1-01D Data can be accessed manually (i.e. with human intervention))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A27842-EC56-46FA-8E3B-E9CE47FE3671}"/>
              </a:ext>
            </a:extLst>
          </p:cNvPr>
          <p:cNvGrpSpPr/>
          <p:nvPr/>
        </p:nvGrpSpPr>
        <p:grpSpPr>
          <a:xfrm>
            <a:off x="7727508" y="95932"/>
            <a:ext cx="936000" cy="936000"/>
            <a:chOff x="7573050" y="170124"/>
            <a:chExt cx="936000" cy="936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36EDF5-BEFE-4ACA-B493-409CC98C5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7508" y="324582"/>
              <a:ext cx="627083" cy="627083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70E694B-C773-4A7F-9259-64432719F9B6}"/>
                </a:ext>
              </a:extLst>
            </p:cNvPr>
            <p:cNvSpPr/>
            <p:nvPr/>
          </p:nvSpPr>
          <p:spPr>
            <a:xfrm>
              <a:off x="7573050" y="170124"/>
              <a:ext cx="936000" cy="93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479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 | </a:t>
            </a:r>
            <a:r>
              <a:rPr lang="nl-BE" altLang="nl-BE" dirty="0"/>
              <a:t>amendements – 3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14</a:t>
            </a:fld>
            <a:endParaRPr lang="it-IT" altLang="it-IT"/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BCA01EB8-021C-4E19-AAA3-BEE194CE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endParaRPr lang="en-GB" alt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0B982D-3CF3-486E-B4C2-72A17FF1E9D0}"/>
              </a:ext>
            </a:extLst>
          </p:cNvPr>
          <p:cNvSpPr txBox="1"/>
          <p:nvPr/>
        </p:nvSpPr>
        <p:spPr>
          <a:xfrm>
            <a:off x="1099813" y="1058886"/>
            <a:ext cx="731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Unless otherwise agreed, the </a:t>
            </a:r>
            <a:r>
              <a:rPr lang="nl-BE" b="1" dirty="0">
                <a:latin typeface="+mj-lt"/>
              </a:rPr>
              <a:t>proposed changes </a:t>
            </a:r>
            <a:r>
              <a:rPr lang="nl-BE" dirty="0">
                <a:latin typeface="+mj-lt"/>
              </a:rPr>
              <a:t>– derived from the testing phase – will be </a:t>
            </a:r>
            <a:r>
              <a:rPr lang="nl-BE" b="1" dirty="0">
                <a:latin typeface="+mj-lt"/>
              </a:rPr>
              <a:t>put into action</a:t>
            </a:r>
            <a:endParaRPr lang="nl-BE" dirty="0"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9F7E64-9F0A-4814-8870-DDF50DE4C483}"/>
              </a:ext>
            </a:extLst>
          </p:cNvPr>
          <p:cNvSpPr/>
          <p:nvPr/>
        </p:nvSpPr>
        <p:spPr>
          <a:xfrm rot="16200000">
            <a:off x="173368" y="2904652"/>
            <a:ext cx="2640022" cy="4924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combining indicators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BA30AF8-140A-4434-BA23-EA025312A810}"/>
              </a:ext>
            </a:extLst>
          </p:cNvPr>
          <p:cNvSpPr/>
          <p:nvPr/>
        </p:nvSpPr>
        <p:spPr>
          <a:xfrm>
            <a:off x="1886941" y="1830860"/>
            <a:ext cx="6619643" cy="12438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[A1-01M]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merge closely related indicators A1-01M, A1.1-03D and A1.2-01M into A1-01M with definition “Metadata contains information to enable the user to get access to the data”; in guidelines include that this can be information about access control, e.g. need to register or provide username/password.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05DE8-5B35-43F6-8847-7EFC31A87353}"/>
              </a:ext>
            </a:extLst>
          </p:cNvPr>
          <p:cNvSpPr/>
          <p:nvPr/>
        </p:nvSpPr>
        <p:spPr>
          <a:xfrm>
            <a:off x="1895707" y="3215751"/>
            <a:ext cx="6619643" cy="12438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[A1.2-01D, A1.2-02D] 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Merge these two: having separate indicators for authentication and authorisation puts undue emphasis on these aspects; they will always be evaluated together.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AE6C66-73FD-4F89-A652-D26A87374FAF}"/>
              </a:ext>
            </a:extLst>
          </p:cNvPr>
          <p:cNvGrpSpPr/>
          <p:nvPr/>
        </p:nvGrpSpPr>
        <p:grpSpPr>
          <a:xfrm>
            <a:off x="7727508" y="95932"/>
            <a:ext cx="936000" cy="936000"/>
            <a:chOff x="7573050" y="170124"/>
            <a:chExt cx="936000" cy="936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305357-6E32-40BF-B752-658F02E90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7508" y="324582"/>
              <a:ext cx="627083" cy="627083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43ADB7C-26F8-4399-A033-FD464FD0281A}"/>
                </a:ext>
              </a:extLst>
            </p:cNvPr>
            <p:cNvSpPr/>
            <p:nvPr/>
          </p:nvSpPr>
          <p:spPr>
            <a:xfrm>
              <a:off x="7573050" y="170124"/>
              <a:ext cx="936000" cy="93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656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 | </a:t>
            </a:r>
            <a:r>
              <a:rPr lang="nl-BE" altLang="nl-BE" dirty="0"/>
              <a:t>amendements – 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15</a:t>
            </a:fld>
            <a:endParaRPr lang="it-IT" altLang="it-IT"/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BCA01EB8-021C-4E19-AAA3-BEE194CE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endParaRPr lang="en-GB" alt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0B982D-3CF3-486E-B4C2-72A17FF1E9D0}"/>
              </a:ext>
            </a:extLst>
          </p:cNvPr>
          <p:cNvSpPr txBox="1"/>
          <p:nvPr/>
        </p:nvSpPr>
        <p:spPr>
          <a:xfrm>
            <a:off x="1099813" y="1058886"/>
            <a:ext cx="731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Unless otherwise agreed, the </a:t>
            </a:r>
            <a:r>
              <a:rPr lang="nl-BE" b="1" dirty="0">
                <a:latin typeface="+mj-lt"/>
              </a:rPr>
              <a:t>proposed changes </a:t>
            </a:r>
            <a:r>
              <a:rPr lang="nl-BE" dirty="0">
                <a:latin typeface="+mj-lt"/>
              </a:rPr>
              <a:t>– derived from the testing phase – will be </a:t>
            </a:r>
            <a:r>
              <a:rPr lang="nl-BE" b="1" dirty="0">
                <a:latin typeface="+mj-lt"/>
              </a:rPr>
              <a:t>put into action </a:t>
            </a:r>
            <a:r>
              <a:rPr lang="nl-BE" dirty="0">
                <a:latin typeface="+mj-lt"/>
              </a:rPr>
              <a:t>[end of April]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9F7E64-9F0A-4814-8870-DDF50DE4C483}"/>
              </a:ext>
            </a:extLst>
          </p:cNvPr>
          <p:cNvSpPr/>
          <p:nvPr/>
        </p:nvSpPr>
        <p:spPr>
          <a:xfrm rot="16200000">
            <a:off x="-659579" y="3703308"/>
            <a:ext cx="4305915" cy="4924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rephrase indicator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BA30AF8-140A-4434-BA23-EA025312A810}"/>
              </a:ext>
            </a:extLst>
          </p:cNvPr>
          <p:cNvSpPr/>
          <p:nvPr/>
        </p:nvSpPr>
        <p:spPr>
          <a:xfrm>
            <a:off x="1886941" y="1796570"/>
            <a:ext cx="6619643" cy="9871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[R1-01M]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align with wording of principle R1; not ‘sufficient metadata’ but ‘plurality of accurate and relevant attributes’.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5416D2-C9E1-4A63-A4FB-6EA4A8961D95}"/>
              </a:ext>
            </a:extLst>
          </p:cNvPr>
          <p:cNvSpPr/>
          <p:nvPr/>
        </p:nvSpPr>
        <p:spPr>
          <a:xfrm>
            <a:off x="1895707" y="2902831"/>
            <a:ext cx="6619643" cy="9871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[F2-01M]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delete the mention of standard in indicator for F2 – the standard aspect is covered in R1.3 – the indicators in F2 and R1 will just focus on the amount of metadata, and R1.3 will test that metadata is standard.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E6F410-CDFA-4F8C-B8E1-E7DCBC40BC17}"/>
              </a:ext>
            </a:extLst>
          </p:cNvPr>
          <p:cNvSpPr/>
          <p:nvPr/>
        </p:nvSpPr>
        <p:spPr>
          <a:xfrm>
            <a:off x="1895707" y="4009092"/>
            <a:ext cx="6619643" cy="9871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[F1-02M+D]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 ‘globally unique’ instead of ‘universally unique’ – to align with the principle and because it might be confusing as UUID has a very specific meaning.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C1370-42CE-4E6F-A434-F4A3414BDC3E}"/>
              </a:ext>
            </a:extLst>
          </p:cNvPr>
          <p:cNvSpPr/>
          <p:nvPr/>
        </p:nvSpPr>
        <p:spPr>
          <a:xfrm>
            <a:off x="1886941" y="5115353"/>
            <a:ext cx="6619643" cy="9871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[I3-02D, I3-03M, I3-04M]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drop ‘sufficiently’ qualified – that’s not in the principle, only ‘qualified’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1EB8E6-F73D-4CC1-AE56-2308A1FA1221}"/>
              </a:ext>
            </a:extLst>
          </p:cNvPr>
          <p:cNvGrpSpPr/>
          <p:nvPr/>
        </p:nvGrpSpPr>
        <p:grpSpPr>
          <a:xfrm>
            <a:off x="7727508" y="95932"/>
            <a:ext cx="936000" cy="936000"/>
            <a:chOff x="7573050" y="170124"/>
            <a:chExt cx="936000" cy="936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84F398C-4A4B-4574-8769-50E5FF85F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7508" y="324582"/>
              <a:ext cx="627083" cy="627083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25263A-362A-4891-B070-8C0FE85840EB}"/>
                </a:ext>
              </a:extLst>
            </p:cNvPr>
            <p:cNvSpPr/>
            <p:nvPr/>
          </p:nvSpPr>
          <p:spPr>
            <a:xfrm>
              <a:off x="7573050" y="170124"/>
              <a:ext cx="936000" cy="93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3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16</a:t>
            </a:fld>
            <a:endParaRPr lang="it-IT" altLang="it-I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50228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Testing phase | </a:t>
            </a:r>
            <a:r>
              <a:rPr lang="nl-BE" altLang="nl-BE" dirty="0"/>
              <a:t>Overview &amp; results</a:t>
            </a:r>
          </a:p>
        </p:txBody>
      </p:sp>
      <p:sp>
        <p:nvSpPr>
          <p:cNvPr id="29" name="Segnaposto data 3">
            <a:extLst>
              <a:ext uri="{FF2B5EF4-FFF2-40B4-BE49-F238E27FC236}">
                <a16:creationId xmlns:a16="http://schemas.microsoft.com/office/drawing/2014/main" id="{35F8A455-70BA-44BE-9FB8-87B46B11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endParaRPr lang="en-GB" alt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628F62-EB73-44F1-81A7-B3A4DC709815}"/>
              </a:ext>
            </a:extLst>
          </p:cNvPr>
          <p:cNvSpPr/>
          <p:nvPr/>
        </p:nvSpPr>
        <p:spPr>
          <a:xfrm>
            <a:off x="7207214" y="143999"/>
            <a:ext cx="1687419" cy="749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BE UPDATED</a:t>
            </a:r>
          </a:p>
        </p:txBody>
      </p:sp>
      <p:sp>
        <p:nvSpPr>
          <p:cNvPr id="115" name="Google Shape;1839;p64">
            <a:extLst>
              <a:ext uri="{FF2B5EF4-FFF2-40B4-BE49-F238E27FC236}">
                <a16:creationId xmlns:a16="http://schemas.microsoft.com/office/drawing/2014/main" id="{E82B3417-DA9C-490F-9609-26AD45319681}"/>
              </a:ext>
            </a:extLst>
          </p:cNvPr>
          <p:cNvSpPr txBox="1"/>
          <p:nvPr/>
        </p:nvSpPr>
        <p:spPr>
          <a:xfrm>
            <a:off x="521387" y="5197598"/>
            <a:ext cx="72182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16FCCF-1430-40E9-8A0B-B0431088327D}"/>
              </a:ext>
            </a:extLst>
          </p:cNvPr>
          <p:cNvGrpSpPr/>
          <p:nvPr/>
        </p:nvGrpSpPr>
        <p:grpSpPr>
          <a:xfrm>
            <a:off x="710679" y="1470565"/>
            <a:ext cx="6396761" cy="4129121"/>
            <a:chOff x="4302644" y="1223999"/>
            <a:chExt cx="4424107" cy="4129121"/>
          </a:xfrm>
        </p:grpSpPr>
        <p:grpSp>
          <p:nvGrpSpPr>
            <p:cNvPr id="117" name="Google Shape;3537;p90">
              <a:extLst>
                <a:ext uri="{FF2B5EF4-FFF2-40B4-BE49-F238E27FC236}">
                  <a16:creationId xmlns:a16="http://schemas.microsoft.com/office/drawing/2014/main" id="{5E55B640-1EDF-41DB-B8C9-D416E52A561B}"/>
                </a:ext>
              </a:extLst>
            </p:cNvPr>
            <p:cNvGrpSpPr/>
            <p:nvPr/>
          </p:nvGrpSpPr>
          <p:grpSpPr>
            <a:xfrm>
              <a:off x="4302644" y="1223999"/>
              <a:ext cx="4424107" cy="4129121"/>
              <a:chOff x="5117013" y="2564042"/>
              <a:chExt cx="4992536" cy="3515257"/>
            </a:xfrm>
          </p:grpSpPr>
          <p:grpSp>
            <p:nvGrpSpPr>
              <p:cNvPr id="133" name="Google Shape;3538;p90">
                <a:extLst>
                  <a:ext uri="{FF2B5EF4-FFF2-40B4-BE49-F238E27FC236}">
                    <a16:creationId xmlns:a16="http://schemas.microsoft.com/office/drawing/2014/main" id="{D6DFD351-81D6-4E82-9E5A-E3B309E06B3E}"/>
                  </a:ext>
                </a:extLst>
              </p:cNvPr>
              <p:cNvGrpSpPr/>
              <p:nvPr/>
            </p:nvGrpSpPr>
            <p:grpSpPr>
              <a:xfrm>
                <a:off x="5117013" y="3417892"/>
                <a:ext cx="4992536" cy="1800001"/>
                <a:chOff x="5117013" y="3417892"/>
                <a:chExt cx="4992536" cy="1800001"/>
              </a:xfrm>
            </p:grpSpPr>
            <p:sp>
              <p:nvSpPr>
                <p:cNvPr id="149" name="Google Shape;3542;p90">
                  <a:extLst>
                    <a:ext uri="{FF2B5EF4-FFF2-40B4-BE49-F238E27FC236}">
                      <a16:creationId xmlns:a16="http://schemas.microsoft.com/office/drawing/2014/main" id="{65CE48C2-4032-4DC0-8C23-C894F33405DD}"/>
                    </a:ext>
                  </a:extLst>
                </p:cNvPr>
                <p:cNvSpPr/>
                <p:nvPr/>
              </p:nvSpPr>
              <p:spPr>
                <a:xfrm rot="5400000">
                  <a:off x="5481103" y="4130492"/>
                  <a:ext cx="1800000" cy="374801"/>
                </a:xfrm>
                <a:prstGeom prst="parallelogram">
                  <a:avLst>
                    <a:gd name="adj" fmla="val 112950"/>
                  </a:avLst>
                </a:prstGeom>
                <a:solidFill>
                  <a:schemeClr val="tx1">
                    <a:lumMod val="75000"/>
                    <a:lumOff val="25000"/>
                    <a:alpha val="6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150" name="Google Shape;3543;p90">
                  <a:extLst>
                    <a:ext uri="{FF2B5EF4-FFF2-40B4-BE49-F238E27FC236}">
                      <a16:creationId xmlns:a16="http://schemas.microsoft.com/office/drawing/2014/main" id="{755DDCEC-8966-4C9A-A943-7E9039739612}"/>
                    </a:ext>
                  </a:extLst>
                </p:cNvPr>
                <p:cNvSpPr/>
                <p:nvPr/>
              </p:nvSpPr>
              <p:spPr>
                <a:xfrm rot="5400000">
                  <a:off x="6929281" y="4130492"/>
                  <a:ext cx="1800000" cy="374801"/>
                </a:xfrm>
                <a:prstGeom prst="parallelogram">
                  <a:avLst>
                    <a:gd name="adj" fmla="val 112950"/>
                  </a:avLst>
                </a:prstGeom>
                <a:solidFill>
                  <a:schemeClr val="tx1">
                    <a:lumMod val="65000"/>
                    <a:lumOff val="35000"/>
                    <a:alpha val="6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151" name="Google Shape;3544;p90">
                  <a:extLst>
                    <a:ext uri="{FF2B5EF4-FFF2-40B4-BE49-F238E27FC236}">
                      <a16:creationId xmlns:a16="http://schemas.microsoft.com/office/drawing/2014/main" id="{B65B8D00-12CB-490B-A066-F8D4A6E5137A}"/>
                    </a:ext>
                  </a:extLst>
                </p:cNvPr>
                <p:cNvSpPr/>
                <p:nvPr/>
              </p:nvSpPr>
              <p:spPr>
                <a:xfrm rot="5400000">
                  <a:off x="8377460" y="4130492"/>
                  <a:ext cx="1800000" cy="374801"/>
                </a:xfrm>
                <a:prstGeom prst="parallelogram">
                  <a:avLst>
                    <a:gd name="adj" fmla="val 112950"/>
                  </a:avLst>
                </a:prstGeom>
                <a:solidFill>
                  <a:schemeClr val="tx1">
                    <a:lumMod val="50000"/>
                    <a:lumOff val="50000"/>
                    <a:alpha val="6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154" name="Google Shape;3547;p90">
                  <a:extLst>
                    <a:ext uri="{FF2B5EF4-FFF2-40B4-BE49-F238E27FC236}">
                      <a16:creationId xmlns:a16="http://schemas.microsoft.com/office/drawing/2014/main" id="{F2ABA7AF-36F3-4613-9926-AAFE5820C045}"/>
                    </a:ext>
                  </a:extLst>
                </p:cNvPr>
                <p:cNvSpPr/>
                <p:nvPr/>
              </p:nvSpPr>
              <p:spPr>
                <a:xfrm>
                  <a:off x="5117013" y="3417892"/>
                  <a:ext cx="1080000" cy="180000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 dirty="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155" name="Google Shape;3548;p90">
                  <a:extLst>
                    <a:ext uri="{FF2B5EF4-FFF2-40B4-BE49-F238E27FC236}">
                      <a16:creationId xmlns:a16="http://schemas.microsoft.com/office/drawing/2014/main" id="{96A64AB8-820F-4A81-883B-28053B8DC1CB}"/>
                    </a:ext>
                  </a:extLst>
                </p:cNvPr>
                <p:cNvSpPr/>
                <p:nvPr/>
              </p:nvSpPr>
              <p:spPr>
                <a:xfrm>
                  <a:off x="6565191" y="3417892"/>
                  <a:ext cx="1080000" cy="180000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 dirty="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156" name="Google Shape;3549;p90">
                  <a:extLst>
                    <a:ext uri="{FF2B5EF4-FFF2-40B4-BE49-F238E27FC236}">
                      <a16:creationId xmlns:a16="http://schemas.microsoft.com/office/drawing/2014/main" id="{712AAC1B-C36F-4C48-A18F-9D421D2B84AB}"/>
                    </a:ext>
                  </a:extLst>
                </p:cNvPr>
                <p:cNvSpPr/>
                <p:nvPr/>
              </p:nvSpPr>
              <p:spPr>
                <a:xfrm>
                  <a:off x="8013370" y="3417892"/>
                  <a:ext cx="1080000" cy="180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158" name="Google Shape;3551;p90">
                  <a:extLst>
                    <a:ext uri="{FF2B5EF4-FFF2-40B4-BE49-F238E27FC236}">
                      <a16:creationId xmlns:a16="http://schemas.microsoft.com/office/drawing/2014/main" id="{2EC3F220-082A-4E73-A430-32036625187B}"/>
                    </a:ext>
                  </a:extLst>
                </p:cNvPr>
                <p:cNvSpPr/>
                <p:nvPr/>
              </p:nvSpPr>
              <p:spPr>
                <a:xfrm rot="5400000">
                  <a:off x="8885549" y="3993892"/>
                  <a:ext cx="1800000" cy="6480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sp>
            <p:nvSpPr>
              <p:cNvPr id="140" name="Google Shape;3558;p90">
                <a:extLst>
                  <a:ext uri="{FF2B5EF4-FFF2-40B4-BE49-F238E27FC236}">
                    <a16:creationId xmlns:a16="http://schemas.microsoft.com/office/drawing/2014/main" id="{FDD16E0B-1471-4BC2-9A53-4265137DE6E2}"/>
                  </a:ext>
                </a:extLst>
              </p:cNvPr>
              <p:cNvSpPr/>
              <p:nvPr/>
            </p:nvSpPr>
            <p:spPr>
              <a:xfrm>
                <a:off x="5276673" y="5312873"/>
                <a:ext cx="1382071" cy="766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BE" sz="1000" b="1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Planning</a:t>
                </a:r>
                <a:endParaRPr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Pilot testing</a:t>
                </a: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Full roll-out</a:t>
                </a: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</a:t>
                </a:r>
                <a:r>
                  <a:rPr lang="en-GB" sz="100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st</a:t>
                </a:r>
                <a:r>
                  <a:rPr lang="en-GB" sz="1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and 2</a:t>
                </a:r>
                <a:r>
                  <a:rPr lang="en-GB" sz="100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nd</a:t>
                </a:r>
                <a:r>
                  <a:rPr lang="en-GB" sz="1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level of testing </a:t>
                </a: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December 2019 until March 2020</a:t>
                </a:r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41" name="Google Shape;3559;p90">
                <a:extLst>
                  <a:ext uri="{FF2B5EF4-FFF2-40B4-BE49-F238E27FC236}">
                    <a16:creationId xmlns:a16="http://schemas.microsoft.com/office/drawing/2014/main" id="{548BADE0-9FE9-461D-9CB8-3712030402FB}"/>
                  </a:ext>
                </a:extLst>
              </p:cNvPr>
              <p:cNvCxnSpPr/>
              <p:nvPr/>
            </p:nvCxnSpPr>
            <p:spPr>
              <a:xfrm rot="10800000">
                <a:off x="5126367" y="5206130"/>
                <a:ext cx="0" cy="851162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2" name="Google Shape;3560;p90">
                <a:extLst>
                  <a:ext uri="{FF2B5EF4-FFF2-40B4-BE49-F238E27FC236}">
                    <a16:creationId xmlns:a16="http://schemas.microsoft.com/office/drawing/2014/main" id="{AC2059FF-FE66-4AAE-AEF0-7B7D3ADCF507}"/>
                  </a:ext>
                </a:extLst>
              </p:cNvPr>
              <p:cNvSpPr/>
              <p:nvPr/>
            </p:nvSpPr>
            <p:spPr>
              <a:xfrm>
                <a:off x="6727968" y="2564042"/>
                <a:ext cx="1946894" cy="766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BE" sz="1000" b="1" dirty="0">
                    <a:solidFill>
                      <a:schemeClr val="accent5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Results</a:t>
                </a:r>
                <a:endParaRPr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 testers</a:t>
                </a: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 tests results</a:t>
                </a: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dataset</a:t>
                </a:r>
                <a:endParaRPr lang="en-GB" sz="28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71450" lvl="0" indent="-171450"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Various range of disciplines and entities</a:t>
                </a:r>
              </a:p>
              <a:p>
                <a:pPr marL="171450" lvl="0" indent="-171450"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Different approaches to the scoring</a:t>
                </a: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endParaRPr lang="en-GB" sz="1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3" name="Google Shape;3561;p90">
                <a:extLst>
                  <a:ext uri="{FF2B5EF4-FFF2-40B4-BE49-F238E27FC236}">
                    <a16:creationId xmlns:a16="http://schemas.microsoft.com/office/drawing/2014/main" id="{EB202FB8-87E9-4EE8-9B64-5FDF23A2F5DE}"/>
                  </a:ext>
                </a:extLst>
              </p:cNvPr>
              <p:cNvCxnSpPr/>
              <p:nvPr/>
            </p:nvCxnSpPr>
            <p:spPr>
              <a:xfrm>
                <a:off x="6569130" y="2579435"/>
                <a:ext cx="0" cy="851162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4" name="Google Shape;3562;p90">
                <a:extLst>
                  <a:ext uri="{FF2B5EF4-FFF2-40B4-BE49-F238E27FC236}">
                    <a16:creationId xmlns:a16="http://schemas.microsoft.com/office/drawing/2014/main" id="{4C57B69A-7B48-4452-ACD5-7CDD9866B105}"/>
                  </a:ext>
                </a:extLst>
              </p:cNvPr>
              <p:cNvSpPr/>
              <p:nvPr/>
            </p:nvSpPr>
            <p:spPr>
              <a:xfrm>
                <a:off x="8170874" y="5312873"/>
                <a:ext cx="951547" cy="766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BE" sz="1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Analysis</a:t>
                </a:r>
                <a:endParaRPr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Comments on indicators</a:t>
                </a: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General issues</a:t>
                </a: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Specific issues</a:t>
                </a: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1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Information needs</a:t>
                </a:r>
              </a:p>
            </p:txBody>
          </p:sp>
          <p:cxnSp>
            <p:nvCxnSpPr>
              <p:cNvPr id="145" name="Google Shape;3563;p90">
                <a:extLst>
                  <a:ext uri="{FF2B5EF4-FFF2-40B4-BE49-F238E27FC236}">
                    <a16:creationId xmlns:a16="http://schemas.microsoft.com/office/drawing/2014/main" id="{92965D8D-3F88-4A31-A23F-622B0AA93261}"/>
                  </a:ext>
                </a:extLst>
              </p:cNvPr>
              <p:cNvCxnSpPr/>
              <p:nvPr/>
            </p:nvCxnSpPr>
            <p:spPr>
              <a:xfrm rot="10800000">
                <a:off x="8020568" y="5206130"/>
                <a:ext cx="0" cy="851162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" name="Google Shape;3575;p90">
              <a:extLst>
                <a:ext uri="{FF2B5EF4-FFF2-40B4-BE49-F238E27FC236}">
                  <a16:creationId xmlns:a16="http://schemas.microsoft.com/office/drawing/2014/main" id="{F36241E0-2580-46D5-96A6-4D0285FE729A}"/>
                </a:ext>
              </a:extLst>
            </p:cNvPr>
            <p:cNvGrpSpPr/>
            <p:nvPr/>
          </p:nvGrpSpPr>
          <p:grpSpPr>
            <a:xfrm>
              <a:off x="5752947" y="2449508"/>
              <a:ext cx="622422" cy="899972"/>
              <a:chOff x="986" y="0"/>
              <a:chExt cx="6540" cy="6789"/>
            </a:xfrm>
          </p:grpSpPr>
          <p:sp>
            <p:nvSpPr>
              <p:cNvPr id="124" name="Google Shape;3576;p90">
                <a:extLst>
                  <a:ext uri="{FF2B5EF4-FFF2-40B4-BE49-F238E27FC236}">
                    <a16:creationId xmlns:a16="http://schemas.microsoft.com/office/drawing/2014/main" id="{ED3F236C-501B-4659-9F1D-8C73D7A56617}"/>
                  </a:ext>
                </a:extLst>
              </p:cNvPr>
              <p:cNvSpPr/>
              <p:nvPr/>
            </p:nvSpPr>
            <p:spPr>
              <a:xfrm>
                <a:off x="986" y="0"/>
                <a:ext cx="6540" cy="678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6672" extrusionOk="0">
                    <a:moveTo>
                      <a:pt x="0" y="0"/>
                    </a:moveTo>
                    <a:lnTo>
                      <a:pt x="0" y="6672"/>
                    </a:lnTo>
                    <a:lnTo>
                      <a:pt x="6673" y="6672"/>
                    </a:lnTo>
                    <a:lnTo>
                      <a:pt x="6673" y="0"/>
                    </a:lnTo>
                    <a:lnTo>
                      <a:pt x="0" y="0"/>
                    </a:lnTo>
                    <a:close/>
                    <a:moveTo>
                      <a:pt x="6389" y="6386"/>
                    </a:moveTo>
                    <a:lnTo>
                      <a:pt x="284" y="6386"/>
                    </a:lnTo>
                    <a:lnTo>
                      <a:pt x="284" y="286"/>
                    </a:lnTo>
                    <a:lnTo>
                      <a:pt x="6389" y="286"/>
                    </a:lnTo>
                    <a:lnTo>
                      <a:pt x="6389" y="63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78175" tIns="39075" rIns="78175" bIns="390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3577;p90">
                <a:extLst>
                  <a:ext uri="{FF2B5EF4-FFF2-40B4-BE49-F238E27FC236}">
                    <a16:creationId xmlns:a16="http://schemas.microsoft.com/office/drawing/2014/main" id="{3935A1DC-49CD-4F10-9E6F-0A1F7969B8EE}"/>
                  </a:ext>
                </a:extLst>
              </p:cNvPr>
              <p:cNvSpPr/>
              <p:nvPr/>
            </p:nvSpPr>
            <p:spPr>
              <a:xfrm>
                <a:off x="1700" y="674"/>
                <a:ext cx="5287" cy="5284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5284" extrusionOk="0">
                    <a:moveTo>
                      <a:pt x="202" y="5284"/>
                    </a:moveTo>
                    <a:lnTo>
                      <a:pt x="1846" y="3641"/>
                    </a:lnTo>
                    <a:lnTo>
                      <a:pt x="1846" y="3641"/>
                    </a:lnTo>
                    <a:lnTo>
                      <a:pt x="1918" y="3701"/>
                    </a:lnTo>
                    <a:lnTo>
                      <a:pt x="1992" y="3757"/>
                    </a:lnTo>
                    <a:lnTo>
                      <a:pt x="2068" y="3811"/>
                    </a:lnTo>
                    <a:lnTo>
                      <a:pt x="2148" y="3859"/>
                    </a:lnTo>
                    <a:lnTo>
                      <a:pt x="2228" y="3905"/>
                    </a:lnTo>
                    <a:lnTo>
                      <a:pt x="2310" y="3947"/>
                    </a:lnTo>
                    <a:lnTo>
                      <a:pt x="2394" y="3985"/>
                    </a:lnTo>
                    <a:lnTo>
                      <a:pt x="2480" y="4019"/>
                    </a:lnTo>
                    <a:lnTo>
                      <a:pt x="2566" y="4051"/>
                    </a:lnTo>
                    <a:lnTo>
                      <a:pt x="2657" y="4077"/>
                    </a:lnTo>
                    <a:lnTo>
                      <a:pt x="2745" y="4099"/>
                    </a:lnTo>
                    <a:lnTo>
                      <a:pt x="2837" y="4119"/>
                    </a:lnTo>
                    <a:lnTo>
                      <a:pt x="2929" y="4133"/>
                    </a:lnTo>
                    <a:lnTo>
                      <a:pt x="3021" y="4143"/>
                    </a:lnTo>
                    <a:lnTo>
                      <a:pt x="3115" y="4149"/>
                    </a:lnTo>
                    <a:lnTo>
                      <a:pt x="3211" y="4151"/>
                    </a:lnTo>
                    <a:lnTo>
                      <a:pt x="3211" y="4151"/>
                    </a:lnTo>
                    <a:lnTo>
                      <a:pt x="3263" y="4151"/>
                    </a:lnTo>
                    <a:lnTo>
                      <a:pt x="3315" y="4149"/>
                    </a:lnTo>
                    <a:lnTo>
                      <a:pt x="3365" y="4145"/>
                    </a:lnTo>
                    <a:lnTo>
                      <a:pt x="3417" y="4141"/>
                    </a:lnTo>
                    <a:lnTo>
                      <a:pt x="3467" y="4135"/>
                    </a:lnTo>
                    <a:lnTo>
                      <a:pt x="3519" y="4129"/>
                    </a:lnTo>
                    <a:lnTo>
                      <a:pt x="3569" y="4121"/>
                    </a:lnTo>
                    <a:lnTo>
                      <a:pt x="3619" y="4111"/>
                    </a:lnTo>
                    <a:lnTo>
                      <a:pt x="3669" y="4101"/>
                    </a:lnTo>
                    <a:lnTo>
                      <a:pt x="3717" y="4089"/>
                    </a:lnTo>
                    <a:lnTo>
                      <a:pt x="3767" y="4077"/>
                    </a:lnTo>
                    <a:lnTo>
                      <a:pt x="3815" y="4063"/>
                    </a:lnTo>
                    <a:lnTo>
                      <a:pt x="3863" y="4047"/>
                    </a:lnTo>
                    <a:lnTo>
                      <a:pt x="3911" y="4031"/>
                    </a:lnTo>
                    <a:lnTo>
                      <a:pt x="3959" y="4013"/>
                    </a:lnTo>
                    <a:lnTo>
                      <a:pt x="4005" y="3995"/>
                    </a:lnTo>
                    <a:lnTo>
                      <a:pt x="4053" y="3975"/>
                    </a:lnTo>
                    <a:lnTo>
                      <a:pt x="4099" y="3953"/>
                    </a:lnTo>
                    <a:lnTo>
                      <a:pt x="4143" y="3931"/>
                    </a:lnTo>
                    <a:lnTo>
                      <a:pt x="4189" y="3909"/>
                    </a:lnTo>
                    <a:lnTo>
                      <a:pt x="4233" y="3883"/>
                    </a:lnTo>
                    <a:lnTo>
                      <a:pt x="4277" y="3859"/>
                    </a:lnTo>
                    <a:lnTo>
                      <a:pt x="4319" y="3831"/>
                    </a:lnTo>
                    <a:lnTo>
                      <a:pt x="4363" y="3803"/>
                    </a:lnTo>
                    <a:lnTo>
                      <a:pt x="4405" y="3775"/>
                    </a:lnTo>
                    <a:lnTo>
                      <a:pt x="4445" y="3745"/>
                    </a:lnTo>
                    <a:lnTo>
                      <a:pt x="4487" y="3715"/>
                    </a:lnTo>
                    <a:lnTo>
                      <a:pt x="4527" y="3683"/>
                    </a:lnTo>
                    <a:lnTo>
                      <a:pt x="4565" y="3649"/>
                    </a:lnTo>
                    <a:lnTo>
                      <a:pt x="4603" y="3615"/>
                    </a:lnTo>
                    <a:lnTo>
                      <a:pt x="4641" y="3579"/>
                    </a:lnTo>
                    <a:lnTo>
                      <a:pt x="4679" y="3543"/>
                    </a:lnTo>
                    <a:lnTo>
                      <a:pt x="4679" y="3543"/>
                    </a:lnTo>
                    <a:lnTo>
                      <a:pt x="4717" y="3505"/>
                    </a:lnTo>
                    <a:lnTo>
                      <a:pt x="4753" y="3465"/>
                    </a:lnTo>
                    <a:lnTo>
                      <a:pt x="4787" y="3427"/>
                    </a:lnTo>
                    <a:lnTo>
                      <a:pt x="4821" y="3385"/>
                    </a:lnTo>
                    <a:lnTo>
                      <a:pt x="4853" y="3345"/>
                    </a:lnTo>
                    <a:lnTo>
                      <a:pt x="4885" y="3303"/>
                    </a:lnTo>
                    <a:lnTo>
                      <a:pt x="4915" y="3261"/>
                    </a:lnTo>
                    <a:lnTo>
                      <a:pt x="4945" y="3217"/>
                    </a:lnTo>
                    <a:lnTo>
                      <a:pt x="4973" y="3175"/>
                    </a:lnTo>
                    <a:lnTo>
                      <a:pt x="4999" y="3131"/>
                    </a:lnTo>
                    <a:lnTo>
                      <a:pt x="5025" y="3085"/>
                    </a:lnTo>
                    <a:lnTo>
                      <a:pt x="5049" y="3041"/>
                    </a:lnTo>
                    <a:lnTo>
                      <a:pt x="5073" y="2995"/>
                    </a:lnTo>
                    <a:lnTo>
                      <a:pt x="5095" y="2949"/>
                    </a:lnTo>
                    <a:lnTo>
                      <a:pt x="5115" y="2903"/>
                    </a:lnTo>
                    <a:lnTo>
                      <a:pt x="5135" y="2857"/>
                    </a:lnTo>
                    <a:lnTo>
                      <a:pt x="5153" y="2809"/>
                    </a:lnTo>
                    <a:lnTo>
                      <a:pt x="5169" y="2763"/>
                    </a:lnTo>
                    <a:lnTo>
                      <a:pt x="5185" y="2715"/>
                    </a:lnTo>
                    <a:lnTo>
                      <a:pt x="5201" y="2667"/>
                    </a:lnTo>
                    <a:lnTo>
                      <a:pt x="5215" y="2619"/>
                    </a:lnTo>
                    <a:lnTo>
                      <a:pt x="5227" y="2569"/>
                    </a:lnTo>
                    <a:lnTo>
                      <a:pt x="5239" y="2521"/>
                    </a:lnTo>
                    <a:lnTo>
                      <a:pt x="5249" y="2471"/>
                    </a:lnTo>
                    <a:lnTo>
                      <a:pt x="5265" y="2373"/>
                    </a:lnTo>
                    <a:lnTo>
                      <a:pt x="5277" y="2275"/>
                    </a:lnTo>
                    <a:lnTo>
                      <a:pt x="5283" y="2175"/>
                    </a:lnTo>
                    <a:lnTo>
                      <a:pt x="5287" y="2075"/>
                    </a:lnTo>
                    <a:lnTo>
                      <a:pt x="5283" y="1975"/>
                    </a:lnTo>
                    <a:lnTo>
                      <a:pt x="5277" y="1875"/>
                    </a:lnTo>
                    <a:lnTo>
                      <a:pt x="5265" y="1777"/>
                    </a:lnTo>
                    <a:lnTo>
                      <a:pt x="5249" y="1679"/>
                    </a:lnTo>
                    <a:lnTo>
                      <a:pt x="5239" y="1629"/>
                    </a:lnTo>
                    <a:lnTo>
                      <a:pt x="5227" y="1581"/>
                    </a:lnTo>
                    <a:lnTo>
                      <a:pt x="5215" y="1531"/>
                    </a:lnTo>
                    <a:lnTo>
                      <a:pt x="5201" y="1483"/>
                    </a:lnTo>
                    <a:lnTo>
                      <a:pt x="5185" y="1435"/>
                    </a:lnTo>
                    <a:lnTo>
                      <a:pt x="5169" y="1387"/>
                    </a:lnTo>
                    <a:lnTo>
                      <a:pt x="5153" y="1341"/>
                    </a:lnTo>
                    <a:lnTo>
                      <a:pt x="5135" y="1293"/>
                    </a:lnTo>
                    <a:lnTo>
                      <a:pt x="5115" y="1247"/>
                    </a:lnTo>
                    <a:lnTo>
                      <a:pt x="5095" y="1201"/>
                    </a:lnTo>
                    <a:lnTo>
                      <a:pt x="5073" y="1155"/>
                    </a:lnTo>
                    <a:lnTo>
                      <a:pt x="5049" y="1109"/>
                    </a:lnTo>
                    <a:lnTo>
                      <a:pt x="5025" y="1063"/>
                    </a:lnTo>
                    <a:lnTo>
                      <a:pt x="4999" y="1019"/>
                    </a:lnTo>
                    <a:lnTo>
                      <a:pt x="4973" y="976"/>
                    </a:lnTo>
                    <a:lnTo>
                      <a:pt x="4945" y="934"/>
                    </a:lnTo>
                    <a:lnTo>
                      <a:pt x="4915" y="890"/>
                    </a:lnTo>
                    <a:lnTo>
                      <a:pt x="4885" y="848"/>
                    </a:lnTo>
                    <a:lnTo>
                      <a:pt x="4853" y="806"/>
                    </a:lnTo>
                    <a:lnTo>
                      <a:pt x="4821" y="766"/>
                    </a:lnTo>
                    <a:lnTo>
                      <a:pt x="4787" y="724"/>
                    </a:lnTo>
                    <a:lnTo>
                      <a:pt x="4753" y="684"/>
                    </a:lnTo>
                    <a:lnTo>
                      <a:pt x="4717" y="646"/>
                    </a:lnTo>
                    <a:lnTo>
                      <a:pt x="4679" y="608"/>
                    </a:lnTo>
                    <a:lnTo>
                      <a:pt x="4679" y="608"/>
                    </a:lnTo>
                    <a:lnTo>
                      <a:pt x="4641" y="572"/>
                    </a:lnTo>
                    <a:lnTo>
                      <a:pt x="4603" y="536"/>
                    </a:lnTo>
                    <a:lnTo>
                      <a:pt x="4565" y="502"/>
                    </a:lnTo>
                    <a:lnTo>
                      <a:pt x="4527" y="468"/>
                    </a:lnTo>
                    <a:lnTo>
                      <a:pt x="4487" y="436"/>
                    </a:lnTo>
                    <a:lnTo>
                      <a:pt x="4445" y="406"/>
                    </a:lnTo>
                    <a:lnTo>
                      <a:pt x="4405" y="376"/>
                    </a:lnTo>
                    <a:lnTo>
                      <a:pt x="4363" y="348"/>
                    </a:lnTo>
                    <a:lnTo>
                      <a:pt x="4319" y="320"/>
                    </a:lnTo>
                    <a:lnTo>
                      <a:pt x="4277" y="292"/>
                    </a:lnTo>
                    <a:lnTo>
                      <a:pt x="4233" y="268"/>
                    </a:lnTo>
                    <a:lnTo>
                      <a:pt x="4189" y="242"/>
                    </a:lnTo>
                    <a:lnTo>
                      <a:pt x="4143" y="220"/>
                    </a:lnTo>
                    <a:lnTo>
                      <a:pt x="4099" y="198"/>
                    </a:lnTo>
                    <a:lnTo>
                      <a:pt x="4053" y="176"/>
                    </a:lnTo>
                    <a:lnTo>
                      <a:pt x="4005" y="156"/>
                    </a:lnTo>
                    <a:lnTo>
                      <a:pt x="3959" y="138"/>
                    </a:lnTo>
                    <a:lnTo>
                      <a:pt x="3911" y="120"/>
                    </a:lnTo>
                    <a:lnTo>
                      <a:pt x="3863" y="104"/>
                    </a:lnTo>
                    <a:lnTo>
                      <a:pt x="3815" y="88"/>
                    </a:lnTo>
                    <a:lnTo>
                      <a:pt x="3767" y="74"/>
                    </a:lnTo>
                    <a:lnTo>
                      <a:pt x="3717" y="62"/>
                    </a:lnTo>
                    <a:lnTo>
                      <a:pt x="3669" y="50"/>
                    </a:lnTo>
                    <a:lnTo>
                      <a:pt x="3619" y="40"/>
                    </a:lnTo>
                    <a:lnTo>
                      <a:pt x="3569" y="30"/>
                    </a:lnTo>
                    <a:lnTo>
                      <a:pt x="3519" y="22"/>
                    </a:lnTo>
                    <a:lnTo>
                      <a:pt x="3467" y="16"/>
                    </a:lnTo>
                    <a:lnTo>
                      <a:pt x="3417" y="10"/>
                    </a:lnTo>
                    <a:lnTo>
                      <a:pt x="3365" y="6"/>
                    </a:lnTo>
                    <a:lnTo>
                      <a:pt x="3315" y="2"/>
                    </a:lnTo>
                    <a:lnTo>
                      <a:pt x="3263" y="0"/>
                    </a:lnTo>
                    <a:lnTo>
                      <a:pt x="3211" y="0"/>
                    </a:lnTo>
                    <a:lnTo>
                      <a:pt x="3211" y="0"/>
                    </a:lnTo>
                    <a:lnTo>
                      <a:pt x="3159" y="0"/>
                    </a:lnTo>
                    <a:lnTo>
                      <a:pt x="3107" y="2"/>
                    </a:lnTo>
                    <a:lnTo>
                      <a:pt x="3055" y="6"/>
                    </a:lnTo>
                    <a:lnTo>
                      <a:pt x="3005" y="10"/>
                    </a:lnTo>
                    <a:lnTo>
                      <a:pt x="2953" y="16"/>
                    </a:lnTo>
                    <a:lnTo>
                      <a:pt x="2903" y="22"/>
                    </a:lnTo>
                    <a:lnTo>
                      <a:pt x="2853" y="30"/>
                    </a:lnTo>
                    <a:lnTo>
                      <a:pt x="2803" y="40"/>
                    </a:lnTo>
                    <a:lnTo>
                      <a:pt x="2753" y="50"/>
                    </a:lnTo>
                    <a:lnTo>
                      <a:pt x="2703" y="62"/>
                    </a:lnTo>
                    <a:lnTo>
                      <a:pt x="2655" y="74"/>
                    </a:lnTo>
                    <a:lnTo>
                      <a:pt x="2604" y="88"/>
                    </a:lnTo>
                    <a:lnTo>
                      <a:pt x="2556" y="104"/>
                    </a:lnTo>
                    <a:lnTo>
                      <a:pt x="2508" y="120"/>
                    </a:lnTo>
                    <a:lnTo>
                      <a:pt x="2462" y="138"/>
                    </a:lnTo>
                    <a:lnTo>
                      <a:pt x="2414" y="156"/>
                    </a:lnTo>
                    <a:lnTo>
                      <a:pt x="2368" y="176"/>
                    </a:lnTo>
                    <a:lnTo>
                      <a:pt x="2322" y="198"/>
                    </a:lnTo>
                    <a:lnTo>
                      <a:pt x="2276" y="220"/>
                    </a:lnTo>
                    <a:lnTo>
                      <a:pt x="2232" y="242"/>
                    </a:lnTo>
                    <a:lnTo>
                      <a:pt x="2188" y="268"/>
                    </a:lnTo>
                    <a:lnTo>
                      <a:pt x="2144" y="292"/>
                    </a:lnTo>
                    <a:lnTo>
                      <a:pt x="2100" y="320"/>
                    </a:lnTo>
                    <a:lnTo>
                      <a:pt x="2058" y="348"/>
                    </a:lnTo>
                    <a:lnTo>
                      <a:pt x="2016" y="376"/>
                    </a:lnTo>
                    <a:lnTo>
                      <a:pt x="1974" y="406"/>
                    </a:lnTo>
                    <a:lnTo>
                      <a:pt x="1934" y="436"/>
                    </a:lnTo>
                    <a:lnTo>
                      <a:pt x="1894" y="468"/>
                    </a:lnTo>
                    <a:lnTo>
                      <a:pt x="1854" y="502"/>
                    </a:lnTo>
                    <a:lnTo>
                      <a:pt x="1816" y="536"/>
                    </a:lnTo>
                    <a:lnTo>
                      <a:pt x="1778" y="572"/>
                    </a:lnTo>
                    <a:lnTo>
                      <a:pt x="1742" y="608"/>
                    </a:lnTo>
                    <a:lnTo>
                      <a:pt x="1742" y="608"/>
                    </a:lnTo>
                    <a:lnTo>
                      <a:pt x="1706" y="644"/>
                    </a:lnTo>
                    <a:lnTo>
                      <a:pt x="1670" y="682"/>
                    </a:lnTo>
                    <a:lnTo>
                      <a:pt x="1638" y="720"/>
                    </a:lnTo>
                    <a:lnTo>
                      <a:pt x="1604" y="758"/>
                    </a:lnTo>
                    <a:lnTo>
                      <a:pt x="1574" y="798"/>
                    </a:lnTo>
                    <a:lnTo>
                      <a:pt x="1542" y="838"/>
                    </a:lnTo>
                    <a:lnTo>
                      <a:pt x="1514" y="878"/>
                    </a:lnTo>
                    <a:lnTo>
                      <a:pt x="1486" y="918"/>
                    </a:lnTo>
                    <a:lnTo>
                      <a:pt x="1432" y="1001"/>
                    </a:lnTo>
                    <a:lnTo>
                      <a:pt x="1384" y="1087"/>
                    </a:lnTo>
                    <a:lnTo>
                      <a:pt x="1338" y="1173"/>
                    </a:lnTo>
                    <a:lnTo>
                      <a:pt x="1298" y="1261"/>
                    </a:lnTo>
                    <a:lnTo>
                      <a:pt x="1264" y="1351"/>
                    </a:lnTo>
                    <a:lnTo>
                      <a:pt x="1232" y="1443"/>
                    </a:lnTo>
                    <a:lnTo>
                      <a:pt x="1204" y="1535"/>
                    </a:lnTo>
                    <a:lnTo>
                      <a:pt x="1182" y="1629"/>
                    </a:lnTo>
                    <a:lnTo>
                      <a:pt x="1164" y="1723"/>
                    </a:lnTo>
                    <a:lnTo>
                      <a:pt x="1150" y="1817"/>
                    </a:lnTo>
                    <a:lnTo>
                      <a:pt x="1140" y="1913"/>
                    </a:lnTo>
                    <a:lnTo>
                      <a:pt x="1136" y="2009"/>
                    </a:lnTo>
                    <a:lnTo>
                      <a:pt x="1134" y="2103"/>
                    </a:lnTo>
                    <a:lnTo>
                      <a:pt x="1138" y="2199"/>
                    </a:lnTo>
                    <a:lnTo>
                      <a:pt x="1146" y="2295"/>
                    </a:lnTo>
                    <a:lnTo>
                      <a:pt x="1158" y="2389"/>
                    </a:lnTo>
                    <a:lnTo>
                      <a:pt x="1174" y="2483"/>
                    </a:lnTo>
                    <a:lnTo>
                      <a:pt x="1196" y="2577"/>
                    </a:lnTo>
                    <a:lnTo>
                      <a:pt x="1220" y="2669"/>
                    </a:lnTo>
                    <a:lnTo>
                      <a:pt x="1250" y="2761"/>
                    </a:lnTo>
                    <a:lnTo>
                      <a:pt x="1284" y="2853"/>
                    </a:lnTo>
                    <a:lnTo>
                      <a:pt x="1322" y="2941"/>
                    </a:lnTo>
                    <a:lnTo>
                      <a:pt x="1366" y="3029"/>
                    </a:lnTo>
                    <a:lnTo>
                      <a:pt x="1412" y="3115"/>
                    </a:lnTo>
                    <a:lnTo>
                      <a:pt x="1464" y="3199"/>
                    </a:lnTo>
                    <a:lnTo>
                      <a:pt x="1520" y="3281"/>
                    </a:lnTo>
                    <a:lnTo>
                      <a:pt x="1550" y="3321"/>
                    </a:lnTo>
                    <a:lnTo>
                      <a:pt x="1580" y="3361"/>
                    </a:lnTo>
                    <a:lnTo>
                      <a:pt x="1612" y="3401"/>
                    </a:lnTo>
                    <a:lnTo>
                      <a:pt x="1644" y="3439"/>
                    </a:lnTo>
                    <a:lnTo>
                      <a:pt x="0" y="5082"/>
                    </a:lnTo>
                    <a:lnTo>
                      <a:pt x="202" y="5284"/>
                    </a:lnTo>
                    <a:close/>
                    <a:moveTo>
                      <a:pt x="4477" y="3343"/>
                    </a:moveTo>
                    <a:lnTo>
                      <a:pt x="4477" y="3343"/>
                    </a:lnTo>
                    <a:lnTo>
                      <a:pt x="4413" y="3403"/>
                    </a:lnTo>
                    <a:lnTo>
                      <a:pt x="4345" y="3461"/>
                    </a:lnTo>
                    <a:lnTo>
                      <a:pt x="4277" y="3517"/>
                    </a:lnTo>
                    <a:lnTo>
                      <a:pt x="4205" y="3567"/>
                    </a:lnTo>
                    <a:lnTo>
                      <a:pt x="4131" y="3613"/>
                    </a:lnTo>
                    <a:lnTo>
                      <a:pt x="4055" y="3657"/>
                    </a:lnTo>
                    <a:lnTo>
                      <a:pt x="3977" y="3697"/>
                    </a:lnTo>
                    <a:lnTo>
                      <a:pt x="3897" y="3731"/>
                    </a:lnTo>
                    <a:lnTo>
                      <a:pt x="3815" y="3763"/>
                    </a:lnTo>
                    <a:lnTo>
                      <a:pt x="3733" y="3791"/>
                    </a:lnTo>
                    <a:lnTo>
                      <a:pt x="3649" y="3813"/>
                    </a:lnTo>
                    <a:lnTo>
                      <a:pt x="3563" y="3833"/>
                    </a:lnTo>
                    <a:lnTo>
                      <a:pt x="3477" y="3847"/>
                    </a:lnTo>
                    <a:lnTo>
                      <a:pt x="3389" y="3859"/>
                    </a:lnTo>
                    <a:lnTo>
                      <a:pt x="3301" y="3865"/>
                    </a:lnTo>
                    <a:lnTo>
                      <a:pt x="3211" y="3867"/>
                    </a:lnTo>
                    <a:lnTo>
                      <a:pt x="3211" y="3867"/>
                    </a:lnTo>
                    <a:lnTo>
                      <a:pt x="3121" y="3865"/>
                    </a:lnTo>
                    <a:lnTo>
                      <a:pt x="3033" y="3859"/>
                    </a:lnTo>
                    <a:lnTo>
                      <a:pt x="2945" y="3847"/>
                    </a:lnTo>
                    <a:lnTo>
                      <a:pt x="2859" y="3833"/>
                    </a:lnTo>
                    <a:lnTo>
                      <a:pt x="2773" y="3813"/>
                    </a:lnTo>
                    <a:lnTo>
                      <a:pt x="2689" y="3791"/>
                    </a:lnTo>
                    <a:lnTo>
                      <a:pt x="2604" y="3763"/>
                    </a:lnTo>
                    <a:lnTo>
                      <a:pt x="2524" y="3731"/>
                    </a:lnTo>
                    <a:lnTo>
                      <a:pt x="2444" y="3697"/>
                    </a:lnTo>
                    <a:lnTo>
                      <a:pt x="2366" y="3657"/>
                    </a:lnTo>
                    <a:lnTo>
                      <a:pt x="2290" y="3613"/>
                    </a:lnTo>
                    <a:lnTo>
                      <a:pt x="2216" y="3567"/>
                    </a:lnTo>
                    <a:lnTo>
                      <a:pt x="2144" y="3517"/>
                    </a:lnTo>
                    <a:lnTo>
                      <a:pt x="2074" y="3461"/>
                    </a:lnTo>
                    <a:lnTo>
                      <a:pt x="2008" y="3403"/>
                    </a:lnTo>
                    <a:lnTo>
                      <a:pt x="1942" y="3343"/>
                    </a:lnTo>
                    <a:lnTo>
                      <a:pt x="1942" y="3343"/>
                    </a:lnTo>
                    <a:lnTo>
                      <a:pt x="1910" y="3307"/>
                    </a:lnTo>
                    <a:lnTo>
                      <a:pt x="1876" y="3273"/>
                    </a:lnTo>
                    <a:lnTo>
                      <a:pt x="1846" y="3237"/>
                    </a:lnTo>
                    <a:lnTo>
                      <a:pt x="1816" y="3201"/>
                    </a:lnTo>
                    <a:lnTo>
                      <a:pt x="1788" y="3165"/>
                    </a:lnTo>
                    <a:lnTo>
                      <a:pt x="1760" y="3127"/>
                    </a:lnTo>
                    <a:lnTo>
                      <a:pt x="1706" y="3051"/>
                    </a:lnTo>
                    <a:lnTo>
                      <a:pt x="1962" y="3051"/>
                    </a:lnTo>
                    <a:lnTo>
                      <a:pt x="2707" y="3051"/>
                    </a:lnTo>
                    <a:lnTo>
                      <a:pt x="2993" y="3051"/>
                    </a:lnTo>
                    <a:lnTo>
                      <a:pt x="3453" y="3051"/>
                    </a:lnTo>
                    <a:lnTo>
                      <a:pt x="3737" y="3051"/>
                    </a:lnTo>
                    <a:lnTo>
                      <a:pt x="4483" y="3051"/>
                    </a:lnTo>
                    <a:lnTo>
                      <a:pt x="4713" y="3051"/>
                    </a:lnTo>
                    <a:lnTo>
                      <a:pt x="4713" y="3051"/>
                    </a:lnTo>
                    <a:lnTo>
                      <a:pt x="4661" y="3127"/>
                    </a:lnTo>
                    <a:lnTo>
                      <a:pt x="4633" y="3165"/>
                    </a:lnTo>
                    <a:lnTo>
                      <a:pt x="4605" y="3201"/>
                    </a:lnTo>
                    <a:lnTo>
                      <a:pt x="4575" y="3237"/>
                    </a:lnTo>
                    <a:lnTo>
                      <a:pt x="4543" y="3273"/>
                    </a:lnTo>
                    <a:lnTo>
                      <a:pt x="4511" y="3307"/>
                    </a:lnTo>
                    <a:lnTo>
                      <a:pt x="4477" y="3343"/>
                    </a:lnTo>
                    <a:lnTo>
                      <a:pt x="4477" y="3343"/>
                    </a:lnTo>
                    <a:close/>
                    <a:moveTo>
                      <a:pt x="2993" y="1481"/>
                    </a:moveTo>
                    <a:lnTo>
                      <a:pt x="2993" y="1201"/>
                    </a:lnTo>
                    <a:lnTo>
                      <a:pt x="3453" y="1201"/>
                    </a:lnTo>
                    <a:lnTo>
                      <a:pt x="3453" y="1867"/>
                    </a:lnTo>
                    <a:lnTo>
                      <a:pt x="3453" y="2765"/>
                    </a:lnTo>
                    <a:lnTo>
                      <a:pt x="2993" y="2765"/>
                    </a:lnTo>
                    <a:lnTo>
                      <a:pt x="2993" y="1481"/>
                    </a:lnTo>
                    <a:close/>
                    <a:moveTo>
                      <a:pt x="4197" y="2765"/>
                    </a:moveTo>
                    <a:lnTo>
                      <a:pt x="3737" y="2765"/>
                    </a:lnTo>
                    <a:lnTo>
                      <a:pt x="3737" y="2151"/>
                    </a:lnTo>
                    <a:lnTo>
                      <a:pt x="4197" y="2151"/>
                    </a:lnTo>
                    <a:lnTo>
                      <a:pt x="4197" y="2765"/>
                    </a:lnTo>
                    <a:close/>
                    <a:moveTo>
                      <a:pt x="2707" y="2765"/>
                    </a:moveTo>
                    <a:lnTo>
                      <a:pt x="2246" y="2765"/>
                    </a:lnTo>
                    <a:lnTo>
                      <a:pt x="2246" y="1765"/>
                    </a:lnTo>
                    <a:lnTo>
                      <a:pt x="2707" y="1765"/>
                    </a:lnTo>
                    <a:lnTo>
                      <a:pt x="2707" y="2765"/>
                    </a:lnTo>
                    <a:close/>
                    <a:moveTo>
                      <a:pt x="1942" y="808"/>
                    </a:moveTo>
                    <a:lnTo>
                      <a:pt x="1942" y="808"/>
                    </a:lnTo>
                    <a:lnTo>
                      <a:pt x="2008" y="748"/>
                    </a:lnTo>
                    <a:lnTo>
                      <a:pt x="2074" y="690"/>
                    </a:lnTo>
                    <a:lnTo>
                      <a:pt x="2144" y="634"/>
                    </a:lnTo>
                    <a:lnTo>
                      <a:pt x="2216" y="584"/>
                    </a:lnTo>
                    <a:lnTo>
                      <a:pt x="2290" y="538"/>
                    </a:lnTo>
                    <a:lnTo>
                      <a:pt x="2366" y="494"/>
                    </a:lnTo>
                    <a:lnTo>
                      <a:pt x="2444" y="454"/>
                    </a:lnTo>
                    <a:lnTo>
                      <a:pt x="2524" y="420"/>
                    </a:lnTo>
                    <a:lnTo>
                      <a:pt x="2604" y="388"/>
                    </a:lnTo>
                    <a:lnTo>
                      <a:pt x="2689" y="360"/>
                    </a:lnTo>
                    <a:lnTo>
                      <a:pt x="2773" y="338"/>
                    </a:lnTo>
                    <a:lnTo>
                      <a:pt x="2859" y="318"/>
                    </a:lnTo>
                    <a:lnTo>
                      <a:pt x="2945" y="304"/>
                    </a:lnTo>
                    <a:lnTo>
                      <a:pt x="3033" y="292"/>
                    </a:lnTo>
                    <a:lnTo>
                      <a:pt x="3121" y="286"/>
                    </a:lnTo>
                    <a:lnTo>
                      <a:pt x="3211" y="284"/>
                    </a:lnTo>
                    <a:lnTo>
                      <a:pt x="3211" y="284"/>
                    </a:lnTo>
                    <a:lnTo>
                      <a:pt x="3301" y="286"/>
                    </a:lnTo>
                    <a:lnTo>
                      <a:pt x="3389" y="292"/>
                    </a:lnTo>
                    <a:lnTo>
                      <a:pt x="3477" y="304"/>
                    </a:lnTo>
                    <a:lnTo>
                      <a:pt x="3563" y="318"/>
                    </a:lnTo>
                    <a:lnTo>
                      <a:pt x="3649" y="338"/>
                    </a:lnTo>
                    <a:lnTo>
                      <a:pt x="3733" y="360"/>
                    </a:lnTo>
                    <a:lnTo>
                      <a:pt x="3815" y="388"/>
                    </a:lnTo>
                    <a:lnTo>
                      <a:pt x="3897" y="420"/>
                    </a:lnTo>
                    <a:lnTo>
                      <a:pt x="3977" y="454"/>
                    </a:lnTo>
                    <a:lnTo>
                      <a:pt x="4055" y="494"/>
                    </a:lnTo>
                    <a:lnTo>
                      <a:pt x="4131" y="538"/>
                    </a:lnTo>
                    <a:lnTo>
                      <a:pt x="4205" y="584"/>
                    </a:lnTo>
                    <a:lnTo>
                      <a:pt x="4277" y="634"/>
                    </a:lnTo>
                    <a:lnTo>
                      <a:pt x="4345" y="690"/>
                    </a:lnTo>
                    <a:lnTo>
                      <a:pt x="4413" y="748"/>
                    </a:lnTo>
                    <a:lnTo>
                      <a:pt x="4477" y="808"/>
                    </a:lnTo>
                    <a:lnTo>
                      <a:pt x="4477" y="808"/>
                    </a:lnTo>
                    <a:lnTo>
                      <a:pt x="4527" y="860"/>
                    </a:lnTo>
                    <a:lnTo>
                      <a:pt x="4573" y="910"/>
                    </a:lnTo>
                    <a:lnTo>
                      <a:pt x="4615" y="964"/>
                    </a:lnTo>
                    <a:lnTo>
                      <a:pt x="4657" y="1017"/>
                    </a:lnTo>
                    <a:lnTo>
                      <a:pt x="4697" y="1073"/>
                    </a:lnTo>
                    <a:lnTo>
                      <a:pt x="4733" y="1129"/>
                    </a:lnTo>
                    <a:lnTo>
                      <a:pt x="4767" y="1187"/>
                    </a:lnTo>
                    <a:lnTo>
                      <a:pt x="4799" y="1245"/>
                    </a:lnTo>
                    <a:lnTo>
                      <a:pt x="4829" y="1305"/>
                    </a:lnTo>
                    <a:lnTo>
                      <a:pt x="4855" y="1365"/>
                    </a:lnTo>
                    <a:lnTo>
                      <a:pt x="4881" y="1427"/>
                    </a:lnTo>
                    <a:lnTo>
                      <a:pt x="4903" y="1489"/>
                    </a:lnTo>
                    <a:lnTo>
                      <a:pt x="4923" y="1551"/>
                    </a:lnTo>
                    <a:lnTo>
                      <a:pt x="4941" y="1613"/>
                    </a:lnTo>
                    <a:lnTo>
                      <a:pt x="4957" y="1677"/>
                    </a:lnTo>
                    <a:lnTo>
                      <a:pt x="4971" y="1741"/>
                    </a:lnTo>
                    <a:lnTo>
                      <a:pt x="4981" y="1805"/>
                    </a:lnTo>
                    <a:lnTo>
                      <a:pt x="4989" y="1869"/>
                    </a:lnTo>
                    <a:lnTo>
                      <a:pt x="4995" y="1935"/>
                    </a:lnTo>
                    <a:lnTo>
                      <a:pt x="4999" y="1999"/>
                    </a:lnTo>
                    <a:lnTo>
                      <a:pt x="5001" y="2065"/>
                    </a:lnTo>
                    <a:lnTo>
                      <a:pt x="5001" y="2129"/>
                    </a:lnTo>
                    <a:lnTo>
                      <a:pt x="4997" y="2195"/>
                    </a:lnTo>
                    <a:lnTo>
                      <a:pt x="4991" y="2259"/>
                    </a:lnTo>
                    <a:lnTo>
                      <a:pt x="4983" y="2325"/>
                    </a:lnTo>
                    <a:lnTo>
                      <a:pt x="4973" y="2389"/>
                    </a:lnTo>
                    <a:lnTo>
                      <a:pt x="4961" y="2453"/>
                    </a:lnTo>
                    <a:lnTo>
                      <a:pt x="4947" y="2517"/>
                    </a:lnTo>
                    <a:lnTo>
                      <a:pt x="4929" y="2579"/>
                    </a:lnTo>
                    <a:lnTo>
                      <a:pt x="4909" y="2643"/>
                    </a:lnTo>
                    <a:lnTo>
                      <a:pt x="4887" y="2705"/>
                    </a:lnTo>
                    <a:lnTo>
                      <a:pt x="4863" y="2765"/>
                    </a:lnTo>
                    <a:lnTo>
                      <a:pt x="4483" y="2765"/>
                    </a:lnTo>
                    <a:lnTo>
                      <a:pt x="4483" y="1867"/>
                    </a:lnTo>
                    <a:lnTo>
                      <a:pt x="3737" y="1867"/>
                    </a:lnTo>
                    <a:lnTo>
                      <a:pt x="3737" y="916"/>
                    </a:lnTo>
                    <a:lnTo>
                      <a:pt x="2707" y="916"/>
                    </a:lnTo>
                    <a:lnTo>
                      <a:pt x="2707" y="1481"/>
                    </a:lnTo>
                    <a:lnTo>
                      <a:pt x="1962" y="1481"/>
                    </a:lnTo>
                    <a:lnTo>
                      <a:pt x="1962" y="2765"/>
                    </a:lnTo>
                    <a:lnTo>
                      <a:pt x="1558" y="2765"/>
                    </a:lnTo>
                    <a:lnTo>
                      <a:pt x="1558" y="2765"/>
                    </a:lnTo>
                    <a:lnTo>
                      <a:pt x="1532" y="2705"/>
                    </a:lnTo>
                    <a:lnTo>
                      <a:pt x="1510" y="2643"/>
                    </a:lnTo>
                    <a:lnTo>
                      <a:pt x="1492" y="2579"/>
                    </a:lnTo>
                    <a:lnTo>
                      <a:pt x="1474" y="2517"/>
                    </a:lnTo>
                    <a:lnTo>
                      <a:pt x="1460" y="2453"/>
                    </a:lnTo>
                    <a:lnTo>
                      <a:pt x="1446" y="2389"/>
                    </a:lnTo>
                    <a:lnTo>
                      <a:pt x="1436" y="2325"/>
                    </a:lnTo>
                    <a:lnTo>
                      <a:pt x="1428" y="2259"/>
                    </a:lnTo>
                    <a:lnTo>
                      <a:pt x="1424" y="2195"/>
                    </a:lnTo>
                    <a:lnTo>
                      <a:pt x="1420" y="2129"/>
                    </a:lnTo>
                    <a:lnTo>
                      <a:pt x="1420" y="2065"/>
                    </a:lnTo>
                    <a:lnTo>
                      <a:pt x="1420" y="1999"/>
                    </a:lnTo>
                    <a:lnTo>
                      <a:pt x="1424" y="1935"/>
                    </a:lnTo>
                    <a:lnTo>
                      <a:pt x="1430" y="1869"/>
                    </a:lnTo>
                    <a:lnTo>
                      <a:pt x="1440" y="1805"/>
                    </a:lnTo>
                    <a:lnTo>
                      <a:pt x="1450" y="1741"/>
                    </a:lnTo>
                    <a:lnTo>
                      <a:pt x="1464" y="1677"/>
                    </a:lnTo>
                    <a:lnTo>
                      <a:pt x="1478" y="1613"/>
                    </a:lnTo>
                    <a:lnTo>
                      <a:pt x="1496" y="1551"/>
                    </a:lnTo>
                    <a:lnTo>
                      <a:pt x="1516" y="1489"/>
                    </a:lnTo>
                    <a:lnTo>
                      <a:pt x="1540" y="1427"/>
                    </a:lnTo>
                    <a:lnTo>
                      <a:pt x="1564" y="1365"/>
                    </a:lnTo>
                    <a:lnTo>
                      <a:pt x="1592" y="1305"/>
                    </a:lnTo>
                    <a:lnTo>
                      <a:pt x="1622" y="1245"/>
                    </a:lnTo>
                    <a:lnTo>
                      <a:pt x="1654" y="1187"/>
                    </a:lnTo>
                    <a:lnTo>
                      <a:pt x="1688" y="1129"/>
                    </a:lnTo>
                    <a:lnTo>
                      <a:pt x="1724" y="1073"/>
                    </a:lnTo>
                    <a:lnTo>
                      <a:pt x="1764" y="1017"/>
                    </a:lnTo>
                    <a:lnTo>
                      <a:pt x="1804" y="964"/>
                    </a:lnTo>
                    <a:lnTo>
                      <a:pt x="1848" y="910"/>
                    </a:lnTo>
                    <a:lnTo>
                      <a:pt x="1894" y="860"/>
                    </a:lnTo>
                    <a:lnTo>
                      <a:pt x="1942" y="808"/>
                    </a:lnTo>
                    <a:lnTo>
                      <a:pt x="1942" y="8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78175" tIns="39075" rIns="78175" bIns="390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" name="Google Shape;3578;p90">
              <a:extLst>
                <a:ext uri="{FF2B5EF4-FFF2-40B4-BE49-F238E27FC236}">
                  <a16:creationId xmlns:a16="http://schemas.microsoft.com/office/drawing/2014/main" id="{3EFC7E48-E824-42DB-80EE-777F2DE03A85}"/>
                </a:ext>
              </a:extLst>
            </p:cNvPr>
            <p:cNvSpPr/>
            <p:nvPr/>
          </p:nvSpPr>
          <p:spPr>
            <a:xfrm>
              <a:off x="7026970" y="2449508"/>
              <a:ext cx="622455" cy="900000"/>
            </a:xfrm>
            <a:custGeom>
              <a:avLst/>
              <a:gdLst/>
              <a:ahLst/>
              <a:cxnLst/>
              <a:rect l="l" t="t" r="r" b="b"/>
              <a:pathLst>
                <a:path w="6682" h="6681" extrusionOk="0">
                  <a:moveTo>
                    <a:pt x="0" y="0"/>
                  </a:moveTo>
                  <a:lnTo>
                    <a:pt x="0" y="6681"/>
                  </a:lnTo>
                  <a:lnTo>
                    <a:pt x="6682" y="6681"/>
                  </a:lnTo>
                  <a:lnTo>
                    <a:pt x="6682" y="0"/>
                  </a:lnTo>
                  <a:lnTo>
                    <a:pt x="0" y="0"/>
                  </a:lnTo>
                  <a:close/>
                  <a:moveTo>
                    <a:pt x="4023" y="4797"/>
                  </a:moveTo>
                  <a:lnTo>
                    <a:pt x="4023" y="4797"/>
                  </a:lnTo>
                  <a:lnTo>
                    <a:pt x="4013" y="4751"/>
                  </a:lnTo>
                  <a:lnTo>
                    <a:pt x="3997" y="4705"/>
                  </a:lnTo>
                  <a:lnTo>
                    <a:pt x="3979" y="4661"/>
                  </a:lnTo>
                  <a:lnTo>
                    <a:pt x="3959" y="4617"/>
                  </a:lnTo>
                  <a:lnTo>
                    <a:pt x="3935" y="4577"/>
                  </a:lnTo>
                  <a:lnTo>
                    <a:pt x="3907" y="4537"/>
                  </a:lnTo>
                  <a:lnTo>
                    <a:pt x="3877" y="4499"/>
                  </a:lnTo>
                  <a:lnTo>
                    <a:pt x="3843" y="4463"/>
                  </a:lnTo>
                  <a:lnTo>
                    <a:pt x="3843" y="4463"/>
                  </a:lnTo>
                  <a:lnTo>
                    <a:pt x="3843" y="4463"/>
                  </a:lnTo>
                  <a:lnTo>
                    <a:pt x="3819" y="4441"/>
                  </a:lnTo>
                  <a:lnTo>
                    <a:pt x="3793" y="4419"/>
                  </a:lnTo>
                  <a:lnTo>
                    <a:pt x="3767" y="4397"/>
                  </a:lnTo>
                  <a:lnTo>
                    <a:pt x="3741" y="4379"/>
                  </a:lnTo>
                  <a:lnTo>
                    <a:pt x="3713" y="4361"/>
                  </a:lnTo>
                  <a:lnTo>
                    <a:pt x="3683" y="4345"/>
                  </a:lnTo>
                  <a:lnTo>
                    <a:pt x="3655" y="4331"/>
                  </a:lnTo>
                  <a:lnTo>
                    <a:pt x="3625" y="4319"/>
                  </a:lnTo>
                  <a:lnTo>
                    <a:pt x="3595" y="4307"/>
                  </a:lnTo>
                  <a:lnTo>
                    <a:pt x="3565" y="4297"/>
                  </a:lnTo>
                  <a:lnTo>
                    <a:pt x="3533" y="4289"/>
                  </a:lnTo>
                  <a:lnTo>
                    <a:pt x="3503" y="4283"/>
                  </a:lnTo>
                  <a:lnTo>
                    <a:pt x="3471" y="4277"/>
                  </a:lnTo>
                  <a:lnTo>
                    <a:pt x="3439" y="4273"/>
                  </a:lnTo>
                  <a:lnTo>
                    <a:pt x="3409" y="4271"/>
                  </a:lnTo>
                  <a:lnTo>
                    <a:pt x="3377" y="4271"/>
                  </a:lnTo>
                  <a:lnTo>
                    <a:pt x="3345" y="4271"/>
                  </a:lnTo>
                  <a:lnTo>
                    <a:pt x="3313" y="4273"/>
                  </a:lnTo>
                  <a:lnTo>
                    <a:pt x="3281" y="4277"/>
                  </a:lnTo>
                  <a:lnTo>
                    <a:pt x="3249" y="4283"/>
                  </a:lnTo>
                  <a:lnTo>
                    <a:pt x="3219" y="4289"/>
                  </a:lnTo>
                  <a:lnTo>
                    <a:pt x="3187" y="4297"/>
                  </a:lnTo>
                  <a:lnTo>
                    <a:pt x="3157" y="4307"/>
                  </a:lnTo>
                  <a:lnTo>
                    <a:pt x="3127" y="4319"/>
                  </a:lnTo>
                  <a:lnTo>
                    <a:pt x="3097" y="4331"/>
                  </a:lnTo>
                  <a:lnTo>
                    <a:pt x="3069" y="4345"/>
                  </a:lnTo>
                  <a:lnTo>
                    <a:pt x="3041" y="4361"/>
                  </a:lnTo>
                  <a:lnTo>
                    <a:pt x="3013" y="4379"/>
                  </a:lnTo>
                  <a:lnTo>
                    <a:pt x="2985" y="4397"/>
                  </a:lnTo>
                  <a:lnTo>
                    <a:pt x="2959" y="4419"/>
                  </a:lnTo>
                  <a:lnTo>
                    <a:pt x="2933" y="4441"/>
                  </a:lnTo>
                  <a:lnTo>
                    <a:pt x="2909" y="4463"/>
                  </a:lnTo>
                  <a:lnTo>
                    <a:pt x="2909" y="4463"/>
                  </a:lnTo>
                  <a:lnTo>
                    <a:pt x="2875" y="4499"/>
                  </a:lnTo>
                  <a:lnTo>
                    <a:pt x="2845" y="4537"/>
                  </a:lnTo>
                  <a:lnTo>
                    <a:pt x="2817" y="4577"/>
                  </a:lnTo>
                  <a:lnTo>
                    <a:pt x="2793" y="4617"/>
                  </a:lnTo>
                  <a:lnTo>
                    <a:pt x="2773" y="4661"/>
                  </a:lnTo>
                  <a:lnTo>
                    <a:pt x="2755" y="4705"/>
                  </a:lnTo>
                  <a:lnTo>
                    <a:pt x="2741" y="4751"/>
                  </a:lnTo>
                  <a:lnTo>
                    <a:pt x="2729" y="4797"/>
                  </a:lnTo>
                  <a:lnTo>
                    <a:pt x="284" y="4797"/>
                  </a:lnTo>
                  <a:lnTo>
                    <a:pt x="284" y="3483"/>
                  </a:lnTo>
                  <a:lnTo>
                    <a:pt x="4199" y="3483"/>
                  </a:lnTo>
                  <a:lnTo>
                    <a:pt x="4199" y="3483"/>
                  </a:lnTo>
                  <a:lnTo>
                    <a:pt x="4209" y="3529"/>
                  </a:lnTo>
                  <a:lnTo>
                    <a:pt x="4225" y="3573"/>
                  </a:lnTo>
                  <a:lnTo>
                    <a:pt x="4243" y="3617"/>
                  </a:lnTo>
                  <a:lnTo>
                    <a:pt x="4263" y="3659"/>
                  </a:lnTo>
                  <a:lnTo>
                    <a:pt x="4287" y="3699"/>
                  </a:lnTo>
                  <a:lnTo>
                    <a:pt x="4313" y="3737"/>
                  </a:lnTo>
                  <a:lnTo>
                    <a:pt x="4343" y="3775"/>
                  </a:lnTo>
                  <a:lnTo>
                    <a:pt x="4377" y="3809"/>
                  </a:lnTo>
                  <a:lnTo>
                    <a:pt x="4377" y="3809"/>
                  </a:lnTo>
                  <a:lnTo>
                    <a:pt x="4401" y="3833"/>
                  </a:lnTo>
                  <a:lnTo>
                    <a:pt x="4425" y="3855"/>
                  </a:lnTo>
                  <a:lnTo>
                    <a:pt x="4451" y="3875"/>
                  </a:lnTo>
                  <a:lnTo>
                    <a:pt x="4477" y="3893"/>
                  </a:lnTo>
                  <a:lnTo>
                    <a:pt x="4505" y="3911"/>
                  </a:lnTo>
                  <a:lnTo>
                    <a:pt x="4533" y="3927"/>
                  </a:lnTo>
                  <a:lnTo>
                    <a:pt x="4561" y="3941"/>
                  </a:lnTo>
                  <a:lnTo>
                    <a:pt x="4591" y="3953"/>
                  </a:lnTo>
                  <a:lnTo>
                    <a:pt x="4621" y="3965"/>
                  </a:lnTo>
                  <a:lnTo>
                    <a:pt x="4651" y="3975"/>
                  </a:lnTo>
                  <a:lnTo>
                    <a:pt x="4683" y="3983"/>
                  </a:lnTo>
                  <a:lnTo>
                    <a:pt x="4715" y="3991"/>
                  </a:lnTo>
                  <a:lnTo>
                    <a:pt x="4747" y="3997"/>
                  </a:lnTo>
                  <a:lnTo>
                    <a:pt x="4779" y="4001"/>
                  </a:lnTo>
                  <a:lnTo>
                    <a:pt x="4811" y="4003"/>
                  </a:lnTo>
                  <a:lnTo>
                    <a:pt x="4845" y="4003"/>
                  </a:lnTo>
                  <a:lnTo>
                    <a:pt x="4845" y="4003"/>
                  </a:lnTo>
                  <a:lnTo>
                    <a:pt x="4891" y="4003"/>
                  </a:lnTo>
                  <a:lnTo>
                    <a:pt x="4939" y="3997"/>
                  </a:lnTo>
                  <a:lnTo>
                    <a:pt x="4985" y="3989"/>
                  </a:lnTo>
                  <a:lnTo>
                    <a:pt x="5032" y="3977"/>
                  </a:lnTo>
                  <a:lnTo>
                    <a:pt x="5076" y="3963"/>
                  </a:lnTo>
                  <a:lnTo>
                    <a:pt x="5118" y="3945"/>
                  </a:lnTo>
                  <a:lnTo>
                    <a:pt x="5160" y="3923"/>
                  </a:lnTo>
                  <a:lnTo>
                    <a:pt x="5200" y="3899"/>
                  </a:lnTo>
                  <a:lnTo>
                    <a:pt x="5568" y="4267"/>
                  </a:lnTo>
                  <a:lnTo>
                    <a:pt x="5770" y="4065"/>
                  </a:lnTo>
                  <a:lnTo>
                    <a:pt x="5402" y="3699"/>
                  </a:lnTo>
                  <a:lnTo>
                    <a:pt x="5402" y="3699"/>
                  </a:lnTo>
                  <a:lnTo>
                    <a:pt x="5418" y="3673"/>
                  </a:lnTo>
                  <a:lnTo>
                    <a:pt x="5432" y="3647"/>
                  </a:lnTo>
                  <a:lnTo>
                    <a:pt x="5444" y="3621"/>
                  </a:lnTo>
                  <a:lnTo>
                    <a:pt x="5456" y="3593"/>
                  </a:lnTo>
                  <a:lnTo>
                    <a:pt x="5466" y="3567"/>
                  </a:lnTo>
                  <a:lnTo>
                    <a:pt x="5476" y="3539"/>
                  </a:lnTo>
                  <a:lnTo>
                    <a:pt x="5484" y="3511"/>
                  </a:lnTo>
                  <a:lnTo>
                    <a:pt x="5490" y="3483"/>
                  </a:lnTo>
                  <a:lnTo>
                    <a:pt x="6396" y="3483"/>
                  </a:lnTo>
                  <a:lnTo>
                    <a:pt x="6396" y="4797"/>
                  </a:lnTo>
                  <a:lnTo>
                    <a:pt x="4023" y="4797"/>
                  </a:lnTo>
                  <a:close/>
                  <a:moveTo>
                    <a:pt x="3377" y="5307"/>
                  </a:moveTo>
                  <a:lnTo>
                    <a:pt x="3377" y="5307"/>
                  </a:lnTo>
                  <a:lnTo>
                    <a:pt x="3339" y="5305"/>
                  </a:lnTo>
                  <a:lnTo>
                    <a:pt x="3303" y="5301"/>
                  </a:lnTo>
                  <a:lnTo>
                    <a:pt x="3267" y="5291"/>
                  </a:lnTo>
                  <a:lnTo>
                    <a:pt x="3233" y="5279"/>
                  </a:lnTo>
                  <a:lnTo>
                    <a:pt x="3199" y="5263"/>
                  </a:lnTo>
                  <a:lnTo>
                    <a:pt x="3167" y="5245"/>
                  </a:lnTo>
                  <a:lnTo>
                    <a:pt x="3137" y="5223"/>
                  </a:lnTo>
                  <a:lnTo>
                    <a:pt x="3111" y="5197"/>
                  </a:lnTo>
                  <a:lnTo>
                    <a:pt x="3111" y="5197"/>
                  </a:lnTo>
                  <a:lnTo>
                    <a:pt x="3085" y="5169"/>
                  </a:lnTo>
                  <a:lnTo>
                    <a:pt x="3063" y="5139"/>
                  </a:lnTo>
                  <a:lnTo>
                    <a:pt x="3043" y="5109"/>
                  </a:lnTo>
                  <a:lnTo>
                    <a:pt x="3029" y="5075"/>
                  </a:lnTo>
                  <a:lnTo>
                    <a:pt x="3015" y="5041"/>
                  </a:lnTo>
                  <a:lnTo>
                    <a:pt x="3007" y="5005"/>
                  </a:lnTo>
                  <a:lnTo>
                    <a:pt x="3001" y="4969"/>
                  </a:lnTo>
                  <a:lnTo>
                    <a:pt x="2999" y="4931"/>
                  </a:lnTo>
                  <a:lnTo>
                    <a:pt x="2999" y="4931"/>
                  </a:lnTo>
                  <a:lnTo>
                    <a:pt x="3001" y="4893"/>
                  </a:lnTo>
                  <a:lnTo>
                    <a:pt x="3007" y="4857"/>
                  </a:lnTo>
                  <a:lnTo>
                    <a:pt x="3015" y="4821"/>
                  </a:lnTo>
                  <a:lnTo>
                    <a:pt x="3029" y="4787"/>
                  </a:lnTo>
                  <a:lnTo>
                    <a:pt x="3043" y="4753"/>
                  </a:lnTo>
                  <a:lnTo>
                    <a:pt x="3063" y="4723"/>
                  </a:lnTo>
                  <a:lnTo>
                    <a:pt x="3085" y="4693"/>
                  </a:lnTo>
                  <a:lnTo>
                    <a:pt x="3111" y="4665"/>
                  </a:lnTo>
                  <a:lnTo>
                    <a:pt x="3111" y="4665"/>
                  </a:lnTo>
                  <a:lnTo>
                    <a:pt x="3139" y="4639"/>
                  </a:lnTo>
                  <a:lnTo>
                    <a:pt x="3169" y="4617"/>
                  </a:lnTo>
                  <a:lnTo>
                    <a:pt x="3201" y="4597"/>
                  </a:lnTo>
                  <a:lnTo>
                    <a:pt x="3235" y="4583"/>
                  </a:lnTo>
                  <a:lnTo>
                    <a:pt x="3269" y="4571"/>
                  </a:lnTo>
                  <a:lnTo>
                    <a:pt x="3305" y="4561"/>
                  </a:lnTo>
                  <a:lnTo>
                    <a:pt x="3341" y="4557"/>
                  </a:lnTo>
                  <a:lnTo>
                    <a:pt x="3377" y="4555"/>
                  </a:lnTo>
                  <a:lnTo>
                    <a:pt x="3377" y="4555"/>
                  </a:lnTo>
                  <a:lnTo>
                    <a:pt x="3413" y="4557"/>
                  </a:lnTo>
                  <a:lnTo>
                    <a:pt x="3449" y="4561"/>
                  </a:lnTo>
                  <a:lnTo>
                    <a:pt x="3483" y="4571"/>
                  </a:lnTo>
                  <a:lnTo>
                    <a:pt x="3519" y="4583"/>
                  </a:lnTo>
                  <a:lnTo>
                    <a:pt x="3551" y="4597"/>
                  </a:lnTo>
                  <a:lnTo>
                    <a:pt x="3583" y="4617"/>
                  </a:lnTo>
                  <a:lnTo>
                    <a:pt x="3613" y="4639"/>
                  </a:lnTo>
                  <a:lnTo>
                    <a:pt x="3643" y="4665"/>
                  </a:lnTo>
                  <a:lnTo>
                    <a:pt x="3643" y="4665"/>
                  </a:lnTo>
                  <a:lnTo>
                    <a:pt x="3667" y="4693"/>
                  </a:lnTo>
                  <a:lnTo>
                    <a:pt x="3689" y="4723"/>
                  </a:lnTo>
                  <a:lnTo>
                    <a:pt x="3709" y="4753"/>
                  </a:lnTo>
                  <a:lnTo>
                    <a:pt x="3725" y="4787"/>
                  </a:lnTo>
                  <a:lnTo>
                    <a:pt x="3737" y="4821"/>
                  </a:lnTo>
                  <a:lnTo>
                    <a:pt x="3745" y="4857"/>
                  </a:lnTo>
                  <a:lnTo>
                    <a:pt x="3751" y="4893"/>
                  </a:lnTo>
                  <a:lnTo>
                    <a:pt x="3753" y="4931"/>
                  </a:lnTo>
                  <a:lnTo>
                    <a:pt x="3753" y="4931"/>
                  </a:lnTo>
                  <a:lnTo>
                    <a:pt x="3751" y="4969"/>
                  </a:lnTo>
                  <a:lnTo>
                    <a:pt x="3745" y="5005"/>
                  </a:lnTo>
                  <a:lnTo>
                    <a:pt x="3737" y="5041"/>
                  </a:lnTo>
                  <a:lnTo>
                    <a:pt x="3725" y="5075"/>
                  </a:lnTo>
                  <a:lnTo>
                    <a:pt x="3709" y="5109"/>
                  </a:lnTo>
                  <a:lnTo>
                    <a:pt x="3689" y="5139"/>
                  </a:lnTo>
                  <a:lnTo>
                    <a:pt x="3667" y="5169"/>
                  </a:lnTo>
                  <a:lnTo>
                    <a:pt x="3643" y="5197"/>
                  </a:lnTo>
                  <a:lnTo>
                    <a:pt x="3643" y="5197"/>
                  </a:lnTo>
                  <a:lnTo>
                    <a:pt x="3615" y="5223"/>
                  </a:lnTo>
                  <a:lnTo>
                    <a:pt x="3585" y="5245"/>
                  </a:lnTo>
                  <a:lnTo>
                    <a:pt x="3553" y="5263"/>
                  </a:lnTo>
                  <a:lnTo>
                    <a:pt x="3521" y="5279"/>
                  </a:lnTo>
                  <a:lnTo>
                    <a:pt x="3485" y="5291"/>
                  </a:lnTo>
                  <a:lnTo>
                    <a:pt x="3451" y="5301"/>
                  </a:lnTo>
                  <a:lnTo>
                    <a:pt x="3413" y="5305"/>
                  </a:lnTo>
                  <a:lnTo>
                    <a:pt x="3377" y="5307"/>
                  </a:lnTo>
                  <a:lnTo>
                    <a:pt x="3377" y="5307"/>
                  </a:lnTo>
                  <a:close/>
                  <a:moveTo>
                    <a:pt x="5112" y="3609"/>
                  </a:moveTo>
                  <a:lnTo>
                    <a:pt x="5112" y="3609"/>
                  </a:lnTo>
                  <a:lnTo>
                    <a:pt x="5084" y="3633"/>
                  </a:lnTo>
                  <a:lnTo>
                    <a:pt x="5054" y="3655"/>
                  </a:lnTo>
                  <a:lnTo>
                    <a:pt x="5022" y="3675"/>
                  </a:lnTo>
                  <a:lnTo>
                    <a:pt x="4989" y="3691"/>
                  </a:lnTo>
                  <a:lnTo>
                    <a:pt x="4953" y="3703"/>
                  </a:lnTo>
                  <a:lnTo>
                    <a:pt x="4919" y="3711"/>
                  </a:lnTo>
                  <a:lnTo>
                    <a:pt x="4881" y="3717"/>
                  </a:lnTo>
                  <a:lnTo>
                    <a:pt x="4845" y="3719"/>
                  </a:lnTo>
                  <a:lnTo>
                    <a:pt x="4845" y="3719"/>
                  </a:lnTo>
                  <a:lnTo>
                    <a:pt x="4807" y="3717"/>
                  </a:lnTo>
                  <a:lnTo>
                    <a:pt x="4771" y="3711"/>
                  </a:lnTo>
                  <a:lnTo>
                    <a:pt x="4735" y="3703"/>
                  </a:lnTo>
                  <a:lnTo>
                    <a:pt x="4701" y="3691"/>
                  </a:lnTo>
                  <a:lnTo>
                    <a:pt x="4667" y="3675"/>
                  </a:lnTo>
                  <a:lnTo>
                    <a:pt x="4635" y="3655"/>
                  </a:lnTo>
                  <a:lnTo>
                    <a:pt x="4605" y="3633"/>
                  </a:lnTo>
                  <a:lnTo>
                    <a:pt x="4579" y="3609"/>
                  </a:lnTo>
                  <a:lnTo>
                    <a:pt x="4579" y="3609"/>
                  </a:lnTo>
                  <a:lnTo>
                    <a:pt x="4553" y="3581"/>
                  </a:lnTo>
                  <a:lnTo>
                    <a:pt x="4531" y="3551"/>
                  </a:lnTo>
                  <a:lnTo>
                    <a:pt x="4511" y="3519"/>
                  </a:lnTo>
                  <a:lnTo>
                    <a:pt x="4497" y="3487"/>
                  </a:lnTo>
                  <a:lnTo>
                    <a:pt x="4483" y="3453"/>
                  </a:lnTo>
                  <a:lnTo>
                    <a:pt x="4475" y="3417"/>
                  </a:lnTo>
                  <a:lnTo>
                    <a:pt x="4469" y="3379"/>
                  </a:lnTo>
                  <a:lnTo>
                    <a:pt x="4467" y="3343"/>
                  </a:lnTo>
                  <a:lnTo>
                    <a:pt x="4467" y="3343"/>
                  </a:lnTo>
                  <a:lnTo>
                    <a:pt x="4469" y="3306"/>
                  </a:lnTo>
                  <a:lnTo>
                    <a:pt x="4475" y="3270"/>
                  </a:lnTo>
                  <a:lnTo>
                    <a:pt x="4483" y="3234"/>
                  </a:lnTo>
                  <a:lnTo>
                    <a:pt x="4497" y="3200"/>
                  </a:lnTo>
                  <a:lnTo>
                    <a:pt x="4511" y="3166"/>
                  </a:lnTo>
                  <a:lnTo>
                    <a:pt x="4531" y="3134"/>
                  </a:lnTo>
                  <a:lnTo>
                    <a:pt x="4553" y="3104"/>
                  </a:lnTo>
                  <a:lnTo>
                    <a:pt x="4579" y="3078"/>
                  </a:lnTo>
                  <a:lnTo>
                    <a:pt x="4579" y="3078"/>
                  </a:lnTo>
                  <a:lnTo>
                    <a:pt x="4607" y="3052"/>
                  </a:lnTo>
                  <a:lnTo>
                    <a:pt x="4637" y="3030"/>
                  </a:lnTo>
                  <a:lnTo>
                    <a:pt x="4669" y="3010"/>
                  </a:lnTo>
                  <a:lnTo>
                    <a:pt x="4703" y="2994"/>
                  </a:lnTo>
                  <a:lnTo>
                    <a:pt x="4737" y="2982"/>
                  </a:lnTo>
                  <a:lnTo>
                    <a:pt x="4773" y="2974"/>
                  </a:lnTo>
                  <a:lnTo>
                    <a:pt x="4809" y="2968"/>
                  </a:lnTo>
                  <a:lnTo>
                    <a:pt x="4845" y="2968"/>
                  </a:lnTo>
                  <a:lnTo>
                    <a:pt x="4845" y="2968"/>
                  </a:lnTo>
                  <a:lnTo>
                    <a:pt x="4881" y="2968"/>
                  </a:lnTo>
                  <a:lnTo>
                    <a:pt x="4917" y="2974"/>
                  </a:lnTo>
                  <a:lnTo>
                    <a:pt x="4951" y="2982"/>
                  </a:lnTo>
                  <a:lnTo>
                    <a:pt x="4985" y="2994"/>
                  </a:lnTo>
                  <a:lnTo>
                    <a:pt x="5020" y="3010"/>
                  </a:lnTo>
                  <a:lnTo>
                    <a:pt x="5052" y="3028"/>
                  </a:lnTo>
                  <a:lnTo>
                    <a:pt x="5082" y="3052"/>
                  </a:lnTo>
                  <a:lnTo>
                    <a:pt x="5112" y="3078"/>
                  </a:lnTo>
                  <a:lnTo>
                    <a:pt x="5112" y="3078"/>
                  </a:lnTo>
                  <a:lnTo>
                    <a:pt x="5138" y="3106"/>
                  </a:lnTo>
                  <a:lnTo>
                    <a:pt x="5160" y="3136"/>
                  </a:lnTo>
                  <a:lnTo>
                    <a:pt x="5178" y="3168"/>
                  </a:lnTo>
                  <a:lnTo>
                    <a:pt x="5194" y="3202"/>
                  </a:lnTo>
                  <a:lnTo>
                    <a:pt x="5206" y="3236"/>
                  </a:lnTo>
                  <a:lnTo>
                    <a:pt x="5214" y="3272"/>
                  </a:lnTo>
                  <a:lnTo>
                    <a:pt x="5220" y="3308"/>
                  </a:lnTo>
                  <a:lnTo>
                    <a:pt x="5222" y="3343"/>
                  </a:lnTo>
                  <a:lnTo>
                    <a:pt x="5220" y="3379"/>
                  </a:lnTo>
                  <a:lnTo>
                    <a:pt x="5214" y="3415"/>
                  </a:lnTo>
                  <a:lnTo>
                    <a:pt x="5206" y="3449"/>
                  </a:lnTo>
                  <a:lnTo>
                    <a:pt x="5194" y="3485"/>
                  </a:lnTo>
                  <a:lnTo>
                    <a:pt x="5178" y="3517"/>
                  </a:lnTo>
                  <a:lnTo>
                    <a:pt x="5160" y="3549"/>
                  </a:lnTo>
                  <a:lnTo>
                    <a:pt x="5138" y="3581"/>
                  </a:lnTo>
                  <a:lnTo>
                    <a:pt x="5112" y="3609"/>
                  </a:lnTo>
                  <a:lnTo>
                    <a:pt x="5112" y="3609"/>
                  </a:lnTo>
                  <a:close/>
                  <a:moveTo>
                    <a:pt x="5490" y="3198"/>
                  </a:moveTo>
                  <a:lnTo>
                    <a:pt x="5490" y="3198"/>
                  </a:lnTo>
                  <a:lnTo>
                    <a:pt x="5478" y="3154"/>
                  </a:lnTo>
                  <a:lnTo>
                    <a:pt x="5464" y="3112"/>
                  </a:lnTo>
                  <a:lnTo>
                    <a:pt x="5446" y="3068"/>
                  </a:lnTo>
                  <a:lnTo>
                    <a:pt x="5426" y="3028"/>
                  </a:lnTo>
                  <a:lnTo>
                    <a:pt x="5402" y="2988"/>
                  </a:lnTo>
                  <a:lnTo>
                    <a:pt x="5376" y="2948"/>
                  </a:lnTo>
                  <a:lnTo>
                    <a:pt x="5346" y="2912"/>
                  </a:lnTo>
                  <a:lnTo>
                    <a:pt x="5312" y="2876"/>
                  </a:lnTo>
                  <a:lnTo>
                    <a:pt x="5312" y="2876"/>
                  </a:lnTo>
                  <a:lnTo>
                    <a:pt x="5312" y="2876"/>
                  </a:lnTo>
                  <a:lnTo>
                    <a:pt x="5288" y="2852"/>
                  </a:lnTo>
                  <a:lnTo>
                    <a:pt x="5262" y="2830"/>
                  </a:lnTo>
                  <a:lnTo>
                    <a:pt x="5236" y="2810"/>
                  </a:lnTo>
                  <a:lnTo>
                    <a:pt x="5210" y="2792"/>
                  </a:lnTo>
                  <a:lnTo>
                    <a:pt x="5182" y="2774"/>
                  </a:lnTo>
                  <a:lnTo>
                    <a:pt x="5152" y="2758"/>
                  </a:lnTo>
                  <a:lnTo>
                    <a:pt x="5124" y="2744"/>
                  </a:lnTo>
                  <a:lnTo>
                    <a:pt x="5094" y="2730"/>
                  </a:lnTo>
                  <a:lnTo>
                    <a:pt x="5064" y="2720"/>
                  </a:lnTo>
                  <a:lnTo>
                    <a:pt x="5034" y="2710"/>
                  </a:lnTo>
                  <a:lnTo>
                    <a:pt x="5001" y="2702"/>
                  </a:lnTo>
                  <a:lnTo>
                    <a:pt x="4971" y="2694"/>
                  </a:lnTo>
                  <a:lnTo>
                    <a:pt x="4939" y="2690"/>
                  </a:lnTo>
                  <a:lnTo>
                    <a:pt x="4907" y="2686"/>
                  </a:lnTo>
                  <a:lnTo>
                    <a:pt x="4875" y="2684"/>
                  </a:lnTo>
                  <a:lnTo>
                    <a:pt x="4845" y="2682"/>
                  </a:lnTo>
                  <a:lnTo>
                    <a:pt x="4813" y="2684"/>
                  </a:lnTo>
                  <a:lnTo>
                    <a:pt x="4781" y="2686"/>
                  </a:lnTo>
                  <a:lnTo>
                    <a:pt x="4749" y="2690"/>
                  </a:lnTo>
                  <a:lnTo>
                    <a:pt x="4717" y="2694"/>
                  </a:lnTo>
                  <a:lnTo>
                    <a:pt x="4687" y="2702"/>
                  </a:lnTo>
                  <a:lnTo>
                    <a:pt x="4655" y="2710"/>
                  </a:lnTo>
                  <a:lnTo>
                    <a:pt x="4625" y="2720"/>
                  </a:lnTo>
                  <a:lnTo>
                    <a:pt x="4595" y="2730"/>
                  </a:lnTo>
                  <a:lnTo>
                    <a:pt x="4565" y="2744"/>
                  </a:lnTo>
                  <a:lnTo>
                    <a:pt x="4537" y="2758"/>
                  </a:lnTo>
                  <a:lnTo>
                    <a:pt x="4509" y="2774"/>
                  </a:lnTo>
                  <a:lnTo>
                    <a:pt x="4481" y="2792"/>
                  </a:lnTo>
                  <a:lnTo>
                    <a:pt x="4453" y="2810"/>
                  </a:lnTo>
                  <a:lnTo>
                    <a:pt x="4427" y="2830"/>
                  </a:lnTo>
                  <a:lnTo>
                    <a:pt x="4401" y="2852"/>
                  </a:lnTo>
                  <a:lnTo>
                    <a:pt x="4377" y="2876"/>
                  </a:lnTo>
                  <a:lnTo>
                    <a:pt x="4377" y="2876"/>
                  </a:lnTo>
                  <a:lnTo>
                    <a:pt x="4345" y="2910"/>
                  </a:lnTo>
                  <a:lnTo>
                    <a:pt x="4315" y="2948"/>
                  </a:lnTo>
                  <a:lnTo>
                    <a:pt x="4289" y="2986"/>
                  </a:lnTo>
                  <a:lnTo>
                    <a:pt x="4265" y="3026"/>
                  </a:lnTo>
                  <a:lnTo>
                    <a:pt x="4243" y="3066"/>
                  </a:lnTo>
                  <a:lnTo>
                    <a:pt x="4225" y="3110"/>
                  </a:lnTo>
                  <a:lnTo>
                    <a:pt x="4211" y="3154"/>
                  </a:lnTo>
                  <a:lnTo>
                    <a:pt x="4199" y="3198"/>
                  </a:lnTo>
                  <a:lnTo>
                    <a:pt x="284" y="3198"/>
                  </a:lnTo>
                  <a:lnTo>
                    <a:pt x="284" y="1884"/>
                  </a:lnTo>
                  <a:lnTo>
                    <a:pt x="1014" y="1884"/>
                  </a:lnTo>
                  <a:lnTo>
                    <a:pt x="1014" y="1884"/>
                  </a:lnTo>
                  <a:lnTo>
                    <a:pt x="1024" y="1930"/>
                  </a:lnTo>
                  <a:lnTo>
                    <a:pt x="1040" y="1976"/>
                  </a:lnTo>
                  <a:lnTo>
                    <a:pt x="1058" y="2018"/>
                  </a:lnTo>
                  <a:lnTo>
                    <a:pt x="1078" y="2060"/>
                  </a:lnTo>
                  <a:lnTo>
                    <a:pt x="1102" y="2102"/>
                  </a:lnTo>
                  <a:lnTo>
                    <a:pt x="1130" y="2140"/>
                  </a:lnTo>
                  <a:lnTo>
                    <a:pt x="1160" y="2178"/>
                  </a:lnTo>
                  <a:lnTo>
                    <a:pt x="1192" y="2212"/>
                  </a:lnTo>
                  <a:lnTo>
                    <a:pt x="1192" y="2212"/>
                  </a:lnTo>
                  <a:lnTo>
                    <a:pt x="1216" y="2236"/>
                  </a:lnTo>
                  <a:lnTo>
                    <a:pt x="1242" y="2258"/>
                  </a:lnTo>
                  <a:lnTo>
                    <a:pt x="1268" y="2278"/>
                  </a:lnTo>
                  <a:lnTo>
                    <a:pt x="1296" y="2298"/>
                  </a:lnTo>
                  <a:lnTo>
                    <a:pt x="1324" y="2314"/>
                  </a:lnTo>
                  <a:lnTo>
                    <a:pt x="1352" y="2330"/>
                  </a:lnTo>
                  <a:lnTo>
                    <a:pt x="1380" y="2344"/>
                  </a:lnTo>
                  <a:lnTo>
                    <a:pt x="1410" y="2358"/>
                  </a:lnTo>
                  <a:lnTo>
                    <a:pt x="1440" y="2370"/>
                  </a:lnTo>
                  <a:lnTo>
                    <a:pt x="1472" y="2378"/>
                  </a:lnTo>
                  <a:lnTo>
                    <a:pt x="1502" y="2388"/>
                  </a:lnTo>
                  <a:lnTo>
                    <a:pt x="1534" y="2394"/>
                  </a:lnTo>
                  <a:lnTo>
                    <a:pt x="1564" y="2400"/>
                  </a:lnTo>
                  <a:lnTo>
                    <a:pt x="1596" y="2404"/>
                  </a:lnTo>
                  <a:lnTo>
                    <a:pt x="1628" y="2406"/>
                  </a:lnTo>
                  <a:lnTo>
                    <a:pt x="1660" y="2406"/>
                  </a:lnTo>
                  <a:lnTo>
                    <a:pt x="1660" y="2406"/>
                  </a:lnTo>
                  <a:lnTo>
                    <a:pt x="1707" y="2404"/>
                  </a:lnTo>
                  <a:lnTo>
                    <a:pt x="1753" y="2400"/>
                  </a:lnTo>
                  <a:lnTo>
                    <a:pt x="1799" y="2392"/>
                  </a:lnTo>
                  <a:lnTo>
                    <a:pt x="1845" y="2380"/>
                  </a:lnTo>
                  <a:lnTo>
                    <a:pt x="1889" y="2366"/>
                  </a:lnTo>
                  <a:lnTo>
                    <a:pt x="1933" y="2348"/>
                  </a:lnTo>
                  <a:lnTo>
                    <a:pt x="1975" y="2326"/>
                  </a:lnTo>
                  <a:lnTo>
                    <a:pt x="2017" y="2302"/>
                  </a:lnTo>
                  <a:lnTo>
                    <a:pt x="2383" y="2670"/>
                  </a:lnTo>
                  <a:lnTo>
                    <a:pt x="2585" y="2468"/>
                  </a:lnTo>
                  <a:lnTo>
                    <a:pt x="2217" y="2100"/>
                  </a:lnTo>
                  <a:lnTo>
                    <a:pt x="2217" y="2100"/>
                  </a:lnTo>
                  <a:lnTo>
                    <a:pt x="2233" y="2076"/>
                  </a:lnTo>
                  <a:lnTo>
                    <a:pt x="2247" y="2050"/>
                  </a:lnTo>
                  <a:lnTo>
                    <a:pt x="2261" y="2024"/>
                  </a:lnTo>
                  <a:lnTo>
                    <a:pt x="2273" y="1996"/>
                  </a:lnTo>
                  <a:lnTo>
                    <a:pt x="2283" y="1970"/>
                  </a:lnTo>
                  <a:lnTo>
                    <a:pt x="2291" y="1942"/>
                  </a:lnTo>
                  <a:lnTo>
                    <a:pt x="2299" y="1914"/>
                  </a:lnTo>
                  <a:lnTo>
                    <a:pt x="2307" y="1884"/>
                  </a:lnTo>
                  <a:lnTo>
                    <a:pt x="6396" y="1884"/>
                  </a:lnTo>
                  <a:lnTo>
                    <a:pt x="6396" y="3198"/>
                  </a:lnTo>
                  <a:lnTo>
                    <a:pt x="5490" y="3198"/>
                  </a:lnTo>
                  <a:close/>
                  <a:moveTo>
                    <a:pt x="1927" y="2012"/>
                  </a:moveTo>
                  <a:lnTo>
                    <a:pt x="1927" y="2012"/>
                  </a:lnTo>
                  <a:lnTo>
                    <a:pt x="1899" y="2038"/>
                  </a:lnTo>
                  <a:lnTo>
                    <a:pt x="1867" y="2060"/>
                  </a:lnTo>
                  <a:lnTo>
                    <a:pt x="1835" y="2078"/>
                  </a:lnTo>
                  <a:lnTo>
                    <a:pt x="1803" y="2094"/>
                  </a:lnTo>
                  <a:lnTo>
                    <a:pt x="1767" y="2106"/>
                  </a:lnTo>
                  <a:lnTo>
                    <a:pt x="1733" y="2114"/>
                  </a:lnTo>
                  <a:lnTo>
                    <a:pt x="1697" y="2120"/>
                  </a:lnTo>
                  <a:lnTo>
                    <a:pt x="1660" y="2122"/>
                  </a:lnTo>
                  <a:lnTo>
                    <a:pt x="1624" y="2120"/>
                  </a:lnTo>
                  <a:lnTo>
                    <a:pt x="1588" y="2114"/>
                  </a:lnTo>
                  <a:lnTo>
                    <a:pt x="1552" y="2106"/>
                  </a:lnTo>
                  <a:lnTo>
                    <a:pt x="1518" y="2094"/>
                  </a:lnTo>
                  <a:lnTo>
                    <a:pt x="1484" y="2078"/>
                  </a:lnTo>
                  <a:lnTo>
                    <a:pt x="1452" y="2060"/>
                  </a:lnTo>
                  <a:lnTo>
                    <a:pt x="1422" y="2038"/>
                  </a:lnTo>
                  <a:lnTo>
                    <a:pt x="1394" y="2012"/>
                  </a:lnTo>
                  <a:lnTo>
                    <a:pt x="1394" y="2012"/>
                  </a:lnTo>
                  <a:lnTo>
                    <a:pt x="1368" y="1984"/>
                  </a:lnTo>
                  <a:lnTo>
                    <a:pt x="1346" y="1954"/>
                  </a:lnTo>
                  <a:lnTo>
                    <a:pt x="1328" y="1922"/>
                  </a:lnTo>
                  <a:lnTo>
                    <a:pt x="1312" y="1890"/>
                  </a:lnTo>
                  <a:lnTo>
                    <a:pt x="1300" y="1854"/>
                  </a:lnTo>
                  <a:lnTo>
                    <a:pt x="1290" y="1820"/>
                  </a:lnTo>
                  <a:lnTo>
                    <a:pt x="1284" y="1782"/>
                  </a:lnTo>
                  <a:lnTo>
                    <a:pt x="1284" y="1746"/>
                  </a:lnTo>
                  <a:lnTo>
                    <a:pt x="1284" y="1746"/>
                  </a:lnTo>
                  <a:lnTo>
                    <a:pt x="1284" y="1708"/>
                  </a:lnTo>
                  <a:lnTo>
                    <a:pt x="1290" y="1672"/>
                  </a:lnTo>
                  <a:lnTo>
                    <a:pt x="1300" y="1636"/>
                  </a:lnTo>
                  <a:lnTo>
                    <a:pt x="1312" y="1600"/>
                  </a:lnTo>
                  <a:lnTo>
                    <a:pt x="1328" y="1568"/>
                  </a:lnTo>
                  <a:lnTo>
                    <a:pt x="1346" y="1536"/>
                  </a:lnTo>
                  <a:lnTo>
                    <a:pt x="1368" y="1506"/>
                  </a:lnTo>
                  <a:lnTo>
                    <a:pt x="1394" y="1478"/>
                  </a:lnTo>
                  <a:lnTo>
                    <a:pt x="1394" y="1478"/>
                  </a:lnTo>
                  <a:lnTo>
                    <a:pt x="1422" y="1454"/>
                  </a:lnTo>
                  <a:lnTo>
                    <a:pt x="1452" y="1430"/>
                  </a:lnTo>
                  <a:lnTo>
                    <a:pt x="1484" y="1412"/>
                  </a:lnTo>
                  <a:lnTo>
                    <a:pt x="1518" y="1396"/>
                  </a:lnTo>
                  <a:lnTo>
                    <a:pt x="1552" y="1384"/>
                  </a:lnTo>
                  <a:lnTo>
                    <a:pt x="1588" y="1376"/>
                  </a:lnTo>
                  <a:lnTo>
                    <a:pt x="1624" y="1370"/>
                  </a:lnTo>
                  <a:lnTo>
                    <a:pt x="1660" y="1368"/>
                  </a:lnTo>
                  <a:lnTo>
                    <a:pt x="1660" y="1368"/>
                  </a:lnTo>
                  <a:lnTo>
                    <a:pt x="1697" y="1370"/>
                  </a:lnTo>
                  <a:lnTo>
                    <a:pt x="1733" y="1376"/>
                  </a:lnTo>
                  <a:lnTo>
                    <a:pt x="1767" y="1384"/>
                  </a:lnTo>
                  <a:lnTo>
                    <a:pt x="1803" y="1396"/>
                  </a:lnTo>
                  <a:lnTo>
                    <a:pt x="1835" y="1412"/>
                  </a:lnTo>
                  <a:lnTo>
                    <a:pt x="1867" y="1430"/>
                  </a:lnTo>
                  <a:lnTo>
                    <a:pt x="1899" y="1454"/>
                  </a:lnTo>
                  <a:lnTo>
                    <a:pt x="1927" y="1478"/>
                  </a:lnTo>
                  <a:lnTo>
                    <a:pt x="1927" y="1478"/>
                  </a:lnTo>
                  <a:lnTo>
                    <a:pt x="1951" y="1506"/>
                  </a:lnTo>
                  <a:lnTo>
                    <a:pt x="1975" y="1536"/>
                  </a:lnTo>
                  <a:lnTo>
                    <a:pt x="1993" y="1568"/>
                  </a:lnTo>
                  <a:lnTo>
                    <a:pt x="2009" y="1600"/>
                  </a:lnTo>
                  <a:lnTo>
                    <a:pt x="2021" y="1636"/>
                  </a:lnTo>
                  <a:lnTo>
                    <a:pt x="2029" y="1672"/>
                  </a:lnTo>
                  <a:lnTo>
                    <a:pt x="2035" y="1708"/>
                  </a:lnTo>
                  <a:lnTo>
                    <a:pt x="2037" y="1746"/>
                  </a:lnTo>
                  <a:lnTo>
                    <a:pt x="2037" y="1746"/>
                  </a:lnTo>
                  <a:lnTo>
                    <a:pt x="2035" y="1782"/>
                  </a:lnTo>
                  <a:lnTo>
                    <a:pt x="2029" y="1820"/>
                  </a:lnTo>
                  <a:lnTo>
                    <a:pt x="2021" y="1854"/>
                  </a:lnTo>
                  <a:lnTo>
                    <a:pt x="2009" y="1890"/>
                  </a:lnTo>
                  <a:lnTo>
                    <a:pt x="1993" y="1922"/>
                  </a:lnTo>
                  <a:lnTo>
                    <a:pt x="1975" y="1954"/>
                  </a:lnTo>
                  <a:lnTo>
                    <a:pt x="1951" y="1984"/>
                  </a:lnTo>
                  <a:lnTo>
                    <a:pt x="1927" y="2012"/>
                  </a:lnTo>
                  <a:lnTo>
                    <a:pt x="1927" y="2012"/>
                  </a:lnTo>
                  <a:close/>
                  <a:moveTo>
                    <a:pt x="6396" y="286"/>
                  </a:moveTo>
                  <a:lnTo>
                    <a:pt x="6396" y="1600"/>
                  </a:lnTo>
                  <a:lnTo>
                    <a:pt x="2305" y="1600"/>
                  </a:lnTo>
                  <a:lnTo>
                    <a:pt x="2305" y="1600"/>
                  </a:lnTo>
                  <a:lnTo>
                    <a:pt x="2293" y="1554"/>
                  </a:lnTo>
                  <a:lnTo>
                    <a:pt x="2279" y="1512"/>
                  </a:lnTo>
                  <a:lnTo>
                    <a:pt x="2261" y="1468"/>
                  </a:lnTo>
                  <a:lnTo>
                    <a:pt x="2241" y="1426"/>
                  </a:lnTo>
                  <a:lnTo>
                    <a:pt x="2217" y="1386"/>
                  </a:lnTo>
                  <a:lnTo>
                    <a:pt x="2191" y="1348"/>
                  </a:lnTo>
                  <a:lnTo>
                    <a:pt x="2161" y="1312"/>
                  </a:lnTo>
                  <a:lnTo>
                    <a:pt x="2129" y="1278"/>
                  </a:lnTo>
                  <a:lnTo>
                    <a:pt x="2129" y="1278"/>
                  </a:lnTo>
                  <a:lnTo>
                    <a:pt x="2103" y="1254"/>
                  </a:lnTo>
                  <a:lnTo>
                    <a:pt x="2079" y="1232"/>
                  </a:lnTo>
                  <a:lnTo>
                    <a:pt x="2051" y="1212"/>
                  </a:lnTo>
                  <a:lnTo>
                    <a:pt x="2025" y="1192"/>
                  </a:lnTo>
                  <a:lnTo>
                    <a:pt x="1997" y="1176"/>
                  </a:lnTo>
                  <a:lnTo>
                    <a:pt x="1969" y="1160"/>
                  </a:lnTo>
                  <a:lnTo>
                    <a:pt x="1939" y="1146"/>
                  </a:lnTo>
                  <a:lnTo>
                    <a:pt x="1909" y="1132"/>
                  </a:lnTo>
                  <a:lnTo>
                    <a:pt x="1879" y="1122"/>
                  </a:lnTo>
                  <a:lnTo>
                    <a:pt x="1849" y="1112"/>
                  </a:lnTo>
                  <a:lnTo>
                    <a:pt x="1819" y="1102"/>
                  </a:lnTo>
                  <a:lnTo>
                    <a:pt x="1787" y="1096"/>
                  </a:lnTo>
                  <a:lnTo>
                    <a:pt x="1755" y="1090"/>
                  </a:lnTo>
                  <a:lnTo>
                    <a:pt x="1725" y="1088"/>
                  </a:lnTo>
                  <a:lnTo>
                    <a:pt x="1693" y="1084"/>
                  </a:lnTo>
                  <a:lnTo>
                    <a:pt x="1660" y="1084"/>
                  </a:lnTo>
                  <a:lnTo>
                    <a:pt x="1628" y="1084"/>
                  </a:lnTo>
                  <a:lnTo>
                    <a:pt x="1596" y="1088"/>
                  </a:lnTo>
                  <a:lnTo>
                    <a:pt x="1564" y="1090"/>
                  </a:lnTo>
                  <a:lnTo>
                    <a:pt x="1534" y="1096"/>
                  </a:lnTo>
                  <a:lnTo>
                    <a:pt x="1502" y="1102"/>
                  </a:lnTo>
                  <a:lnTo>
                    <a:pt x="1472" y="1112"/>
                  </a:lnTo>
                  <a:lnTo>
                    <a:pt x="1440" y="1122"/>
                  </a:lnTo>
                  <a:lnTo>
                    <a:pt x="1410" y="1132"/>
                  </a:lnTo>
                  <a:lnTo>
                    <a:pt x="1380" y="1146"/>
                  </a:lnTo>
                  <a:lnTo>
                    <a:pt x="1352" y="1160"/>
                  </a:lnTo>
                  <a:lnTo>
                    <a:pt x="1324" y="1176"/>
                  </a:lnTo>
                  <a:lnTo>
                    <a:pt x="1296" y="1192"/>
                  </a:lnTo>
                  <a:lnTo>
                    <a:pt x="1268" y="1212"/>
                  </a:lnTo>
                  <a:lnTo>
                    <a:pt x="1242" y="1232"/>
                  </a:lnTo>
                  <a:lnTo>
                    <a:pt x="1216" y="1254"/>
                  </a:lnTo>
                  <a:lnTo>
                    <a:pt x="1192" y="1278"/>
                  </a:lnTo>
                  <a:lnTo>
                    <a:pt x="1192" y="1278"/>
                  </a:lnTo>
                  <a:lnTo>
                    <a:pt x="1160" y="1312"/>
                  </a:lnTo>
                  <a:lnTo>
                    <a:pt x="1130" y="1348"/>
                  </a:lnTo>
                  <a:lnTo>
                    <a:pt x="1104" y="1386"/>
                  </a:lnTo>
                  <a:lnTo>
                    <a:pt x="1080" y="1426"/>
                  </a:lnTo>
                  <a:lnTo>
                    <a:pt x="1058" y="1468"/>
                  </a:lnTo>
                  <a:lnTo>
                    <a:pt x="1042" y="1512"/>
                  </a:lnTo>
                  <a:lnTo>
                    <a:pt x="1026" y="1554"/>
                  </a:lnTo>
                  <a:lnTo>
                    <a:pt x="1014" y="1600"/>
                  </a:lnTo>
                  <a:lnTo>
                    <a:pt x="284" y="1600"/>
                  </a:lnTo>
                  <a:lnTo>
                    <a:pt x="284" y="286"/>
                  </a:lnTo>
                  <a:lnTo>
                    <a:pt x="6396" y="286"/>
                  </a:lnTo>
                  <a:close/>
                  <a:moveTo>
                    <a:pt x="284" y="6395"/>
                  </a:moveTo>
                  <a:lnTo>
                    <a:pt x="284" y="5081"/>
                  </a:lnTo>
                  <a:lnTo>
                    <a:pt x="2733" y="5081"/>
                  </a:lnTo>
                  <a:lnTo>
                    <a:pt x="2733" y="5081"/>
                  </a:lnTo>
                  <a:lnTo>
                    <a:pt x="2745" y="5125"/>
                  </a:lnTo>
                  <a:lnTo>
                    <a:pt x="2759" y="5169"/>
                  </a:lnTo>
                  <a:lnTo>
                    <a:pt x="2777" y="5211"/>
                  </a:lnTo>
                  <a:lnTo>
                    <a:pt x="2797" y="5251"/>
                  </a:lnTo>
                  <a:lnTo>
                    <a:pt x="2821" y="5291"/>
                  </a:lnTo>
                  <a:lnTo>
                    <a:pt x="2847" y="5329"/>
                  </a:lnTo>
                  <a:lnTo>
                    <a:pt x="2877" y="5365"/>
                  </a:lnTo>
                  <a:lnTo>
                    <a:pt x="2909" y="5399"/>
                  </a:lnTo>
                  <a:lnTo>
                    <a:pt x="2909" y="5399"/>
                  </a:lnTo>
                  <a:lnTo>
                    <a:pt x="2933" y="5421"/>
                  </a:lnTo>
                  <a:lnTo>
                    <a:pt x="2957" y="5443"/>
                  </a:lnTo>
                  <a:lnTo>
                    <a:pt x="2983" y="5463"/>
                  </a:lnTo>
                  <a:lnTo>
                    <a:pt x="3009" y="5481"/>
                  </a:lnTo>
                  <a:lnTo>
                    <a:pt x="3037" y="5499"/>
                  </a:lnTo>
                  <a:lnTo>
                    <a:pt x="3065" y="5515"/>
                  </a:lnTo>
                  <a:lnTo>
                    <a:pt x="3093" y="5529"/>
                  </a:lnTo>
                  <a:lnTo>
                    <a:pt x="3123" y="5543"/>
                  </a:lnTo>
                  <a:lnTo>
                    <a:pt x="3153" y="5555"/>
                  </a:lnTo>
                  <a:lnTo>
                    <a:pt x="3183" y="5565"/>
                  </a:lnTo>
                  <a:lnTo>
                    <a:pt x="3215" y="5573"/>
                  </a:lnTo>
                  <a:lnTo>
                    <a:pt x="3247" y="5579"/>
                  </a:lnTo>
                  <a:lnTo>
                    <a:pt x="3279" y="5585"/>
                  </a:lnTo>
                  <a:lnTo>
                    <a:pt x="3311" y="5589"/>
                  </a:lnTo>
                  <a:lnTo>
                    <a:pt x="3343" y="5591"/>
                  </a:lnTo>
                  <a:lnTo>
                    <a:pt x="3377" y="5593"/>
                  </a:lnTo>
                  <a:lnTo>
                    <a:pt x="3377" y="5593"/>
                  </a:lnTo>
                  <a:lnTo>
                    <a:pt x="3425" y="5591"/>
                  </a:lnTo>
                  <a:lnTo>
                    <a:pt x="3471" y="5585"/>
                  </a:lnTo>
                  <a:lnTo>
                    <a:pt x="3517" y="5577"/>
                  </a:lnTo>
                  <a:lnTo>
                    <a:pt x="3563" y="5565"/>
                  </a:lnTo>
                  <a:lnTo>
                    <a:pt x="3607" y="5551"/>
                  </a:lnTo>
                  <a:lnTo>
                    <a:pt x="3651" y="5533"/>
                  </a:lnTo>
                  <a:lnTo>
                    <a:pt x="3691" y="5513"/>
                  </a:lnTo>
                  <a:lnTo>
                    <a:pt x="3733" y="5489"/>
                  </a:lnTo>
                  <a:lnTo>
                    <a:pt x="4099" y="5855"/>
                  </a:lnTo>
                  <a:lnTo>
                    <a:pt x="4301" y="5655"/>
                  </a:lnTo>
                  <a:lnTo>
                    <a:pt x="3933" y="5287"/>
                  </a:lnTo>
                  <a:lnTo>
                    <a:pt x="3933" y="5287"/>
                  </a:lnTo>
                  <a:lnTo>
                    <a:pt x="3949" y="5263"/>
                  </a:lnTo>
                  <a:lnTo>
                    <a:pt x="3961" y="5239"/>
                  </a:lnTo>
                  <a:lnTo>
                    <a:pt x="3975" y="5213"/>
                  </a:lnTo>
                  <a:lnTo>
                    <a:pt x="3985" y="5187"/>
                  </a:lnTo>
                  <a:lnTo>
                    <a:pt x="4005" y="5135"/>
                  </a:lnTo>
                  <a:lnTo>
                    <a:pt x="4019" y="5081"/>
                  </a:lnTo>
                  <a:lnTo>
                    <a:pt x="6396" y="5081"/>
                  </a:lnTo>
                  <a:lnTo>
                    <a:pt x="6396" y="6395"/>
                  </a:lnTo>
                  <a:lnTo>
                    <a:pt x="284" y="63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6910;p119">
            <a:extLst>
              <a:ext uri="{FF2B5EF4-FFF2-40B4-BE49-F238E27FC236}">
                <a16:creationId xmlns:a16="http://schemas.microsoft.com/office/drawing/2014/main" id="{997A6F22-9572-4178-83A0-190519D2F380}"/>
              </a:ext>
            </a:extLst>
          </p:cNvPr>
          <p:cNvGrpSpPr/>
          <p:nvPr/>
        </p:nvGrpSpPr>
        <p:grpSpPr>
          <a:xfrm>
            <a:off x="910656" y="2685654"/>
            <a:ext cx="900000" cy="900000"/>
            <a:chOff x="6863708" y="618207"/>
            <a:chExt cx="211686" cy="212689"/>
          </a:xfrm>
          <a:solidFill>
            <a:schemeClr val="bg1"/>
          </a:solidFill>
        </p:grpSpPr>
        <p:sp>
          <p:nvSpPr>
            <p:cNvPr id="160" name="Google Shape;6911;p119">
              <a:extLst>
                <a:ext uri="{FF2B5EF4-FFF2-40B4-BE49-F238E27FC236}">
                  <a16:creationId xmlns:a16="http://schemas.microsoft.com/office/drawing/2014/main" id="{69CAB7AD-2FA2-4E22-99AE-4EC4938E4DBD}"/>
                </a:ext>
              </a:extLst>
            </p:cNvPr>
            <p:cNvSpPr/>
            <p:nvPr/>
          </p:nvSpPr>
          <p:spPr>
            <a:xfrm>
              <a:off x="6922899" y="734584"/>
              <a:ext cx="35114" cy="35114"/>
            </a:xfrm>
            <a:custGeom>
              <a:avLst/>
              <a:gdLst/>
              <a:ahLst/>
              <a:cxnLst/>
              <a:rect l="l" t="t" r="r" b="b"/>
              <a:pathLst>
                <a:path w="106" h="106" extrusionOk="0">
                  <a:moveTo>
                    <a:pt x="42" y="1"/>
                  </a:moveTo>
                  <a:lnTo>
                    <a:pt x="42" y="1"/>
                  </a:lnTo>
                  <a:lnTo>
                    <a:pt x="32" y="5"/>
                  </a:lnTo>
                  <a:lnTo>
                    <a:pt x="22" y="10"/>
                  </a:lnTo>
                  <a:lnTo>
                    <a:pt x="14" y="17"/>
                  </a:lnTo>
                  <a:lnTo>
                    <a:pt x="9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4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4" y="75"/>
                  </a:lnTo>
                  <a:lnTo>
                    <a:pt x="10" y="84"/>
                  </a:lnTo>
                  <a:lnTo>
                    <a:pt x="17" y="92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31" y="102"/>
                  </a:lnTo>
                  <a:lnTo>
                    <a:pt x="39" y="104"/>
                  </a:lnTo>
                  <a:lnTo>
                    <a:pt x="4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64" y="105"/>
                  </a:lnTo>
                  <a:lnTo>
                    <a:pt x="64" y="105"/>
                  </a:lnTo>
                  <a:lnTo>
                    <a:pt x="75" y="102"/>
                  </a:lnTo>
                  <a:lnTo>
                    <a:pt x="84" y="97"/>
                  </a:lnTo>
                  <a:lnTo>
                    <a:pt x="92" y="89"/>
                  </a:lnTo>
                  <a:lnTo>
                    <a:pt x="98" y="82"/>
                  </a:lnTo>
                  <a:lnTo>
                    <a:pt x="103" y="73"/>
                  </a:lnTo>
                  <a:lnTo>
                    <a:pt x="105" y="63"/>
                  </a:lnTo>
                  <a:lnTo>
                    <a:pt x="106" y="53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1" y="32"/>
                  </a:lnTo>
                  <a:lnTo>
                    <a:pt x="96" y="23"/>
                  </a:lnTo>
                  <a:lnTo>
                    <a:pt x="89" y="15"/>
                  </a:lnTo>
                  <a:lnTo>
                    <a:pt x="82" y="9"/>
                  </a:lnTo>
                  <a:lnTo>
                    <a:pt x="73" y="5"/>
                  </a:lnTo>
                  <a:lnTo>
                    <a:pt x="63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75" y="67"/>
                  </a:moveTo>
                  <a:lnTo>
                    <a:pt x="75" y="67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4" y="77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4" y="80"/>
                  </a:lnTo>
                  <a:lnTo>
                    <a:pt x="49" y="80"/>
                  </a:lnTo>
                  <a:lnTo>
                    <a:pt x="43" y="78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5" y="72"/>
                  </a:lnTo>
                  <a:lnTo>
                    <a:pt x="32" y="69"/>
                  </a:lnTo>
                  <a:lnTo>
                    <a:pt x="29" y="64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4"/>
                  </a:lnTo>
                  <a:lnTo>
                    <a:pt x="28" y="49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4" y="35"/>
                  </a:lnTo>
                  <a:lnTo>
                    <a:pt x="38" y="32"/>
                  </a:lnTo>
                  <a:lnTo>
                    <a:pt x="42" y="29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53" y="27"/>
                  </a:lnTo>
                  <a:lnTo>
                    <a:pt x="57" y="28"/>
                  </a:lnTo>
                  <a:lnTo>
                    <a:pt x="63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2" y="34"/>
                  </a:lnTo>
                  <a:lnTo>
                    <a:pt x="75" y="39"/>
                  </a:lnTo>
                  <a:lnTo>
                    <a:pt x="77" y="43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9" y="53"/>
                  </a:lnTo>
                  <a:lnTo>
                    <a:pt x="79" y="58"/>
                  </a:lnTo>
                  <a:lnTo>
                    <a:pt x="77" y="63"/>
                  </a:lnTo>
                  <a:lnTo>
                    <a:pt x="75" y="67"/>
                  </a:ln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912;p119">
              <a:extLst>
                <a:ext uri="{FF2B5EF4-FFF2-40B4-BE49-F238E27FC236}">
                  <a16:creationId xmlns:a16="http://schemas.microsoft.com/office/drawing/2014/main" id="{FA80C7B0-D287-4F8F-9678-3DDBC850D595}"/>
                </a:ext>
              </a:extLst>
            </p:cNvPr>
            <p:cNvSpPr/>
            <p:nvPr/>
          </p:nvSpPr>
          <p:spPr>
            <a:xfrm>
              <a:off x="6883773" y="696460"/>
              <a:ext cx="112364" cy="112364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335" y="174"/>
                  </a:moveTo>
                  <a:lnTo>
                    <a:pt x="318" y="91"/>
                  </a:lnTo>
                  <a:lnTo>
                    <a:pt x="276" y="90"/>
                  </a:lnTo>
                  <a:lnTo>
                    <a:pt x="276" y="90"/>
                  </a:lnTo>
                  <a:lnTo>
                    <a:pt x="266" y="79"/>
                  </a:lnTo>
                  <a:lnTo>
                    <a:pt x="255" y="68"/>
                  </a:lnTo>
                  <a:lnTo>
                    <a:pt x="257" y="26"/>
                  </a:lnTo>
                  <a:lnTo>
                    <a:pt x="177" y="0"/>
                  </a:lnTo>
                  <a:lnTo>
                    <a:pt x="155" y="36"/>
                  </a:lnTo>
                  <a:lnTo>
                    <a:pt x="155" y="36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25" y="43"/>
                  </a:lnTo>
                  <a:lnTo>
                    <a:pt x="90" y="19"/>
                  </a:lnTo>
                  <a:lnTo>
                    <a:pt x="28" y="77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2" y="127"/>
                  </a:lnTo>
                  <a:lnTo>
                    <a:pt x="38" y="142"/>
                  </a:lnTo>
                  <a:lnTo>
                    <a:pt x="0" y="160"/>
                  </a:lnTo>
                  <a:lnTo>
                    <a:pt x="19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70" y="256"/>
                  </a:lnTo>
                  <a:lnTo>
                    <a:pt x="81" y="267"/>
                  </a:lnTo>
                  <a:lnTo>
                    <a:pt x="79" y="309"/>
                  </a:lnTo>
                  <a:lnTo>
                    <a:pt x="159" y="335"/>
                  </a:lnTo>
                  <a:lnTo>
                    <a:pt x="181" y="299"/>
                  </a:lnTo>
                  <a:lnTo>
                    <a:pt x="181" y="299"/>
                  </a:lnTo>
                  <a:lnTo>
                    <a:pt x="197" y="297"/>
                  </a:lnTo>
                  <a:lnTo>
                    <a:pt x="197" y="297"/>
                  </a:lnTo>
                  <a:lnTo>
                    <a:pt x="211" y="293"/>
                  </a:lnTo>
                  <a:lnTo>
                    <a:pt x="246" y="316"/>
                  </a:lnTo>
                  <a:lnTo>
                    <a:pt x="309" y="259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95" y="207"/>
                  </a:lnTo>
                  <a:lnTo>
                    <a:pt x="298" y="192"/>
                  </a:lnTo>
                  <a:lnTo>
                    <a:pt x="335" y="174"/>
                  </a:lnTo>
                  <a:close/>
                  <a:moveTo>
                    <a:pt x="274" y="175"/>
                  </a:moveTo>
                  <a:lnTo>
                    <a:pt x="272" y="186"/>
                  </a:lnTo>
                  <a:lnTo>
                    <a:pt x="272" y="186"/>
                  </a:lnTo>
                  <a:lnTo>
                    <a:pt x="269" y="199"/>
                  </a:lnTo>
                  <a:lnTo>
                    <a:pt x="264" y="212"/>
                  </a:lnTo>
                  <a:lnTo>
                    <a:pt x="258" y="222"/>
                  </a:lnTo>
                  <a:lnTo>
                    <a:pt x="275" y="253"/>
                  </a:lnTo>
                  <a:lnTo>
                    <a:pt x="244" y="282"/>
                  </a:lnTo>
                  <a:lnTo>
                    <a:pt x="214" y="263"/>
                  </a:lnTo>
                  <a:lnTo>
                    <a:pt x="203" y="266"/>
                  </a:lnTo>
                  <a:lnTo>
                    <a:pt x="203" y="266"/>
                  </a:lnTo>
                  <a:lnTo>
                    <a:pt x="191" y="271"/>
                  </a:lnTo>
                  <a:lnTo>
                    <a:pt x="191" y="271"/>
                  </a:lnTo>
                  <a:lnTo>
                    <a:pt x="178" y="273"/>
                  </a:lnTo>
                  <a:lnTo>
                    <a:pt x="166" y="274"/>
                  </a:lnTo>
                  <a:lnTo>
                    <a:pt x="148" y="303"/>
                  </a:lnTo>
                  <a:lnTo>
                    <a:pt x="106" y="291"/>
                  </a:lnTo>
                  <a:lnTo>
                    <a:pt x="108" y="255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90" y="239"/>
                  </a:lnTo>
                  <a:lnTo>
                    <a:pt x="82" y="228"/>
                  </a:lnTo>
                  <a:lnTo>
                    <a:pt x="75" y="219"/>
                  </a:lnTo>
                  <a:lnTo>
                    <a:pt x="40" y="218"/>
                  </a:lnTo>
                  <a:lnTo>
                    <a:pt x="31" y="176"/>
                  </a:lnTo>
                  <a:lnTo>
                    <a:pt x="62" y="160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8" y="136"/>
                  </a:lnTo>
                  <a:lnTo>
                    <a:pt x="72" y="123"/>
                  </a:lnTo>
                  <a:lnTo>
                    <a:pt x="78" y="112"/>
                  </a:lnTo>
                  <a:lnTo>
                    <a:pt x="61" y="82"/>
                  </a:lnTo>
                  <a:lnTo>
                    <a:pt x="93" y="53"/>
                  </a:lnTo>
                  <a:lnTo>
                    <a:pt x="122" y="72"/>
                  </a:lnTo>
                  <a:lnTo>
                    <a:pt x="133" y="68"/>
                  </a:lnTo>
                  <a:lnTo>
                    <a:pt x="133" y="68"/>
                  </a:lnTo>
                  <a:lnTo>
                    <a:pt x="146" y="65"/>
                  </a:lnTo>
                  <a:lnTo>
                    <a:pt x="146" y="65"/>
                  </a:lnTo>
                  <a:lnTo>
                    <a:pt x="159" y="62"/>
                  </a:lnTo>
                  <a:lnTo>
                    <a:pt x="170" y="61"/>
                  </a:lnTo>
                  <a:lnTo>
                    <a:pt x="189" y="32"/>
                  </a:lnTo>
                  <a:lnTo>
                    <a:pt x="230" y="45"/>
                  </a:lnTo>
                  <a:lnTo>
                    <a:pt x="227" y="79"/>
                  </a:lnTo>
                  <a:lnTo>
                    <a:pt x="236" y="87"/>
                  </a:lnTo>
                  <a:lnTo>
                    <a:pt x="236" y="87"/>
                  </a:lnTo>
                  <a:lnTo>
                    <a:pt x="246" y="97"/>
                  </a:lnTo>
                  <a:lnTo>
                    <a:pt x="255" y="107"/>
                  </a:lnTo>
                  <a:lnTo>
                    <a:pt x="262" y="116"/>
                  </a:lnTo>
                  <a:lnTo>
                    <a:pt x="296" y="118"/>
                  </a:lnTo>
                  <a:lnTo>
                    <a:pt x="305" y="159"/>
                  </a:lnTo>
                  <a:lnTo>
                    <a:pt x="27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913;p119">
              <a:extLst>
                <a:ext uri="{FF2B5EF4-FFF2-40B4-BE49-F238E27FC236}">
                  <a16:creationId xmlns:a16="http://schemas.microsoft.com/office/drawing/2014/main" id="{7C997A1E-9980-41E3-BCFA-A592D345063C}"/>
                </a:ext>
              </a:extLst>
            </p:cNvPr>
            <p:cNvSpPr/>
            <p:nvPr/>
          </p:nvSpPr>
          <p:spPr>
            <a:xfrm>
              <a:off x="6973062" y="643288"/>
              <a:ext cx="82266" cy="82266"/>
            </a:xfrm>
            <a:custGeom>
              <a:avLst/>
              <a:gdLst/>
              <a:ahLst/>
              <a:cxnLst/>
              <a:rect l="l" t="t" r="r" b="b"/>
              <a:pathLst>
                <a:path w="247" h="246" extrusionOk="0">
                  <a:moveTo>
                    <a:pt x="220" y="111"/>
                  </a:moveTo>
                  <a:lnTo>
                    <a:pt x="220" y="111"/>
                  </a:lnTo>
                  <a:lnTo>
                    <a:pt x="219" y="101"/>
                  </a:lnTo>
                  <a:lnTo>
                    <a:pt x="219" y="101"/>
                  </a:lnTo>
                  <a:lnTo>
                    <a:pt x="216" y="93"/>
                  </a:lnTo>
                  <a:lnTo>
                    <a:pt x="234" y="67"/>
                  </a:lnTo>
                  <a:lnTo>
                    <a:pt x="188" y="18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53" y="30"/>
                  </a:lnTo>
                  <a:lnTo>
                    <a:pt x="144" y="28"/>
                  </a:lnTo>
                  <a:lnTo>
                    <a:pt x="131" y="0"/>
                  </a:lnTo>
                  <a:lnTo>
                    <a:pt x="65" y="14"/>
                  </a:lnTo>
                  <a:lnTo>
                    <a:pt x="65" y="45"/>
                  </a:lnTo>
                  <a:lnTo>
                    <a:pt x="65" y="45"/>
                  </a:lnTo>
                  <a:lnTo>
                    <a:pt x="57" y="51"/>
                  </a:lnTo>
                  <a:lnTo>
                    <a:pt x="51" y="57"/>
                  </a:lnTo>
                  <a:lnTo>
                    <a:pt x="20" y="55"/>
                  </a:lnTo>
                  <a:lnTo>
                    <a:pt x="0" y="119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31" y="153"/>
                  </a:lnTo>
                  <a:lnTo>
                    <a:pt x="13" y="179"/>
                  </a:lnTo>
                  <a:lnTo>
                    <a:pt x="58" y="227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94" y="216"/>
                  </a:lnTo>
                  <a:lnTo>
                    <a:pt x="102" y="218"/>
                  </a:lnTo>
                  <a:lnTo>
                    <a:pt x="117" y="246"/>
                  </a:lnTo>
                  <a:lnTo>
                    <a:pt x="182" y="231"/>
                  </a:lnTo>
                  <a:lnTo>
                    <a:pt x="182" y="201"/>
                  </a:lnTo>
                  <a:lnTo>
                    <a:pt x="182" y="201"/>
                  </a:lnTo>
                  <a:lnTo>
                    <a:pt x="190" y="195"/>
                  </a:lnTo>
                  <a:lnTo>
                    <a:pt x="196" y="188"/>
                  </a:lnTo>
                  <a:lnTo>
                    <a:pt x="227" y="191"/>
                  </a:lnTo>
                  <a:lnTo>
                    <a:pt x="247" y="127"/>
                  </a:lnTo>
                  <a:lnTo>
                    <a:pt x="220" y="111"/>
                  </a:lnTo>
                  <a:close/>
                  <a:moveTo>
                    <a:pt x="61" y="157"/>
                  </a:moveTo>
                  <a:lnTo>
                    <a:pt x="57" y="147"/>
                  </a:lnTo>
                  <a:lnTo>
                    <a:pt x="57" y="147"/>
                  </a:lnTo>
                  <a:lnTo>
                    <a:pt x="54" y="138"/>
                  </a:lnTo>
                  <a:lnTo>
                    <a:pt x="54" y="138"/>
                  </a:lnTo>
                  <a:lnTo>
                    <a:pt x="53" y="129"/>
                  </a:lnTo>
                  <a:lnTo>
                    <a:pt x="52" y="119"/>
                  </a:lnTo>
                  <a:lnTo>
                    <a:pt x="32" y="107"/>
                  </a:lnTo>
                  <a:lnTo>
                    <a:pt x="40" y="84"/>
                  </a:lnTo>
                  <a:lnTo>
                    <a:pt x="63" y="85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6" y="71"/>
                  </a:lnTo>
                  <a:lnTo>
                    <a:pt x="83" y="65"/>
                  </a:lnTo>
                  <a:lnTo>
                    <a:pt x="91" y="60"/>
                  </a:lnTo>
                  <a:lnTo>
                    <a:pt x="93" y="36"/>
                  </a:lnTo>
                  <a:lnTo>
                    <a:pt x="116" y="31"/>
                  </a:lnTo>
                  <a:lnTo>
                    <a:pt x="126" y="52"/>
                  </a:lnTo>
                  <a:lnTo>
                    <a:pt x="136" y="53"/>
                  </a:lnTo>
                  <a:lnTo>
                    <a:pt x="136" y="53"/>
                  </a:lnTo>
                  <a:lnTo>
                    <a:pt x="144" y="55"/>
                  </a:lnTo>
                  <a:lnTo>
                    <a:pt x="153" y="60"/>
                  </a:lnTo>
                  <a:lnTo>
                    <a:pt x="162" y="63"/>
                  </a:lnTo>
                  <a:lnTo>
                    <a:pt x="183" y="52"/>
                  </a:lnTo>
                  <a:lnTo>
                    <a:pt x="199" y="69"/>
                  </a:lnTo>
                  <a:lnTo>
                    <a:pt x="186" y="89"/>
                  </a:lnTo>
                  <a:lnTo>
                    <a:pt x="190" y="99"/>
                  </a:lnTo>
                  <a:lnTo>
                    <a:pt x="190" y="99"/>
                  </a:lnTo>
                  <a:lnTo>
                    <a:pt x="193" y="108"/>
                  </a:lnTo>
                  <a:lnTo>
                    <a:pt x="193" y="108"/>
                  </a:lnTo>
                  <a:lnTo>
                    <a:pt x="194" y="117"/>
                  </a:lnTo>
                  <a:lnTo>
                    <a:pt x="195" y="127"/>
                  </a:lnTo>
                  <a:lnTo>
                    <a:pt x="215" y="139"/>
                  </a:lnTo>
                  <a:lnTo>
                    <a:pt x="207" y="162"/>
                  </a:lnTo>
                  <a:lnTo>
                    <a:pt x="184" y="161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1" y="175"/>
                  </a:lnTo>
                  <a:lnTo>
                    <a:pt x="164" y="181"/>
                  </a:lnTo>
                  <a:lnTo>
                    <a:pt x="155" y="186"/>
                  </a:lnTo>
                  <a:lnTo>
                    <a:pt x="154" y="209"/>
                  </a:lnTo>
                  <a:lnTo>
                    <a:pt x="131" y="215"/>
                  </a:lnTo>
                  <a:lnTo>
                    <a:pt x="121" y="194"/>
                  </a:lnTo>
                  <a:lnTo>
                    <a:pt x="111" y="192"/>
                  </a:lnTo>
                  <a:lnTo>
                    <a:pt x="111" y="192"/>
                  </a:lnTo>
                  <a:lnTo>
                    <a:pt x="102" y="190"/>
                  </a:lnTo>
                  <a:lnTo>
                    <a:pt x="94" y="186"/>
                  </a:lnTo>
                  <a:lnTo>
                    <a:pt x="85" y="182"/>
                  </a:lnTo>
                  <a:lnTo>
                    <a:pt x="64" y="194"/>
                  </a:lnTo>
                  <a:lnTo>
                    <a:pt x="47" y="176"/>
                  </a:lnTo>
                  <a:lnTo>
                    <a:pt x="61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914;p119">
              <a:extLst>
                <a:ext uri="{FF2B5EF4-FFF2-40B4-BE49-F238E27FC236}">
                  <a16:creationId xmlns:a16="http://schemas.microsoft.com/office/drawing/2014/main" id="{62EDAB1D-5407-4327-8965-F08D047F8C58}"/>
                </a:ext>
              </a:extLst>
            </p:cNvPr>
            <p:cNvSpPr/>
            <p:nvPr/>
          </p:nvSpPr>
          <p:spPr>
            <a:xfrm>
              <a:off x="7000149" y="671379"/>
              <a:ext cx="28091" cy="2708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9" y="76"/>
                  </a:moveTo>
                  <a:lnTo>
                    <a:pt x="19" y="76"/>
                  </a:lnTo>
                  <a:lnTo>
                    <a:pt x="24" y="79"/>
                  </a:lnTo>
                  <a:lnTo>
                    <a:pt x="29" y="81"/>
                  </a:lnTo>
                  <a:lnTo>
                    <a:pt x="36" y="82"/>
                  </a:lnTo>
                  <a:lnTo>
                    <a:pt x="41" y="82"/>
                  </a:lnTo>
                  <a:lnTo>
                    <a:pt x="41" y="82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8" y="79"/>
                  </a:lnTo>
                  <a:lnTo>
                    <a:pt x="66" y="75"/>
                  </a:lnTo>
                  <a:lnTo>
                    <a:pt x="71" y="70"/>
                  </a:lnTo>
                  <a:lnTo>
                    <a:pt x="77" y="63"/>
                  </a:lnTo>
                  <a:lnTo>
                    <a:pt x="80" y="56"/>
                  </a:lnTo>
                  <a:lnTo>
                    <a:pt x="82" y="48"/>
                  </a:lnTo>
                  <a:lnTo>
                    <a:pt x="83" y="40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6" y="17"/>
                  </a:lnTo>
                  <a:lnTo>
                    <a:pt x="70" y="11"/>
                  </a:lnTo>
                  <a:lnTo>
                    <a:pt x="63" y="6"/>
                  </a:lnTo>
                  <a:lnTo>
                    <a:pt x="57" y="2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3" y="58"/>
                  </a:lnTo>
                  <a:lnTo>
                    <a:pt x="7" y="65"/>
                  </a:lnTo>
                  <a:lnTo>
                    <a:pt x="13" y="71"/>
                  </a:lnTo>
                  <a:lnTo>
                    <a:pt x="19" y="76"/>
                  </a:lnTo>
                  <a:lnTo>
                    <a:pt x="19" y="76"/>
                  </a:lnTo>
                  <a:close/>
                  <a:moveTo>
                    <a:pt x="29" y="33"/>
                  </a:moveTo>
                  <a:lnTo>
                    <a:pt x="29" y="33"/>
                  </a:lnTo>
                  <a:lnTo>
                    <a:pt x="34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6" y="27"/>
                  </a:lnTo>
                  <a:lnTo>
                    <a:pt x="50" y="29"/>
                  </a:lnTo>
                  <a:lnTo>
                    <a:pt x="54" y="33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44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49" y="52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39" y="55"/>
                  </a:lnTo>
                  <a:lnTo>
                    <a:pt x="34" y="54"/>
                  </a:lnTo>
                  <a:lnTo>
                    <a:pt x="29" y="49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7" y="38"/>
                  </a:lnTo>
                  <a:lnTo>
                    <a:pt x="29" y="33"/>
                  </a:ln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915;p119">
              <a:extLst>
                <a:ext uri="{FF2B5EF4-FFF2-40B4-BE49-F238E27FC236}">
                  <a16:creationId xmlns:a16="http://schemas.microsoft.com/office/drawing/2014/main" id="{C1969674-E69A-4D61-8FDC-7BF72F1B6230}"/>
                </a:ext>
              </a:extLst>
            </p:cNvPr>
            <p:cNvSpPr/>
            <p:nvPr/>
          </p:nvSpPr>
          <p:spPr>
            <a:xfrm>
              <a:off x="6863708" y="618207"/>
              <a:ext cx="211686" cy="212689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0" y="0"/>
                  </a:moveTo>
                  <a:lnTo>
                    <a:pt x="0" y="635"/>
                  </a:lnTo>
                  <a:lnTo>
                    <a:pt x="634" y="635"/>
                  </a:lnTo>
                  <a:lnTo>
                    <a:pt x="634" y="0"/>
                  </a:lnTo>
                  <a:lnTo>
                    <a:pt x="0" y="0"/>
                  </a:lnTo>
                  <a:close/>
                  <a:moveTo>
                    <a:pt x="607" y="607"/>
                  </a:moveTo>
                  <a:lnTo>
                    <a:pt x="27" y="607"/>
                  </a:lnTo>
                  <a:lnTo>
                    <a:pt x="27" y="28"/>
                  </a:lnTo>
                  <a:lnTo>
                    <a:pt x="607" y="28"/>
                  </a:lnTo>
                  <a:lnTo>
                    <a:pt x="607" y="6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5F31047-86AD-4E29-8974-4E06BFC5F4A8}"/>
              </a:ext>
            </a:extLst>
          </p:cNvPr>
          <p:cNvSpPr txBox="1"/>
          <p:nvPr/>
        </p:nvSpPr>
        <p:spPr>
          <a:xfrm>
            <a:off x="7107441" y="2442355"/>
            <a:ext cx="15834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Proposed resolutions &amp; integration of the feedback in the FAIR data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378195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9B7E-0C49-46A8-87AC-A947EFF5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Testing phase |</a:t>
            </a:r>
            <a:r>
              <a:rPr lang="en-US" dirty="0"/>
              <a:t>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5317-3083-4EDF-885F-80737A22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AA0D-3C03-49B4-A5EE-B9D6CF1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9572-C41F-41BE-8A06-2A4F2BC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17</a:t>
            </a:fld>
            <a:endParaRPr lang="it-IT" altLang="it-I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6A6116-4D2E-4C60-978C-FEA931CD1041}"/>
              </a:ext>
            </a:extLst>
          </p:cNvPr>
          <p:cNvSpPr/>
          <p:nvPr/>
        </p:nvSpPr>
        <p:spPr>
          <a:xfrm>
            <a:off x="767661" y="720009"/>
            <a:ext cx="804736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GB" sz="1600" dirty="0">
                <a:latin typeface="+mj-lt"/>
              </a:rPr>
              <a:t>Thanks to all testers for their contribution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GB" sz="1600" dirty="0">
                <a:latin typeface="+mj-lt"/>
              </a:rPr>
              <a:t>13 volunteers having different affiliations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GB" sz="1600" dirty="0">
                <a:latin typeface="+mj-lt"/>
              </a:rPr>
              <a:t>Various range of disciplines and entities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GB" sz="1600" dirty="0">
                <a:latin typeface="+mj-lt"/>
              </a:rPr>
              <a:t>Different approaches to the scoring</a:t>
            </a:r>
          </a:p>
          <a:p>
            <a:pPr>
              <a:spcAft>
                <a:spcPts val="600"/>
              </a:spcAft>
            </a:pPr>
            <a:endParaRPr lang="en-GB" altLang="en-GB" sz="16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GB" sz="1100" dirty="0">
              <a:latin typeface="+mj-lt"/>
            </a:endParaRPr>
          </a:p>
        </p:txBody>
      </p:sp>
      <p:sp>
        <p:nvSpPr>
          <p:cNvPr id="30" name="Google Shape;4116;p100">
            <a:extLst>
              <a:ext uri="{FF2B5EF4-FFF2-40B4-BE49-F238E27FC236}">
                <a16:creationId xmlns:a16="http://schemas.microsoft.com/office/drawing/2014/main" id="{AF3FA161-BA16-4F17-8F61-35786117F955}"/>
              </a:ext>
            </a:extLst>
          </p:cNvPr>
          <p:cNvSpPr txBox="1"/>
          <p:nvPr/>
        </p:nvSpPr>
        <p:spPr>
          <a:xfrm>
            <a:off x="467138" y="2584295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B1B1B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1" name="Google Shape;4117;p100">
            <a:extLst>
              <a:ext uri="{FF2B5EF4-FFF2-40B4-BE49-F238E27FC236}">
                <a16:creationId xmlns:a16="http://schemas.microsoft.com/office/drawing/2014/main" id="{A3F68CE4-43C4-4035-99DB-1BFEFDD39258}"/>
              </a:ext>
            </a:extLst>
          </p:cNvPr>
          <p:cNvSpPr txBox="1"/>
          <p:nvPr/>
        </p:nvSpPr>
        <p:spPr>
          <a:xfrm>
            <a:off x="467138" y="2989500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B1B1B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" name="Google Shape;4118;p100">
            <a:extLst>
              <a:ext uri="{FF2B5EF4-FFF2-40B4-BE49-F238E27FC236}">
                <a16:creationId xmlns:a16="http://schemas.microsoft.com/office/drawing/2014/main" id="{F9138754-9859-4BD0-8D6A-0E05E46977F1}"/>
              </a:ext>
            </a:extLst>
          </p:cNvPr>
          <p:cNvSpPr txBox="1"/>
          <p:nvPr/>
        </p:nvSpPr>
        <p:spPr>
          <a:xfrm>
            <a:off x="467138" y="3387961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33" name="Google Shape;4119;p100">
            <a:extLst>
              <a:ext uri="{FF2B5EF4-FFF2-40B4-BE49-F238E27FC236}">
                <a16:creationId xmlns:a16="http://schemas.microsoft.com/office/drawing/2014/main" id="{00110843-5494-4005-9C41-196B536E7E1C}"/>
              </a:ext>
            </a:extLst>
          </p:cNvPr>
          <p:cNvSpPr txBox="1"/>
          <p:nvPr/>
        </p:nvSpPr>
        <p:spPr>
          <a:xfrm>
            <a:off x="467138" y="3803656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cs typeface="Arial"/>
                <a:sym typeface="Arial"/>
              </a:rPr>
              <a:t>4</a:t>
            </a:r>
            <a:endParaRPr sz="2000" dirty="0">
              <a:solidFill>
                <a:srgbClr val="B1B1B1"/>
              </a:solidFill>
              <a:latin typeface="Arial"/>
              <a:cs typeface="Arial"/>
            </a:endParaRPr>
          </a:p>
        </p:txBody>
      </p:sp>
      <p:sp>
        <p:nvSpPr>
          <p:cNvPr id="34" name="Google Shape;4120;p100">
            <a:extLst>
              <a:ext uri="{FF2B5EF4-FFF2-40B4-BE49-F238E27FC236}">
                <a16:creationId xmlns:a16="http://schemas.microsoft.com/office/drawing/2014/main" id="{F93E6EF5-7D6E-451B-8062-E3A61A2B6A2A}"/>
              </a:ext>
            </a:extLst>
          </p:cNvPr>
          <p:cNvSpPr txBox="1"/>
          <p:nvPr/>
        </p:nvSpPr>
        <p:spPr>
          <a:xfrm>
            <a:off x="467138" y="4217602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8" name="Google Shape;4094;p100">
            <a:extLst>
              <a:ext uri="{FF2B5EF4-FFF2-40B4-BE49-F238E27FC236}">
                <a16:creationId xmlns:a16="http://schemas.microsoft.com/office/drawing/2014/main" id="{F031AD21-9204-4BE0-9CD6-318B8423EB5D}"/>
              </a:ext>
            </a:extLst>
          </p:cNvPr>
          <p:cNvSpPr txBox="1"/>
          <p:nvPr/>
        </p:nvSpPr>
        <p:spPr>
          <a:xfrm>
            <a:off x="767662" y="2261285"/>
            <a:ext cx="1918388" cy="39464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Discipline / Domain</a:t>
            </a:r>
            <a:endParaRPr sz="900" dirty="0">
              <a:latin typeface="+mj-lt"/>
            </a:endParaRPr>
          </a:p>
        </p:txBody>
      </p:sp>
      <p:sp>
        <p:nvSpPr>
          <p:cNvPr id="13" name="Google Shape;4100;p100">
            <a:extLst>
              <a:ext uri="{FF2B5EF4-FFF2-40B4-BE49-F238E27FC236}">
                <a16:creationId xmlns:a16="http://schemas.microsoft.com/office/drawing/2014/main" id="{8216EDEC-B09B-48D7-A5E4-23CBC9D3D56F}"/>
              </a:ext>
            </a:extLst>
          </p:cNvPr>
          <p:cNvSpPr txBox="1"/>
          <p:nvPr/>
        </p:nvSpPr>
        <p:spPr>
          <a:xfrm>
            <a:off x="817462" y="2598380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Earth Science</a:t>
            </a:r>
            <a:endParaRPr sz="900" dirty="0">
              <a:latin typeface="+mj-lt"/>
            </a:endParaRPr>
          </a:p>
        </p:txBody>
      </p:sp>
      <p:sp>
        <p:nvSpPr>
          <p:cNvPr id="14" name="Google Shape;4101;p100">
            <a:extLst>
              <a:ext uri="{FF2B5EF4-FFF2-40B4-BE49-F238E27FC236}">
                <a16:creationId xmlns:a16="http://schemas.microsoft.com/office/drawing/2014/main" id="{EC851F97-D6CE-4496-BBBB-47146777F986}"/>
              </a:ext>
            </a:extLst>
          </p:cNvPr>
          <p:cNvSpPr txBox="1"/>
          <p:nvPr/>
        </p:nvSpPr>
        <p:spPr>
          <a:xfrm>
            <a:off x="817461" y="2997228"/>
            <a:ext cx="1724771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Engineering &amp; Technical sciences</a:t>
            </a:r>
            <a:endParaRPr sz="900" dirty="0">
              <a:latin typeface="+mj-lt"/>
            </a:endParaRPr>
          </a:p>
        </p:txBody>
      </p:sp>
      <p:sp>
        <p:nvSpPr>
          <p:cNvPr id="15" name="Google Shape;4102;p100">
            <a:extLst>
              <a:ext uri="{FF2B5EF4-FFF2-40B4-BE49-F238E27FC236}">
                <a16:creationId xmlns:a16="http://schemas.microsoft.com/office/drawing/2014/main" id="{DC3433F6-3CD3-4562-9BC6-A8B942804562}"/>
              </a:ext>
            </a:extLst>
          </p:cNvPr>
          <p:cNvSpPr txBox="1"/>
          <p:nvPr/>
        </p:nvSpPr>
        <p:spPr>
          <a:xfrm>
            <a:off x="817462" y="3400121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Humanities, Spatial, Health, etc. </a:t>
            </a:r>
            <a:endParaRPr sz="900" dirty="0">
              <a:latin typeface="+mj-lt"/>
            </a:endParaRPr>
          </a:p>
        </p:txBody>
      </p:sp>
      <p:sp>
        <p:nvSpPr>
          <p:cNvPr id="16" name="Google Shape;4103;p100">
            <a:extLst>
              <a:ext uri="{FF2B5EF4-FFF2-40B4-BE49-F238E27FC236}">
                <a16:creationId xmlns:a16="http://schemas.microsoft.com/office/drawing/2014/main" id="{D6D60C05-2374-49E7-BD78-0FC410783765}"/>
              </a:ext>
            </a:extLst>
          </p:cNvPr>
          <p:cNvSpPr txBox="1"/>
          <p:nvPr/>
        </p:nvSpPr>
        <p:spPr>
          <a:xfrm>
            <a:off x="817462" y="3814941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</a:lstStyle>
          <a:p>
            <a:pPr lvl="1"/>
            <a:r>
              <a:rPr lang="en-GB" sz="900" dirty="0">
                <a:latin typeface="+mj-lt"/>
                <a:sym typeface="Arial"/>
              </a:rPr>
              <a:t>Human-Environment Observatories (OHMs)</a:t>
            </a:r>
            <a:endParaRPr sz="900" dirty="0">
              <a:latin typeface="+mj-lt"/>
            </a:endParaRPr>
          </a:p>
        </p:txBody>
      </p:sp>
      <p:sp>
        <p:nvSpPr>
          <p:cNvPr id="21" name="Google Shape;4108;p100">
            <a:extLst>
              <a:ext uri="{FF2B5EF4-FFF2-40B4-BE49-F238E27FC236}">
                <a16:creationId xmlns:a16="http://schemas.microsoft.com/office/drawing/2014/main" id="{1E287DBA-BC74-40FC-80F9-855225779A32}"/>
              </a:ext>
            </a:extLst>
          </p:cNvPr>
          <p:cNvSpPr txBox="1"/>
          <p:nvPr/>
        </p:nvSpPr>
        <p:spPr>
          <a:xfrm>
            <a:off x="817462" y="4233555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Biology</a:t>
            </a:r>
            <a:endParaRPr sz="900" dirty="0">
              <a:latin typeface="+mj-lt"/>
            </a:endParaRPr>
          </a:p>
        </p:txBody>
      </p:sp>
      <p:sp>
        <p:nvSpPr>
          <p:cNvPr id="79" name="Google Shape;4108;p100">
            <a:extLst>
              <a:ext uri="{FF2B5EF4-FFF2-40B4-BE49-F238E27FC236}">
                <a16:creationId xmlns:a16="http://schemas.microsoft.com/office/drawing/2014/main" id="{596E5998-AC6A-423B-BC26-BDC4173FCA2B}"/>
              </a:ext>
            </a:extLst>
          </p:cNvPr>
          <p:cNvSpPr txBox="1"/>
          <p:nvPr/>
        </p:nvSpPr>
        <p:spPr>
          <a:xfrm>
            <a:off x="817462" y="4667105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Agronomic &amp; Biomedical</a:t>
            </a:r>
            <a:endParaRPr sz="900" dirty="0">
              <a:latin typeface="+mj-lt"/>
            </a:endParaRPr>
          </a:p>
        </p:txBody>
      </p:sp>
      <p:sp>
        <p:nvSpPr>
          <p:cNvPr id="80" name="Google Shape;4108;p100">
            <a:extLst>
              <a:ext uri="{FF2B5EF4-FFF2-40B4-BE49-F238E27FC236}">
                <a16:creationId xmlns:a16="http://schemas.microsoft.com/office/drawing/2014/main" id="{01DFC40D-E8A9-49D7-B613-C9DF6CA17C23}"/>
              </a:ext>
            </a:extLst>
          </p:cNvPr>
          <p:cNvSpPr txBox="1"/>
          <p:nvPr/>
        </p:nvSpPr>
        <p:spPr>
          <a:xfrm>
            <a:off x="817462" y="5087680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900" b="1" u="sng" dirty="0">
                <a:latin typeface="+mj-lt"/>
                <a:cs typeface="Arial" panose="020B0604020202020204" pitchFamily="34" charset="0"/>
              </a:rPr>
              <a:t>ALL</a:t>
            </a:r>
            <a:r>
              <a:rPr lang="nl-BE" sz="900" dirty="0">
                <a:latin typeface="+mj-lt"/>
                <a:cs typeface="Arial" panose="020B0604020202020204" pitchFamily="34" charset="0"/>
              </a:rPr>
              <a:t> disciplines / domains</a:t>
            </a:r>
            <a:endParaRPr sz="9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Google Shape;4120;p100">
            <a:extLst>
              <a:ext uri="{FF2B5EF4-FFF2-40B4-BE49-F238E27FC236}">
                <a16:creationId xmlns:a16="http://schemas.microsoft.com/office/drawing/2014/main" id="{60D9B33B-F0E7-4E13-9833-FB344B8BA2D4}"/>
              </a:ext>
            </a:extLst>
          </p:cNvPr>
          <p:cNvSpPr txBox="1"/>
          <p:nvPr/>
        </p:nvSpPr>
        <p:spPr>
          <a:xfrm>
            <a:off x="467136" y="4641673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82" name="Google Shape;4120;p100">
            <a:extLst>
              <a:ext uri="{FF2B5EF4-FFF2-40B4-BE49-F238E27FC236}">
                <a16:creationId xmlns:a16="http://schemas.microsoft.com/office/drawing/2014/main" id="{0A259109-A9BD-4653-9CEE-24D03B905429}"/>
              </a:ext>
            </a:extLst>
          </p:cNvPr>
          <p:cNvSpPr txBox="1"/>
          <p:nvPr/>
        </p:nvSpPr>
        <p:spPr>
          <a:xfrm>
            <a:off x="469273" y="5055619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94" name="Google Shape;4094;p100">
            <a:extLst>
              <a:ext uri="{FF2B5EF4-FFF2-40B4-BE49-F238E27FC236}">
                <a16:creationId xmlns:a16="http://schemas.microsoft.com/office/drawing/2014/main" id="{127FC96B-4D3E-4626-8868-DAD56C0940CF}"/>
              </a:ext>
            </a:extLst>
          </p:cNvPr>
          <p:cNvSpPr txBox="1"/>
          <p:nvPr/>
        </p:nvSpPr>
        <p:spPr>
          <a:xfrm>
            <a:off x="2810653" y="2261285"/>
            <a:ext cx="1918388" cy="39464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Affiliation / Tool</a:t>
            </a:r>
            <a:r>
              <a:rPr lang="en-GB" sz="9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900" dirty="0">
              <a:latin typeface="+mj-lt"/>
            </a:endParaRPr>
          </a:p>
        </p:txBody>
      </p:sp>
      <p:sp>
        <p:nvSpPr>
          <p:cNvPr id="95" name="Google Shape;4100;p100">
            <a:extLst>
              <a:ext uri="{FF2B5EF4-FFF2-40B4-BE49-F238E27FC236}">
                <a16:creationId xmlns:a16="http://schemas.microsoft.com/office/drawing/2014/main" id="{1B04CD3E-E8E6-410B-A09D-D1094E17D726}"/>
              </a:ext>
            </a:extLst>
          </p:cNvPr>
          <p:cNvSpPr txBox="1"/>
          <p:nvPr/>
        </p:nvSpPr>
        <p:spPr>
          <a:xfrm>
            <a:off x="2860453" y="2598380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NCEI of NOAA </a:t>
            </a:r>
          </a:p>
        </p:txBody>
      </p:sp>
      <p:sp>
        <p:nvSpPr>
          <p:cNvPr id="96" name="Google Shape;4101;p100">
            <a:extLst>
              <a:ext uri="{FF2B5EF4-FFF2-40B4-BE49-F238E27FC236}">
                <a16:creationId xmlns:a16="http://schemas.microsoft.com/office/drawing/2014/main" id="{9D3BD144-E7DE-4006-81F9-E96E6C0DD313}"/>
              </a:ext>
            </a:extLst>
          </p:cNvPr>
          <p:cNvSpPr txBox="1"/>
          <p:nvPr/>
        </p:nvSpPr>
        <p:spPr>
          <a:xfrm>
            <a:off x="2860452" y="2997228"/>
            <a:ext cx="1724771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4TU.ResearchData </a:t>
            </a:r>
          </a:p>
        </p:txBody>
      </p:sp>
      <p:sp>
        <p:nvSpPr>
          <p:cNvPr id="97" name="Google Shape;4102;p100">
            <a:extLst>
              <a:ext uri="{FF2B5EF4-FFF2-40B4-BE49-F238E27FC236}">
                <a16:creationId xmlns:a16="http://schemas.microsoft.com/office/drawing/2014/main" id="{AD474175-1D29-4E7F-BBD8-79A09136C19D}"/>
              </a:ext>
            </a:extLst>
          </p:cNvPr>
          <p:cNvSpPr txBox="1"/>
          <p:nvPr/>
        </p:nvSpPr>
        <p:spPr>
          <a:xfrm>
            <a:off x="2860453" y="3400121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900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FAIRsFAIR</a:t>
            </a:r>
            <a:endParaRPr lang="en-GB" sz="90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8" name="Google Shape;4103;p100">
            <a:extLst>
              <a:ext uri="{FF2B5EF4-FFF2-40B4-BE49-F238E27FC236}">
                <a16:creationId xmlns:a16="http://schemas.microsoft.com/office/drawing/2014/main" id="{EE204EDB-AB37-4A05-ABC4-E185E82ED93E}"/>
              </a:ext>
            </a:extLst>
          </p:cNvPr>
          <p:cNvSpPr txBox="1"/>
          <p:nvPr/>
        </p:nvSpPr>
        <p:spPr>
          <a:xfrm>
            <a:off x="2860453" y="3814941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</a:lstStyle>
          <a:p>
            <a:pPr lvl="1"/>
            <a:r>
              <a:rPr lang="en-GB" sz="900" dirty="0">
                <a:latin typeface="+mj-lt"/>
                <a:sym typeface="Arial"/>
              </a:rPr>
              <a:t>DRIIHM infrastructure</a:t>
            </a:r>
          </a:p>
        </p:txBody>
      </p:sp>
      <p:sp>
        <p:nvSpPr>
          <p:cNvPr id="99" name="Google Shape;4108;p100">
            <a:extLst>
              <a:ext uri="{FF2B5EF4-FFF2-40B4-BE49-F238E27FC236}">
                <a16:creationId xmlns:a16="http://schemas.microsoft.com/office/drawing/2014/main" id="{FFA1811B-3EDE-4598-B819-90169F0B0B42}"/>
              </a:ext>
            </a:extLst>
          </p:cNvPr>
          <p:cNvSpPr txBox="1"/>
          <p:nvPr/>
        </p:nvSpPr>
        <p:spPr>
          <a:xfrm>
            <a:off x="2860453" y="4233555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ODAM information system</a:t>
            </a:r>
            <a:endParaRPr sz="900" dirty="0">
              <a:latin typeface="+mj-lt"/>
            </a:endParaRPr>
          </a:p>
        </p:txBody>
      </p:sp>
      <p:sp>
        <p:nvSpPr>
          <p:cNvPr id="100" name="Google Shape;4108;p100">
            <a:extLst>
              <a:ext uri="{FF2B5EF4-FFF2-40B4-BE49-F238E27FC236}">
                <a16:creationId xmlns:a16="http://schemas.microsoft.com/office/drawing/2014/main" id="{511B3D6E-B489-4158-9B6E-DCFEB3D02DB7}"/>
              </a:ext>
            </a:extLst>
          </p:cNvPr>
          <p:cNvSpPr txBox="1"/>
          <p:nvPr/>
        </p:nvSpPr>
        <p:spPr>
          <a:xfrm>
            <a:off x="2860453" y="4667105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Agroportal</a:t>
            </a:r>
            <a:endParaRPr sz="900" dirty="0">
              <a:latin typeface="+mj-lt"/>
            </a:endParaRPr>
          </a:p>
        </p:txBody>
      </p:sp>
      <p:sp>
        <p:nvSpPr>
          <p:cNvPr id="101" name="Google Shape;4108;p100">
            <a:extLst>
              <a:ext uri="{FF2B5EF4-FFF2-40B4-BE49-F238E27FC236}">
                <a16:creationId xmlns:a16="http://schemas.microsoft.com/office/drawing/2014/main" id="{2F30C85A-00C9-4E1B-A84E-C6AE0228A043}"/>
              </a:ext>
            </a:extLst>
          </p:cNvPr>
          <p:cNvSpPr txBox="1"/>
          <p:nvPr/>
        </p:nvSpPr>
        <p:spPr>
          <a:xfrm>
            <a:off x="2860453" y="5087680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ARDC FAIR self-assessment tool </a:t>
            </a:r>
          </a:p>
        </p:txBody>
      </p:sp>
      <p:sp>
        <p:nvSpPr>
          <p:cNvPr id="103" name="Google Shape;4094;p100">
            <a:extLst>
              <a:ext uri="{FF2B5EF4-FFF2-40B4-BE49-F238E27FC236}">
                <a16:creationId xmlns:a16="http://schemas.microsoft.com/office/drawing/2014/main" id="{0221F822-D287-4EEB-AA92-69E90C530DBA}"/>
              </a:ext>
            </a:extLst>
          </p:cNvPr>
          <p:cNvSpPr txBox="1"/>
          <p:nvPr/>
        </p:nvSpPr>
        <p:spPr>
          <a:xfrm>
            <a:off x="4853644" y="2261285"/>
            <a:ext cx="1918388" cy="39464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Tester</a:t>
            </a:r>
            <a:endParaRPr sz="900" dirty="0">
              <a:latin typeface="+mj-lt"/>
            </a:endParaRPr>
          </a:p>
        </p:txBody>
      </p:sp>
      <p:sp>
        <p:nvSpPr>
          <p:cNvPr id="104" name="Google Shape;4100;p100">
            <a:extLst>
              <a:ext uri="{FF2B5EF4-FFF2-40B4-BE49-F238E27FC236}">
                <a16:creationId xmlns:a16="http://schemas.microsoft.com/office/drawing/2014/main" id="{E9CEAA71-BA26-4850-AF40-D81E38EC9496}"/>
              </a:ext>
            </a:extLst>
          </p:cNvPr>
          <p:cNvSpPr txBox="1"/>
          <p:nvPr/>
        </p:nvSpPr>
        <p:spPr>
          <a:xfrm>
            <a:off x="4903444" y="2598380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Ge Peng</a:t>
            </a:r>
            <a:endParaRPr sz="900" dirty="0">
              <a:latin typeface="+mj-lt"/>
            </a:endParaRPr>
          </a:p>
        </p:txBody>
      </p:sp>
      <p:sp>
        <p:nvSpPr>
          <p:cNvPr id="105" name="Google Shape;4101;p100">
            <a:extLst>
              <a:ext uri="{FF2B5EF4-FFF2-40B4-BE49-F238E27FC236}">
                <a16:creationId xmlns:a16="http://schemas.microsoft.com/office/drawing/2014/main" id="{77FAD8CE-4E65-40E2-B9B6-4DC840FD2A4E}"/>
              </a:ext>
            </a:extLst>
          </p:cNvPr>
          <p:cNvSpPr txBox="1"/>
          <p:nvPr/>
        </p:nvSpPr>
        <p:spPr>
          <a:xfrm>
            <a:off x="4903443" y="2997228"/>
            <a:ext cx="1724771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600" dirty="0">
                <a:latin typeface="+mj-lt"/>
              </a:rPr>
              <a:t>Egbert Gramsbergen, Paula Martinez-Lavanchy, Madeleine de Smaele, Marta Teperek</a:t>
            </a:r>
            <a:endParaRPr sz="600" dirty="0">
              <a:latin typeface="+mj-lt"/>
            </a:endParaRPr>
          </a:p>
        </p:txBody>
      </p:sp>
      <p:sp>
        <p:nvSpPr>
          <p:cNvPr id="106" name="Google Shape;4102;p100">
            <a:extLst>
              <a:ext uri="{FF2B5EF4-FFF2-40B4-BE49-F238E27FC236}">
                <a16:creationId xmlns:a16="http://schemas.microsoft.com/office/drawing/2014/main" id="{D7E17E93-7A4E-4FB2-B313-B80E703A3F73}"/>
              </a:ext>
            </a:extLst>
          </p:cNvPr>
          <p:cNvSpPr txBox="1"/>
          <p:nvPr/>
        </p:nvSpPr>
        <p:spPr>
          <a:xfrm>
            <a:off x="4903444" y="3400121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900" dirty="0">
                <a:latin typeface="+mj-lt"/>
              </a:rPr>
              <a:t>Anusuriya Devaraju</a:t>
            </a:r>
            <a:endParaRPr sz="900" dirty="0">
              <a:latin typeface="+mj-lt"/>
            </a:endParaRPr>
          </a:p>
        </p:txBody>
      </p:sp>
      <p:sp>
        <p:nvSpPr>
          <p:cNvPr id="107" name="Google Shape;4103;p100">
            <a:extLst>
              <a:ext uri="{FF2B5EF4-FFF2-40B4-BE49-F238E27FC236}">
                <a16:creationId xmlns:a16="http://schemas.microsoft.com/office/drawing/2014/main" id="{1E144C4F-6E79-41BD-9D2E-FD365A0CEDB3}"/>
              </a:ext>
            </a:extLst>
          </p:cNvPr>
          <p:cNvSpPr txBox="1"/>
          <p:nvPr/>
        </p:nvSpPr>
        <p:spPr>
          <a:xfrm>
            <a:off x="4903444" y="3814941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</a:lstStyle>
          <a:p>
            <a:pPr lvl="1"/>
            <a:r>
              <a:rPr lang="en-GB" sz="900" dirty="0">
                <a:latin typeface="+mj-lt"/>
                <a:sym typeface="Arial"/>
              </a:rPr>
              <a:t>Romain David &amp; Emilie </a:t>
            </a:r>
            <a:r>
              <a:rPr lang="en-GB" sz="900" dirty="0" err="1">
                <a:latin typeface="+mj-lt"/>
                <a:sym typeface="Arial"/>
              </a:rPr>
              <a:t>Lerigoleur</a:t>
            </a:r>
            <a:endParaRPr sz="900" dirty="0">
              <a:latin typeface="+mj-lt"/>
            </a:endParaRPr>
          </a:p>
        </p:txBody>
      </p:sp>
      <p:sp>
        <p:nvSpPr>
          <p:cNvPr id="108" name="Google Shape;4108;p100">
            <a:extLst>
              <a:ext uri="{FF2B5EF4-FFF2-40B4-BE49-F238E27FC236}">
                <a16:creationId xmlns:a16="http://schemas.microsoft.com/office/drawing/2014/main" id="{17AF699F-4AD0-4E06-A60B-410576D594F9}"/>
              </a:ext>
            </a:extLst>
          </p:cNvPr>
          <p:cNvSpPr txBox="1"/>
          <p:nvPr/>
        </p:nvSpPr>
        <p:spPr>
          <a:xfrm>
            <a:off x="4903444" y="4233555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Romain David &amp; Daniel Jacob</a:t>
            </a:r>
            <a:endParaRPr sz="900" dirty="0">
              <a:latin typeface="+mj-lt"/>
            </a:endParaRPr>
          </a:p>
        </p:txBody>
      </p:sp>
      <p:sp>
        <p:nvSpPr>
          <p:cNvPr id="109" name="Google Shape;4108;p100">
            <a:extLst>
              <a:ext uri="{FF2B5EF4-FFF2-40B4-BE49-F238E27FC236}">
                <a16:creationId xmlns:a16="http://schemas.microsoft.com/office/drawing/2014/main" id="{187EF47E-D78A-4687-A3D9-2C57E3EDB595}"/>
              </a:ext>
            </a:extLst>
          </p:cNvPr>
          <p:cNvSpPr txBox="1"/>
          <p:nvPr/>
        </p:nvSpPr>
        <p:spPr>
          <a:xfrm>
            <a:off x="4903444" y="4667105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700" dirty="0">
                <a:latin typeface="+mj-lt"/>
              </a:rPr>
              <a:t>Romain David, Clément Jonquet &amp; Emma Amdouni</a:t>
            </a:r>
            <a:endParaRPr sz="700" dirty="0">
              <a:latin typeface="+mj-lt"/>
            </a:endParaRPr>
          </a:p>
        </p:txBody>
      </p:sp>
      <p:sp>
        <p:nvSpPr>
          <p:cNvPr id="110" name="Google Shape;4108;p100">
            <a:extLst>
              <a:ext uri="{FF2B5EF4-FFF2-40B4-BE49-F238E27FC236}">
                <a16:creationId xmlns:a16="http://schemas.microsoft.com/office/drawing/2014/main" id="{F90DF95D-B74B-4704-AADF-1D34AA1C1B11}"/>
              </a:ext>
            </a:extLst>
          </p:cNvPr>
          <p:cNvSpPr txBox="1"/>
          <p:nvPr/>
        </p:nvSpPr>
        <p:spPr>
          <a:xfrm>
            <a:off x="4903444" y="5087680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Kerry </a:t>
            </a:r>
            <a:r>
              <a:rPr lang="en-GB" sz="90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Levett</a:t>
            </a:r>
            <a:r>
              <a:rPr lang="en-GB" sz="9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&amp; Nichola Burton</a:t>
            </a:r>
            <a:endParaRPr sz="900" dirty="0">
              <a:latin typeface="+mj-lt"/>
            </a:endParaRPr>
          </a:p>
        </p:txBody>
      </p:sp>
      <p:sp>
        <p:nvSpPr>
          <p:cNvPr id="121" name="Google Shape;4094;p100">
            <a:extLst>
              <a:ext uri="{FF2B5EF4-FFF2-40B4-BE49-F238E27FC236}">
                <a16:creationId xmlns:a16="http://schemas.microsoft.com/office/drawing/2014/main" id="{453DCC98-611E-4766-9FDC-7BA2AE73AEE1}"/>
              </a:ext>
            </a:extLst>
          </p:cNvPr>
          <p:cNvSpPr txBox="1"/>
          <p:nvPr/>
        </p:nvSpPr>
        <p:spPr>
          <a:xfrm>
            <a:off x="6896636" y="2261285"/>
            <a:ext cx="1918388" cy="39464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Entity</a:t>
            </a:r>
            <a:endParaRPr sz="900" dirty="0">
              <a:latin typeface="+mj-lt"/>
            </a:endParaRPr>
          </a:p>
        </p:txBody>
      </p:sp>
      <p:sp>
        <p:nvSpPr>
          <p:cNvPr id="122" name="Google Shape;4100;p100">
            <a:extLst>
              <a:ext uri="{FF2B5EF4-FFF2-40B4-BE49-F238E27FC236}">
                <a16:creationId xmlns:a16="http://schemas.microsoft.com/office/drawing/2014/main" id="{B3B9A503-7669-4338-8B94-5A543B781D42}"/>
              </a:ext>
            </a:extLst>
          </p:cNvPr>
          <p:cNvSpPr txBox="1"/>
          <p:nvPr/>
        </p:nvSpPr>
        <p:spPr>
          <a:xfrm>
            <a:off x="6946436" y="2598380"/>
            <a:ext cx="1724770" cy="27700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defRPr>
            </a:lvl2pPr>
          </a:lstStyle>
          <a:p>
            <a:pPr lvl="1"/>
            <a:r>
              <a:rPr lang="en-GB" sz="900">
                <a:latin typeface="+mj-lt"/>
                <a:sym typeface="Arial"/>
              </a:rPr>
              <a:t>Dataset</a:t>
            </a:r>
            <a:endParaRPr sz="900" dirty="0">
              <a:latin typeface="+mj-lt"/>
            </a:endParaRPr>
          </a:p>
        </p:txBody>
      </p:sp>
      <p:sp>
        <p:nvSpPr>
          <p:cNvPr id="123" name="Google Shape;4101;p100">
            <a:extLst>
              <a:ext uri="{FF2B5EF4-FFF2-40B4-BE49-F238E27FC236}">
                <a16:creationId xmlns:a16="http://schemas.microsoft.com/office/drawing/2014/main" id="{4FD1BEC1-2DB6-423B-86C9-65DF38A366A9}"/>
              </a:ext>
            </a:extLst>
          </p:cNvPr>
          <p:cNvSpPr txBox="1"/>
          <p:nvPr/>
        </p:nvSpPr>
        <p:spPr>
          <a:xfrm>
            <a:off x="6946435" y="2997228"/>
            <a:ext cx="1724771" cy="27700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defRPr>
            </a:lvl2pPr>
          </a:lstStyle>
          <a:p>
            <a:pPr lvl="1"/>
            <a:r>
              <a:rPr lang="en-GB" sz="900">
                <a:latin typeface="+mj-lt"/>
                <a:sym typeface="Arial"/>
              </a:rPr>
              <a:t>Dataset</a:t>
            </a:r>
            <a:endParaRPr sz="900" dirty="0">
              <a:latin typeface="+mj-lt"/>
            </a:endParaRPr>
          </a:p>
        </p:txBody>
      </p:sp>
      <p:sp>
        <p:nvSpPr>
          <p:cNvPr id="124" name="Google Shape;4102;p100">
            <a:extLst>
              <a:ext uri="{FF2B5EF4-FFF2-40B4-BE49-F238E27FC236}">
                <a16:creationId xmlns:a16="http://schemas.microsoft.com/office/drawing/2014/main" id="{A8062CD8-2B63-4703-861E-A38E95198AD5}"/>
              </a:ext>
            </a:extLst>
          </p:cNvPr>
          <p:cNvSpPr txBox="1"/>
          <p:nvPr/>
        </p:nvSpPr>
        <p:spPr>
          <a:xfrm>
            <a:off x="6946436" y="3400121"/>
            <a:ext cx="1724770" cy="277004"/>
          </a:xfrm>
          <a:prstGeom prst="rect">
            <a:avLst/>
          </a:prstGeom>
          <a:solidFill>
            <a:schemeClr val="accent5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FFFFFF"/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GB" sz="900">
                <a:latin typeface="+mj-lt"/>
                <a:sym typeface="Arial"/>
              </a:rPr>
              <a:t>Methodology</a:t>
            </a:r>
            <a:endParaRPr sz="900" dirty="0">
              <a:latin typeface="+mj-lt"/>
            </a:endParaRPr>
          </a:p>
        </p:txBody>
      </p:sp>
      <p:sp>
        <p:nvSpPr>
          <p:cNvPr id="125" name="Google Shape;4103;p100">
            <a:extLst>
              <a:ext uri="{FF2B5EF4-FFF2-40B4-BE49-F238E27FC236}">
                <a16:creationId xmlns:a16="http://schemas.microsoft.com/office/drawing/2014/main" id="{AAC4E4E1-6CD7-4D9B-AB7B-DCFD5365D551}"/>
              </a:ext>
            </a:extLst>
          </p:cNvPr>
          <p:cNvSpPr txBox="1"/>
          <p:nvPr/>
        </p:nvSpPr>
        <p:spPr>
          <a:xfrm>
            <a:off x="6946436" y="3814941"/>
            <a:ext cx="1724770" cy="277004"/>
          </a:xfrm>
          <a:prstGeom prst="rect">
            <a:avLst/>
          </a:prstGeom>
          <a:solidFill>
            <a:schemeClr val="accent5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Methodology</a:t>
            </a:r>
            <a:endParaRPr sz="900" dirty="0">
              <a:latin typeface="+mj-lt"/>
            </a:endParaRPr>
          </a:p>
        </p:txBody>
      </p:sp>
      <p:sp>
        <p:nvSpPr>
          <p:cNvPr id="126" name="Google Shape;4108;p100">
            <a:extLst>
              <a:ext uri="{FF2B5EF4-FFF2-40B4-BE49-F238E27FC236}">
                <a16:creationId xmlns:a16="http://schemas.microsoft.com/office/drawing/2014/main" id="{60E597F2-2D79-47C9-9570-8EB0BB02490F}"/>
              </a:ext>
            </a:extLst>
          </p:cNvPr>
          <p:cNvSpPr txBox="1"/>
          <p:nvPr/>
        </p:nvSpPr>
        <p:spPr>
          <a:xfrm>
            <a:off x="6946436" y="4233555"/>
            <a:ext cx="1724770" cy="27700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</a:defRPr>
            </a:lvl2pPr>
          </a:lstStyle>
          <a:p>
            <a:pPr lvl="1"/>
            <a:r>
              <a:rPr lang="en-GB" dirty="0">
                <a:sym typeface="Arial"/>
              </a:rPr>
              <a:t>Dataset</a:t>
            </a:r>
            <a:endParaRPr dirty="0"/>
          </a:p>
        </p:txBody>
      </p:sp>
      <p:sp>
        <p:nvSpPr>
          <p:cNvPr id="127" name="Google Shape;4108;p100">
            <a:extLst>
              <a:ext uri="{FF2B5EF4-FFF2-40B4-BE49-F238E27FC236}">
                <a16:creationId xmlns:a16="http://schemas.microsoft.com/office/drawing/2014/main" id="{9BA838EB-251F-4C8F-A159-92509DF38464}"/>
              </a:ext>
            </a:extLst>
          </p:cNvPr>
          <p:cNvSpPr txBox="1"/>
          <p:nvPr/>
        </p:nvSpPr>
        <p:spPr>
          <a:xfrm>
            <a:off x="6946436" y="4667105"/>
            <a:ext cx="1724770" cy="277004"/>
          </a:xfrm>
          <a:prstGeom prst="rect">
            <a:avLst/>
          </a:prstGeom>
          <a:solidFill>
            <a:schemeClr val="accent6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FFFFFF"/>
                </a:solidFill>
                <a:latin typeface="+mj-lt"/>
                <a:cs typeface="Arial"/>
              </a:defRPr>
            </a:lvl2pPr>
          </a:lstStyle>
          <a:p>
            <a:pPr lvl="1"/>
            <a:r>
              <a:rPr lang="en-GB" dirty="0">
                <a:sym typeface="Arial"/>
              </a:rPr>
              <a:t>Ontology</a:t>
            </a:r>
            <a:endParaRPr dirty="0"/>
          </a:p>
        </p:txBody>
      </p:sp>
      <p:sp>
        <p:nvSpPr>
          <p:cNvPr id="128" name="Google Shape;4108;p100">
            <a:extLst>
              <a:ext uri="{FF2B5EF4-FFF2-40B4-BE49-F238E27FC236}">
                <a16:creationId xmlns:a16="http://schemas.microsoft.com/office/drawing/2014/main" id="{2224357E-0362-476B-ADD7-C3CE4FC488EA}"/>
              </a:ext>
            </a:extLst>
          </p:cNvPr>
          <p:cNvSpPr txBox="1"/>
          <p:nvPr/>
        </p:nvSpPr>
        <p:spPr>
          <a:xfrm>
            <a:off x="6946436" y="5087680"/>
            <a:ext cx="1724770" cy="277004"/>
          </a:xfrm>
          <a:prstGeom prst="rect">
            <a:avLst/>
          </a:prstGeom>
          <a:solidFill>
            <a:schemeClr val="accent5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FFFFFF"/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GB" sz="900" dirty="0">
                <a:latin typeface="+mj-lt"/>
                <a:sym typeface="Arial"/>
              </a:rPr>
              <a:t>Methodology</a:t>
            </a:r>
            <a:endParaRPr sz="900" dirty="0">
              <a:latin typeface="+mj-lt"/>
            </a:endParaRPr>
          </a:p>
        </p:txBody>
      </p:sp>
      <p:cxnSp>
        <p:nvCxnSpPr>
          <p:cNvPr id="24" name="Google Shape;4111;p100">
            <a:extLst>
              <a:ext uri="{FF2B5EF4-FFF2-40B4-BE49-F238E27FC236}">
                <a16:creationId xmlns:a16="http://schemas.microsoft.com/office/drawing/2014/main" id="{72D87C90-6CFE-4759-AAA3-E3BA555C9409}"/>
              </a:ext>
            </a:extLst>
          </p:cNvPr>
          <p:cNvCxnSpPr>
            <a:cxnSpLocks/>
          </p:cNvCxnSpPr>
          <p:nvPr/>
        </p:nvCxnSpPr>
        <p:spPr>
          <a:xfrm>
            <a:off x="467137" y="2538080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5" name="Google Shape;4112;p100">
            <a:extLst>
              <a:ext uri="{FF2B5EF4-FFF2-40B4-BE49-F238E27FC236}">
                <a16:creationId xmlns:a16="http://schemas.microsoft.com/office/drawing/2014/main" id="{E459654F-E117-4845-8BB8-DA47A8BF01BC}"/>
              </a:ext>
            </a:extLst>
          </p:cNvPr>
          <p:cNvCxnSpPr>
            <a:cxnSpLocks/>
          </p:cNvCxnSpPr>
          <p:nvPr/>
        </p:nvCxnSpPr>
        <p:spPr>
          <a:xfrm>
            <a:off x="467137" y="2939236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6" name="Google Shape;4113;p100">
            <a:extLst>
              <a:ext uri="{FF2B5EF4-FFF2-40B4-BE49-F238E27FC236}">
                <a16:creationId xmlns:a16="http://schemas.microsoft.com/office/drawing/2014/main" id="{796EB69C-3E06-4210-8089-0073D27C0AAD}"/>
              </a:ext>
            </a:extLst>
          </p:cNvPr>
          <p:cNvCxnSpPr>
            <a:cxnSpLocks/>
          </p:cNvCxnSpPr>
          <p:nvPr/>
        </p:nvCxnSpPr>
        <p:spPr>
          <a:xfrm>
            <a:off x="467137" y="3337441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8" name="Google Shape;4114;p100">
            <a:extLst>
              <a:ext uri="{FF2B5EF4-FFF2-40B4-BE49-F238E27FC236}">
                <a16:creationId xmlns:a16="http://schemas.microsoft.com/office/drawing/2014/main" id="{D779C227-CB60-4A84-88A6-F9587E6ED10E}"/>
              </a:ext>
            </a:extLst>
          </p:cNvPr>
          <p:cNvCxnSpPr>
            <a:cxnSpLocks/>
          </p:cNvCxnSpPr>
          <p:nvPr/>
        </p:nvCxnSpPr>
        <p:spPr>
          <a:xfrm>
            <a:off x="467137" y="3748434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9" name="Google Shape;4115;p100">
            <a:extLst>
              <a:ext uri="{FF2B5EF4-FFF2-40B4-BE49-F238E27FC236}">
                <a16:creationId xmlns:a16="http://schemas.microsoft.com/office/drawing/2014/main" id="{C9381750-238A-4FF1-822D-D7C935B8F0A5}"/>
              </a:ext>
            </a:extLst>
          </p:cNvPr>
          <p:cNvCxnSpPr>
            <a:cxnSpLocks/>
          </p:cNvCxnSpPr>
          <p:nvPr/>
        </p:nvCxnSpPr>
        <p:spPr>
          <a:xfrm>
            <a:off x="467137" y="4167047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4" name="Google Shape;4111;p100">
            <a:extLst>
              <a:ext uri="{FF2B5EF4-FFF2-40B4-BE49-F238E27FC236}">
                <a16:creationId xmlns:a16="http://schemas.microsoft.com/office/drawing/2014/main" id="{0949DE14-3B02-42F1-B9FB-BAFA7E6AB72F}"/>
              </a:ext>
            </a:extLst>
          </p:cNvPr>
          <p:cNvCxnSpPr>
            <a:cxnSpLocks/>
          </p:cNvCxnSpPr>
          <p:nvPr/>
        </p:nvCxnSpPr>
        <p:spPr>
          <a:xfrm>
            <a:off x="467137" y="4589620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5" name="Google Shape;4112;p100">
            <a:extLst>
              <a:ext uri="{FF2B5EF4-FFF2-40B4-BE49-F238E27FC236}">
                <a16:creationId xmlns:a16="http://schemas.microsoft.com/office/drawing/2014/main" id="{F37AAD91-84E4-4427-B151-7BCCFAA0E819}"/>
              </a:ext>
            </a:extLst>
          </p:cNvPr>
          <p:cNvCxnSpPr>
            <a:cxnSpLocks/>
          </p:cNvCxnSpPr>
          <p:nvPr/>
        </p:nvCxnSpPr>
        <p:spPr>
          <a:xfrm>
            <a:off x="467136" y="5020920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" name="Google Shape;4108;p100">
            <a:extLst>
              <a:ext uri="{FF2B5EF4-FFF2-40B4-BE49-F238E27FC236}">
                <a16:creationId xmlns:a16="http://schemas.microsoft.com/office/drawing/2014/main" id="{27BA218D-83A5-4E93-B437-72C93DB7CCC6}"/>
              </a:ext>
            </a:extLst>
          </p:cNvPr>
          <p:cNvSpPr txBox="1"/>
          <p:nvPr/>
        </p:nvSpPr>
        <p:spPr>
          <a:xfrm>
            <a:off x="817462" y="5453152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900" dirty="0">
                <a:latin typeface="+mj-lt"/>
                <a:cs typeface="Arial" panose="020B0604020202020204" pitchFamily="34" charset="0"/>
              </a:rPr>
              <a:t>Humanities &amp; Social Sciences</a:t>
            </a:r>
            <a:endParaRPr sz="9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Google Shape;4108;p100">
            <a:extLst>
              <a:ext uri="{FF2B5EF4-FFF2-40B4-BE49-F238E27FC236}">
                <a16:creationId xmlns:a16="http://schemas.microsoft.com/office/drawing/2014/main" id="{7BAF9A2D-B352-42C2-A69A-5740815895EA}"/>
              </a:ext>
            </a:extLst>
          </p:cNvPr>
          <p:cNvSpPr txBox="1"/>
          <p:nvPr/>
        </p:nvSpPr>
        <p:spPr>
          <a:xfrm>
            <a:off x="817462" y="5825864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900" dirty="0">
                <a:latin typeface="+mj-lt"/>
                <a:cs typeface="Arial" panose="020B0604020202020204" pitchFamily="34" charset="0"/>
              </a:rPr>
              <a:t>Astronomy</a:t>
            </a:r>
            <a:endParaRPr sz="9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Google Shape;4108;p100">
            <a:extLst>
              <a:ext uri="{FF2B5EF4-FFF2-40B4-BE49-F238E27FC236}">
                <a16:creationId xmlns:a16="http://schemas.microsoft.com/office/drawing/2014/main" id="{D1299DA9-CF01-47D9-BA24-931F222C4752}"/>
              </a:ext>
            </a:extLst>
          </p:cNvPr>
          <p:cNvSpPr txBox="1"/>
          <p:nvPr/>
        </p:nvSpPr>
        <p:spPr>
          <a:xfrm>
            <a:off x="2860453" y="5453152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DRI</a:t>
            </a:r>
          </a:p>
        </p:txBody>
      </p:sp>
      <p:sp>
        <p:nvSpPr>
          <p:cNvPr id="61" name="Google Shape;4108;p100">
            <a:extLst>
              <a:ext uri="{FF2B5EF4-FFF2-40B4-BE49-F238E27FC236}">
                <a16:creationId xmlns:a16="http://schemas.microsoft.com/office/drawing/2014/main" id="{1222808A-13D6-41C9-A9BC-E2C104EAAF94}"/>
              </a:ext>
            </a:extLst>
          </p:cNvPr>
          <p:cNvSpPr txBox="1"/>
          <p:nvPr/>
        </p:nvSpPr>
        <p:spPr>
          <a:xfrm>
            <a:off x="2860452" y="5822224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CDS</a:t>
            </a:r>
          </a:p>
        </p:txBody>
      </p:sp>
      <p:sp>
        <p:nvSpPr>
          <p:cNvPr id="62" name="Google Shape;4108;p100">
            <a:extLst>
              <a:ext uri="{FF2B5EF4-FFF2-40B4-BE49-F238E27FC236}">
                <a16:creationId xmlns:a16="http://schemas.microsoft.com/office/drawing/2014/main" id="{B50B292C-9551-418B-B25F-6464D73B4625}"/>
              </a:ext>
            </a:extLst>
          </p:cNvPr>
          <p:cNvSpPr txBox="1"/>
          <p:nvPr/>
        </p:nvSpPr>
        <p:spPr>
          <a:xfrm>
            <a:off x="4903444" y="5453152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8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Kathryn Cassidy &amp; Natalie Harrower </a:t>
            </a:r>
            <a:endParaRPr sz="800" dirty="0">
              <a:latin typeface="+mj-lt"/>
            </a:endParaRPr>
          </a:p>
        </p:txBody>
      </p:sp>
      <p:sp>
        <p:nvSpPr>
          <p:cNvPr id="63" name="Google Shape;4108;p100">
            <a:extLst>
              <a:ext uri="{FF2B5EF4-FFF2-40B4-BE49-F238E27FC236}">
                <a16:creationId xmlns:a16="http://schemas.microsoft.com/office/drawing/2014/main" id="{EA86BC0B-84B0-4BDC-8AC7-B7F0E57B5077}"/>
              </a:ext>
            </a:extLst>
          </p:cNvPr>
          <p:cNvSpPr txBox="1"/>
          <p:nvPr/>
        </p:nvSpPr>
        <p:spPr>
          <a:xfrm>
            <a:off x="4903443" y="5829836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Françoise Genova</a:t>
            </a:r>
            <a:endParaRPr sz="900" dirty="0">
              <a:latin typeface="+mj-lt"/>
            </a:endParaRPr>
          </a:p>
        </p:txBody>
      </p:sp>
      <p:sp>
        <p:nvSpPr>
          <p:cNvPr id="64" name="Google Shape;4108;p100">
            <a:extLst>
              <a:ext uri="{FF2B5EF4-FFF2-40B4-BE49-F238E27FC236}">
                <a16:creationId xmlns:a16="http://schemas.microsoft.com/office/drawing/2014/main" id="{EFBD900C-5488-48CC-8F8B-FAEF3B4501EC}"/>
              </a:ext>
            </a:extLst>
          </p:cNvPr>
          <p:cNvSpPr txBox="1"/>
          <p:nvPr/>
        </p:nvSpPr>
        <p:spPr>
          <a:xfrm>
            <a:off x="6946435" y="5453356"/>
            <a:ext cx="1724770" cy="27700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</a:defRPr>
            </a:lvl2pPr>
          </a:lstStyle>
          <a:p>
            <a:pPr lvl="1"/>
            <a:r>
              <a:rPr lang="en-GB" dirty="0">
                <a:sym typeface="Arial"/>
              </a:rPr>
              <a:t>Dataset</a:t>
            </a:r>
            <a:endParaRPr dirty="0"/>
          </a:p>
        </p:txBody>
      </p:sp>
      <p:sp>
        <p:nvSpPr>
          <p:cNvPr id="65" name="Google Shape;4108;p100">
            <a:extLst>
              <a:ext uri="{FF2B5EF4-FFF2-40B4-BE49-F238E27FC236}">
                <a16:creationId xmlns:a16="http://schemas.microsoft.com/office/drawing/2014/main" id="{F88D0B19-97F6-436B-8EF8-D5E1263028B6}"/>
              </a:ext>
            </a:extLst>
          </p:cNvPr>
          <p:cNvSpPr txBox="1"/>
          <p:nvPr/>
        </p:nvSpPr>
        <p:spPr>
          <a:xfrm>
            <a:off x="6946435" y="5844172"/>
            <a:ext cx="1724770" cy="27700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</a:defRPr>
            </a:lvl2pPr>
          </a:lstStyle>
          <a:p>
            <a:pPr lvl="1"/>
            <a:r>
              <a:rPr lang="en-GB" dirty="0">
                <a:sym typeface="Arial"/>
              </a:rPr>
              <a:t>Dataset</a:t>
            </a:r>
            <a:endParaRPr dirty="0"/>
          </a:p>
        </p:txBody>
      </p:sp>
      <p:sp>
        <p:nvSpPr>
          <p:cNvPr id="66" name="Google Shape;4120;p100">
            <a:extLst>
              <a:ext uri="{FF2B5EF4-FFF2-40B4-BE49-F238E27FC236}">
                <a16:creationId xmlns:a16="http://schemas.microsoft.com/office/drawing/2014/main" id="{AD67CBE7-5702-4BD8-A063-8CB8EEB1AD53}"/>
              </a:ext>
            </a:extLst>
          </p:cNvPr>
          <p:cNvSpPr txBox="1"/>
          <p:nvPr/>
        </p:nvSpPr>
        <p:spPr>
          <a:xfrm>
            <a:off x="469273" y="5425551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67" name="Google Shape;4120;p100">
            <a:extLst>
              <a:ext uri="{FF2B5EF4-FFF2-40B4-BE49-F238E27FC236}">
                <a16:creationId xmlns:a16="http://schemas.microsoft.com/office/drawing/2014/main" id="{DFAF6527-F216-46EF-885D-D21E2BD90BA2}"/>
              </a:ext>
            </a:extLst>
          </p:cNvPr>
          <p:cNvSpPr txBox="1"/>
          <p:nvPr/>
        </p:nvSpPr>
        <p:spPr>
          <a:xfrm>
            <a:off x="469273" y="5799640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cs typeface="Arial"/>
                <a:sym typeface="Arial"/>
              </a:rPr>
              <a:t>9</a:t>
            </a:r>
            <a:endParaRPr dirty="0"/>
          </a:p>
        </p:txBody>
      </p:sp>
      <p:cxnSp>
        <p:nvCxnSpPr>
          <p:cNvPr id="68" name="Google Shape;4112;p100">
            <a:extLst>
              <a:ext uri="{FF2B5EF4-FFF2-40B4-BE49-F238E27FC236}">
                <a16:creationId xmlns:a16="http://schemas.microsoft.com/office/drawing/2014/main" id="{C59E3AFD-C630-44A3-9F7B-BDDDAE9F4146}"/>
              </a:ext>
            </a:extLst>
          </p:cNvPr>
          <p:cNvCxnSpPr>
            <a:cxnSpLocks/>
          </p:cNvCxnSpPr>
          <p:nvPr/>
        </p:nvCxnSpPr>
        <p:spPr>
          <a:xfrm>
            <a:off x="467136" y="5407111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9" name="Google Shape;4112;p100">
            <a:extLst>
              <a:ext uri="{FF2B5EF4-FFF2-40B4-BE49-F238E27FC236}">
                <a16:creationId xmlns:a16="http://schemas.microsoft.com/office/drawing/2014/main" id="{A0641B68-9A91-4DF9-A4F8-9741DDC6EA98}"/>
              </a:ext>
            </a:extLst>
          </p:cNvPr>
          <p:cNvCxnSpPr>
            <a:cxnSpLocks/>
          </p:cNvCxnSpPr>
          <p:nvPr/>
        </p:nvCxnSpPr>
        <p:spPr>
          <a:xfrm>
            <a:off x="467136" y="5781311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4795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9B7E-0C49-46A8-87AC-A947EFF5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Testing insights |</a:t>
            </a:r>
            <a:r>
              <a:rPr lang="en-US" dirty="0"/>
              <a:t>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5317-3083-4EDF-885F-80737A22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AA0D-3C03-49B4-A5EE-B9D6CF1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9572-C41F-41BE-8A06-2A4F2BC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18</a:t>
            </a:fld>
            <a:endParaRPr lang="it-IT" alt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E8642-0734-45BF-812D-4954F95248F8}"/>
              </a:ext>
            </a:extLst>
          </p:cNvPr>
          <p:cNvSpPr txBox="1"/>
          <p:nvPr/>
        </p:nvSpPr>
        <p:spPr>
          <a:xfrm>
            <a:off x="567077" y="1609542"/>
            <a:ext cx="78867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There are (too) many indicators. However, others note that this level of granularity is useful, so you need to think about all the aspects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Testing the indicators provided suggestions for improving existing evaluation approaches or existing standards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Issue about distinguishing indicators for metadata separate from data, which does not work for resources with embedded metadata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Overlap between indicators (e.g. across principles F1/A1 and F2/R1) which is the result of FAIR principles not being entirely independent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Some indicators are conditional, e.g. the ones on authentication, authorisation, references and consent – if not applicable, they should not ‘count’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Several indicators require compliance with community standards, but the question is who defines them?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If data is an ontology, different set of indicators or different priorities may be needed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One tester proposes to do away with all priorities entirely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7AF5B8-6F2B-4B2F-98A9-9FBC76E09C9B}"/>
              </a:ext>
            </a:extLst>
          </p:cNvPr>
          <p:cNvGrpSpPr/>
          <p:nvPr/>
        </p:nvGrpSpPr>
        <p:grpSpPr>
          <a:xfrm>
            <a:off x="710103" y="801522"/>
            <a:ext cx="7555628" cy="688747"/>
            <a:chOff x="710103" y="801522"/>
            <a:chExt cx="7555628" cy="688747"/>
          </a:xfrm>
        </p:grpSpPr>
        <p:sp>
          <p:nvSpPr>
            <p:cNvPr id="7" name="Google Shape;2765;p81">
              <a:extLst>
                <a:ext uri="{FF2B5EF4-FFF2-40B4-BE49-F238E27FC236}">
                  <a16:creationId xmlns:a16="http://schemas.microsoft.com/office/drawing/2014/main" id="{81A30809-C9AE-4E28-99EA-D25956691794}"/>
                </a:ext>
              </a:extLst>
            </p:cNvPr>
            <p:cNvSpPr/>
            <p:nvPr/>
          </p:nvSpPr>
          <p:spPr>
            <a:xfrm>
              <a:off x="710103" y="893884"/>
              <a:ext cx="7555628" cy="184724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2759;p81">
              <a:extLst>
                <a:ext uri="{FF2B5EF4-FFF2-40B4-BE49-F238E27FC236}">
                  <a16:creationId xmlns:a16="http://schemas.microsoft.com/office/drawing/2014/main" id="{6F66B359-7C09-415C-AE97-9B9F4D4F3669}"/>
                </a:ext>
              </a:extLst>
            </p:cNvPr>
            <p:cNvGrpSpPr/>
            <p:nvPr/>
          </p:nvGrpSpPr>
          <p:grpSpPr>
            <a:xfrm>
              <a:off x="1303336" y="801522"/>
              <a:ext cx="708028" cy="307873"/>
              <a:chOff x="4926080" y="3280644"/>
              <a:chExt cx="828000" cy="360040"/>
            </a:xfrm>
          </p:grpSpPr>
          <p:sp>
            <p:nvSpPr>
              <p:cNvPr id="13" name="Google Shape;2760;p81">
                <a:extLst>
                  <a:ext uri="{FF2B5EF4-FFF2-40B4-BE49-F238E27FC236}">
                    <a16:creationId xmlns:a16="http://schemas.microsoft.com/office/drawing/2014/main" id="{C5FCEB7E-A1E4-4E62-B2E8-1770424FF8D0}"/>
                  </a:ext>
                </a:extLst>
              </p:cNvPr>
              <p:cNvSpPr/>
              <p:nvPr/>
            </p:nvSpPr>
            <p:spPr>
              <a:xfrm>
                <a:off x="4926080" y="3384978"/>
                <a:ext cx="828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127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2761;p81">
                <a:extLst>
                  <a:ext uri="{FF2B5EF4-FFF2-40B4-BE49-F238E27FC236}">
                    <a16:creationId xmlns:a16="http://schemas.microsoft.com/office/drawing/2014/main" id="{6E2E4340-A75F-4DB8-805E-1E1E676ECB3C}"/>
                  </a:ext>
                </a:extLst>
              </p:cNvPr>
              <p:cNvGrpSpPr/>
              <p:nvPr/>
            </p:nvGrpSpPr>
            <p:grpSpPr>
              <a:xfrm>
                <a:off x="5160061" y="3280644"/>
                <a:ext cx="360040" cy="360040"/>
                <a:chOff x="-629964" y="1476375"/>
                <a:chExt cx="360040" cy="360040"/>
              </a:xfrm>
            </p:grpSpPr>
            <p:sp>
              <p:nvSpPr>
                <p:cNvPr id="15" name="Google Shape;2762;p81">
                  <a:extLst>
                    <a:ext uri="{FF2B5EF4-FFF2-40B4-BE49-F238E27FC236}">
                      <a16:creationId xmlns:a16="http://schemas.microsoft.com/office/drawing/2014/main" id="{DB60DC41-A7CB-4749-8D29-210E6F24DAF7}"/>
                    </a:ext>
                  </a:extLst>
                </p:cNvPr>
                <p:cNvSpPr/>
                <p:nvPr/>
              </p:nvSpPr>
              <p:spPr>
                <a:xfrm rot="8100000">
                  <a:off x="-629964" y="1476375"/>
                  <a:ext cx="360040" cy="360040"/>
                </a:xfrm>
                <a:prstGeom prst="teardrop">
                  <a:avLst>
                    <a:gd name="adj" fmla="val 111841"/>
                  </a:avLst>
                </a:prstGeom>
                <a:solidFill>
                  <a:srgbClr val="FFFFFF"/>
                </a:solidFill>
                <a:ln w="9525" cap="flat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2763;p81">
                  <a:extLst>
                    <a:ext uri="{FF2B5EF4-FFF2-40B4-BE49-F238E27FC236}">
                      <a16:creationId xmlns:a16="http://schemas.microsoft.com/office/drawing/2014/main" id="{D8AF6A33-942E-4837-9344-ACCAC45D8D4F}"/>
                    </a:ext>
                  </a:extLst>
                </p:cNvPr>
                <p:cNvSpPr/>
                <p:nvPr/>
              </p:nvSpPr>
              <p:spPr>
                <a:xfrm>
                  <a:off x="-534797" y="1571544"/>
                  <a:ext cx="169701" cy="1697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>
                  <a:solidFill>
                    <a:srgbClr val="F1F1F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6CC0020-13BF-4DC9-9A92-E3CE6ED2E217}"/>
                </a:ext>
              </a:extLst>
            </p:cNvPr>
            <p:cNvSpPr txBox="1"/>
            <p:nvPr/>
          </p:nvSpPr>
          <p:spPr>
            <a:xfrm>
              <a:off x="805175" y="1197881"/>
              <a:ext cx="190267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latin typeface="+mj-lt"/>
                </a:rPr>
                <a:t>Comments on indicators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7FF870-6751-4EE5-AD6C-75DA9DA527DE}"/>
                </a:ext>
              </a:extLst>
            </p:cNvPr>
            <p:cNvSpPr txBox="1"/>
            <p:nvPr/>
          </p:nvSpPr>
          <p:spPr>
            <a:xfrm>
              <a:off x="2657801" y="1197881"/>
              <a:ext cx="190267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+mj-lt"/>
                </a:rPr>
                <a:t>General issues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8F57E6-628A-40F7-889F-F800237AE417}"/>
                </a:ext>
              </a:extLst>
            </p:cNvPr>
            <p:cNvSpPr txBox="1"/>
            <p:nvPr/>
          </p:nvSpPr>
          <p:spPr>
            <a:xfrm>
              <a:off x="4510427" y="1197881"/>
              <a:ext cx="190267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+mj-lt"/>
                </a:rPr>
                <a:t>Specific issues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A174B7-6009-4603-A466-CE1E5B17717B}"/>
                </a:ext>
              </a:extLst>
            </p:cNvPr>
            <p:cNvSpPr txBox="1"/>
            <p:nvPr/>
          </p:nvSpPr>
          <p:spPr>
            <a:xfrm>
              <a:off x="6363054" y="1197881"/>
              <a:ext cx="190267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+mj-lt"/>
                </a:rPr>
                <a:t>Information needs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26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9B7E-0C49-46A8-87AC-A947EFF5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Testing insights |</a:t>
            </a:r>
            <a:r>
              <a:rPr lang="en-US" dirty="0"/>
              <a:t>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5317-3083-4EDF-885F-80737A22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AA0D-3C03-49B4-A5EE-B9D6CF1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9572-C41F-41BE-8A06-2A4F2BC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19</a:t>
            </a:fld>
            <a:endParaRPr lang="it-IT" alt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E8642-0734-45BF-812D-4954F95248F8}"/>
              </a:ext>
            </a:extLst>
          </p:cNvPr>
          <p:cNvSpPr txBox="1"/>
          <p:nvPr/>
        </p:nvSpPr>
        <p:spPr>
          <a:xfrm>
            <a:off x="544567" y="1570244"/>
            <a:ext cx="797078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FAIR principles are aspirational and ambitious, aiming at full machine-understandability, but current practices are not well aligned at this point in time</a:t>
            </a:r>
          </a:p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Identification is a major issue: there are various comments, some favour identification of metadata over identification of data, others data over metadata, others see both as equally essential, but there is also a comment that having identifiers for both is not common practice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There seems to be a role for landing pages and other human-readable documentation in providing information, in addition to structured metadata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Requests for adding maturity levels &gt; scoring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Data comes in different granularities: whole dataset or part of dataset or individual data items (e.g. observations, concepts)</a:t>
            </a:r>
          </a:p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Different perspectives on metadata and how it relates to data: 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latin typeface="+mj-lt"/>
              </a:rPr>
              <a:t>repository level / collection level / dataset / data item level metadata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latin typeface="+mj-lt"/>
              </a:rPr>
              <a:t>separate metadata records or embedded metadata</a:t>
            </a:r>
          </a:p>
        </p:txBody>
      </p:sp>
      <p:sp>
        <p:nvSpPr>
          <p:cNvPr id="8" name="Google Shape;2765;p81">
            <a:extLst>
              <a:ext uri="{FF2B5EF4-FFF2-40B4-BE49-F238E27FC236}">
                <a16:creationId xmlns:a16="http://schemas.microsoft.com/office/drawing/2014/main" id="{14631F86-FA8D-41C6-9185-799ED69A690E}"/>
              </a:ext>
            </a:extLst>
          </p:cNvPr>
          <p:cNvSpPr/>
          <p:nvPr/>
        </p:nvSpPr>
        <p:spPr>
          <a:xfrm>
            <a:off x="710103" y="893884"/>
            <a:ext cx="7555628" cy="184724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2759;p81">
            <a:extLst>
              <a:ext uri="{FF2B5EF4-FFF2-40B4-BE49-F238E27FC236}">
                <a16:creationId xmlns:a16="http://schemas.microsoft.com/office/drawing/2014/main" id="{1745D5EC-76BC-432E-AE96-A4BD42A0EF57}"/>
              </a:ext>
            </a:extLst>
          </p:cNvPr>
          <p:cNvGrpSpPr/>
          <p:nvPr/>
        </p:nvGrpSpPr>
        <p:grpSpPr>
          <a:xfrm>
            <a:off x="3288253" y="801522"/>
            <a:ext cx="708028" cy="307873"/>
            <a:chOff x="4926080" y="3280644"/>
            <a:chExt cx="828000" cy="360040"/>
          </a:xfrm>
        </p:grpSpPr>
        <p:sp>
          <p:nvSpPr>
            <p:cNvPr id="15" name="Google Shape;2760;p81">
              <a:extLst>
                <a:ext uri="{FF2B5EF4-FFF2-40B4-BE49-F238E27FC236}">
                  <a16:creationId xmlns:a16="http://schemas.microsoft.com/office/drawing/2014/main" id="{366D242F-F289-4E7A-AE1F-B51F058E311C}"/>
                </a:ext>
              </a:extLst>
            </p:cNvPr>
            <p:cNvSpPr/>
            <p:nvPr/>
          </p:nvSpPr>
          <p:spPr>
            <a:xfrm>
              <a:off x="4926080" y="3384978"/>
              <a:ext cx="828000" cy="180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2761;p81">
              <a:extLst>
                <a:ext uri="{FF2B5EF4-FFF2-40B4-BE49-F238E27FC236}">
                  <a16:creationId xmlns:a16="http://schemas.microsoft.com/office/drawing/2014/main" id="{9006E9B4-DCD4-4F82-8A24-C1D614670D5D}"/>
                </a:ext>
              </a:extLst>
            </p:cNvPr>
            <p:cNvGrpSpPr/>
            <p:nvPr/>
          </p:nvGrpSpPr>
          <p:grpSpPr>
            <a:xfrm>
              <a:off x="5160061" y="3280644"/>
              <a:ext cx="360040" cy="360040"/>
              <a:chOff x="-629964" y="1476375"/>
              <a:chExt cx="360040" cy="360040"/>
            </a:xfrm>
          </p:grpSpPr>
          <p:sp>
            <p:nvSpPr>
              <p:cNvPr id="17" name="Google Shape;2762;p81">
                <a:extLst>
                  <a:ext uri="{FF2B5EF4-FFF2-40B4-BE49-F238E27FC236}">
                    <a16:creationId xmlns:a16="http://schemas.microsoft.com/office/drawing/2014/main" id="{9855256B-AE85-4D49-9CAB-5968432E8001}"/>
                  </a:ext>
                </a:extLst>
              </p:cNvPr>
              <p:cNvSpPr/>
              <p:nvPr/>
            </p:nvSpPr>
            <p:spPr>
              <a:xfrm rot="8100000">
                <a:off x="-629964" y="1476375"/>
                <a:ext cx="360040" cy="360040"/>
              </a:xfrm>
              <a:prstGeom prst="teardrop">
                <a:avLst>
                  <a:gd name="adj" fmla="val 111841"/>
                </a:avLst>
              </a:prstGeom>
              <a:solidFill>
                <a:srgbClr val="FFFFFF"/>
              </a:solidFill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763;p81">
                <a:extLst>
                  <a:ext uri="{FF2B5EF4-FFF2-40B4-BE49-F238E27FC236}">
                    <a16:creationId xmlns:a16="http://schemas.microsoft.com/office/drawing/2014/main" id="{0FBE6473-C555-4E3F-A0BF-B8B167C055EE}"/>
                  </a:ext>
                </a:extLst>
              </p:cNvPr>
              <p:cNvSpPr/>
              <p:nvPr/>
            </p:nvSpPr>
            <p:spPr>
              <a:xfrm>
                <a:off x="-534797" y="1571544"/>
                <a:ext cx="169701" cy="1697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>
                <a:solidFill>
                  <a:srgbClr val="F1F1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600877-06F2-49E7-9804-FFBE6A518802}"/>
              </a:ext>
            </a:extLst>
          </p:cNvPr>
          <p:cNvSpPr txBox="1"/>
          <p:nvPr/>
        </p:nvSpPr>
        <p:spPr>
          <a:xfrm>
            <a:off x="805175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Comments on indicators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77B94B-9C95-411C-B4B5-A0061776B5D9}"/>
              </a:ext>
            </a:extLst>
          </p:cNvPr>
          <p:cNvSpPr txBox="1"/>
          <p:nvPr/>
        </p:nvSpPr>
        <p:spPr>
          <a:xfrm>
            <a:off x="2657801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General issues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3E90F-FDBA-4278-946D-CE37BB9115C5}"/>
              </a:ext>
            </a:extLst>
          </p:cNvPr>
          <p:cNvSpPr txBox="1"/>
          <p:nvPr/>
        </p:nvSpPr>
        <p:spPr>
          <a:xfrm>
            <a:off x="4510427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Specific issues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B76D2-70FC-4EE6-8DDB-1C254EA8CC3F}"/>
              </a:ext>
            </a:extLst>
          </p:cNvPr>
          <p:cNvSpPr txBox="1"/>
          <p:nvPr/>
        </p:nvSpPr>
        <p:spPr>
          <a:xfrm>
            <a:off x="6363054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Information needs</a:t>
            </a:r>
          </a:p>
        </p:txBody>
      </p:sp>
    </p:spTree>
    <p:extLst>
      <p:ext uri="{BB962C8B-B14F-4D97-AF65-F5344CB8AC3E}">
        <p14:creationId xmlns:p14="http://schemas.microsoft.com/office/powerpoint/2010/main" val="236763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Overview of the methodology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</a:t>
            </a:fld>
            <a:endParaRPr lang="it-IT" altLang="it-I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32" y="1382347"/>
            <a:ext cx="8320282" cy="4860798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0C209866-40C3-4AE1-BDC1-3AA8FE852AD3}"/>
              </a:ext>
            </a:extLst>
          </p:cNvPr>
          <p:cNvSpPr/>
          <p:nvPr/>
        </p:nvSpPr>
        <p:spPr>
          <a:xfrm>
            <a:off x="3048464" y="2943923"/>
            <a:ext cx="295508" cy="3233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26E9C02A-FDF2-4AF2-956D-58441331348A}"/>
              </a:ext>
            </a:extLst>
          </p:cNvPr>
          <p:cNvSpPr/>
          <p:nvPr/>
        </p:nvSpPr>
        <p:spPr>
          <a:xfrm>
            <a:off x="4384365" y="2934630"/>
            <a:ext cx="295508" cy="3233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E72E9F59-6AF9-4ECA-B04F-9A66C7C889B5}"/>
              </a:ext>
            </a:extLst>
          </p:cNvPr>
          <p:cNvSpPr/>
          <p:nvPr/>
        </p:nvSpPr>
        <p:spPr>
          <a:xfrm>
            <a:off x="5665284" y="3899211"/>
            <a:ext cx="295508" cy="3233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2D00D267-C2EB-4BAB-83E2-CFA1DF2549B4}"/>
              </a:ext>
            </a:extLst>
          </p:cNvPr>
          <p:cNvSpPr/>
          <p:nvPr/>
        </p:nvSpPr>
        <p:spPr>
          <a:xfrm>
            <a:off x="4317845" y="5010616"/>
            <a:ext cx="295508" cy="3233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13702850-1FC8-49FB-960E-DC081792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6898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9B7E-0C49-46A8-87AC-A947EFF5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Testing insights |</a:t>
            </a:r>
            <a:r>
              <a:rPr lang="en-US" dirty="0"/>
              <a:t>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5317-3083-4EDF-885F-80737A22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AA0D-3C03-49B4-A5EE-B9D6CF1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9572-C41F-41BE-8A06-2A4F2BC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20</a:t>
            </a:fld>
            <a:endParaRPr lang="it-IT" alt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E8642-0734-45BF-812D-4954F95248F8}"/>
              </a:ext>
            </a:extLst>
          </p:cNvPr>
          <p:cNvSpPr txBox="1"/>
          <p:nvPr/>
        </p:nvSpPr>
        <p:spPr>
          <a:xfrm>
            <a:off x="544567" y="1560926"/>
            <a:ext cx="78867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There may be a need to ‘profile’ indicators for specific cases, i.e. selecting a subset of indicators, adapting priorities, following discipline-specific guidelines</a:t>
            </a:r>
          </a:p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Noteworthy that testers are often stricter than the priorities that the WG has defined, e.g. making essential: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</a:rPr>
              <a:t>machine-understandable community standards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</a:rPr>
              <a:t>standard, open-source protocols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</a:rPr>
              <a:t>machine-understandable knowledge representation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</a:rPr>
              <a:t>standard vocabularies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</a:rPr>
              <a:t>standard reuse licences</a:t>
            </a:r>
          </a:p>
        </p:txBody>
      </p:sp>
      <p:sp>
        <p:nvSpPr>
          <p:cNvPr id="7" name="Google Shape;2765;p81">
            <a:extLst>
              <a:ext uri="{FF2B5EF4-FFF2-40B4-BE49-F238E27FC236}">
                <a16:creationId xmlns:a16="http://schemas.microsoft.com/office/drawing/2014/main" id="{B3D58C94-D0F3-49B0-B320-1C1944A0F5FE}"/>
              </a:ext>
            </a:extLst>
          </p:cNvPr>
          <p:cNvSpPr/>
          <p:nvPr/>
        </p:nvSpPr>
        <p:spPr>
          <a:xfrm>
            <a:off x="710103" y="893884"/>
            <a:ext cx="7555628" cy="184724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2759;p81">
            <a:extLst>
              <a:ext uri="{FF2B5EF4-FFF2-40B4-BE49-F238E27FC236}">
                <a16:creationId xmlns:a16="http://schemas.microsoft.com/office/drawing/2014/main" id="{BF431533-6027-49FB-BCB8-6A7096B1D79C}"/>
              </a:ext>
            </a:extLst>
          </p:cNvPr>
          <p:cNvGrpSpPr/>
          <p:nvPr/>
        </p:nvGrpSpPr>
        <p:grpSpPr>
          <a:xfrm>
            <a:off x="5139355" y="801522"/>
            <a:ext cx="708028" cy="307873"/>
            <a:chOff x="4926080" y="3280644"/>
            <a:chExt cx="828000" cy="360040"/>
          </a:xfrm>
        </p:grpSpPr>
        <p:sp>
          <p:nvSpPr>
            <p:cNvPr id="9" name="Google Shape;2760;p81">
              <a:extLst>
                <a:ext uri="{FF2B5EF4-FFF2-40B4-BE49-F238E27FC236}">
                  <a16:creationId xmlns:a16="http://schemas.microsoft.com/office/drawing/2014/main" id="{CBE494B4-893C-4370-A8C2-D2019E43434F}"/>
                </a:ext>
              </a:extLst>
            </p:cNvPr>
            <p:cNvSpPr/>
            <p:nvPr/>
          </p:nvSpPr>
          <p:spPr>
            <a:xfrm>
              <a:off x="4926080" y="3384978"/>
              <a:ext cx="828000" cy="180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2761;p81">
              <a:extLst>
                <a:ext uri="{FF2B5EF4-FFF2-40B4-BE49-F238E27FC236}">
                  <a16:creationId xmlns:a16="http://schemas.microsoft.com/office/drawing/2014/main" id="{7129A524-4699-4324-8351-A6DBFD945B83}"/>
                </a:ext>
              </a:extLst>
            </p:cNvPr>
            <p:cNvGrpSpPr/>
            <p:nvPr/>
          </p:nvGrpSpPr>
          <p:grpSpPr>
            <a:xfrm>
              <a:off x="5160061" y="3280644"/>
              <a:ext cx="360040" cy="360040"/>
              <a:chOff x="-629964" y="1476375"/>
              <a:chExt cx="360040" cy="360040"/>
            </a:xfrm>
          </p:grpSpPr>
          <p:sp>
            <p:nvSpPr>
              <p:cNvPr id="12" name="Google Shape;2762;p81">
                <a:extLst>
                  <a:ext uri="{FF2B5EF4-FFF2-40B4-BE49-F238E27FC236}">
                    <a16:creationId xmlns:a16="http://schemas.microsoft.com/office/drawing/2014/main" id="{B4861505-8ED2-4799-B3F7-F847B2AD14DA}"/>
                  </a:ext>
                </a:extLst>
              </p:cNvPr>
              <p:cNvSpPr/>
              <p:nvPr/>
            </p:nvSpPr>
            <p:spPr>
              <a:xfrm rot="8100000">
                <a:off x="-629964" y="1476375"/>
                <a:ext cx="360040" cy="360040"/>
              </a:xfrm>
              <a:prstGeom prst="teardrop">
                <a:avLst>
                  <a:gd name="adj" fmla="val 111841"/>
                </a:avLst>
              </a:prstGeom>
              <a:solidFill>
                <a:srgbClr val="FFFFFF"/>
              </a:solidFill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763;p81">
                <a:extLst>
                  <a:ext uri="{FF2B5EF4-FFF2-40B4-BE49-F238E27FC236}">
                    <a16:creationId xmlns:a16="http://schemas.microsoft.com/office/drawing/2014/main" id="{5D11C4C6-FE36-4193-9876-32C6015E86B8}"/>
                  </a:ext>
                </a:extLst>
              </p:cNvPr>
              <p:cNvSpPr/>
              <p:nvPr/>
            </p:nvSpPr>
            <p:spPr>
              <a:xfrm>
                <a:off x="-534797" y="1571544"/>
                <a:ext cx="169701" cy="1697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>
                <a:solidFill>
                  <a:srgbClr val="F1F1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A5080B-D522-4692-8A14-526846438E1F}"/>
              </a:ext>
            </a:extLst>
          </p:cNvPr>
          <p:cNvSpPr txBox="1"/>
          <p:nvPr/>
        </p:nvSpPr>
        <p:spPr>
          <a:xfrm>
            <a:off x="805175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Comments on indicators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8509D-5AD4-4DFF-9949-7B42B2EB71F2}"/>
              </a:ext>
            </a:extLst>
          </p:cNvPr>
          <p:cNvSpPr txBox="1"/>
          <p:nvPr/>
        </p:nvSpPr>
        <p:spPr>
          <a:xfrm>
            <a:off x="2657801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General issues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9EB2BF-5981-4AB9-BFC4-84D0E4EBA1FF}"/>
              </a:ext>
            </a:extLst>
          </p:cNvPr>
          <p:cNvSpPr txBox="1"/>
          <p:nvPr/>
        </p:nvSpPr>
        <p:spPr>
          <a:xfrm>
            <a:off x="4510427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Specific issues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D1B64-B67B-4222-AEF1-E63545869DCC}"/>
              </a:ext>
            </a:extLst>
          </p:cNvPr>
          <p:cNvSpPr txBox="1"/>
          <p:nvPr/>
        </p:nvSpPr>
        <p:spPr>
          <a:xfrm>
            <a:off x="6363054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Information needs</a:t>
            </a:r>
          </a:p>
        </p:txBody>
      </p:sp>
    </p:spTree>
    <p:extLst>
      <p:ext uri="{BB962C8B-B14F-4D97-AF65-F5344CB8AC3E}">
        <p14:creationId xmlns:p14="http://schemas.microsoft.com/office/powerpoint/2010/main" val="1121088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9B7E-0C49-46A8-87AC-A947EFF5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Testing insights |</a:t>
            </a:r>
            <a:r>
              <a:rPr lang="en-US" dirty="0"/>
              <a:t>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5317-3083-4EDF-885F-80737A22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AA0D-3C03-49B4-A5EE-B9D6CF1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9572-C41F-41BE-8A06-2A4F2BC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21</a:t>
            </a:fld>
            <a:endParaRPr lang="it-IT" alt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E8642-0734-45BF-812D-4954F95248F8}"/>
              </a:ext>
            </a:extLst>
          </p:cNvPr>
          <p:cNvSpPr txBox="1"/>
          <p:nvPr/>
        </p:nvSpPr>
        <p:spPr>
          <a:xfrm>
            <a:off x="625779" y="1906238"/>
            <a:ext cx="45174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Need for better explanation of terms, in particular ones that are vague or subjective, e.g. ‘sufficient’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Need for better definition of terms used in FAIR principles, e.g. </a:t>
            </a:r>
            <a:r>
              <a:rPr lang="en-GB" sz="1600" i="1" dirty="0">
                <a:latin typeface="+mj-lt"/>
              </a:rPr>
              <a:t>knowledge representation</a:t>
            </a:r>
            <a:r>
              <a:rPr lang="en-GB" sz="1600" dirty="0">
                <a:latin typeface="+mj-lt"/>
              </a:rPr>
              <a:t>, </a:t>
            </a:r>
            <a:r>
              <a:rPr lang="en-GB" sz="1600" i="1" dirty="0">
                <a:latin typeface="+mj-lt"/>
              </a:rPr>
              <a:t>FAIR-compliant vocabularies </a:t>
            </a:r>
            <a:r>
              <a:rPr lang="en-GB" sz="1600" dirty="0">
                <a:latin typeface="+mj-lt"/>
              </a:rPr>
              <a:t>– to take into account </a:t>
            </a:r>
            <a:r>
              <a:rPr lang="en-GB" sz="1600" u="sng" dirty="0">
                <a:latin typeface="+mj-lt"/>
                <a:hlinkClick r:id="rId3"/>
              </a:rPr>
              <a:t>https://doi.org/10.1162/dint_r_00024</a:t>
            </a:r>
            <a:endParaRPr lang="en-GB" sz="1600" dirty="0">
              <a:latin typeface="+mj-lt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Need for information on best practices that may be applied to increase FAIRness, e.g. identification, protocols, licences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These issues to be addressed in the Guidelines, using suggestions and examples provide by testers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6F7F8-8CED-4F61-AFDE-E48BB1E68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21" y="2467256"/>
            <a:ext cx="3573456" cy="216050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2765;p81">
            <a:extLst>
              <a:ext uri="{FF2B5EF4-FFF2-40B4-BE49-F238E27FC236}">
                <a16:creationId xmlns:a16="http://schemas.microsoft.com/office/drawing/2014/main" id="{2A9F1659-319C-47A8-B6AF-E86E17499A2B}"/>
              </a:ext>
            </a:extLst>
          </p:cNvPr>
          <p:cNvSpPr/>
          <p:nvPr/>
        </p:nvSpPr>
        <p:spPr>
          <a:xfrm>
            <a:off x="710103" y="893884"/>
            <a:ext cx="7555628" cy="184724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2759;p81">
            <a:extLst>
              <a:ext uri="{FF2B5EF4-FFF2-40B4-BE49-F238E27FC236}">
                <a16:creationId xmlns:a16="http://schemas.microsoft.com/office/drawing/2014/main" id="{50229800-1B3D-4B19-BD9E-7D381CA60817}"/>
              </a:ext>
            </a:extLst>
          </p:cNvPr>
          <p:cNvGrpSpPr/>
          <p:nvPr/>
        </p:nvGrpSpPr>
        <p:grpSpPr>
          <a:xfrm>
            <a:off x="6990457" y="801522"/>
            <a:ext cx="708028" cy="307873"/>
            <a:chOff x="4926080" y="3280644"/>
            <a:chExt cx="828000" cy="360040"/>
          </a:xfrm>
        </p:grpSpPr>
        <p:sp>
          <p:nvSpPr>
            <p:cNvPr id="11" name="Google Shape;2760;p81">
              <a:extLst>
                <a:ext uri="{FF2B5EF4-FFF2-40B4-BE49-F238E27FC236}">
                  <a16:creationId xmlns:a16="http://schemas.microsoft.com/office/drawing/2014/main" id="{5F2D462E-E5AD-4B93-95A9-4B24D53DD5FB}"/>
                </a:ext>
              </a:extLst>
            </p:cNvPr>
            <p:cNvSpPr/>
            <p:nvPr/>
          </p:nvSpPr>
          <p:spPr>
            <a:xfrm>
              <a:off x="4926080" y="3384978"/>
              <a:ext cx="828000" cy="180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2761;p81">
              <a:extLst>
                <a:ext uri="{FF2B5EF4-FFF2-40B4-BE49-F238E27FC236}">
                  <a16:creationId xmlns:a16="http://schemas.microsoft.com/office/drawing/2014/main" id="{EE6DFC8E-531D-47B6-AE74-82A5C0621D44}"/>
                </a:ext>
              </a:extLst>
            </p:cNvPr>
            <p:cNvGrpSpPr/>
            <p:nvPr/>
          </p:nvGrpSpPr>
          <p:grpSpPr>
            <a:xfrm>
              <a:off x="5160061" y="3280644"/>
              <a:ext cx="360040" cy="360040"/>
              <a:chOff x="-629964" y="1476375"/>
              <a:chExt cx="360040" cy="360040"/>
            </a:xfrm>
          </p:grpSpPr>
          <p:sp>
            <p:nvSpPr>
              <p:cNvPr id="13" name="Google Shape;2762;p81">
                <a:extLst>
                  <a:ext uri="{FF2B5EF4-FFF2-40B4-BE49-F238E27FC236}">
                    <a16:creationId xmlns:a16="http://schemas.microsoft.com/office/drawing/2014/main" id="{9323D03A-E175-487D-B07B-67713C7A9504}"/>
                  </a:ext>
                </a:extLst>
              </p:cNvPr>
              <p:cNvSpPr/>
              <p:nvPr/>
            </p:nvSpPr>
            <p:spPr>
              <a:xfrm rot="8100000">
                <a:off x="-629964" y="1476375"/>
                <a:ext cx="360040" cy="360040"/>
              </a:xfrm>
              <a:prstGeom prst="teardrop">
                <a:avLst>
                  <a:gd name="adj" fmla="val 111841"/>
                </a:avLst>
              </a:prstGeom>
              <a:solidFill>
                <a:srgbClr val="FFFFFF"/>
              </a:solidFill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763;p81">
                <a:extLst>
                  <a:ext uri="{FF2B5EF4-FFF2-40B4-BE49-F238E27FC236}">
                    <a16:creationId xmlns:a16="http://schemas.microsoft.com/office/drawing/2014/main" id="{EB3C03C5-ADB7-47AF-AA3D-A012F50DBEE8}"/>
                  </a:ext>
                </a:extLst>
              </p:cNvPr>
              <p:cNvSpPr/>
              <p:nvPr/>
            </p:nvSpPr>
            <p:spPr>
              <a:xfrm>
                <a:off x="-534797" y="1571544"/>
                <a:ext cx="169701" cy="1697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>
                <a:solidFill>
                  <a:srgbClr val="F1F1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4623CE-29C2-40F4-8733-555EA3A8C73F}"/>
              </a:ext>
            </a:extLst>
          </p:cNvPr>
          <p:cNvSpPr txBox="1"/>
          <p:nvPr/>
        </p:nvSpPr>
        <p:spPr>
          <a:xfrm>
            <a:off x="805175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Comments on indicators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F8060-35F1-47AC-8DE1-704E654080A2}"/>
              </a:ext>
            </a:extLst>
          </p:cNvPr>
          <p:cNvSpPr txBox="1"/>
          <p:nvPr/>
        </p:nvSpPr>
        <p:spPr>
          <a:xfrm>
            <a:off x="2657801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General issues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446A2-E985-4C73-9A13-4C29AA0AB898}"/>
              </a:ext>
            </a:extLst>
          </p:cNvPr>
          <p:cNvSpPr txBox="1"/>
          <p:nvPr/>
        </p:nvSpPr>
        <p:spPr>
          <a:xfrm>
            <a:off x="4510427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Specific issues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722677-A146-4C63-BAC6-03124B8D8490}"/>
              </a:ext>
            </a:extLst>
          </p:cNvPr>
          <p:cNvSpPr txBox="1"/>
          <p:nvPr/>
        </p:nvSpPr>
        <p:spPr>
          <a:xfrm>
            <a:off x="6363054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Information needs</a:t>
            </a:r>
          </a:p>
        </p:txBody>
      </p:sp>
    </p:spTree>
    <p:extLst>
      <p:ext uri="{BB962C8B-B14F-4D97-AF65-F5344CB8AC3E}">
        <p14:creationId xmlns:p14="http://schemas.microsoft.com/office/powerpoint/2010/main" val="213618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33DACD4E-E5DC-407D-AA4C-F92BA087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RDA FDMM WG output</a:t>
            </a:r>
            <a:endParaRPr lang="en-GB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E88903-D2B8-4878-800B-613657AC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591699-E1CE-4797-B362-F6A9B59A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rd-alliance.org     @resdatall | @rda_europe | @RDA_US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F21D58-90B4-418F-B3F1-3ECD5427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22</a:t>
            </a:fld>
            <a:endParaRPr lang="it-IT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86D46DF-ADDA-45D2-8CD1-687763A5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8" y="858037"/>
            <a:ext cx="4080428" cy="529587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72222039-E666-42A2-A26D-56D8B10F8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96672"/>
            <a:ext cx="4309178" cy="52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12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23</a:t>
            </a:fld>
            <a:endParaRPr lang="it-IT" altLang="it-I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C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15868" y="1997839"/>
            <a:ext cx="4127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Eau" pitchFamily="2" charset="0"/>
              </a:rPr>
              <a:t>FAIR DMM WG turned to a maintenance WG status</a:t>
            </a:r>
            <a:endParaRPr lang="en-US" sz="4000" dirty="0">
              <a:solidFill>
                <a:schemeClr val="bg1"/>
              </a:solidFill>
              <a:latin typeface="Eau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78725" y="2813400"/>
            <a:ext cx="1231200" cy="1231200"/>
            <a:chOff x="8742468" y="3474401"/>
            <a:chExt cx="612000" cy="612000"/>
          </a:xfrm>
          <a:solidFill>
            <a:schemeClr val="bg1"/>
          </a:solidFill>
        </p:grpSpPr>
        <p:sp>
          <p:nvSpPr>
            <p:cNvPr id="16" name="Oval 15"/>
            <p:cNvSpPr/>
            <p:nvPr/>
          </p:nvSpPr>
          <p:spPr bwMode="ltGray">
            <a:xfrm>
              <a:off x="8742468" y="3474401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847"/>
            <p:cNvSpPr>
              <a:spLocks noEditPoints="1"/>
            </p:cNvSpPr>
            <p:nvPr/>
          </p:nvSpPr>
          <p:spPr bwMode="auto">
            <a:xfrm>
              <a:off x="8894545" y="3569952"/>
              <a:ext cx="307068" cy="424047"/>
            </a:xfrm>
            <a:custGeom>
              <a:avLst/>
              <a:gdLst>
                <a:gd name="T0" fmla="*/ 252 w 252"/>
                <a:gd name="T1" fmla="*/ 332 h 348"/>
                <a:gd name="T2" fmla="*/ 242 w 252"/>
                <a:gd name="T3" fmla="*/ 346 h 348"/>
                <a:gd name="T4" fmla="*/ 16 w 252"/>
                <a:gd name="T5" fmla="*/ 348 h 348"/>
                <a:gd name="T6" fmla="*/ 2 w 252"/>
                <a:gd name="T7" fmla="*/ 338 h 348"/>
                <a:gd name="T8" fmla="*/ 0 w 252"/>
                <a:gd name="T9" fmla="*/ 32 h 348"/>
                <a:gd name="T10" fmla="*/ 10 w 252"/>
                <a:gd name="T11" fmla="*/ 16 h 348"/>
                <a:gd name="T12" fmla="*/ 90 w 252"/>
                <a:gd name="T13" fmla="*/ 16 h 348"/>
                <a:gd name="T14" fmla="*/ 86 w 252"/>
                <a:gd name="T15" fmla="*/ 30 h 348"/>
                <a:gd name="T16" fmla="*/ 16 w 252"/>
                <a:gd name="T17" fmla="*/ 332 h 348"/>
                <a:gd name="T18" fmla="*/ 168 w 252"/>
                <a:gd name="T19" fmla="*/ 34 h 348"/>
                <a:gd name="T20" fmla="*/ 164 w 252"/>
                <a:gd name="T21" fmla="*/ 26 h 348"/>
                <a:gd name="T22" fmla="*/ 236 w 252"/>
                <a:gd name="T23" fmla="*/ 16 h 348"/>
                <a:gd name="T24" fmla="*/ 248 w 252"/>
                <a:gd name="T25" fmla="*/ 20 h 348"/>
                <a:gd name="T26" fmla="*/ 252 w 252"/>
                <a:gd name="T27" fmla="*/ 32 h 348"/>
                <a:gd name="T28" fmla="*/ 36 w 252"/>
                <a:gd name="T29" fmla="*/ 312 h 348"/>
                <a:gd name="T30" fmla="*/ 36 w 252"/>
                <a:gd name="T31" fmla="*/ 94 h 348"/>
                <a:gd name="T32" fmla="*/ 216 w 252"/>
                <a:gd name="T33" fmla="*/ 94 h 348"/>
                <a:gd name="T34" fmla="*/ 132 w 252"/>
                <a:gd name="T35" fmla="*/ 186 h 348"/>
                <a:gd name="T36" fmla="*/ 122 w 252"/>
                <a:gd name="T37" fmla="*/ 184 h 348"/>
                <a:gd name="T38" fmla="*/ 74 w 252"/>
                <a:gd name="T39" fmla="*/ 206 h 348"/>
                <a:gd name="T40" fmla="*/ 68 w 252"/>
                <a:gd name="T41" fmla="*/ 204 h 348"/>
                <a:gd name="T42" fmla="*/ 60 w 252"/>
                <a:gd name="T43" fmla="*/ 206 h 348"/>
                <a:gd name="T44" fmla="*/ 58 w 252"/>
                <a:gd name="T45" fmla="*/ 218 h 348"/>
                <a:gd name="T46" fmla="*/ 78 w 252"/>
                <a:gd name="T47" fmla="*/ 238 h 348"/>
                <a:gd name="T48" fmla="*/ 86 w 252"/>
                <a:gd name="T49" fmla="*/ 242 h 348"/>
                <a:gd name="T50" fmla="*/ 132 w 252"/>
                <a:gd name="T51" fmla="*/ 200 h 348"/>
                <a:gd name="T52" fmla="*/ 134 w 252"/>
                <a:gd name="T53" fmla="*/ 192 h 348"/>
                <a:gd name="T54" fmla="*/ 132 w 252"/>
                <a:gd name="T55" fmla="*/ 186 h 348"/>
                <a:gd name="T56" fmla="*/ 128 w 252"/>
                <a:gd name="T57" fmla="*/ 122 h 348"/>
                <a:gd name="T58" fmla="*/ 118 w 252"/>
                <a:gd name="T59" fmla="*/ 124 h 348"/>
                <a:gd name="T60" fmla="*/ 74 w 252"/>
                <a:gd name="T61" fmla="*/ 144 h 348"/>
                <a:gd name="T62" fmla="*/ 64 w 252"/>
                <a:gd name="T63" fmla="*/ 142 h 348"/>
                <a:gd name="T64" fmla="*/ 58 w 252"/>
                <a:gd name="T65" fmla="*/ 148 h 348"/>
                <a:gd name="T66" fmla="*/ 60 w 252"/>
                <a:gd name="T67" fmla="*/ 158 h 348"/>
                <a:gd name="T68" fmla="*/ 82 w 252"/>
                <a:gd name="T69" fmla="*/ 180 h 348"/>
                <a:gd name="T70" fmla="*/ 90 w 252"/>
                <a:gd name="T71" fmla="*/ 180 h 348"/>
                <a:gd name="T72" fmla="*/ 132 w 252"/>
                <a:gd name="T73" fmla="*/ 138 h 348"/>
                <a:gd name="T74" fmla="*/ 134 w 252"/>
                <a:gd name="T75" fmla="*/ 126 h 348"/>
                <a:gd name="T76" fmla="*/ 36 w 252"/>
                <a:gd name="T77" fmla="*/ 64 h 348"/>
                <a:gd name="T78" fmla="*/ 40 w 252"/>
                <a:gd name="T79" fmla="*/ 54 h 348"/>
                <a:gd name="T80" fmla="*/ 78 w 252"/>
                <a:gd name="T81" fmla="*/ 48 h 348"/>
                <a:gd name="T82" fmla="*/ 94 w 252"/>
                <a:gd name="T83" fmla="*/ 42 h 348"/>
                <a:gd name="T84" fmla="*/ 100 w 252"/>
                <a:gd name="T85" fmla="*/ 26 h 348"/>
                <a:gd name="T86" fmla="*/ 116 w 252"/>
                <a:gd name="T87" fmla="*/ 2 h 348"/>
                <a:gd name="T88" fmla="*/ 136 w 252"/>
                <a:gd name="T89" fmla="*/ 2 h 348"/>
                <a:gd name="T90" fmla="*/ 152 w 252"/>
                <a:gd name="T91" fmla="*/ 26 h 348"/>
                <a:gd name="T92" fmla="*/ 158 w 252"/>
                <a:gd name="T93" fmla="*/ 42 h 348"/>
                <a:gd name="T94" fmla="*/ 200 w 252"/>
                <a:gd name="T95" fmla="*/ 48 h 348"/>
                <a:gd name="T96" fmla="*/ 212 w 252"/>
                <a:gd name="T97" fmla="*/ 54 h 348"/>
                <a:gd name="T98" fmla="*/ 216 w 252"/>
                <a:gd name="T99" fmla="*/ 78 h 348"/>
                <a:gd name="T100" fmla="*/ 36 w 252"/>
                <a:gd name="T101" fmla="*/ 82 h 348"/>
                <a:gd name="T102" fmla="*/ 36 w 252"/>
                <a:gd name="T103" fmla="*/ 64 h 348"/>
                <a:gd name="T104" fmla="*/ 116 w 252"/>
                <a:gd name="T105" fmla="*/ 30 h 348"/>
                <a:gd name="T106" fmla="*/ 126 w 252"/>
                <a:gd name="T107" fmla="*/ 38 h 348"/>
                <a:gd name="T108" fmla="*/ 134 w 252"/>
                <a:gd name="T109" fmla="*/ 34 h 348"/>
                <a:gd name="T110" fmla="*/ 136 w 252"/>
                <a:gd name="T111" fmla="*/ 26 h 348"/>
                <a:gd name="T112" fmla="*/ 130 w 252"/>
                <a:gd name="T113" fmla="*/ 16 h 348"/>
                <a:gd name="T114" fmla="*/ 122 w 252"/>
                <a:gd name="T115" fmla="*/ 16 h 348"/>
                <a:gd name="T116" fmla="*/ 116 w 252"/>
                <a:gd name="T117" fmla="*/ 2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2" h="348">
                  <a:moveTo>
                    <a:pt x="252" y="32"/>
                  </a:moveTo>
                  <a:lnTo>
                    <a:pt x="252" y="332"/>
                  </a:lnTo>
                  <a:lnTo>
                    <a:pt x="252" y="332"/>
                  </a:lnTo>
                  <a:lnTo>
                    <a:pt x="250" y="338"/>
                  </a:lnTo>
                  <a:lnTo>
                    <a:pt x="248" y="344"/>
                  </a:lnTo>
                  <a:lnTo>
                    <a:pt x="242" y="346"/>
                  </a:lnTo>
                  <a:lnTo>
                    <a:pt x="236" y="348"/>
                  </a:lnTo>
                  <a:lnTo>
                    <a:pt x="16" y="348"/>
                  </a:lnTo>
                  <a:lnTo>
                    <a:pt x="16" y="348"/>
                  </a:lnTo>
                  <a:lnTo>
                    <a:pt x="10" y="346"/>
                  </a:lnTo>
                  <a:lnTo>
                    <a:pt x="4" y="344"/>
                  </a:lnTo>
                  <a:lnTo>
                    <a:pt x="2" y="338"/>
                  </a:lnTo>
                  <a:lnTo>
                    <a:pt x="0" y="3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6" y="30"/>
                  </a:lnTo>
                  <a:lnTo>
                    <a:pt x="84" y="34"/>
                  </a:lnTo>
                  <a:lnTo>
                    <a:pt x="16" y="34"/>
                  </a:lnTo>
                  <a:lnTo>
                    <a:pt x="16" y="332"/>
                  </a:lnTo>
                  <a:lnTo>
                    <a:pt x="236" y="332"/>
                  </a:lnTo>
                  <a:lnTo>
                    <a:pt x="236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6" y="30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2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42" y="16"/>
                  </a:lnTo>
                  <a:lnTo>
                    <a:pt x="248" y="20"/>
                  </a:lnTo>
                  <a:lnTo>
                    <a:pt x="250" y="26"/>
                  </a:lnTo>
                  <a:lnTo>
                    <a:pt x="252" y="32"/>
                  </a:lnTo>
                  <a:lnTo>
                    <a:pt x="252" y="32"/>
                  </a:lnTo>
                  <a:close/>
                  <a:moveTo>
                    <a:pt x="216" y="94"/>
                  </a:moveTo>
                  <a:lnTo>
                    <a:pt x="216" y="312"/>
                  </a:lnTo>
                  <a:lnTo>
                    <a:pt x="36" y="312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216" y="94"/>
                  </a:lnTo>
                  <a:lnTo>
                    <a:pt x="216" y="94"/>
                  </a:lnTo>
                  <a:lnTo>
                    <a:pt x="216" y="94"/>
                  </a:lnTo>
                  <a:lnTo>
                    <a:pt x="216" y="94"/>
                  </a:lnTo>
                  <a:close/>
                  <a:moveTo>
                    <a:pt x="132" y="186"/>
                  </a:moveTo>
                  <a:lnTo>
                    <a:pt x="132" y="186"/>
                  </a:lnTo>
                  <a:lnTo>
                    <a:pt x="128" y="184"/>
                  </a:lnTo>
                  <a:lnTo>
                    <a:pt x="124" y="182"/>
                  </a:lnTo>
                  <a:lnTo>
                    <a:pt x="122" y="184"/>
                  </a:lnTo>
                  <a:lnTo>
                    <a:pt x="118" y="186"/>
                  </a:lnTo>
                  <a:lnTo>
                    <a:pt x="86" y="21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0" y="204"/>
                  </a:lnTo>
                  <a:lnTo>
                    <a:pt x="68" y="204"/>
                  </a:lnTo>
                  <a:lnTo>
                    <a:pt x="64" y="204"/>
                  </a:lnTo>
                  <a:lnTo>
                    <a:pt x="60" y="206"/>
                  </a:lnTo>
                  <a:lnTo>
                    <a:pt x="60" y="206"/>
                  </a:lnTo>
                  <a:lnTo>
                    <a:pt x="58" y="210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82" y="242"/>
                  </a:lnTo>
                  <a:lnTo>
                    <a:pt x="86" y="242"/>
                  </a:lnTo>
                  <a:lnTo>
                    <a:pt x="86" y="242"/>
                  </a:lnTo>
                  <a:lnTo>
                    <a:pt x="90" y="242"/>
                  </a:lnTo>
                  <a:lnTo>
                    <a:pt x="92" y="238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34" y="196"/>
                  </a:lnTo>
                  <a:lnTo>
                    <a:pt x="134" y="192"/>
                  </a:lnTo>
                  <a:lnTo>
                    <a:pt x="134" y="188"/>
                  </a:lnTo>
                  <a:lnTo>
                    <a:pt x="132" y="186"/>
                  </a:lnTo>
                  <a:lnTo>
                    <a:pt x="132" y="186"/>
                  </a:lnTo>
                  <a:close/>
                  <a:moveTo>
                    <a:pt x="132" y="124"/>
                  </a:moveTo>
                  <a:lnTo>
                    <a:pt x="132" y="124"/>
                  </a:lnTo>
                  <a:lnTo>
                    <a:pt x="128" y="122"/>
                  </a:lnTo>
                  <a:lnTo>
                    <a:pt x="124" y="120"/>
                  </a:lnTo>
                  <a:lnTo>
                    <a:pt x="122" y="122"/>
                  </a:lnTo>
                  <a:lnTo>
                    <a:pt x="118" y="124"/>
                  </a:lnTo>
                  <a:lnTo>
                    <a:pt x="86" y="156"/>
                  </a:lnTo>
                  <a:lnTo>
                    <a:pt x="74" y="144"/>
                  </a:lnTo>
                  <a:lnTo>
                    <a:pt x="74" y="144"/>
                  </a:lnTo>
                  <a:lnTo>
                    <a:pt x="70" y="142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58" y="148"/>
                  </a:lnTo>
                  <a:lnTo>
                    <a:pt x="58" y="152"/>
                  </a:lnTo>
                  <a:lnTo>
                    <a:pt x="58" y="156"/>
                  </a:lnTo>
                  <a:lnTo>
                    <a:pt x="60" y="15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80"/>
                  </a:lnTo>
                  <a:lnTo>
                    <a:pt x="86" y="180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2" y="178"/>
                  </a:lnTo>
                  <a:lnTo>
                    <a:pt x="132" y="138"/>
                  </a:lnTo>
                  <a:lnTo>
                    <a:pt x="132" y="138"/>
                  </a:lnTo>
                  <a:lnTo>
                    <a:pt x="134" y="134"/>
                  </a:lnTo>
                  <a:lnTo>
                    <a:pt x="134" y="130"/>
                  </a:lnTo>
                  <a:lnTo>
                    <a:pt x="134" y="126"/>
                  </a:lnTo>
                  <a:lnTo>
                    <a:pt x="132" y="124"/>
                  </a:lnTo>
                  <a:lnTo>
                    <a:pt x="132" y="124"/>
                  </a:lnTo>
                  <a:close/>
                  <a:moveTo>
                    <a:pt x="36" y="64"/>
                  </a:moveTo>
                  <a:lnTo>
                    <a:pt x="36" y="64"/>
                  </a:lnTo>
                  <a:lnTo>
                    <a:pt x="36" y="58"/>
                  </a:lnTo>
                  <a:lnTo>
                    <a:pt x="40" y="54"/>
                  </a:lnTo>
                  <a:lnTo>
                    <a:pt x="46" y="50"/>
                  </a:lnTo>
                  <a:lnTo>
                    <a:pt x="52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6" y="46"/>
                  </a:lnTo>
                  <a:lnTo>
                    <a:pt x="94" y="42"/>
                  </a:lnTo>
                  <a:lnTo>
                    <a:pt x="98" y="3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2" y="16"/>
                  </a:lnTo>
                  <a:lnTo>
                    <a:pt x="108" y="8"/>
                  </a:lnTo>
                  <a:lnTo>
                    <a:pt x="116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6" y="2"/>
                  </a:lnTo>
                  <a:lnTo>
                    <a:pt x="144" y="8"/>
                  </a:lnTo>
                  <a:lnTo>
                    <a:pt x="150" y="1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4" y="36"/>
                  </a:lnTo>
                  <a:lnTo>
                    <a:pt x="158" y="42"/>
                  </a:lnTo>
                  <a:lnTo>
                    <a:pt x="166" y="46"/>
                  </a:lnTo>
                  <a:lnTo>
                    <a:pt x="174" y="48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206" y="50"/>
                  </a:lnTo>
                  <a:lnTo>
                    <a:pt x="212" y="54"/>
                  </a:lnTo>
                  <a:lnTo>
                    <a:pt x="216" y="58"/>
                  </a:lnTo>
                  <a:lnTo>
                    <a:pt x="216" y="64"/>
                  </a:lnTo>
                  <a:lnTo>
                    <a:pt x="216" y="78"/>
                  </a:lnTo>
                  <a:lnTo>
                    <a:pt x="216" y="78"/>
                  </a:lnTo>
                  <a:lnTo>
                    <a:pt x="216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6" y="78"/>
                  </a:lnTo>
                  <a:lnTo>
                    <a:pt x="36" y="64"/>
                  </a:lnTo>
                  <a:close/>
                  <a:moveTo>
                    <a:pt x="116" y="26"/>
                  </a:moveTo>
                  <a:lnTo>
                    <a:pt x="116" y="26"/>
                  </a:lnTo>
                  <a:lnTo>
                    <a:pt x="116" y="30"/>
                  </a:lnTo>
                  <a:lnTo>
                    <a:pt x="118" y="34"/>
                  </a:lnTo>
                  <a:lnTo>
                    <a:pt x="122" y="36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30" y="36"/>
                  </a:lnTo>
                  <a:lnTo>
                    <a:pt x="134" y="34"/>
                  </a:lnTo>
                  <a:lnTo>
                    <a:pt x="136" y="30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6" y="22"/>
                  </a:lnTo>
                  <a:lnTo>
                    <a:pt x="134" y="20"/>
                  </a:lnTo>
                  <a:lnTo>
                    <a:pt x="130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2" y="16"/>
                  </a:lnTo>
                  <a:lnTo>
                    <a:pt x="118" y="20"/>
                  </a:lnTo>
                  <a:lnTo>
                    <a:pt x="116" y="22"/>
                  </a:lnTo>
                  <a:lnTo>
                    <a:pt x="116" y="26"/>
                  </a:lnTo>
                  <a:lnTo>
                    <a:pt x="116" y="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B614EB-C4ED-4C56-BE1F-9CB2A5C5CAD4}"/>
              </a:ext>
            </a:extLst>
          </p:cNvPr>
          <p:cNvGrpSpPr/>
          <p:nvPr/>
        </p:nvGrpSpPr>
        <p:grpSpPr>
          <a:xfrm>
            <a:off x="6913855" y="4552384"/>
            <a:ext cx="1234800" cy="1234800"/>
            <a:chOff x="2342233" y="2258092"/>
            <a:chExt cx="612000" cy="612000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3615A9-1146-4545-9204-4A4145653126}"/>
                </a:ext>
              </a:extLst>
            </p:cNvPr>
            <p:cNvSpPr/>
            <p:nvPr/>
          </p:nvSpPr>
          <p:spPr bwMode="ltGray">
            <a:xfrm>
              <a:off x="2342233" y="2258092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Freeform 4899">
              <a:extLst>
                <a:ext uri="{FF2B5EF4-FFF2-40B4-BE49-F238E27FC236}">
                  <a16:creationId xmlns:a16="http://schemas.microsoft.com/office/drawing/2014/main" id="{5E96068E-1DCF-4432-A0E6-D2E5BE7E64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1818" y="2356153"/>
              <a:ext cx="392831" cy="392831"/>
            </a:xfrm>
            <a:custGeom>
              <a:avLst/>
              <a:gdLst>
                <a:gd name="T0" fmla="*/ 190 w 324"/>
                <a:gd name="T1" fmla="*/ 0 h 324"/>
                <a:gd name="T2" fmla="*/ 134 w 324"/>
                <a:gd name="T3" fmla="*/ 20 h 324"/>
                <a:gd name="T4" fmla="*/ 90 w 324"/>
                <a:gd name="T5" fmla="*/ 74 h 324"/>
                <a:gd name="T6" fmla="*/ 82 w 324"/>
                <a:gd name="T7" fmla="*/ 120 h 324"/>
                <a:gd name="T8" fmla="*/ 84 w 324"/>
                <a:gd name="T9" fmla="*/ 146 h 324"/>
                <a:gd name="T10" fmla="*/ 118 w 324"/>
                <a:gd name="T11" fmla="*/ 206 h 324"/>
                <a:gd name="T12" fmla="*/ 178 w 324"/>
                <a:gd name="T13" fmla="*/ 240 h 324"/>
                <a:gd name="T14" fmla="*/ 202 w 324"/>
                <a:gd name="T15" fmla="*/ 242 h 324"/>
                <a:gd name="T16" fmla="*/ 250 w 324"/>
                <a:gd name="T17" fmla="*/ 232 h 324"/>
                <a:gd name="T18" fmla="*/ 304 w 324"/>
                <a:gd name="T19" fmla="*/ 188 h 324"/>
                <a:gd name="T20" fmla="*/ 324 w 324"/>
                <a:gd name="T21" fmla="*/ 132 h 324"/>
                <a:gd name="T22" fmla="*/ 324 w 324"/>
                <a:gd name="T23" fmla="*/ 108 h 324"/>
                <a:gd name="T24" fmla="*/ 304 w 324"/>
                <a:gd name="T25" fmla="*/ 52 h 324"/>
                <a:gd name="T26" fmla="*/ 250 w 324"/>
                <a:gd name="T27" fmla="*/ 8 h 324"/>
                <a:gd name="T28" fmla="*/ 202 w 324"/>
                <a:gd name="T29" fmla="*/ 0 h 324"/>
                <a:gd name="T30" fmla="*/ 202 w 324"/>
                <a:gd name="T31" fmla="*/ 212 h 324"/>
                <a:gd name="T32" fmla="*/ 152 w 324"/>
                <a:gd name="T33" fmla="*/ 196 h 324"/>
                <a:gd name="T34" fmla="*/ 118 w 324"/>
                <a:gd name="T35" fmla="*/ 156 h 324"/>
                <a:gd name="T36" fmla="*/ 112 w 324"/>
                <a:gd name="T37" fmla="*/ 120 h 324"/>
                <a:gd name="T38" fmla="*/ 128 w 324"/>
                <a:gd name="T39" fmla="*/ 70 h 324"/>
                <a:gd name="T40" fmla="*/ 168 w 324"/>
                <a:gd name="T41" fmla="*/ 36 h 324"/>
                <a:gd name="T42" fmla="*/ 202 w 324"/>
                <a:gd name="T43" fmla="*/ 30 h 324"/>
                <a:gd name="T44" fmla="*/ 254 w 324"/>
                <a:gd name="T45" fmla="*/ 46 h 324"/>
                <a:gd name="T46" fmla="*/ 286 w 324"/>
                <a:gd name="T47" fmla="*/ 86 h 324"/>
                <a:gd name="T48" fmla="*/ 294 w 324"/>
                <a:gd name="T49" fmla="*/ 120 h 324"/>
                <a:gd name="T50" fmla="*/ 278 w 324"/>
                <a:gd name="T51" fmla="*/ 172 h 324"/>
                <a:gd name="T52" fmla="*/ 238 w 324"/>
                <a:gd name="T53" fmla="*/ 204 h 324"/>
                <a:gd name="T54" fmla="*/ 202 w 324"/>
                <a:gd name="T55" fmla="*/ 212 h 324"/>
                <a:gd name="T56" fmla="*/ 138 w 324"/>
                <a:gd name="T57" fmla="*/ 130 h 324"/>
                <a:gd name="T58" fmla="*/ 132 w 324"/>
                <a:gd name="T59" fmla="*/ 120 h 324"/>
                <a:gd name="T60" fmla="*/ 138 w 324"/>
                <a:gd name="T61" fmla="*/ 94 h 324"/>
                <a:gd name="T62" fmla="*/ 164 w 324"/>
                <a:gd name="T63" fmla="*/ 62 h 324"/>
                <a:gd name="T64" fmla="*/ 202 w 324"/>
                <a:gd name="T65" fmla="*/ 50 h 324"/>
                <a:gd name="T66" fmla="*/ 210 w 324"/>
                <a:gd name="T67" fmla="*/ 54 h 324"/>
                <a:gd name="T68" fmla="*/ 212 w 324"/>
                <a:gd name="T69" fmla="*/ 60 h 324"/>
                <a:gd name="T70" fmla="*/ 206 w 324"/>
                <a:gd name="T71" fmla="*/ 70 h 324"/>
                <a:gd name="T72" fmla="*/ 192 w 324"/>
                <a:gd name="T73" fmla="*/ 72 h 324"/>
                <a:gd name="T74" fmla="*/ 168 w 324"/>
                <a:gd name="T75" fmla="*/ 86 h 324"/>
                <a:gd name="T76" fmla="*/ 154 w 324"/>
                <a:gd name="T77" fmla="*/ 110 h 324"/>
                <a:gd name="T78" fmla="*/ 152 w 324"/>
                <a:gd name="T79" fmla="*/ 124 h 324"/>
                <a:gd name="T80" fmla="*/ 142 w 324"/>
                <a:gd name="T81" fmla="*/ 130 h 324"/>
                <a:gd name="T82" fmla="*/ 48 w 324"/>
                <a:gd name="T83" fmla="*/ 316 h 324"/>
                <a:gd name="T84" fmla="*/ 28 w 324"/>
                <a:gd name="T85" fmla="*/ 324 h 324"/>
                <a:gd name="T86" fmla="*/ 8 w 324"/>
                <a:gd name="T87" fmla="*/ 316 h 324"/>
                <a:gd name="T88" fmla="*/ 0 w 324"/>
                <a:gd name="T89" fmla="*/ 296 h 324"/>
                <a:gd name="T90" fmla="*/ 86 w 324"/>
                <a:gd name="T91" fmla="*/ 198 h 324"/>
                <a:gd name="T92" fmla="*/ 102 w 324"/>
                <a:gd name="T93" fmla="*/ 220 h 324"/>
                <a:gd name="T94" fmla="*/ 124 w 324"/>
                <a:gd name="T95" fmla="*/ 23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24">
                  <a:moveTo>
                    <a:pt x="202" y="0"/>
                  </a:moveTo>
                  <a:lnTo>
                    <a:pt x="202" y="0"/>
                  </a:lnTo>
                  <a:lnTo>
                    <a:pt x="190" y="0"/>
                  </a:lnTo>
                  <a:lnTo>
                    <a:pt x="178" y="2"/>
                  </a:lnTo>
                  <a:lnTo>
                    <a:pt x="156" y="8"/>
                  </a:lnTo>
                  <a:lnTo>
                    <a:pt x="134" y="20"/>
                  </a:lnTo>
                  <a:lnTo>
                    <a:pt x="118" y="34"/>
                  </a:lnTo>
                  <a:lnTo>
                    <a:pt x="102" y="52"/>
                  </a:lnTo>
                  <a:lnTo>
                    <a:pt x="90" y="74"/>
                  </a:lnTo>
                  <a:lnTo>
                    <a:pt x="84" y="96"/>
                  </a:lnTo>
                  <a:lnTo>
                    <a:pt x="82" y="108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32"/>
                  </a:lnTo>
                  <a:lnTo>
                    <a:pt x="84" y="146"/>
                  </a:lnTo>
                  <a:lnTo>
                    <a:pt x="90" y="168"/>
                  </a:lnTo>
                  <a:lnTo>
                    <a:pt x="102" y="188"/>
                  </a:lnTo>
                  <a:lnTo>
                    <a:pt x="118" y="206"/>
                  </a:lnTo>
                  <a:lnTo>
                    <a:pt x="134" y="222"/>
                  </a:lnTo>
                  <a:lnTo>
                    <a:pt x="156" y="232"/>
                  </a:lnTo>
                  <a:lnTo>
                    <a:pt x="178" y="240"/>
                  </a:lnTo>
                  <a:lnTo>
                    <a:pt x="190" y="242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16" y="242"/>
                  </a:lnTo>
                  <a:lnTo>
                    <a:pt x="228" y="240"/>
                  </a:lnTo>
                  <a:lnTo>
                    <a:pt x="250" y="232"/>
                  </a:lnTo>
                  <a:lnTo>
                    <a:pt x="270" y="222"/>
                  </a:lnTo>
                  <a:lnTo>
                    <a:pt x="288" y="206"/>
                  </a:lnTo>
                  <a:lnTo>
                    <a:pt x="304" y="188"/>
                  </a:lnTo>
                  <a:lnTo>
                    <a:pt x="314" y="168"/>
                  </a:lnTo>
                  <a:lnTo>
                    <a:pt x="322" y="146"/>
                  </a:lnTo>
                  <a:lnTo>
                    <a:pt x="324" y="132"/>
                  </a:lnTo>
                  <a:lnTo>
                    <a:pt x="324" y="120"/>
                  </a:lnTo>
                  <a:lnTo>
                    <a:pt x="324" y="120"/>
                  </a:lnTo>
                  <a:lnTo>
                    <a:pt x="324" y="108"/>
                  </a:lnTo>
                  <a:lnTo>
                    <a:pt x="322" y="96"/>
                  </a:lnTo>
                  <a:lnTo>
                    <a:pt x="314" y="74"/>
                  </a:lnTo>
                  <a:lnTo>
                    <a:pt x="304" y="52"/>
                  </a:lnTo>
                  <a:lnTo>
                    <a:pt x="288" y="34"/>
                  </a:lnTo>
                  <a:lnTo>
                    <a:pt x="270" y="20"/>
                  </a:lnTo>
                  <a:lnTo>
                    <a:pt x="250" y="8"/>
                  </a:lnTo>
                  <a:lnTo>
                    <a:pt x="228" y="2"/>
                  </a:lnTo>
                  <a:lnTo>
                    <a:pt x="216" y="0"/>
                  </a:lnTo>
                  <a:lnTo>
                    <a:pt x="202" y="0"/>
                  </a:lnTo>
                  <a:lnTo>
                    <a:pt x="202" y="0"/>
                  </a:lnTo>
                  <a:close/>
                  <a:moveTo>
                    <a:pt x="202" y="212"/>
                  </a:moveTo>
                  <a:lnTo>
                    <a:pt x="202" y="212"/>
                  </a:lnTo>
                  <a:lnTo>
                    <a:pt x="184" y="210"/>
                  </a:lnTo>
                  <a:lnTo>
                    <a:pt x="168" y="204"/>
                  </a:lnTo>
                  <a:lnTo>
                    <a:pt x="152" y="196"/>
                  </a:lnTo>
                  <a:lnTo>
                    <a:pt x="138" y="184"/>
                  </a:lnTo>
                  <a:lnTo>
                    <a:pt x="128" y="172"/>
                  </a:lnTo>
                  <a:lnTo>
                    <a:pt x="118" y="156"/>
                  </a:lnTo>
                  <a:lnTo>
                    <a:pt x="114" y="138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4" y="102"/>
                  </a:lnTo>
                  <a:lnTo>
                    <a:pt x="118" y="86"/>
                  </a:lnTo>
                  <a:lnTo>
                    <a:pt x="128" y="70"/>
                  </a:lnTo>
                  <a:lnTo>
                    <a:pt x="138" y="56"/>
                  </a:lnTo>
                  <a:lnTo>
                    <a:pt x="152" y="46"/>
                  </a:lnTo>
                  <a:lnTo>
                    <a:pt x="168" y="36"/>
                  </a:lnTo>
                  <a:lnTo>
                    <a:pt x="184" y="32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22" y="32"/>
                  </a:lnTo>
                  <a:lnTo>
                    <a:pt x="238" y="36"/>
                  </a:lnTo>
                  <a:lnTo>
                    <a:pt x="254" y="46"/>
                  </a:lnTo>
                  <a:lnTo>
                    <a:pt x="268" y="56"/>
                  </a:lnTo>
                  <a:lnTo>
                    <a:pt x="278" y="70"/>
                  </a:lnTo>
                  <a:lnTo>
                    <a:pt x="286" y="86"/>
                  </a:lnTo>
                  <a:lnTo>
                    <a:pt x="292" y="102"/>
                  </a:lnTo>
                  <a:lnTo>
                    <a:pt x="294" y="120"/>
                  </a:lnTo>
                  <a:lnTo>
                    <a:pt x="294" y="120"/>
                  </a:lnTo>
                  <a:lnTo>
                    <a:pt x="292" y="138"/>
                  </a:lnTo>
                  <a:lnTo>
                    <a:pt x="286" y="156"/>
                  </a:lnTo>
                  <a:lnTo>
                    <a:pt x="278" y="172"/>
                  </a:lnTo>
                  <a:lnTo>
                    <a:pt x="268" y="184"/>
                  </a:lnTo>
                  <a:lnTo>
                    <a:pt x="254" y="196"/>
                  </a:lnTo>
                  <a:lnTo>
                    <a:pt x="238" y="204"/>
                  </a:lnTo>
                  <a:lnTo>
                    <a:pt x="222" y="210"/>
                  </a:lnTo>
                  <a:lnTo>
                    <a:pt x="202" y="212"/>
                  </a:lnTo>
                  <a:lnTo>
                    <a:pt x="202" y="212"/>
                  </a:lnTo>
                  <a:close/>
                  <a:moveTo>
                    <a:pt x="142" y="130"/>
                  </a:moveTo>
                  <a:lnTo>
                    <a:pt x="142" y="130"/>
                  </a:lnTo>
                  <a:lnTo>
                    <a:pt x="138" y="130"/>
                  </a:lnTo>
                  <a:lnTo>
                    <a:pt x="136" y="128"/>
                  </a:lnTo>
                  <a:lnTo>
                    <a:pt x="134" y="124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4" y="106"/>
                  </a:lnTo>
                  <a:lnTo>
                    <a:pt x="138" y="94"/>
                  </a:lnTo>
                  <a:lnTo>
                    <a:pt x="144" y="82"/>
                  </a:lnTo>
                  <a:lnTo>
                    <a:pt x="154" y="72"/>
                  </a:lnTo>
                  <a:lnTo>
                    <a:pt x="164" y="62"/>
                  </a:lnTo>
                  <a:lnTo>
                    <a:pt x="176" y="56"/>
                  </a:lnTo>
                  <a:lnTo>
                    <a:pt x="188" y="52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206" y="52"/>
                  </a:lnTo>
                  <a:lnTo>
                    <a:pt x="210" y="54"/>
                  </a:lnTo>
                  <a:lnTo>
                    <a:pt x="212" y="56"/>
                  </a:lnTo>
                  <a:lnTo>
                    <a:pt x="212" y="60"/>
                  </a:lnTo>
                  <a:lnTo>
                    <a:pt x="212" y="60"/>
                  </a:lnTo>
                  <a:lnTo>
                    <a:pt x="212" y="64"/>
                  </a:lnTo>
                  <a:lnTo>
                    <a:pt x="210" y="68"/>
                  </a:lnTo>
                  <a:lnTo>
                    <a:pt x="206" y="70"/>
                  </a:lnTo>
                  <a:lnTo>
                    <a:pt x="202" y="70"/>
                  </a:lnTo>
                  <a:lnTo>
                    <a:pt x="202" y="70"/>
                  </a:lnTo>
                  <a:lnTo>
                    <a:pt x="192" y="72"/>
                  </a:lnTo>
                  <a:lnTo>
                    <a:pt x="184" y="74"/>
                  </a:lnTo>
                  <a:lnTo>
                    <a:pt x="174" y="80"/>
                  </a:lnTo>
                  <a:lnTo>
                    <a:pt x="168" y="86"/>
                  </a:lnTo>
                  <a:lnTo>
                    <a:pt x="162" y="92"/>
                  </a:lnTo>
                  <a:lnTo>
                    <a:pt x="156" y="102"/>
                  </a:lnTo>
                  <a:lnTo>
                    <a:pt x="154" y="11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4"/>
                  </a:lnTo>
                  <a:lnTo>
                    <a:pt x="150" y="128"/>
                  </a:lnTo>
                  <a:lnTo>
                    <a:pt x="146" y="130"/>
                  </a:lnTo>
                  <a:lnTo>
                    <a:pt x="142" y="130"/>
                  </a:lnTo>
                  <a:lnTo>
                    <a:pt x="142" y="130"/>
                  </a:lnTo>
                  <a:close/>
                  <a:moveTo>
                    <a:pt x="124" y="238"/>
                  </a:moveTo>
                  <a:lnTo>
                    <a:pt x="48" y="316"/>
                  </a:lnTo>
                  <a:lnTo>
                    <a:pt x="48" y="316"/>
                  </a:lnTo>
                  <a:lnTo>
                    <a:pt x="38" y="322"/>
                  </a:lnTo>
                  <a:lnTo>
                    <a:pt x="28" y="324"/>
                  </a:lnTo>
                  <a:lnTo>
                    <a:pt x="28" y="324"/>
                  </a:lnTo>
                  <a:lnTo>
                    <a:pt x="18" y="322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2" y="306"/>
                  </a:lnTo>
                  <a:lnTo>
                    <a:pt x="0" y="296"/>
                  </a:lnTo>
                  <a:lnTo>
                    <a:pt x="2" y="286"/>
                  </a:lnTo>
                  <a:lnTo>
                    <a:pt x="8" y="276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94" y="210"/>
                  </a:lnTo>
                  <a:lnTo>
                    <a:pt x="102" y="220"/>
                  </a:lnTo>
                  <a:lnTo>
                    <a:pt x="114" y="230"/>
                  </a:lnTo>
                  <a:lnTo>
                    <a:pt x="124" y="238"/>
                  </a:lnTo>
                  <a:lnTo>
                    <a:pt x="124" y="2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9266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B619-5CA4-4BEC-B714-05E197CA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Maintenance and governance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A2AC2-A521-4FB2-9AAF-3ED3BF519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D47D-7CE5-419B-BC36-98F9C75E7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rd-alliance.org   		@resdatall | @rda_europe | @RDA_US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03631A-41BC-4E5F-A1A7-FCAC023020DE}"/>
              </a:ext>
            </a:extLst>
          </p:cNvPr>
          <p:cNvSpPr/>
          <p:nvPr/>
        </p:nvSpPr>
        <p:spPr>
          <a:xfrm>
            <a:off x="1577340" y="2297430"/>
            <a:ext cx="2164080" cy="2987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979CA8-1736-4797-826A-7DFBCF518BC2}"/>
              </a:ext>
            </a:extLst>
          </p:cNvPr>
          <p:cNvSpPr/>
          <p:nvPr/>
        </p:nvSpPr>
        <p:spPr>
          <a:xfrm>
            <a:off x="3741420" y="2297430"/>
            <a:ext cx="2164080" cy="2987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B3049-A0EF-465A-95A5-24698A791A22}"/>
              </a:ext>
            </a:extLst>
          </p:cNvPr>
          <p:cNvSpPr/>
          <p:nvPr/>
        </p:nvSpPr>
        <p:spPr>
          <a:xfrm>
            <a:off x="5906040" y="2297430"/>
            <a:ext cx="2164080" cy="2987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E392AC3-0AA3-4E7D-B75A-9FCA0C846EF1}"/>
              </a:ext>
            </a:extLst>
          </p:cNvPr>
          <p:cNvSpPr/>
          <p:nvPr/>
        </p:nvSpPr>
        <p:spPr>
          <a:xfrm>
            <a:off x="2065020" y="3608699"/>
            <a:ext cx="998220" cy="30861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1D55D8F5-47F3-4092-AB81-46911D414B0B}"/>
              </a:ext>
            </a:extLst>
          </p:cNvPr>
          <p:cNvSpPr/>
          <p:nvPr/>
        </p:nvSpPr>
        <p:spPr>
          <a:xfrm>
            <a:off x="2981706" y="3608699"/>
            <a:ext cx="998220" cy="30861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CBCCF88B-B0C7-487D-9740-F143CB2E7BD8}"/>
              </a:ext>
            </a:extLst>
          </p:cNvPr>
          <p:cNvSpPr/>
          <p:nvPr/>
        </p:nvSpPr>
        <p:spPr>
          <a:xfrm>
            <a:off x="3898392" y="3608699"/>
            <a:ext cx="998220" cy="30861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0D3C99E-E770-45AE-BE7E-47987F48E63E}"/>
              </a:ext>
            </a:extLst>
          </p:cNvPr>
          <p:cNvSpPr/>
          <p:nvPr/>
        </p:nvSpPr>
        <p:spPr>
          <a:xfrm>
            <a:off x="4815078" y="3608699"/>
            <a:ext cx="998220" cy="30861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D50DED48-1D3B-4973-AF66-11A9C48A1C08}"/>
              </a:ext>
            </a:extLst>
          </p:cNvPr>
          <p:cNvSpPr/>
          <p:nvPr/>
        </p:nvSpPr>
        <p:spPr>
          <a:xfrm>
            <a:off x="5731764" y="3608699"/>
            <a:ext cx="998220" cy="30861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EEC4D97E-2098-48C1-83C6-4570E363AB9B}"/>
              </a:ext>
            </a:extLst>
          </p:cNvPr>
          <p:cNvSpPr/>
          <p:nvPr/>
        </p:nvSpPr>
        <p:spPr>
          <a:xfrm>
            <a:off x="6648450" y="3608699"/>
            <a:ext cx="998220" cy="30861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29A897-E646-43C0-BE87-7AC114D5ABCC}"/>
              </a:ext>
            </a:extLst>
          </p:cNvPr>
          <p:cNvSpPr txBox="1"/>
          <p:nvPr/>
        </p:nvSpPr>
        <p:spPr>
          <a:xfrm>
            <a:off x="2011680" y="1832610"/>
            <a:ext cx="1363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latin typeface="+mj-lt"/>
              </a:rPr>
              <a:t>2020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286946-B16A-4D21-A9DB-5ACFBE0026A4}"/>
              </a:ext>
            </a:extLst>
          </p:cNvPr>
          <p:cNvSpPr txBox="1"/>
          <p:nvPr/>
        </p:nvSpPr>
        <p:spPr>
          <a:xfrm>
            <a:off x="4133088" y="1843609"/>
            <a:ext cx="1363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latin typeface="+mj-lt"/>
              </a:rPr>
              <a:t>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35AF41-09A4-4A53-96B9-9BDB353BDF3E}"/>
              </a:ext>
            </a:extLst>
          </p:cNvPr>
          <p:cNvSpPr txBox="1"/>
          <p:nvPr/>
        </p:nvSpPr>
        <p:spPr>
          <a:xfrm>
            <a:off x="6306090" y="1858849"/>
            <a:ext cx="1363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latin typeface="+mj-lt"/>
              </a:rPr>
              <a:t>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6CDC6-219B-4EF7-A637-BC067C86E610}"/>
              </a:ext>
            </a:extLst>
          </p:cNvPr>
          <p:cNvSpPr txBox="1"/>
          <p:nvPr/>
        </p:nvSpPr>
        <p:spPr>
          <a:xfrm>
            <a:off x="1866900" y="2763480"/>
            <a:ext cx="150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b="1" dirty="0">
                <a:latin typeface="+mj-lt"/>
              </a:rPr>
              <a:t>Preparation for the maintenance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AB938A-3730-4FB5-AD48-53155409DAD4}"/>
              </a:ext>
            </a:extLst>
          </p:cNvPr>
          <p:cNvSpPr txBox="1"/>
          <p:nvPr/>
        </p:nvSpPr>
        <p:spPr>
          <a:xfrm>
            <a:off x="4145280" y="2648064"/>
            <a:ext cx="1508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b="1" dirty="0">
                <a:latin typeface="+mj-lt"/>
              </a:rPr>
              <a:t>Maintenance and preparation for the 1st revision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56D3D7-F3E9-4ACC-9E10-BB8CDCAEF13C}"/>
              </a:ext>
            </a:extLst>
          </p:cNvPr>
          <p:cNvSpPr txBox="1"/>
          <p:nvPr/>
        </p:nvSpPr>
        <p:spPr>
          <a:xfrm>
            <a:off x="6249162" y="2763480"/>
            <a:ext cx="150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b="1" dirty="0">
                <a:latin typeface="+mj-lt"/>
              </a:rPr>
              <a:t>1st revision of the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74686-5142-4615-A336-C622BB2CF945}"/>
              </a:ext>
            </a:extLst>
          </p:cNvPr>
          <p:cNvSpPr txBox="1"/>
          <p:nvPr/>
        </p:nvSpPr>
        <p:spPr>
          <a:xfrm>
            <a:off x="3979926" y="4077442"/>
            <a:ext cx="16680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dirty="0">
                <a:latin typeface="+mj-lt"/>
              </a:rPr>
              <a:t>Develop the topics identified and propose consensus-driven solutions to optimize the model and move away from a fit-for-all to a tailored solution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A2198-0396-433A-B5B6-539B3A7C923F}"/>
              </a:ext>
            </a:extLst>
          </p:cNvPr>
          <p:cNvSpPr txBox="1"/>
          <p:nvPr/>
        </p:nvSpPr>
        <p:spPr>
          <a:xfrm>
            <a:off x="6118350" y="4319815"/>
            <a:ext cx="16680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dirty="0">
                <a:latin typeface="+mj-lt"/>
              </a:rPr>
              <a:t>Put into motion the necessary changes identified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AE9CDA-F278-456D-BA2B-5E32774F8408}"/>
              </a:ext>
            </a:extLst>
          </p:cNvPr>
          <p:cNvSpPr txBox="1"/>
          <p:nvPr/>
        </p:nvSpPr>
        <p:spPr>
          <a:xfrm>
            <a:off x="1890522" y="4077442"/>
            <a:ext cx="166801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050" dirty="0">
                <a:latin typeface="+mj-lt"/>
              </a:rPr>
              <a:t>Identify topics that need clarification and consensus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050" dirty="0">
                <a:latin typeface="+mj-lt"/>
              </a:rPr>
              <a:t>Address the governance and maintenance practical aspects </a:t>
            </a:r>
          </a:p>
        </p:txBody>
      </p:sp>
    </p:spTree>
    <p:extLst>
      <p:ext uri="{BB962C8B-B14F-4D97-AF65-F5344CB8AC3E}">
        <p14:creationId xmlns:p14="http://schemas.microsoft.com/office/powerpoint/2010/main" val="4208334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25</a:t>
            </a:fld>
            <a:endParaRPr lang="it-IT" altLang="it-IT"/>
          </a:p>
        </p:txBody>
      </p:sp>
      <p:sp>
        <p:nvSpPr>
          <p:cNvPr id="8" name="Rectangle 7"/>
          <p:cNvSpPr/>
          <p:nvPr/>
        </p:nvSpPr>
        <p:spPr>
          <a:xfrm>
            <a:off x="0" y="-111513"/>
            <a:ext cx="9144000" cy="6858000"/>
          </a:xfrm>
          <a:prstGeom prst="rect">
            <a:avLst/>
          </a:prstGeom>
          <a:solidFill>
            <a:srgbClr val="9CC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41027" y="685997"/>
            <a:ext cx="56074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Eau" pitchFamily="2" charset="0"/>
              </a:rPr>
              <a:t>Be the next to test and use the FDMM for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au" pitchFamily="2" charset="0"/>
              </a:rPr>
              <a:t>Self assessment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au" pitchFamily="2" charset="0"/>
              </a:rPr>
              <a:t>Help your choice of  partner to work with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au" pitchFamily="2" charset="0"/>
              </a:rPr>
              <a:t>To be interoperable within and across domains by choice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Eau" pitchFamily="2" charset="0"/>
            </a:endParaRPr>
          </a:p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Eau" pitchFamily="2" charset="0"/>
              </a:rPr>
              <a:t>FDMM needs to remain universal and global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Eau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009827" y="2813400"/>
            <a:ext cx="1231200" cy="1231200"/>
            <a:chOff x="6715798" y="3474401"/>
            <a:chExt cx="612000" cy="612000"/>
          </a:xfrm>
          <a:solidFill>
            <a:schemeClr val="bg1"/>
          </a:solidFill>
        </p:grpSpPr>
        <p:sp>
          <p:nvSpPr>
            <p:cNvPr id="20" name="Oval 19"/>
            <p:cNvSpPr/>
            <p:nvPr/>
          </p:nvSpPr>
          <p:spPr bwMode="ltGray">
            <a:xfrm>
              <a:off x="6715798" y="3474401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Freeform 4971"/>
            <p:cNvSpPr>
              <a:spLocks noEditPoints="1"/>
            </p:cNvSpPr>
            <p:nvPr/>
          </p:nvSpPr>
          <p:spPr bwMode="auto">
            <a:xfrm>
              <a:off x="6823180" y="3560628"/>
              <a:ext cx="462549" cy="433640"/>
            </a:xfrm>
            <a:custGeom>
              <a:avLst/>
              <a:gdLst>
                <a:gd name="T0" fmla="*/ 378 w 384"/>
                <a:gd name="T1" fmla="*/ 138 h 360"/>
                <a:gd name="T2" fmla="*/ 384 w 384"/>
                <a:gd name="T3" fmla="*/ 188 h 360"/>
                <a:gd name="T4" fmla="*/ 360 w 384"/>
                <a:gd name="T5" fmla="*/ 286 h 360"/>
                <a:gd name="T6" fmla="*/ 294 w 384"/>
                <a:gd name="T7" fmla="*/ 360 h 360"/>
                <a:gd name="T8" fmla="*/ 298 w 384"/>
                <a:gd name="T9" fmla="*/ 126 h 360"/>
                <a:gd name="T10" fmla="*/ 274 w 384"/>
                <a:gd name="T11" fmla="*/ 318 h 360"/>
                <a:gd name="T12" fmla="*/ 238 w 384"/>
                <a:gd name="T13" fmla="*/ 142 h 360"/>
                <a:gd name="T14" fmla="*/ 184 w 384"/>
                <a:gd name="T15" fmla="*/ 86 h 360"/>
                <a:gd name="T16" fmla="*/ 170 w 384"/>
                <a:gd name="T17" fmla="*/ 28 h 360"/>
                <a:gd name="T18" fmla="*/ 150 w 384"/>
                <a:gd name="T19" fmla="*/ 2 h 360"/>
                <a:gd name="T20" fmla="*/ 132 w 384"/>
                <a:gd name="T21" fmla="*/ 0 h 360"/>
                <a:gd name="T22" fmla="*/ 110 w 384"/>
                <a:gd name="T23" fmla="*/ 24 h 360"/>
                <a:gd name="T24" fmla="*/ 118 w 384"/>
                <a:gd name="T25" fmla="*/ 76 h 360"/>
                <a:gd name="T26" fmla="*/ 120 w 384"/>
                <a:gd name="T27" fmla="*/ 122 h 360"/>
                <a:gd name="T28" fmla="*/ 36 w 384"/>
                <a:gd name="T29" fmla="*/ 130 h 360"/>
                <a:gd name="T30" fmla="*/ 20 w 384"/>
                <a:gd name="T31" fmla="*/ 156 h 360"/>
                <a:gd name="T32" fmla="*/ 46 w 384"/>
                <a:gd name="T33" fmla="*/ 182 h 360"/>
                <a:gd name="T34" fmla="*/ 8 w 384"/>
                <a:gd name="T35" fmla="*/ 190 h 360"/>
                <a:gd name="T36" fmla="*/ 2 w 384"/>
                <a:gd name="T37" fmla="*/ 220 h 360"/>
                <a:gd name="T38" fmla="*/ 32 w 384"/>
                <a:gd name="T39" fmla="*/ 236 h 360"/>
                <a:gd name="T40" fmla="*/ 8 w 384"/>
                <a:gd name="T41" fmla="*/ 252 h 360"/>
                <a:gd name="T42" fmla="*/ 14 w 384"/>
                <a:gd name="T43" fmla="*/ 282 h 360"/>
                <a:gd name="T44" fmla="*/ 50 w 384"/>
                <a:gd name="T45" fmla="*/ 290 h 360"/>
                <a:gd name="T46" fmla="*/ 36 w 384"/>
                <a:gd name="T47" fmla="*/ 296 h 360"/>
                <a:gd name="T48" fmla="*/ 32 w 384"/>
                <a:gd name="T49" fmla="*/ 320 h 360"/>
                <a:gd name="T50" fmla="*/ 76 w 384"/>
                <a:gd name="T51" fmla="*/ 334 h 360"/>
                <a:gd name="T52" fmla="*/ 106 w 384"/>
                <a:gd name="T53" fmla="*/ 334 h 360"/>
                <a:gd name="T54" fmla="*/ 124 w 384"/>
                <a:gd name="T55" fmla="*/ 322 h 360"/>
                <a:gd name="T56" fmla="*/ 122 w 384"/>
                <a:gd name="T57" fmla="*/ 310 h 360"/>
                <a:gd name="T58" fmla="*/ 130 w 384"/>
                <a:gd name="T59" fmla="*/ 300 h 360"/>
                <a:gd name="T60" fmla="*/ 150 w 384"/>
                <a:gd name="T61" fmla="*/ 286 h 360"/>
                <a:gd name="T62" fmla="*/ 154 w 384"/>
                <a:gd name="T63" fmla="*/ 268 h 360"/>
                <a:gd name="T64" fmla="*/ 144 w 384"/>
                <a:gd name="T65" fmla="*/ 248 h 360"/>
                <a:gd name="T66" fmla="*/ 152 w 384"/>
                <a:gd name="T67" fmla="*/ 232 h 360"/>
                <a:gd name="T68" fmla="*/ 164 w 384"/>
                <a:gd name="T69" fmla="*/ 216 h 360"/>
                <a:gd name="T70" fmla="*/ 154 w 384"/>
                <a:gd name="T71" fmla="*/ 196 h 360"/>
                <a:gd name="T72" fmla="*/ 152 w 384"/>
                <a:gd name="T73" fmla="*/ 194 h 360"/>
                <a:gd name="T74" fmla="*/ 148 w 384"/>
                <a:gd name="T75" fmla="*/ 184 h 360"/>
                <a:gd name="T76" fmla="*/ 156 w 384"/>
                <a:gd name="T77" fmla="*/ 170 h 360"/>
                <a:gd name="T78" fmla="*/ 154 w 384"/>
                <a:gd name="T79" fmla="*/ 154 h 360"/>
                <a:gd name="T80" fmla="*/ 162 w 384"/>
                <a:gd name="T81" fmla="*/ 144 h 360"/>
                <a:gd name="T82" fmla="*/ 174 w 384"/>
                <a:gd name="T83" fmla="*/ 152 h 360"/>
                <a:gd name="T84" fmla="*/ 172 w 384"/>
                <a:gd name="T85" fmla="*/ 180 h 360"/>
                <a:gd name="T86" fmla="*/ 186 w 384"/>
                <a:gd name="T87" fmla="*/ 204 h 360"/>
                <a:gd name="T88" fmla="*/ 176 w 384"/>
                <a:gd name="T89" fmla="*/ 244 h 360"/>
                <a:gd name="T90" fmla="*/ 172 w 384"/>
                <a:gd name="T91" fmla="*/ 258 h 360"/>
                <a:gd name="T92" fmla="*/ 172 w 384"/>
                <a:gd name="T93" fmla="*/ 282 h 360"/>
                <a:gd name="T94" fmla="*/ 174 w 384"/>
                <a:gd name="T95" fmla="*/ 300 h 360"/>
                <a:gd name="T96" fmla="*/ 158 w 384"/>
                <a:gd name="T97" fmla="*/ 310 h 360"/>
                <a:gd name="T98" fmla="*/ 138 w 384"/>
                <a:gd name="T99" fmla="*/ 328 h 360"/>
                <a:gd name="T100" fmla="*/ 132 w 384"/>
                <a:gd name="T101" fmla="*/ 338 h 360"/>
                <a:gd name="T102" fmla="*/ 136 w 384"/>
                <a:gd name="T103" fmla="*/ 354 h 360"/>
                <a:gd name="T104" fmla="*/ 182 w 384"/>
                <a:gd name="T105" fmla="*/ 352 h 360"/>
                <a:gd name="T106" fmla="*/ 242 w 384"/>
                <a:gd name="T107" fmla="*/ 31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4" h="360">
                  <a:moveTo>
                    <a:pt x="310" y="120"/>
                  </a:moveTo>
                  <a:lnTo>
                    <a:pt x="374" y="120"/>
                  </a:lnTo>
                  <a:lnTo>
                    <a:pt x="374" y="120"/>
                  </a:lnTo>
                  <a:lnTo>
                    <a:pt x="378" y="138"/>
                  </a:lnTo>
                  <a:lnTo>
                    <a:pt x="382" y="154"/>
                  </a:lnTo>
                  <a:lnTo>
                    <a:pt x="384" y="170"/>
                  </a:lnTo>
                  <a:lnTo>
                    <a:pt x="384" y="188"/>
                  </a:lnTo>
                  <a:lnTo>
                    <a:pt x="384" y="188"/>
                  </a:lnTo>
                  <a:lnTo>
                    <a:pt x="384" y="214"/>
                  </a:lnTo>
                  <a:lnTo>
                    <a:pt x="378" y="240"/>
                  </a:lnTo>
                  <a:lnTo>
                    <a:pt x="370" y="264"/>
                  </a:lnTo>
                  <a:lnTo>
                    <a:pt x="360" y="286"/>
                  </a:lnTo>
                  <a:lnTo>
                    <a:pt x="346" y="308"/>
                  </a:lnTo>
                  <a:lnTo>
                    <a:pt x="332" y="328"/>
                  </a:lnTo>
                  <a:lnTo>
                    <a:pt x="314" y="344"/>
                  </a:lnTo>
                  <a:lnTo>
                    <a:pt x="294" y="360"/>
                  </a:lnTo>
                  <a:lnTo>
                    <a:pt x="294" y="136"/>
                  </a:lnTo>
                  <a:lnTo>
                    <a:pt x="294" y="136"/>
                  </a:lnTo>
                  <a:lnTo>
                    <a:pt x="294" y="130"/>
                  </a:lnTo>
                  <a:lnTo>
                    <a:pt x="298" y="126"/>
                  </a:lnTo>
                  <a:lnTo>
                    <a:pt x="304" y="122"/>
                  </a:lnTo>
                  <a:lnTo>
                    <a:pt x="310" y="120"/>
                  </a:lnTo>
                  <a:lnTo>
                    <a:pt x="310" y="120"/>
                  </a:lnTo>
                  <a:close/>
                  <a:moveTo>
                    <a:pt x="274" y="318"/>
                  </a:moveTo>
                  <a:lnTo>
                    <a:pt x="274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38" y="142"/>
                  </a:lnTo>
                  <a:lnTo>
                    <a:pt x="222" y="132"/>
                  </a:lnTo>
                  <a:lnTo>
                    <a:pt x="208" y="118"/>
                  </a:lnTo>
                  <a:lnTo>
                    <a:pt x="194" y="102"/>
                  </a:lnTo>
                  <a:lnTo>
                    <a:pt x="184" y="86"/>
                  </a:lnTo>
                  <a:lnTo>
                    <a:pt x="178" y="68"/>
                  </a:lnTo>
                  <a:lnTo>
                    <a:pt x="172" y="4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8" y="22"/>
                  </a:lnTo>
                  <a:lnTo>
                    <a:pt x="166" y="16"/>
                  </a:lnTo>
                  <a:lnTo>
                    <a:pt x="160" y="8"/>
                  </a:lnTo>
                  <a:lnTo>
                    <a:pt x="150" y="2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2"/>
                  </a:lnTo>
                  <a:lnTo>
                    <a:pt x="118" y="10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12" y="54"/>
                  </a:lnTo>
                  <a:lnTo>
                    <a:pt x="118" y="76"/>
                  </a:lnTo>
                  <a:lnTo>
                    <a:pt x="124" y="9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20" y="122"/>
                  </a:lnTo>
                  <a:lnTo>
                    <a:pt x="106" y="128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36" y="130"/>
                  </a:lnTo>
                  <a:lnTo>
                    <a:pt x="28" y="136"/>
                  </a:lnTo>
                  <a:lnTo>
                    <a:pt x="22" y="144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66"/>
                  </a:lnTo>
                  <a:lnTo>
                    <a:pt x="28" y="174"/>
                  </a:lnTo>
                  <a:lnTo>
                    <a:pt x="36" y="180"/>
                  </a:lnTo>
                  <a:lnTo>
                    <a:pt x="4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6" y="184"/>
                  </a:lnTo>
                  <a:lnTo>
                    <a:pt x="8" y="190"/>
                  </a:lnTo>
                  <a:lnTo>
                    <a:pt x="2" y="19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" y="220"/>
                  </a:lnTo>
                  <a:lnTo>
                    <a:pt x="8" y="228"/>
                  </a:lnTo>
                  <a:lnTo>
                    <a:pt x="16" y="234"/>
                  </a:lnTo>
                  <a:lnTo>
                    <a:pt x="26" y="236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22" y="238"/>
                  </a:lnTo>
                  <a:lnTo>
                    <a:pt x="14" y="244"/>
                  </a:lnTo>
                  <a:lnTo>
                    <a:pt x="8" y="25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10" y="272"/>
                  </a:lnTo>
                  <a:lnTo>
                    <a:pt x="14" y="282"/>
                  </a:lnTo>
                  <a:lnTo>
                    <a:pt x="24" y="288"/>
                  </a:lnTo>
                  <a:lnTo>
                    <a:pt x="34" y="290"/>
                  </a:lnTo>
                  <a:lnTo>
                    <a:pt x="50" y="290"/>
                  </a:lnTo>
                  <a:lnTo>
                    <a:pt x="50" y="290"/>
                  </a:lnTo>
                  <a:lnTo>
                    <a:pt x="50" y="290"/>
                  </a:lnTo>
                  <a:lnTo>
                    <a:pt x="50" y="290"/>
                  </a:lnTo>
                  <a:lnTo>
                    <a:pt x="42" y="292"/>
                  </a:lnTo>
                  <a:lnTo>
                    <a:pt x="36" y="296"/>
                  </a:lnTo>
                  <a:lnTo>
                    <a:pt x="32" y="304"/>
                  </a:lnTo>
                  <a:lnTo>
                    <a:pt x="32" y="312"/>
                  </a:lnTo>
                  <a:lnTo>
                    <a:pt x="32" y="312"/>
                  </a:lnTo>
                  <a:lnTo>
                    <a:pt x="32" y="320"/>
                  </a:lnTo>
                  <a:lnTo>
                    <a:pt x="38" y="328"/>
                  </a:lnTo>
                  <a:lnTo>
                    <a:pt x="44" y="332"/>
                  </a:lnTo>
                  <a:lnTo>
                    <a:pt x="54" y="334"/>
                  </a:lnTo>
                  <a:lnTo>
                    <a:pt x="76" y="334"/>
                  </a:lnTo>
                  <a:lnTo>
                    <a:pt x="76" y="334"/>
                  </a:lnTo>
                  <a:lnTo>
                    <a:pt x="76" y="334"/>
                  </a:lnTo>
                  <a:lnTo>
                    <a:pt x="106" y="334"/>
                  </a:lnTo>
                  <a:lnTo>
                    <a:pt x="106" y="334"/>
                  </a:lnTo>
                  <a:lnTo>
                    <a:pt x="114" y="332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4" y="322"/>
                  </a:lnTo>
                  <a:lnTo>
                    <a:pt x="124" y="314"/>
                  </a:lnTo>
                  <a:lnTo>
                    <a:pt x="124" y="314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22" y="306"/>
                  </a:lnTo>
                  <a:lnTo>
                    <a:pt x="124" y="304"/>
                  </a:lnTo>
                  <a:lnTo>
                    <a:pt x="126" y="300"/>
                  </a:lnTo>
                  <a:lnTo>
                    <a:pt x="130" y="300"/>
                  </a:lnTo>
                  <a:lnTo>
                    <a:pt x="130" y="300"/>
                  </a:lnTo>
                  <a:lnTo>
                    <a:pt x="138" y="296"/>
                  </a:lnTo>
                  <a:lnTo>
                    <a:pt x="144" y="292"/>
                  </a:lnTo>
                  <a:lnTo>
                    <a:pt x="150" y="286"/>
                  </a:lnTo>
                  <a:lnTo>
                    <a:pt x="152" y="280"/>
                  </a:lnTo>
                  <a:lnTo>
                    <a:pt x="152" y="280"/>
                  </a:lnTo>
                  <a:lnTo>
                    <a:pt x="154" y="274"/>
                  </a:lnTo>
                  <a:lnTo>
                    <a:pt x="154" y="268"/>
                  </a:lnTo>
                  <a:lnTo>
                    <a:pt x="152" y="260"/>
                  </a:lnTo>
                  <a:lnTo>
                    <a:pt x="146" y="252"/>
                  </a:lnTo>
                  <a:lnTo>
                    <a:pt x="146" y="252"/>
                  </a:lnTo>
                  <a:lnTo>
                    <a:pt x="144" y="248"/>
                  </a:lnTo>
                  <a:lnTo>
                    <a:pt x="144" y="244"/>
                  </a:lnTo>
                  <a:lnTo>
                    <a:pt x="144" y="244"/>
                  </a:lnTo>
                  <a:lnTo>
                    <a:pt x="146" y="236"/>
                  </a:lnTo>
                  <a:lnTo>
                    <a:pt x="152" y="232"/>
                  </a:lnTo>
                  <a:lnTo>
                    <a:pt x="152" y="232"/>
                  </a:lnTo>
                  <a:lnTo>
                    <a:pt x="158" y="228"/>
                  </a:lnTo>
                  <a:lnTo>
                    <a:pt x="162" y="222"/>
                  </a:lnTo>
                  <a:lnTo>
                    <a:pt x="164" y="216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60" y="202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2" y="194"/>
                  </a:lnTo>
                  <a:lnTo>
                    <a:pt x="152" y="194"/>
                  </a:lnTo>
                  <a:lnTo>
                    <a:pt x="152" y="194"/>
                  </a:lnTo>
                  <a:lnTo>
                    <a:pt x="152" y="194"/>
                  </a:lnTo>
                  <a:lnTo>
                    <a:pt x="150" y="190"/>
                  </a:lnTo>
                  <a:lnTo>
                    <a:pt x="148" y="188"/>
                  </a:lnTo>
                  <a:lnTo>
                    <a:pt x="148" y="184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74"/>
                  </a:lnTo>
                  <a:lnTo>
                    <a:pt x="156" y="170"/>
                  </a:lnTo>
                  <a:lnTo>
                    <a:pt x="156" y="164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4" y="154"/>
                  </a:lnTo>
                  <a:lnTo>
                    <a:pt x="156" y="150"/>
                  </a:lnTo>
                  <a:lnTo>
                    <a:pt x="158" y="146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66" y="144"/>
                  </a:lnTo>
                  <a:lnTo>
                    <a:pt x="170" y="146"/>
                  </a:lnTo>
                  <a:lnTo>
                    <a:pt x="172" y="148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6" y="158"/>
                  </a:lnTo>
                  <a:lnTo>
                    <a:pt x="176" y="166"/>
                  </a:lnTo>
                  <a:lnTo>
                    <a:pt x="172" y="180"/>
                  </a:lnTo>
                  <a:lnTo>
                    <a:pt x="172" y="180"/>
                  </a:lnTo>
                  <a:lnTo>
                    <a:pt x="182" y="190"/>
                  </a:lnTo>
                  <a:lnTo>
                    <a:pt x="186" y="204"/>
                  </a:lnTo>
                  <a:lnTo>
                    <a:pt x="186" y="204"/>
                  </a:lnTo>
                  <a:lnTo>
                    <a:pt x="188" y="214"/>
                  </a:lnTo>
                  <a:lnTo>
                    <a:pt x="186" y="226"/>
                  </a:lnTo>
                  <a:lnTo>
                    <a:pt x="182" y="236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4" y="246"/>
                  </a:lnTo>
                  <a:lnTo>
                    <a:pt x="172" y="250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72" y="282"/>
                  </a:lnTo>
                  <a:lnTo>
                    <a:pt x="172" y="282"/>
                  </a:lnTo>
                  <a:lnTo>
                    <a:pt x="174" y="292"/>
                  </a:lnTo>
                  <a:lnTo>
                    <a:pt x="174" y="300"/>
                  </a:lnTo>
                  <a:lnTo>
                    <a:pt x="174" y="300"/>
                  </a:lnTo>
                  <a:lnTo>
                    <a:pt x="170" y="306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8" y="310"/>
                  </a:lnTo>
                  <a:lnTo>
                    <a:pt x="150" y="314"/>
                  </a:lnTo>
                  <a:lnTo>
                    <a:pt x="144" y="320"/>
                  </a:lnTo>
                  <a:lnTo>
                    <a:pt x="138" y="328"/>
                  </a:lnTo>
                  <a:lnTo>
                    <a:pt x="138" y="328"/>
                  </a:lnTo>
                  <a:lnTo>
                    <a:pt x="138" y="328"/>
                  </a:lnTo>
                  <a:lnTo>
                    <a:pt x="138" y="328"/>
                  </a:lnTo>
                  <a:lnTo>
                    <a:pt x="132" y="338"/>
                  </a:lnTo>
                  <a:lnTo>
                    <a:pt x="132" y="338"/>
                  </a:lnTo>
                  <a:lnTo>
                    <a:pt x="126" y="344"/>
                  </a:lnTo>
                  <a:lnTo>
                    <a:pt x="118" y="348"/>
                  </a:lnTo>
                  <a:lnTo>
                    <a:pt x="118" y="348"/>
                  </a:lnTo>
                  <a:lnTo>
                    <a:pt x="136" y="354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70" y="354"/>
                  </a:lnTo>
                  <a:lnTo>
                    <a:pt x="182" y="352"/>
                  </a:lnTo>
                  <a:lnTo>
                    <a:pt x="192" y="348"/>
                  </a:lnTo>
                  <a:lnTo>
                    <a:pt x="204" y="344"/>
                  </a:lnTo>
                  <a:lnTo>
                    <a:pt x="224" y="334"/>
                  </a:lnTo>
                  <a:lnTo>
                    <a:pt x="242" y="318"/>
                  </a:lnTo>
                  <a:lnTo>
                    <a:pt x="274" y="31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57740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26</a:t>
            </a:fld>
            <a:endParaRPr lang="it-IT" altLang="it-IT"/>
          </a:p>
        </p:txBody>
      </p:sp>
      <p:sp>
        <p:nvSpPr>
          <p:cNvPr id="8" name="Rectangle 7"/>
          <p:cNvSpPr/>
          <p:nvPr/>
        </p:nvSpPr>
        <p:spPr>
          <a:xfrm>
            <a:off x="0" y="-111513"/>
            <a:ext cx="9144000" cy="6858000"/>
          </a:xfrm>
          <a:prstGeom prst="rect">
            <a:avLst/>
          </a:prstGeom>
          <a:solidFill>
            <a:srgbClr val="9CC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68750" y="2921169"/>
            <a:ext cx="412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Eau" pitchFamily="2" charset="0"/>
              </a:rPr>
              <a:t>Thank you!</a:t>
            </a:r>
            <a:endParaRPr lang="en-US" sz="6000" dirty="0">
              <a:solidFill>
                <a:schemeClr val="bg1"/>
              </a:solidFill>
              <a:latin typeface="Eau" pitchFamily="2" charset="0"/>
            </a:endParaRPr>
          </a:p>
        </p:txBody>
      </p:sp>
      <p:sp>
        <p:nvSpPr>
          <p:cNvPr id="20" name="Oval 19"/>
          <p:cNvSpPr/>
          <p:nvPr/>
        </p:nvSpPr>
        <p:spPr bwMode="ltGray">
          <a:xfrm>
            <a:off x="2009827" y="2813400"/>
            <a:ext cx="1231200" cy="12312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B9306E-5321-49ED-807F-76D16B082E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03" y="3066317"/>
            <a:ext cx="1033847" cy="8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1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3</a:t>
            </a:fld>
            <a:endParaRPr lang="it-IT" altLang="it-I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70575" y="2813525"/>
            <a:ext cx="1230949" cy="1230949"/>
            <a:chOff x="589752" y="3474401"/>
            <a:chExt cx="612000" cy="612000"/>
          </a:xfrm>
          <a:solidFill>
            <a:schemeClr val="bg1"/>
          </a:solidFill>
        </p:grpSpPr>
        <p:sp>
          <p:nvSpPr>
            <p:cNvPr id="13" name="Oval 12"/>
            <p:cNvSpPr/>
            <p:nvPr/>
          </p:nvSpPr>
          <p:spPr bwMode="ltGray">
            <a:xfrm>
              <a:off x="589752" y="3474401"/>
              <a:ext cx="612000" cy="61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" name="Freeform 4814"/>
            <p:cNvSpPr>
              <a:spLocks noEditPoints="1"/>
            </p:cNvSpPr>
            <p:nvPr/>
          </p:nvSpPr>
          <p:spPr bwMode="auto">
            <a:xfrm>
              <a:off x="723501" y="3564741"/>
              <a:ext cx="344502" cy="457696"/>
            </a:xfrm>
            <a:custGeom>
              <a:avLst/>
              <a:gdLst>
                <a:gd name="T0" fmla="*/ 148 w 280"/>
                <a:gd name="T1" fmla="*/ 304 h 372"/>
                <a:gd name="T2" fmla="*/ 148 w 280"/>
                <a:gd name="T3" fmla="*/ 98 h 372"/>
                <a:gd name="T4" fmla="*/ 164 w 280"/>
                <a:gd name="T5" fmla="*/ 92 h 372"/>
                <a:gd name="T6" fmla="*/ 180 w 280"/>
                <a:gd name="T7" fmla="*/ 72 h 372"/>
                <a:gd name="T8" fmla="*/ 186 w 280"/>
                <a:gd name="T9" fmla="*/ 48 h 372"/>
                <a:gd name="T10" fmla="*/ 178 w 280"/>
                <a:gd name="T11" fmla="*/ 20 h 372"/>
                <a:gd name="T12" fmla="*/ 160 w 280"/>
                <a:gd name="T13" fmla="*/ 48 h 372"/>
                <a:gd name="T14" fmla="*/ 106 w 280"/>
                <a:gd name="T15" fmla="*/ 0 h 372"/>
                <a:gd name="T16" fmla="*/ 80 w 280"/>
                <a:gd name="T17" fmla="*/ 32 h 372"/>
                <a:gd name="T18" fmla="*/ 78 w 280"/>
                <a:gd name="T19" fmla="*/ 56 h 372"/>
                <a:gd name="T20" fmla="*/ 88 w 280"/>
                <a:gd name="T21" fmla="*/ 80 h 372"/>
                <a:gd name="T22" fmla="*/ 108 w 280"/>
                <a:gd name="T23" fmla="*/ 96 h 372"/>
                <a:gd name="T24" fmla="*/ 116 w 280"/>
                <a:gd name="T25" fmla="*/ 300 h 372"/>
                <a:gd name="T26" fmla="*/ 108 w 280"/>
                <a:gd name="T27" fmla="*/ 308 h 372"/>
                <a:gd name="T28" fmla="*/ 96 w 280"/>
                <a:gd name="T29" fmla="*/ 336 h 372"/>
                <a:gd name="T30" fmla="*/ 98 w 280"/>
                <a:gd name="T31" fmla="*/ 350 h 372"/>
                <a:gd name="T32" fmla="*/ 106 w 280"/>
                <a:gd name="T33" fmla="*/ 360 h 372"/>
                <a:gd name="T34" fmla="*/ 124 w 280"/>
                <a:gd name="T35" fmla="*/ 370 h 372"/>
                <a:gd name="T36" fmla="*/ 140 w 280"/>
                <a:gd name="T37" fmla="*/ 370 h 372"/>
                <a:gd name="T38" fmla="*/ 158 w 280"/>
                <a:gd name="T39" fmla="*/ 360 h 372"/>
                <a:gd name="T40" fmla="*/ 168 w 280"/>
                <a:gd name="T41" fmla="*/ 342 h 372"/>
                <a:gd name="T42" fmla="*/ 168 w 280"/>
                <a:gd name="T43" fmla="*/ 328 h 372"/>
                <a:gd name="T44" fmla="*/ 158 w 280"/>
                <a:gd name="T45" fmla="*/ 310 h 372"/>
                <a:gd name="T46" fmla="*/ 144 w 280"/>
                <a:gd name="T47" fmla="*/ 346 h 372"/>
                <a:gd name="T48" fmla="*/ 132 w 280"/>
                <a:gd name="T49" fmla="*/ 352 h 372"/>
                <a:gd name="T50" fmla="*/ 120 w 280"/>
                <a:gd name="T51" fmla="*/ 346 h 372"/>
                <a:gd name="T52" fmla="*/ 116 w 280"/>
                <a:gd name="T53" fmla="*/ 336 h 372"/>
                <a:gd name="T54" fmla="*/ 120 w 280"/>
                <a:gd name="T55" fmla="*/ 324 h 372"/>
                <a:gd name="T56" fmla="*/ 132 w 280"/>
                <a:gd name="T57" fmla="*/ 320 h 372"/>
                <a:gd name="T58" fmla="*/ 144 w 280"/>
                <a:gd name="T59" fmla="*/ 324 h 372"/>
                <a:gd name="T60" fmla="*/ 148 w 280"/>
                <a:gd name="T61" fmla="*/ 336 h 372"/>
                <a:gd name="T62" fmla="*/ 144 w 280"/>
                <a:gd name="T63" fmla="*/ 346 h 372"/>
                <a:gd name="T64" fmla="*/ 186 w 280"/>
                <a:gd name="T65" fmla="*/ 318 h 372"/>
                <a:gd name="T66" fmla="*/ 172 w 280"/>
                <a:gd name="T67" fmla="*/ 296 h 372"/>
                <a:gd name="T68" fmla="*/ 168 w 280"/>
                <a:gd name="T69" fmla="*/ 286 h 372"/>
                <a:gd name="T70" fmla="*/ 168 w 280"/>
                <a:gd name="T71" fmla="*/ 250 h 372"/>
                <a:gd name="T72" fmla="*/ 172 w 280"/>
                <a:gd name="T73" fmla="*/ 190 h 372"/>
                <a:gd name="T74" fmla="*/ 178 w 280"/>
                <a:gd name="T75" fmla="*/ 194 h 372"/>
                <a:gd name="T76" fmla="*/ 186 w 280"/>
                <a:gd name="T77" fmla="*/ 190 h 372"/>
                <a:gd name="T78" fmla="*/ 188 w 280"/>
                <a:gd name="T79" fmla="*/ 180 h 372"/>
                <a:gd name="T80" fmla="*/ 168 w 280"/>
                <a:gd name="T81" fmla="*/ 150 h 372"/>
                <a:gd name="T82" fmla="*/ 204 w 280"/>
                <a:gd name="T83" fmla="*/ 158 h 372"/>
                <a:gd name="T84" fmla="*/ 212 w 280"/>
                <a:gd name="T85" fmla="*/ 160 h 372"/>
                <a:gd name="T86" fmla="*/ 218 w 280"/>
                <a:gd name="T87" fmla="*/ 158 h 372"/>
                <a:gd name="T88" fmla="*/ 220 w 280"/>
                <a:gd name="T89" fmla="*/ 146 h 372"/>
                <a:gd name="T90" fmla="*/ 216 w 280"/>
                <a:gd name="T91" fmla="*/ 102 h 372"/>
                <a:gd name="T92" fmla="*/ 240 w 280"/>
                <a:gd name="T93" fmla="*/ 126 h 372"/>
                <a:gd name="T94" fmla="*/ 248 w 280"/>
                <a:gd name="T95" fmla="*/ 126 h 372"/>
                <a:gd name="T96" fmla="*/ 254 w 280"/>
                <a:gd name="T97" fmla="*/ 122 h 372"/>
                <a:gd name="T98" fmla="*/ 252 w 280"/>
                <a:gd name="T99" fmla="*/ 110 h 372"/>
                <a:gd name="T100" fmla="*/ 84 w 280"/>
                <a:gd name="T101" fmla="*/ 234 h 372"/>
                <a:gd name="T102" fmla="*/ 96 w 280"/>
                <a:gd name="T103" fmla="*/ 292 h 372"/>
                <a:gd name="T104" fmla="*/ 0 w 280"/>
                <a:gd name="T105" fmla="*/ 318 h 372"/>
                <a:gd name="T106" fmla="*/ 72 w 280"/>
                <a:gd name="T107" fmla="*/ 290 h 372"/>
                <a:gd name="T108" fmla="*/ 80 w 280"/>
                <a:gd name="T109" fmla="*/ 292 h 372"/>
                <a:gd name="T110" fmla="*/ 86 w 280"/>
                <a:gd name="T111" fmla="*/ 290 h 372"/>
                <a:gd name="T112" fmla="*/ 88 w 280"/>
                <a:gd name="T113" fmla="*/ 278 h 372"/>
                <a:gd name="T114" fmla="*/ 84 w 280"/>
                <a:gd name="T115" fmla="*/ 23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0" h="372">
                  <a:moveTo>
                    <a:pt x="158" y="310"/>
                  </a:moveTo>
                  <a:lnTo>
                    <a:pt x="158" y="310"/>
                  </a:lnTo>
                  <a:lnTo>
                    <a:pt x="148" y="304"/>
                  </a:lnTo>
                  <a:lnTo>
                    <a:pt x="148" y="304"/>
                  </a:lnTo>
                  <a:lnTo>
                    <a:pt x="148" y="300"/>
                  </a:lnTo>
                  <a:lnTo>
                    <a:pt x="148" y="98"/>
                  </a:lnTo>
                  <a:lnTo>
                    <a:pt x="148" y="98"/>
                  </a:lnTo>
                  <a:lnTo>
                    <a:pt x="156" y="96"/>
                  </a:lnTo>
                  <a:lnTo>
                    <a:pt x="164" y="92"/>
                  </a:lnTo>
                  <a:lnTo>
                    <a:pt x="170" y="86"/>
                  </a:lnTo>
                  <a:lnTo>
                    <a:pt x="176" y="80"/>
                  </a:lnTo>
                  <a:lnTo>
                    <a:pt x="180" y="72"/>
                  </a:lnTo>
                  <a:lnTo>
                    <a:pt x="184" y="64"/>
                  </a:lnTo>
                  <a:lnTo>
                    <a:pt x="186" y="56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84" y="32"/>
                  </a:lnTo>
                  <a:lnTo>
                    <a:pt x="178" y="20"/>
                  </a:lnTo>
                  <a:lnTo>
                    <a:pt x="170" y="10"/>
                  </a:lnTo>
                  <a:lnTo>
                    <a:pt x="160" y="0"/>
                  </a:lnTo>
                  <a:lnTo>
                    <a:pt x="160" y="48"/>
                  </a:lnTo>
                  <a:lnTo>
                    <a:pt x="106" y="48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94" y="10"/>
                  </a:lnTo>
                  <a:lnTo>
                    <a:pt x="86" y="20"/>
                  </a:lnTo>
                  <a:lnTo>
                    <a:pt x="80" y="3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6"/>
                  </a:lnTo>
                  <a:lnTo>
                    <a:pt x="82" y="64"/>
                  </a:lnTo>
                  <a:lnTo>
                    <a:pt x="84" y="72"/>
                  </a:lnTo>
                  <a:lnTo>
                    <a:pt x="88" y="80"/>
                  </a:lnTo>
                  <a:lnTo>
                    <a:pt x="94" y="86"/>
                  </a:lnTo>
                  <a:lnTo>
                    <a:pt x="100" y="92"/>
                  </a:lnTo>
                  <a:lnTo>
                    <a:pt x="108" y="96"/>
                  </a:lnTo>
                  <a:lnTo>
                    <a:pt x="116" y="98"/>
                  </a:lnTo>
                  <a:lnTo>
                    <a:pt x="116" y="300"/>
                  </a:lnTo>
                  <a:lnTo>
                    <a:pt x="116" y="300"/>
                  </a:lnTo>
                  <a:lnTo>
                    <a:pt x="116" y="304"/>
                  </a:lnTo>
                  <a:lnTo>
                    <a:pt x="116" y="304"/>
                  </a:lnTo>
                  <a:lnTo>
                    <a:pt x="108" y="308"/>
                  </a:lnTo>
                  <a:lnTo>
                    <a:pt x="102" y="316"/>
                  </a:lnTo>
                  <a:lnTo>
                    <a:pt x="98" y="326"/>
                  </a:lnTo>
                  <a:lnTo>
                    <a:pt x="96" y="336"/>
                  </a:lnTo>
                  <a:lnTo>
                    <a:pt x="96" y="336"/>
                  </a:lnTo>
                  <a:lnTo>
                    <a:pt x="96" y="342"/>
                  </a:lnTo>
                  <a:lnTo>
                    <a:pt x="98" y="350"/>
                  </a:lnTo>
                  <a:lnTo>
                    <a:pt x="102" y="356"/>
                  </a:lnTo>
                  <a:lnTo>
                    <a:pt x="106" y="360"/>
                  </a:lnTo>
                  <a:lnTo>
                    <a:pt x="106" y="360"/>
                  </a:lnTo>
                  <a:lnTo>
                    <a:pt x="112" y="366"/>
                  </a:lnTo>
                  <a:lnTo>
                    <a:pt x="118" y="368"/>
                  </a:lnTo>
                  <a:lnTo>
                    <a:pt x="124" y="370"/>
                  </a:lnTo>
                  <a:lnTo>
                    <a:pt x="132" y="372"/>
                  </a:lnTo>
                  <a:lnTo>
                    <a:pt x="132" y="372"/>
                  </a:lnTo>
                  <a:lnTo>
                    <a:pt x="140" y="370"/>
                  </a:lnTo>
                  <a:lnTo>
                    <a:pt x="146" y="368"/>
                  </a:lnTo>
                  <a:lnTo>
                    <a:pt x="152" y="366"/>
                  </a:lnTo>
                  <a:lnTo>
                    <a:pt x="158" y="360"/>
                  </a:lnTo>
                  <a:lnTo>
                    <a:pt x="162" y="356"/>
                  </a:lnTo>
                  <a:lnTo>
                    <a:pt x="166" y="350"/>
                  </a:lnTo>
                  <a:lnTo>
                    <a:pt x="168" y="342"/>
                  </a:lnTo>
                  <a:lnTo>
                    <a:pt x="168" y="336"/>
                  </a:lnTo>
                  <a:lnTo>
                    <a:pt x="168" y="336"/>
                  </a:lnTo>
                  <a:lnTo>
                    <a:pt x="168" y="328"/>
                  </a:lnTo>
                  <a:lnTo>
                    <a:pt x="166" y="322"/>
                  </a:lnTo>
                  <a:lnTo>
                    <a:pt x="162" y="316"/>
                  </a:lnTo>
                  <a:lnTo>
                    <a:pt x="158" y="310"/>
                  </a:lnTo>
                  <a:lnTo>
                    <a:pt x="158" y="310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138" y="350"/>
                  </a:lnTo>
                  <a:lnTo>
                    <a:pt x="132" y="352"/>
                  </a:lnTo>
                  <a:lnTo>
                    <a:pt x="132" y="352"/>
                  </a:lnTo>
                  <a:lnTo>
                    <a:pt x="126" y="350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18" y="342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18" y="330"/>
                  </a:lnTo>
                  <a:lnTo>
                    <a:pt x="120" y="324"/>
                  </a:lnTo>
                  <a:lnTo>
                    <a:pt x="120" y="324"/>
                  </a:lnTo>
                  <a:lnTo>
                    <a:pt x="126" y="320"/>
                  </a:lnTo>
                  <a:lnTo>
                    <a:pt x="132" y="320"/>
                  </a:lnTo>
                  <a:lnTo>
                    <a:pt x="132" y="320"/>
                  </a:lnTo>
                  <a:lnTo>
                    <a:pt x="138" y="320"/>
                  </a:lnTo>
                  <a:lnTo>
                    <a:pt x="144" y="324"/>
                  </a:lnTo>
                  <a:lnTo>
                    <a:pt x="144" y="324"/>
                  </a:lnTo>
                  <a:lnTo>
                    <a:pt x="146" y="330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46" y="342"/>
                  </a:lnTo>
                  <a:lnTo>
                    <a:pt x="144" y="346"/>
                  </a:lnTo>
                  <a:lnTo>
                    <a:pt x="144" y="346"/>
                  </a:lnTo>
                  <a:close/>
                  <a:moveTo>
                    <a:pt x="280" y="38"/>
                  </a:moveTo>
                  <a:lnTo>
                    <a:pt x="280" y="318"/>
                  </a:lnTo>
                  <a:lnTo>
                    <a:pt x="186" y="318"/>
                  </a:lnTo>
                  <a:lnTo>
                    <a:pt x="186" y="318"/>
                  </a:lnTo>
                  <a:lnTo>
                    <a:pt x="180" y="306"/>
                  </a:lnTo>
                  <a:lnTo>
                    <a:pt x="172" y="296"/>
                  </a:lnTo>
                  <a:lnTo>
                    <a:pt x="172" y="296"/>
                  </a:lnTo>
                  <a:lnTo>
                    <a:pt x="168" y="292"/>
                  </a:lnTo>
                  <a:lnTo>
                    <a:pt x="168" y="286"/>
                  </a:lnTo>
                  <a:lnTo>
                    <a:pt x="248" y="286"/>
                  </a:lnTo>
                  <a:lnTo>
                    <a:pt x="248" y="170"/>
                  </a:lnTo>
                  <a:lnTo>
                    <a:pt x="168" y="250"/>
                  </a:lnTo>
                  <a:lnTo>
                    <a:pt x="168" y="188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74" y="192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82" y="192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8" y="186"/>
                  </a:lnTo>
                  <a:lnTo>
                    <a:pt x="188" y="184"/>
                  </a:lnTo>
                  <a:lnTo>
                    <a:pt x="188" y="180"/>
                  </a:lnTo>
                  <a:lnTo>
                    <a:pt x="186" y="176"/>
                  </a:lnTo>
                  <a:lnTo>
                    <a:pt x="168" y="160"/>
                  </a:lnTo>
                  <a:lnTo>
                    <a:pt x="168" y="150"/>
                  </a:lnTo>
                  <a:lnTo>
                    <a:pt x="182" y="136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8" y="160"/>
                  </a:lnTo>
                  <a:lnTo>
                    <a:pt x="212" y="160"/>
                  </a:lnTo>
                  <a:lnTo>
                    <a:pt x="212" y="160"/>
                  </a:lnTo>
                  <a:lnTo>
                    <a:pt x="214" y="160"/>
                  </a:lnTo>
                  <a:lnTo>
                    <a:pt x="218" y="158"/>
                  </a:lnTo>
                  <a:lnTo>
                    <a:pt x="218" y="158"/>
                  </a:lnTo>
                  <a:lnTo>
                    <a:pt x="220" y="154"/>
                  </a:lnTo>
                  <a:lnTo>
                    <a:pt x="222" y="150"/>
                  </a:lnTo>
                  <a:lnTo>
                    <a:pt x="220" y="146"/>
                  </a:lnTo>
                  <a:lnTo>
                    <a:pt x="218" y="144"/>
                  </a:lnTo>
                  <a:lnTo>
                    <a:pt x="196" y="122"/>
                  </a:lnTo>
                  <a:lnTo>
                    <a:pt x="216" y="102"/>
                  </a:lnTo>
                  <a:lnTo>
                    <a:pt x="236" y="124"/>
                  </a:lnTo>
                  <a:lnTo>
                    <a:pt x="236" y="124"/>
                  </a:lnTo>
                  <a:lnTo>
                    <a:pt x="240" y="126"/>
                  </a:lnTo>
                  <a:lnTo>
                    <a:pt x="244" y="128"/>
                  </a:lnTo>
                  <a:lnTo>
                    <a:pt x="244" y="128"/>
                  </a:lnTo>
                  <a:lnTo>
                    <a:pt x="248" y="126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54" y="122"/>
                  </a:lnTo>
                  <a:lnTo>
                    <a:pt x="254" y="118"/>
                  </a:lnTo>
                  <a:lnTo>
                    <a:pt x="254" y="114"/>
                  </a:lnTo>
                  <a:lnTo>
                    <a:pt x="252" y="110"/>
                  </a:lnTo>
                  <a:lnTo>
                    <a:pt x="230" y="88"/>
                  </a:lnTo>
                  <a:lnTo>
                    <a:pt x="280" y="38"/>
                  </a:lnTo>
                  <a:close/>
                  <a:moveTo>
                    <a:pt x="84" y="234"/>
                  </a:moveTo>
                  <a:lnTo>
                    <a:pt x="96" y="248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86" y="304"/>
                  </a:lnTo>
                  <a:lnTo>
                    <a:pt x="80" y="318"/>
                  </a:lnTo>
                  <a:lnTo>
                    <a:pt x="0" y="318"/>
                  </a:lnTo>
                  <a:lnTo>
                    <a:pt x="50" y="268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292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4" y="292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8" y="286"/>
                  </a:lnTo>
                  <a:lnTo>
                    <a:pt x="90" y="282"/>
                  </a:lnTo>
                  <a:lnTo>
                    <a:pt x="88" y="278"/>
                  </a:lnTo>
                  <a:lnTo>
                    <a:pt x="86" y="274"/>
                  </a:lnTo>
                  <a:lnTo>
                    <a:pt x="64" y="254"/>
                  </a:lnTo>
                  <a:lnTo>
                    <a:pt x="84" y="2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92500" y="2900157"/>
            <a:ext cx="5022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chemeClr val="bg1"/>
                </a:solidFill>
                <a:latin typeface="Eau" pitchFamily="2" charset="0"/>
              </a:rPr>
              <a:t>Definiton</a:t>
            </a:r>
            <a:endParaRPr lang="en-US" sz="6000" b="1" i="1" dirty="0">
              <a:solidFill>
                <a:schemeClr val="bg1"/>
              </a:solidFill>
              <a:latin typeface="Ea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8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3B21-64FE-40EE-A15B-E18A3B78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FAIR CRITERIA-s derived from the FAIR Principles</a:t>
            </a:r>
            <a:endParaRPr lang="LID4096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E65B-3A55-4540-A3B3-A9CA7CFD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182FF-61F2-4B44-B7B3-802E237A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F385B-24EE-4F7D-981C-44467F63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4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FCAAC-C28F-4ED0-9E9D-44D027370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56" y="1297014"/>
            <a:ext cx="7065691" cy="459860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2EC7C8C-E2FD-4F27-86D6-4FA203E9A4BA}"/>
              </a:ext>
            </a:extLst>
          </p:cNvPr>
          <p:cNvSpPr/>
          <p:nvPr/>
        </p:nvSpPr>
        <p:spPr>
          <a:xfrm>
            <a:off x="761456" y="5938718"/>
            <a:ext cx="172588" cy="190806"/>
          </a:xfrm>
          <a:prstGeom prst="ellipse">
            <a:avLst/>
          </a:prstGeom>
          <a:solidFill>
            <a:srgbClr val="6AA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DA503F-94DF-450C-A466-5DD113E960FF}"/>
              </a:ext>
            </a:extLst>
          </p:cNvPr>
          <p:cNvSpPr/>
          <p:nvPr/>
        </p:nvSpPr>
        <p:spPr>
          <a:xfrm>
            <a:off x="4372743" y="5938718"/>
            <a:ext cx="172588" cy="190806"/>
          </a:xfrm>
          <a:prstGeom prst="ellipse">
            <a:avLst/>
          </a:prstGeom>
          <a:solidFill>
            <a:srgbClr val="E194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801042-5745-4B5C-AB43-30C0BB3E5F7B}"/>
              </a:ext>
            </a:extLst>
          </p:cNvPr>
          <p:cNvSpPr txBox="1"/>
          <p:nvPr/>
        </p:nvSpPr>
        <p:spPr>
          <a:xfrm>
            <a:off x="1093076" y="5895621"/>
            <a:ext cx="2190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Agreed and applicable definition</a:t>
            </a:r>
            <a:endParaRPr lang="LID4096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EBCCE-7005-418E-B53E-CE7676F30536}"/>
              </a:ext>
            </a:extLst>
          </p:cNvPr>
          <p:cNvSpPr txBox="1"/>
          <p:nvPr/>
        </p:nvSpPr>
        <p:spPr>
          <a:xfrm>
            <a:off x="4655635" y="5848815"/>
            <a:ext cx="3501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Agreed and applicable definition in the domain only </a:t>
            </a:r>
            <a:endParaRPr lang="LID4096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EBFD2-E46B-4B80-A8CE-2E40E75332C1}"/>
              </a:ext>
            </a:extLst>
          </p:cNvPr>
          <p:cNvSpPr txBox="1"/>
          <p:nvPr/>
        </p:nvSpPr>
        <p:spPr>
          <a:xfrm>
            <a:off x="1042639" y="891188"/>
            <a:ext cx="690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sz="1400" dirty="0"/>
              <a:t>The FDMM WG used the principles as they were agreed by the  Open Science HLGR in 2017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1342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5</a:t>
            </a:fld>
            <a:endParaRPr lang="it-IT" altLang="it-I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70575" y="2813525"/>
            <a:ext cx="1230949" cy="1230949"/>
            <a:chOff x="589752" y="3474401"/>
            <a:chExt cx="612000" cy="612000"/>
          </a:xfrm>
          <a:solidFill>
            <a:schemeClr val="bg1"/>
          </a:solidFill>
        </p:grpSpPr>
        <p:sp>
          <p:nvSpPr>
            <p:cNvPr id="13" name="Oval 12"/>
            <p:cNvSpPr/>
            <p:nvPr/>
          </p:nvSpPr>
          <p:spPr bwMode="ltGray">
            <a:xfrm>
              <a:off x="589752" y="3474401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" name="Freeform 4814"/>
            <p:cNvSpPr>
              <a:spLocks noEditPoints="1"/>
            </p:cNvSpPr>
            <p:nvPr/>
          </p:nvSpPr>
          <p:spPr bwMode="auto">
            <a:xfrm>
              <a:off x="723501" y="3564741"/>
              <a:ext cx="344502" cy="457696"/>
            </a:xfrm>
            <a:custGeom>
              <a:avLst/>
              <a:gdLst>
                <a:gd name="T0" fmla="*/ 148 w 280"/>
                <a:gd name="T1" fmla="*/ 304 h 372"/>
                <a:gd name="T2" fmla="*/ 148 w 280"/>
                <a:gd name="T3" fmla="*/ 98 h 372"/>
                <a:gd name="T4" fmla="*/ 164 w 280"/>
                <a:gd name="T5" fmla="*/ 92 h 372"/>
                <a:gd name="T6" fmla="*/ 180 w 280"/>
                <a:gd name="T7" fmla="*/ 72 h 372"/>
                <a:gd name="T8" fmla="*/ 186 w 280"/>
                <a:gd name="T9" fmla="*/ 48 h 372"/>
                <a:gd name="T10" fmla="*/ 178 w 280"/>
                <a:gd name="T11" fmla="*/ 20 h 372"/>
                <a:gd name="T12" fmla="*/ 160 w 280"/>
                <a:gd name="T13" fmla="*/ 48 h 372"/>
                <a:gd name="T14" fmla="*/ 106 w 280"/>
                <a:gd name="T15" fmla="*/ 0 h 372"/>
                <a:gd name="T16" fmla="*/ 80 w 280"/>
                <a:gd name="T17" fmla="*/ 32 h 372"/>
                <a:gd name="T18" fmla="*/ 78 w 280"/>
                <a:gd name="T19" fmla="*/ 56 h 372"/>
                <a:gd name="T20" fmla="*/ 88 w 280"/>
                <a:gd name="T21" fmla="*/ 80 h 372"/>
                <a:gd name="T22" fmla="*/ 108 w 280"/>
                <a:gd name="T23" fmla="*/ 96 h 372"/>
                <a:gd name="T24" fmla="*/ 116 w 280"/>
                <a:gd name="T25" fmla="*/ 300 h 372"/>
                <a:gd name="T26" fmla="*/ 108 w 280"/>
                <a:gd name="T27" fmla="*/ 308 h 372"/>
                <a:gd name="T28" fmla="*/ 96 w 280"/>
                <a:gd name="T29" fmla="*/ 336 h 372"/>
                <a:gd name="T30" fmla="*/ 98 w 280"/>
                <a:gd name="T31" fmla="*/ 350 h 372"/>
                <a:gd name="T32" fmla="*/ 106 w 280"/>
                <a:gd name="T33" fmla="*/ 360 h 372"/>
                <a:gd name="T34" fmla="*/ 124 w 280"/>
                <a:gd name="T35" fmla="*/ 370 h 372"/>
                <a:gd name="T36" fmla="*/ 140 w 280"/>
                <a:gd name="T37" fmla="*/ 370 h 372"/>
                <a:gd name="T38" fmla="*/ 158 w 280"/>
                <a:gd name="T39" fmla="*/ 360 h 372"/>
                <a:gd name="T40" fmla="*/ 168 w 280"/>
                <a:gd name="T41" fmla="*/ 342 h 372"/>
                <a:gd name="T42" fmla="*/ 168 w 280"/>
                <a:gd name="T43" fmla="*/ 328 h 372"/>
                <a:gd name="T44" fmla="*/ 158 w 280"/>
                <a:gd name="T45" fmla="*/ 310 h 372"/>
                <a:gd name="T46" fmla="*/ 144 w 280"/>
                <a:gd name="T47" fmla="*/ 346 h 372"/>
                <a:gd name="T48" fmla="*/ 132 w 280"/>
                <a:gd name="T49" fmla="*/ 352 h 372"/>
                <a:gd name="T50" fmla="*/ 120 w 280"/>
                <a:gd name="T51" fmla="*/ 346 h 372"/>
                <a:gd name="T52" fmla="*/ 116 w 280"/>
                <a:gd name="T53" fmla="*/ 336 h 372"/>
                <a:gd name="T54" fmla="*/ 120 w 280"/>
                <a:gd name="T55" fmla="*/ 324 h 372"/>
                <a:gd name="T56" fmla="*/ 132 w 280"/>
                <a:gd name="T57" fmla="*/ 320 h 372"/>
                <a:gd name="T58" fmla="*/ 144 w 280"/>
                <a:gd name="T59" fmla="*/ 324 h 372"/>
                <a:gd name="T60" fmla="*/ 148 w 280"/>
                <a:gd name="T61" fmla="*/ 336 h 372"/>
                <a:gd name="T62" fmla="*/ 144 w 280"/>
                <a:gd name="T63" fmla="*/ 346 h 372"/>
                <a:gd name="T64" fmla="*/ 186 w 280"/>
                <a:gd name="T65" fmla="*/ 318 h 372"/>
                <a:gd name="T66" fmla="*/ 172 w 280"/>
                <a:gd name="T67" fmla="*/ 296 h 372"/>
                <a:gd name="T68" fmla="*/ 168 w 280"/>
                <a:gd name="T69" fmla="*/ 286 h 372"/>
                <a:gd name="T70" fmla="*/ 168 w 280"/>
                <a:gd name="T71" fmla="*/ 250 h 372"/>
                <a:gd name="T72" fmla="*/ 172 w 280"/>
                <a:gd name="T73" fmla="*/ 190 h 372"/>
                <a:gd name="T74" fmla="*/ 178 w 280"/>
                <a:gd name="T75" fmla="*/ 194 h 372"/>
                <a:gd name="T76" fmla="*/ 186 w 280"/>
                <a:gd name="T77" fmla="*/ 190 h 372"/>
                <a:gd name="T78" fmla="*/ 188 w 280"/>
                <a:gd name="T79" fmla="*/ 180 h 372"/>
                <a:gd name="T80" fmla="*/ 168 w 280"/>
                <a:gd name="T81" fmla="*/ 150 h 372"/>
                <a:gd name="T82" fmla="*/ 204 w 280"/>
                <a:gd name="T83" fmla="*/ 158 h 372"/>
                <a:gd name="T84" fmla="*/ 212 w 280"/>
                <a:gd name="T85" fmla="*/ 160 h 372"/>
                <a:gd name="T86" fmla="*/ 218 w 280"/>
                <a:gd name="T87" fmla="*/ 158 h 372"/>
                <a:gd name="T88" fmla="*/ 220 w 280"/>
                <a:gd name="T89" fmla="*/ 146 h 372"/>
                <a:gd name="T90" fmla="*/ 216 w 280"/>
                <a:gd name="T91" fmla="*/ 102 h 372"/>
                <a:gd name="T92" fmla="*/ 240 w 280"/>
                <a:gd name="T93" fmla="*/ 126 h 372"/>
                <a:gd name="T94" fmla="*/ 248 w 280"/>
                <a:gd name="T95" fmla="*/ 126 h 372"/>
                <a:gd name="T96" fmla="*/ 254 w 280"/>
                <a:gd name="T97" fmla="*/ 122 h 372"/>
                <a:gd name="T98" fmla="*/ 252 w 280"/>
                <a:gd name="T99" fmla="*/ 110 h 372"/>
                <a:gd name="T100" fmla="*/ 84 w 280"/>
                <a:gd name="T101" fmla="*/ 234 h 372"/>
                <a:gd name="T102" fmla="*/ 96 w 280"/>
                <a:gd name="T103" fmla="*/ 292 h 372"/>
                <a:gd name="T104" fmla="*/ 0 w 280"/>
                <a:gd name="T105" fmla="*/ 318 h 372"/>
                <a:gd name="T106" fmla="*/ 72 w 280"/>
                <a:gd name="T107" fmla="*/ 290 h 372"/>
                <a:gd name="T108" fmla="*/ 80 w 280"/>
                <a:gd name="T109" fmla="*/ 292 h 372"/>
                <a:gd name="T110" fmla="*/ 86 w 280"/>
                <a:gd name="T111" fmla="*/ 290 h 372"/>
                <a:gd name="T112" fmla="*/ 88 w 280"/>
                <a:gd name="T113" fmla="*/ 278 h 372"/>
                <a:gd name="T114" fmla="*/ 84 w 280"/>
                <a:gd name="T115" fmla="*/ 23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0" h="372">
                  <a:moveTo>
                    <a:pt x="158" y="310"/>
                  </a:moveTo>
                  <a:lnTo>
                    <a:pt x="158" y="310"/>
                  </a:lnTo>
                  <a:lnTo>
                    <a:pt x="148" y="304"/>
                  </a:lnTo>
                  <a:lnTo>
                    <a:pt x="148" y="304"/>
                  </a:lnTo>
                  <a:lnTo>
                    <a:pt x="148" y="300"/>
                  </a:lnTo>
                  <a:lnTo>
                    <a:pt x="148" y="98"/>
                  </a:lnTo>
                  <a:lnTo>
                    <a:pt x="148" y="98"/>
                  </a:lnTo>
                  <a:lnTo>
                    <a:pt x="156" y="96"/>
                  </a:lnTo>
                  <a:lnTo>
                    <a:pt x="164" y="92"/>
                  </a:lnTo>
                  <a:lnTo>
                    <a:pt x="170" y="86"/>
                  </a:lnTo>
                  <a:lnTo>
                    <a:pt x="176" y="80"/>
                  </a:lnTo>
                  <a:lnTo>
                    <a:pt x="180" y="72"/>
                  </a:lnTo>
                  <a:lnTo>
                    <a:pt x="184" y="64"/>
                  </a:lnTo>
                  <a:lnTo>
                    <a:pt x="186" y="56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84" y="32"/>
                  </a:lnTo>
                  <a:lnTo>
                    <a:pt x="178" y="20"/>
                  </a:lnTo>
                  <a:lnTo>
                    <a:pt x="170" y="10"/>
                  </a:lnTo>
                  <a:lnTo>
                    <a:pt x="160" y="0"/>
                  </a:lnTo>
                  <a:lnTo>
                    <a:pt x="160" y="48"/>
                  </a:lnTo>
                  <a:lnTo>
                    <a:pt x="106" y="48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94" y="10"/>
                  </a:lnTo>
                  <a:lnTo>
                    <a:pt x="86" y="20"/>
                  </a:lnTo>
                  <a:lnTo>
                    <a:pt x="80" y="3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6"/>
                  </a:lnTo>
                  <a:lnTo>
                    <a:pt x="82" y="64"/>
                  </a:lnTo>
                  <a:lnTo>
                    <a:pt x="84" y="72"/>
                  </a:lnTo>
                  <a:lnTo>
                    <a:pt x="88" y="80"/>
                  </a:lnTo>
                  <a:lnTo>
                    <a:pt x="94" y="86"/>
                  </a:lnTo>
                  <a:lnTo>
                    <a:pt x="100" y="92"/>
                  </a:lnTo>
                  <a:lnTo>
                    <a:pt x="108" y="96"/>
                  </a:lnTo>
                  <a:lnTo>
                    <a:pt x="116" y="98"/>
                  </a:lnTo>
                  <a:lnTo>
                    <a:pt x="116" y="300"/>
                  </a:lnTo>
                  <a:lnTo>
                    <a:pt x="116" y="300"/>
                  </a:lnTo>
                  <a:lnTo>
                    <a:pt x="116" y="304"/>
                  </a:lnTo>
                  <a:lnTo>
                    <a:pt x="116" y="304"/>
                  </a:lnTo>
                  <a:lnTo>
                    <a:pt x="108" y="308"/>
                  </a:lnTo>
                  <a:lnTo>
                    <a:pt x="102" y="316"/>
                  </a:lnTo>
                  <a:lnTo>
                    <a:pt x="98" y="326"/>
                  </a:lnTo>
                  <a:lnTo>
                    <a:pt x="96" y="336"/>
                  </a:lnTo>
                  <a:lnTo>
                    <a:pt x="96" y="336"/>
                  </a:lnTo>
                  <a:lnTo>
                    <a:pt x="96" y="342"/>
                  </a:lnTo>
                  <a:lnTo>
                    <a:pt x="98" y="350"/>
                  </a:lnTo>
                  <a:lnTo>
                    <a:pt x="102" y="356"/>
                  </a:lnTo>
                  <a:lnTo>
                    <a:pt x="106" y="360"/>
                  </a:lnTo>
                  <a:lnTo>
                    <a:pt x="106" y="360"/>
                  </a:lnTo>
                  <a:lnTo>
                    <a:pt x="112" y="366"/>
                  </a:lnTo>
                  <a:lnTo>
                    <a:pt x="118" y="368"/>
                  </a:lnTo>
                  <a:lnTo>
                    <a:pt x="124" y="370"/>
                  </a:lnTo>
                  <a:lnTo>
                    <a:pt x="132" y="372"/>
                  </a:lnTo>
                  <a:lnTo>
                    <a:pt x="132" y="372"/>
                  </a:lnTo>
                  <a:lnTo>
                    <a:pt x="140" y="370"/>
                  </a:lnTo>
                  <a:lnTo>
                    <a:pt x="146" y="368"/>
                  </a:lnTo>
                  <a:lnTo>
                    <a:pt x="152" y="366"/>
                  </a:lnTo>
                  <a:lnTo>
                    <a:pt x="158" y="360"/>
                  </a:lnTo>
                  <a:lnTo>
                    <a:pt x="162" y="356"/>
                  </a:lnTo>
                  <a:lnTo>
                    <a:pt x="166" y="350"/>
                  </a:lnTo>
                  <a:lnTo>
                    <a:pt x="168" y="342"/>
                  </a:lnTo>
                  <a:lnTo>
                    <a:pt x="168" y="336"/>
                  </a:lnTo>
                  <a:lnTo>
                    <a:pt x="168" y="336"/>
                  </a:lnTo>
                  <a:lnTo>
                    <a:pt x="168" y="328"/>
                  </a:lnTo>
                  <a:lnTo>
                    <a:pt x="166" y="322"/>
                  </a:lnTo>
                  <a:lnTo>
                    <a:pt x="162" y="316"/>
                  </a:lnTo>
                  <a:lnTo>
                    <a:pt x="158" y="310"/>
                  </a:lnTo>
                  <a:lnTo>
                    <a:pt x="158" y="310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138" y="350"/>
                  </a:lnTo>
                  <a:lnTo>
                    <a:pt x="132" y="352"/>
                  </a:lnTo>
                  <a:lnTo>
                    <a:pt x="132" y="352"/>
                  </a:lnTo>
                  <a:lnTo>
                    <a:pt x="126" y="350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18" y="342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18" y="330"/>
                  </a:lnTo>
                  <a:lnTo>
                    <a:pt x="120" y="324"/>
                  </a:lnTo>
                  <a:lnTo>
                    <a:pt x="120" y="324"/>
                  </a:lnTo>
                  <a:lnTo>
                    <a:pt x="126" y="320"/>
                  </a:lnTo>
                  <a:lnTo>
                    <a:pt x="132" y="320"/>
                  </a:lnTo>
                  <a:lnTo>
                    <a:pt x="132" y="320"/>
                  </a:lnTo>
                  <a:lnTo>
                    <a:pt x="138" y="320"/>
                  </a:lnTo>
                  <a:lnTo>
                    <a:pt x="144" y="324"/>
                  </a:lnTo>
                  <a:lnTo>
                    <a:pt x="144" y="324"/>
                  </a:lnTo>
                  <a:lnTo>
                    <a:pt x="146" y="330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46" y="342"/>
                  </a:lnTo>
                  <a:lnTo>
                    <a:pt x="144" y="346"/>
                  </a:lnTo>
                  <a:lnTo>
                    <a:pt x="144" y="346"/>
                  </a:lnTo>
                  <a:close/>
                  <a:moveTo>
                    <a:pt x="280" y="38"/>
                  </a:moveTo>
                  <a:lnTo>
                    <a:pt x="280" y="318"/>
                  </a:lnTo>
                  <a:lnTo>
                    <a:pt x="186" y="318"/>
                  </a:lnTo>
                  <a:lnTo>
                    <a:pt x="186" y="318"/>
                  </a:lnTo>
                  <a:lnTo>
                    <a:pt x="180" y="306"/>
                  </a:lnTo>
                  <a:lnTo>
                    <a:pt x="172" y="296"/>
                  </a:lnTo>
                  <a:lnTo>
                    <a:pt x="172" y="296"/>
                  </a:lnTo>
                  <a:lnTo>
                    <a:pt x="168" y="292"/>
                  </a:lnTo>
                  <a:lnTo>
                    <a:pt x="168" y="286"/>
                  </a:lnTo>
                  <a:lnTo>
                    <a:pt x="248" y="286"/>
                  </a:lnTo>
                  <a:lnTo>
                    <a:pt x="248" y="170"/>
                  </a:lnTo>
                  <a:lnTo>
                    <a:pt x="168" y="250"/>
                  </a:lnTo>
                  <a:lnTo>
                    <a:pt x="168" y="188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74" y="192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82" y="192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8" y="186"/>
                  </a:lnTo>
                  <a:lnTo>
                    <a:pt x="188" y="184"/>
                  </a:lnTo>
                  <a:lnTo>
                    <a:pt x="188" y="180"/>
                  </a:lnTo>
                  <a:lnTo>
                    <a:pt x="186" y="176"/>
                  </a:lnTo>
                  <a:lnTo>
                    <a:pt x="168" y="160"/>
                  </a:lnTo>
                  <a:lnTo>
                    <a:pt x="168" y="150"/>
                  </a:lnTo>
                  <a:lnTo>
                    <a:pt x="182" y="136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8" y="160"/>
                  </a:lnTo>
                  <a:lnTo>
                    <a:pt x="212" y="160"/>
                  </a:lnTo>
                  <a:lnTo>
                    <a:pt x="212" y="160"/>
                  </a:lnTo>
                  <a:lnTo>
                    <a:pt x="214" y="160"/>
                  </a:lnTo>
                  <a:lnTo>
                    <a:pt x="218" y="158"/>
                  </a:lnTo>
                  <a:lnTo>
                    <a:pt x="218" y="158"/>
                  </a:lnTo>
                  <a:lnTo>
                    <a:pt x="220" y="154"/>
                  </a:lnTo>
                  <a:lnTo>
                    <a:pt x="222" y="150"/>
                  </a:lnTo>
                  <a:lnTo>
                    <a:pt x="220" y="146"/>
                  </a:lnTo>
                  <a:lnTo>
                    <a:pt x="218" y="144"/>
                  </a:lnTo>
                  <a:lnTo>
                    <a:pt x="196" y="122"/>
                  </a:lnTo>
                  <a:lnTo>
                    <a:pt x="216" y="102"/>
                  </a:lnTo>
                  <a:lnTo>
                    <a:pt x="236" y="124"/>
                  </a:lnTo>
                  <a:lnTo>
                    <a:pt x="236" y="124"/>
                  </a:lnTo>
                  <a:lnTo>
                    <a:pt x="240" y="126"/>
                  </a:lnTo>
                  <a:lnTo>
                    <a:pt x="244" y="128"/>
                  </a:lnTo>
                  <a:lnTo>
                    <a:pt x="244" y="128"/>
                  </a:lnTo>
                  <a:lnTo>
                    <a:pt x="248" y="126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54" y="122"/>
                  </a:lnTo>
                  <a:lnTo>
                    <a:pt x="254" y="118"/>
                  </a:lnTo>
                  <a:lnTo>
                    <a:pt x="254" y="114"/>
                  </a:lnTo>
                  <a:lnTo>
                    <a:pt x="252" y="110"/>
                  </a:lnTo>
                  <a:lnTo>
                    <a:pt x="230" y="88"/>
                  </a:lnTo>
                  <a:lnTo>
                    <a:pt x="280" y="38"/>
                  </a:lnTo>
                  <a:close/>
                  <a:moveTo>
                    <a:pt x="84" y="234"/>
                  </a:moveTo>
                  <a:lnTo>
                    <a:pt x="96" y="248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86" y="304"/>
                  </a:lnTo>
                  <a:lnTo>
                    <a:pt x="80" y="318"/>
                  </a:lnTo>
                  <a:lnTo>
                    <a:pt x="0" y="318"/>
                  </a:lnTo>
                  <a:lnTo>
                    <a:pt x="50" y="268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292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4" y="292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8" y="286"/>
                  </a:lnTo>
                  <a:lnTo>
                    <a:pt x="90" y="282"/>
                  </a:lnTo>
                  <a:lnTo>
                    <a:pt x="88" y="278"/>
                  </a:lnTo>
                  <a:lnTo>
                    <a:pt x="86" y="274"/>
                  </a:lnTo>
                  <a:lnTo>
                    <a:pt x="64" y="254"/>
                  </a:lnTo>
                  <a:lnTo>
                    <a:pt x="84" y="2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92500" y="2900157"/>
            <a:ext cx="5022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Eau" pitchFamily="2" charset="0"/>
              </a:rPr>
              <a:t>Development</a:t>
            </a:r>
            <a:endParaRPr lang="en-US" sz="6000" b="1" i="1" dirty="0">
              <a:solidFill>
                <a:schemeClr val="bg1"/>
              </a:solidFill>
              <a:latin typeface="Ea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9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hu-HU" altLang="nl-BE" sz="2800" b="1" dirty="0"/>
              <a:t> </a:t>
            </a:r>
            <a:r>
              <a:rPr lang="en-US" altLang="nl-BE" sz="2800" b="1" dirty="0"/>
              <a:t>The RDA FAIR DMM community approved it</a:t>
            </a:r>
            <a:endParaRPr lang="nl-BE" altLang="nl-BE" sz="28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6</a:t>
            </a:fld>
            <a:endParaRPr lang="it-IT" altLang="it-IT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4A2AC1-32D1-4AA5-8481-16CAA216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972" y="897137"/>
            <a:ext cx="4740055" cy="369143"/>
          </a:xfrm>
        </p:spPr>
        <p:txBody>
          <a:bodyPr numCol="1">
            <a:normAutofit/>
          </a:bodyPr>
          <a:lstStyle/>
          <a:p>
            <a:pPr marL="0" lvl="1" indent="0">
              <a:buNone/>
            </a:pPr>
            <a:r>
              <a:rPr lang="en-GB" altLang="en-GB" sz="2000" dirty="0">
                <a:latin typeface="+mj-lt"/>
              </a:rPr>
              <a:t>Distribution of the weight of the indicators </a:t>
            </a:r>
          </a:p>
          <a:p>
            <a:pPr marL="0" lvl="1" indent="0" algn="just">
              <a:buNone/>
            </a:pPr>
            <a:endParaRPr lang="en-GB" altLang="en-GB" sz="20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6F3E967-58E9-49A0-B4D6-0817F1CC5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946624"/>
              </p:ext>
            </p:extLst>
          </p:nvPr>
        </p:nvGraphicFramePr>
        <p:xfrm>
          <a:off x="3591952" y="1081709"/>
          <a:ext cx="2219810" cy="243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5E39445-2EE2-4B5A-AB4A-271D9CA1C465}"/>
              </a:ext>
            </a:extLst>
          </p:cNvPr>
          <p:cNvGraphicFramePr/>
          <p:nvPr/>
        </p:nvGraphicFramePr>
        <p:xfrm>
          <a:off x="1093076" y="3493893"/>
          <a:ext cx="1702036" cy="23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E0696CA-0D2B-46CD-BC1B-1C54307BD5CA}"/>
              </a:ext>
            </a:extLst>
          </p:cNvPr>
          <p:cNvGraphicFramePr/>
          <p:nvPr/>
        </p:nvGraphicFramePr>
        <p:xfrm>
          <a:off x="2999822" y="3493893"/>
          <a:ext cx="1702036" cy="23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8F394F8-2214-4B07-895F-F15C288C60A1}"/>
              </a:ext>
            </a:extLst>
          </p:cNvPr>
          <p:cNvGraphicFramePr/>
          <p:nvPr/>
        </p:nvGraphicFramePr>
        <p:xfrm>
          <a:off x="6813314" y="3493893"/>
          <a:ext cx="1702036" cy="23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6B160D5-2412-4553-BE0A-A3B953A1C39E}"/>
              </a:ext>
            </a:extLst>
          </p:cNvPr>
          <p:cNvSpPr txBox="1"/>
          <p:nvPr/>
        </p:nvSpPr>
        <p:spPr>
          <a:xfrm>
            <a:off x="1328458" y="5598989"/>
            <a:ext cx="1231271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nl-BE" altLang="nl-BE" b="1" dirty="0">
                <a:latin typeface="+mj-lt"/>
              </a:rPr>
              <a:t>FINDABLE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C3557F-B648-4CF6-ABCE-0BC3C856976F}"/>
              </a:ext>
            </a:extLst>
          </p:cNvPr>
          <p:cNvSpPr txBox="1"/>
          <p:nvPr/>
        </p:nvSpPr>
        <p:spPr>
          <a:xfrm>
            <a:off x="3127226" y="5598989"/>
            <a:ext cx="138161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nl-BE" altLang="nl-BE" b="1" dirty="0">
                <a:latin typeface="+mj-lt"/>
              </a:rPr>
              <a:t>ACCESSIBLE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790E89-F0DE-4875-9B3B-C341EF1CA8B3}"/>
              </a:ext>
            </a:extLst>
          </p:cNvPr>
          <p:cNvSpPr txBox="1"/>
          <p:nvPr/>
        </p:nvSpPr>
        <p:spPr>
          <a:xfrm>
            <a:off x="4906568" y="5598989"/>
            <a:ext cx="1702036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nl-BE" altLang="nl-BE" b="1" dirty="0">
                <a:latin typeface="+mj-lt"/>
              </a:rPr>
              <a:t>INTEROPERABLE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477C6-D486-46AA-8B6C-9688000E970F}"/>
              </a:ext>
            </a:extLst>
          </p:cNvPr>
          <p:cNvSpPr txBox="1"/>
          <p:nvPr/>
        </p:nvSpPr>
        <p:spPr>
          <a:xfrm>
            <a:off x="6813314" y="5583087"/>
            <a:ext cx="1702036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nl-BE" altLang="nl-BE" b="1" dirty="0">
                <a:latin typeface="+mj-lt"/>
              </a:rPr>
              <a:t>REUSABLE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5076A9-69F6-45DD-BFB8-7429AFFB5757}"/>
              </a:ext>
            </a:extLst>
          </p:cNvPr>
          <p:cNvSpPr txBox="1"/>
          <p:nvPr/>
        </p:nvSpPr>
        <p:spPr>
          <a:xfrm>
            <a:off x="3922833" y="3233790"/>
            <a:ext cx="1702036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nl-BE" altLang="nl-BE" b="1" dirty="0">
                <a:latin typeface="+mj-lt"/>
              </a:rPr>
              <a:t>FAIR PRINCIPLES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DA83A5-BE1F-42E9-8B30-81AC9286D67D}"/>
              </a:ext>
            </a:extLst>
          </p:cNvPr>
          <p:cNvGrpSpPr/>
          <p:nvPr/>
        </p:nvGrpSpPr>
        <p:grpSpPr>
          <a:xfrm>
            <a:off x="1706395" y="2024399"/>
            <a:ext cx="1706668" cy="643722"/>
            <a:chOff x="1573146" y="1883972"/>
            <a:chExt cx="1706668" cy="64372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BC7200-10D4-4415-B1A9-8E8B542A511A}"/>
                </a:ext>
              </a:extLst>
            </p:cNvPr>
            <p:cNvSpPr/>
            <p:nvPr/>
          </p:nvSpPr>
          <p:spPr>
            <a:xfrm>
              <a:off x="1573146" y="191309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en-GB" alt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9378EB-2C34-4E92-963C-A9F69217D442}"/>
                </a:ext>
              </a:extLst>
            </p:cNvPr>
            <p:cNvSpPr/>
            <p:nvPr/>
          </p:nvSpPr>
          <p:spPr>
            <a:xfrm>
              <a:off x="1573146" y="2348962"/>
              <a:ext cx="144000" cy="144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en-GB" alt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1D7658-2D70-4BBE-ACDC-FB910BF3BAD2}"/>
                </a:ext>
              </a:extLst>
            </p:cNvPr>
            <p:cNvSpPr/>
            <p:nvPr/>
          </p:nvSpPr>
          <p:spPr>
            <a:xfrm>
              <a:off x="1573146" y="2123911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en-GB" altLang="en-GB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D81653D0-DBF6-4882-923B-0E54211119B7}"/>
                </a:ext>
              </a:extLst>
            </p:cNvPr>
            <p:cNvSpPr txBox="1">
              <a:spLocks/>
            </p:cNvSpPr>
            <p:nvPr/>
          </p:nvSpPr>
          <p:spPr>
            <a:xfrm>
              <a:off x="1712595" y="1883972"/>
              <a:ext cx="1567219" cy="643722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7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7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7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7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7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FontTx/>
                <a:buNone/>
              </a:pPr>
              <a:r>
                <a:rPr lang="en-GB" altLang="en-GB" sz="2000" dirty="0">
                  <a:latin typeface="+mj-lt"/>
                </a:rPr>
                <a:t>Mandatory</a:t>
              </a:r>
            </a:p>
            <a:p>
              <a:pPr marL="0" lvl="1" indent="0">
                <a:buFontTx/>
                <a:buNone/>
              </a:pPr>
              <a:r>
                <a:rPr lang="en-GB" altLang="en-GB" sz="2000" dirty="0">
                  <a:latin typeface="+mj-lt"/>
                </a:rPr>
                <a:t>Recommended</a:t>
              </a:r>
            </a:p>
            <a:p>
              <a:pPr marL="0" lvl="1" indent="0">
                <a:buFontTx/>
                <a:buNone/>
              </a:pPr>
              <a:r>
                <a:rPr lang="en-GB" altLang="en-GB" sz="2000" dirty="0">
                  <a:latin typeface="+mj-lt"/>
                </a:rPr>
                <a:t>Optional </a:t>
              </a:r>
            </a:p>
            <a:p>
              <a:pPr marL="0" lvl="1" indent="0" algn="just">
                <a:buFontTx/>
                <a:buNone/>
              </a:pPr>
              <a:endParaRPr lang="en-GB" altLang="en-GB" sz="2000" dirty="0"/>
            </a:p>
          </p:txBody>
        </p: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A4C4F68-3D99-4A16-9BC5-7F8D017A8B40}"/>
              </a:ext>
            </a:extLst>
          </p:cNvPr>
          <p:cNvGraphicFramePr/>
          <p:nvPr/>
        </p:nvGraphicFramePr>
        <p:xfrm>
          <a:off x="4903074" y="3493893"/>
          <a:ext cx="1702036" cy="23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DC9DC-FA20-4A45-A69D-5DA29446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59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3CC0-94F7-4619-9772-E1CDCA01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3A8EB-600E-41DE-826D-2275B77B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2B0A7-AC8C-4B35-80AA-B6098A7D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7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136342-BA0B-4762-82D2-615E1B93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02" y="1614622"/>
            <a:ext cx="7605132" cy="4115906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518E582-E03B-4743-92AA-477F6D56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37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761D-6E75-43A8-99F9-B1C84281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Measuring: pass or fail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9366-734C-44C4-89E6-C5A9AA9C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46BB-0631-44BE-8AB2-895480CB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57AEE-1E76-4F3A-BB47-A29BC38F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8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00626-49B1-41A9-A2D1-DCD6E1FF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8" y="1162518"/>
            <a:ext cx="5122848" cy="3106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E1A3CF-F12C-4CBE-8ACC-7EF8FBC87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108" y="3475103"/>
            <a:ext cx="4516244" cy="27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1FF1-2C2F-4788-8A82-901D29C0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progress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C756-6832-4549-B795-A86A0A64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6216-02B1-4AA4-9B27-03565964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rd-alliance.org     @resdatall | @rda_europe | @RDA_US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57D5A-4DB4-44D5-8BB7-B8CDA9FB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9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75EB5-5B41-4B2B-9637-78CBEA0B7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54" y="1595214"/>
            <a:ext cx="6240597" cy="4259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EF0D7B-B1D8-479F-8266-BBF914B08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15" y="673377"/>
            <a:ext cx="3887267" cy="81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14590"/>
      </p:ext>
    </p:extLst>
  </p:cSld>
  <p:clrMapOvr>
    <a:masterClrMapping/>
  </p:clrMapOvr>
</p:sld>
</file>

<file path=ppt/theme/theme1.xml><?xml version="1.0" encoding="utf-8"?>
<a:theme xmlns:a="http://schemas.openxmlformats.org/drawingml/2006/main" name="RDA_PPT_2017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_PPT_2017.potx" id="{4B07B317-A1C5-4306-AA47-6C84B350D8EC}" vid="{CBA11029-A05A-4E11-B413-1D50018DFB7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661E3DE9C25499C21C40FDF902C8B" ma:contentTypeVersion="1" ma:contentTypeDescription="Create a new document." ma:contentTypeScope="" ma:versionID="1b68ea25bc605e38c2d03e877024c293">
  <xsd:schema xmlns:xsd="http://www.w3.org/2001/XMLSchema" xmlns:xs="http://www.w3.org/2001/XMLSchema" xmlns:p="http://schemas.microsoft.com/office/2006/metadata/properties" xmlns:ns2="ee290c57-2ef8-46a0-8529-ed69fb4a5f2c" targetNamespace="http://schemas.microsoft.com/office/2006/metadata/properties" ma:root="true" ma:fieldsID="3cf02698435ed336187c95b5e1c58beb" ns2:_="">
    <xsd:import namespace="ee290c57-2ef8-46a0-8529-ed69fb4a5f2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90c57-2ef8-46a0-8529-ed69fb4a5f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DC1A0-95D2-4900-AE0D-2463E27A6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DFCD97-C76C-4398-9242-B8ABFD1905A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e290c57-2ef8-46a0-8529-ed69fb4a5f2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44F211-B684-46E8-AEE2-E7F915715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290c57-2ef8-46a0-8529-ed69fb4a5f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RDA_PPT_2017</Template>
  <TotalTime>0</TotalTime>
  <Words>2040</Words>
  <Application>Microsoft Office PowerPoint</Application>
  <PresentationFormat>On-screen Show (4:3)</PresentationFormat>
  <Paragraphs>271</Paragraphs>
  <Slides>26</Slides>
  <Notes>12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Calibri Light</vt:lpstr>
      <vt:lpstr>Courier New</vt:lpstr>
      <vt:lpstr>Eau</vt:lpstr>
      <vt:lpstr>Georgia</vt:lpstr>
      <vt:lpstr>RDA_PPT_2017</vt:lpstr>
      <vt:lpstr> RDA FAIR Data Maturity Model</vt:lpstr>
      <vt:lpstr>Overview of the methodology </vt:lpstr>
      <vt:lpstr>PowerPoint Presentation</vt:lpstr>
      <vt:lpstr>FAIR CRITERIA-s derived from the FAIR Principles</vt:lpstr>
      <vt:lpstr>PowerPoint Presentation</vt:lpstr>
      <vt:lpstr> The RDA FAIR DMM community approved it</vt:lpstr>
      <vt:lpstr>PowerPoint Presentation</vt:lpstr>
      <vt:lpstr>Measuring: pass or fail</vt:lpstr>
      <vt:lpstr>Measuring progress</vt:lpstr>
      <vt:lpstr>PowerPoint Presentation</vt:lpstr>
      <vt:lpstr>Indicators | Development of final indicators</vt:lpstr>
      <vt:lpstr>Indicators | amendements – 1 </vt:lpstr>
      <vt:lpstr>Indicators | amendements – 2 </vt:lpstr>
      <vt:lpstr>Indicators | amendements – 3 </vt:lpstr>
      <vt:lpstr>Indicators | amendements – 4 </vt:lpstr>
      <vt:lpstr>Testing phase | Overview &amp; results</vt:lpstr>
      <vt:lpstr>Testing phase |Overview</vt:lpstr>
      <vt:lpstr>Testing insights |Feedback</vt:lpstr>
      <vt:lpstr>Testing insights |Feedback</vt:lpstr>
      <vt:lpstr>Testing insights |Feedback</vt:lpstr>
      <vt:lpstr>Testing insights |Feedback</vt:lpstr>
      <vt:lpstr>Az RDA FDMM WG output</vt:lpstr>
      <vt:lpstr>PowerPoint Presentation</vt:lpstr>
      <vt:lpstr>Maintenance and governance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Data Maturity Model online meeting #1</dc:title>
  <dc:creator>Timea;christophe.bahim@pwc.com;makx@makxdekkers.com</dc:creator>
  <cp:lastModifiedBy>Herczog Edit</cp:lastModifiedBy>
  <cp:revision>152</cp:revision>
  <dcterms:created xsi:type="dcterms:W3CDTF">2017-04-26T12:46:54Z</dcterms:created>
  <dcterms:modified xsi:type="dcterms:W3CDTF">2021-06-10T10:23:16Z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0x01010008F661E3DE9C25499C21C40FDF902C8B</vt:lpwstr>
  </property>
</Properties>
</file>