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35" r:id="rId2"/>
    <p:sldId id="464" r:id="rId3"/>
    <p:sldId id="436" r:id="rId4"/>
    <p:sldId id="437" r:id="rId5"/>
    <p:sldId id="442" r:id="rId6"/>
    <p:sldId id="444" r:id="rId7"/>
    <p:sldId id="458" r:id="rId8"/>
    <p:sldId id="443" r:id="rId9"/>
    <p:sldId id="459" r:id="rId10"/>
    <p:sldId id="446" r:id="rId11"/>
    <p:sldId id="447" r:id="rId12"/>
    <p:sldId id="448" r:id="rId13"/>
    <p:sldId id="449" r:id="rId14"/>
    <p:sldId id="450" r:id="rId15"/>
    <p:sldId id="451" r:id="rId16"/>
    <p:sldId id="461" r:id="rId17"/>
    <p:sldId id="462" r:id="rId18"/>
    <p:sldId id="438" r:id="rId19"/>
  </p:sldIdLst>
  <p:sldSz cx="9144000" cy="6858000" type="screen4x3"/>
  <p:notesSz cx="9945688" cy="6858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56AC"/>
    <a:srgbClr val="4488B2"/>
    <a:srgbClr val="0066CC"/>
    <a:srgbClr val="458AB5"/>
    <a:srgbClr val="CCECFF"/>
    <a:srgbClr val="BDD8D9"/>
    <a:srgbClr val="B4D0E2"/>
    <a:srgbClr val="95BED7"/>
    <a:srgbClr val="B6FDA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8042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888" y="-96"/>
      </p:cViewPr>
      <p:guideLst>
        <p:guide orient="horz" pos="858"/>
        <p:guide orient="horz" pos="3846"/>
        <p:guide orient="horz" pos="1488"/>
        <p:guide pos="169"/>
        <p:guide pos="5593"/>
        <p:guide pos="2773"/>
        <p:guide pos="4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220" y="-90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Country of where instituton that manages the repository</a:t>
            </a:r>
            <a:r>
              <a:rPr lang="en-US" baseline="0"/>
              <a:t> </a:t>
            </a:r>
            <a:r>
              <a:rPr lang="en-US"/>
              <a:t>is located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958770778653"/>
          <c:y val="0.100523289752759"/>
          <c:w val="0.520869750656168"/>
          <c:h val="0.8267295926630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explosion val="11"/>
          <c:cat>
            <c:strRef>
              <c:f>Sheet1!$A$2:$A$10</c:f>
              <c:strCache>
                <c:ptCount val="9"/>
                <c:pt idx="0">
                  <c:v>United States</c:v>
                </c:pt>
                <c:pt idx="1">
                  <c:v>United Kingdom</c:v>
                </c:pt>
                <c:pt idx="2">
                  <c:v>Spain</c:v>
                </c:pt>
                <c:pt idx="3">
                  <c:v>Canada</c:v>
                </c:pt>
                <c:pt idx="4">
                  <c:v>Australia</c:v>
                </c:pt>
                <c:pt idx="5">
                  <c:v>France</c:v>
                </c:pt>
                <c:pt idx="6">
                  <c:v>Switzerland</c:v>
                </c:pt>
                <c:pt idx="7">
                  <c:v>Netherlands</c:v>
                </c:pt>
                <c:pt idx="8">
                  <c:v>Lithuania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7589190240109"/>
          <c:y val="0.212649898333629"/>
          <c:w val="0.250065130747545"/>
          <c:h val="0.62117318549201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4308770" cy="342461"/>
          </a:xfrm>
          <a:prstGeom prst="rect">
            <a:avLst/>
          </a:prstGeom>
        </p:spPr>
        <p:txBody>
          <a:bodyPr vert="horz" lIns="92578" tIns="46290" rIns="92578" bIns="4629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4554" y="3"/>
            <a:ext cx="4308770" cy="342461"/>
          </a:xfrm>
          <a:prstGeom prst="rect">
            <a:avLst/>
          </a:prstGeom>
        </p:spPr>
        <p:txBody>
          <a:bodyPr vert="horz" lIns="92578" tIns="46290" rIns="92578" bIns="46290" rtlCol="0"/>
          <a:lstStyle>
            <a:lvl1pPr algn="r">
              <a:defRPr sz="1200"/>
            </a:lvl1pPr>
          </a:lstStyle>
          <a:p>
            <a:fld id="{43372406-DF87-47EE-99F0-247A57CFE4B6}" type="datetimeFigureOut">
              <a:rPr lang="de-DE" smtClean="0"/>
              <a:pPr/>
              <a:t>2014-09-23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7" y="6514446"/>
            <a:ext cx="4308770" cy="342461"/>
          </a:xfrm>
          <a:prstGeom prst="rect">
            <a:avLst/>
          </a:prstGeom>
        </p:spPr>
        <p:txBody>
          <a:bodyPr vert="horz" lIns="92578" tIns="46290" rIns="92578" bIns="4629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4554" y="6514446"/>
            <a:ext cx="4308770" cy="342461"/>
          </a:xfrm>
          <a:prstGeom prst="rect">
            <a:avLst/>
          </a:prstGeom>
        </p:spPr>
        <p:txBody>
          <a:bodyPr vert="horz" lIns="92578" tIns="46290" rIns="92578" bIns="46290" rtlCol="0" anchor="b"/>
          <a:lstStyle>
            <a:lvl1pPr algn="r">
              <a:defRPr sz="1200"/>
            </a:lvl1pPr>
          </a:lstStyle>
          <a:p>
            <a:fld id="{DFF4B05D-9B54-4F87-901A-01271AC6884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794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09798" cy="342899"/>
          </a:xfrm>
          <a:prstGeom prst="rect">
            <a:avLst/>
          </a:prstGeom>
        </p:spPr>
        <p:txBody>
          <a:bodyPr vert="horz" lIns="92578" tIns="46290" rIns="92578" bIns="4629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3591" y="3"/>
            <a:ext cx="4309798" cy="342899"/>
          </a:xfrm>
          <a:prstGeom prst="rect">
            <a:avLst/>
          </a:prstGeom>
        </p:spPr>
        <p:txBody>
          <a:bodyPr vert="horz" lIns="92578" tIns="46290" rIns="92578" bIns="46290" rtlCol="0"/>
          <a:lstStyle>
            <a:lvl1pPr algn="r">
              <a:defRPr sz="1200"/>
            </a:lvl1pPr>
          </a:lstStyle>
          <a:p>
            <a:fld id="{90D9FCAB-C06F-4B8B-B850-55E17D82B3D2}" type="datetimeFigureOut">
              <a:rPr lang="de-DE" smtClean="0"/>
              <a:pPr/>
              <a:t>2014-09-23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8" tIns="46290" rIns="92578" bIns="462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573" y="3257555"/>
            <a:ext cx="7956549" cy="3086100"/>
          </a:xfrm>
          <a:prstGeom prst="rect">
            <a:avLst/>
          </a:prstGeom>
        </p:spPr>
        <p:txBody>
          <a:bodyPr vert="horz" lIns="92578" tIns="46290" rIns="92578" bIns="4629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6513913"/>
            <a:ext cx="4309798" cy="342899"/>
          </a:xfrm>
          <a:prstGeom prst="rect">
            <a:avLst/>
          </a:prstGeom>
        </p:spPr>
        <p:txBody>
          <a:bodyPr vert="horz" lIns="92578" tIns="46290" rIns="92578" bIns="4629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3591" y="6513913"/>
            <a:ext cx="4309798" cy="342899"/>
          </a:xfrm>
          <a:prstGeom prst="rect">
            <a:avLst/>
          </a:prstGeom>
        </p:spPr>
        <p:txBody>
          <a:bodyPr vert="horz" lIns="92578" tIns="46290" rIns="92578" bIns="46290" rtlCol="0" anchor="b"/>
          <a:lstStyle>
            <a:lvl1pPr algn="r">
              <a:defRPr sz="1200"/>
            </a:lvl1pPr>
          </a:lstStyle>
          <a:p>
            <a:fld id="{47E8FF59-A529-4FC6-8037-4D564DD2A12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310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Grey’s so called “fourth paradigm” of science</a:t>
            </a:r>
            <a:r>
              <a:rPr lang="en-US" baseline="0" dirty="0" smtClean="0"/>
              <a:t> that talks about </a:t>
            </a:r>
            <a:r>
              <a:rPr lang="en-US" dirty="0" smtClean="0"/>
              <a:t>the scientific breakthroughs will be powered by advanced computing capabilities that help researchers manipulate and explore massive datasets.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8FF59-A529-4FC6-8037-4D564DD2A12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29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94570" y="3257550"/>
            <a:ext cx="795654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94570" y="3257550"/>
            <a:ext cx="795654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47B4-2EE9-428D-9872-A210BE289F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435D-372E-460C-8BC8-DD99FBA03A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89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988" y="260350"/>
            <a:ext cx="1801812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256213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31E7C-B69C-4710-8112-451C83D36A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64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1993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476375" y="1566863"/>
            <a:ext cx="3529013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57788" y="1566863"/>
            <a:ext cx="3529012" cy="2185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57788" y="3905250"/>
            <a:ext cx="3529012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1799-15DD-44D3-9F6B-B37DD5153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2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1989-C942-4256-81D4-2B5FDBBFFA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1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512B-95B2-452B-BC9D-0A848B1727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66863"/>
            <a:ext cx="35290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788" y="1566863"/>
            <a:ext cx="35290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E2E1-B9F9-4DB2-9C7F-F606C77D83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25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7BA3-B330-4396-827F-45804EF900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2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A76D-F7D6-4268-9DD0-C8D239A319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26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0747-4C3B-4704-A695-9C81F99CCB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9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68AB-32E0-4F1A-A015-0473A8C52F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0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C4996-CCE7-44FA-B590-C51FF0C96F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23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1476375" cy="6858000"/>
          </a:xfrm>
          <a:prstGeom prst="rect">
            <a:avLst/>
          </a:prstGeom>
          <a:solidFill>
            <a:srgbClr val="CEFEC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19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66863"/>
            <a:ext cx="72104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 smtClean="0"/>
              <a:t>20.05.14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5225"/>
            <a:ext cx="5111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de-DE" smtClean="0"/>
              <a:t>EUDAT - September 25, 2014 - Shearer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65118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Gill Sans MT" pitchFamily="34" charset="0"/>
              </a:defRPr>
            </a:lvl1pPr>
          </a:lstStyle>
          <a:p>
            <a:pPr>
              <a:defRPr/>
            </a:pPr>
            <a:fld id="{A95EBE7B-BEFF-407B-8CC8-6FE8BB4020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323850" y="3860800"/>
            <a:ext cx="1873250" cy="1873250"/>
          </a:xfrm>
          <a:prstGeom prst="ellipse">
            <a:avLst/>
          </a:prstGeom>
          <a:solidFill>
            <a:srgbClr val="3333FF">
              <a:alpha val="10001"/>
            </a:srgbClr>
          </a:solidFill>
          <a:ln w="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1042988" y="5229225"/>
            <a:ext cx="1296987" cy="1296988"/>
          </a:xfrm>
          <a:prstGeom prst="ellipse">
            <a:avLst/>
          </a:prstGeom>
          <a:solidFill>
            <a:srgbClr val="0000FF">
              <a:alpha val="10001"/>
            </a:srgbClr>
          </a:solidFill>
          <a:ln w="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8243888" y="5517232"/>
            <a:ext cx="787400" cy="806450"/>
          </a:xfrm>
          <a:prstGeom prst="ellipse">
            <a:avLst/>
          </a:prstGeom>
          <a:solidFill>
            <a:srgbClr val="0000FF">
              <a:alpha val="10001"/>
            </a:srgbClr>
          </a:solidFill>
          <a:ln w="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pic>
        <p:nvPicPr>
          <p:cNvPr id="1035" name="Picture 22" descr="Nur_Globus_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92275" y="5607050"/>
            <a:ext cx="10795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3" descr="Nur_Globus_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5805264"/>
            <a:ext cx="7921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4" descr="COAR_Logo_final_PNG_800p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25" y="115888"/>
            <a:ext cx="14033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9563"/>
            <a:ext cx="91440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r-repositories.org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kathleen.shearer@coar-repositorie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atadryad.org/wg/dryad/images/b/b7/2013MayVision.pdf" TargetMode="External"/><Relationship Id="rId4" Type="http://schemas.openxmlformats.org/officeDocument/2006/relationships/hyperlink" Target="http://cordis.europa.eu/fp7/ict/e-infrastructure/docs/framework-for-action-in-h2020_en.pdf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cornell.edu/dsps/2013/06/14/arxiv-data-conservancy-pilo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1981199"/>
            <a:ext cx="8674099" cy="37560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Current Metadata Practices for </a:t>
            </a:r>
            <a:r>
              <a:rPr lang="en-US" sz="2400" b="1" dirty="0" smtClean="0">
                <a:latin typeface="Arial"/>
                <a:cs typeface="Arial"/>
              </a:rPr>
              <a:t>Long Tail </a:t>
            </a:r>
            <a:r>
              <a:rPr lang="en-US" sz="2400" b="1" dirty="0">
                <a:latin typeface="Arial"/>
                <a:cs typeface="Arial"/>
              </a:rPr>
              <a:t>Research </a:t>
            </a:r>
            <a:r>
              <a:rPr lang="en-US" sz="2400" b="1" dirty="0" smtClean="0">
                <a:latin typeface="Arial"/>
                <a:cs typeface="Arial"/>
              </a:rPr>
              <a:t>Data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Kathleen Shearer, Executive Director, COAR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Co-chair, RDA Long Tail for Research Data Interest </a:t>
            </a:r>
            <a:r>
              <a:rPr lang="en-US" sz="2000" dirty="0" smtClean="0">
                <a:latin typeface="Arial"/>
                <a:cs typeface="Arial"/>
              </a:rPr>
              <a:t>Group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Co-chair, RDA Libraries for Research Data Interest Group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975" y="838199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Wagging the Long Tail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55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85725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Location of repository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18071528"/>
              </p:ext>
            </p:extLst>
          </p:nvPr>
        </p:nvGraphicFramePr>
        <p:xfrm>
          <a:off x="0" y="1047750"/>
          <a:ext cx="9144000" cy="5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2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08000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Repository Platforms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75" y="1433513"/>
            <a:ext cx="7210425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What repository platform are you using?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60834"/>
              </p:ext>
            </p:extLst>
          </p:nvPr>
        </p:nvGraphicFramePr>
        <p:xfrm>
          <a:off x="1470025" y="2014943"/>
          <a:ext cx="7527925" cy="3990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5606"/>
                <a:gridCol w="4392319"/>
              </a:tblGrid>
              <a:tr h="3990105"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DSpace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(9)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Fedora (3)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EPrints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Islandora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(2)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Locally developed 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Dataverse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Fez software (open source)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Greenstone Digital Library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Invenio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Metacat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Omeka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Postgres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RedBox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Mint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VIVO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8675688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are the descriptive metadata standards used?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185523"/>
              </p:ext>
            </p:extLst>
          </p:nvPr>
        </p:nvGraphicFramePr>
        <p:xfrm>
          <a:off x="571500" y="1460500"/>
          <a:ext cx="8229600" cy="4785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Repositories using a single schema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n-US" sz="2200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Dublin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Core (9)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DataCite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(3)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DDI Study-level metadata 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cf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supra.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ISO19115 (Geographic Information Metadata)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MARC21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MODS metadata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RIF-CS </a:t>
                      </a:r>
                    </a:p>
                    <a:p>
                      <a:endParaRPr lang="en-US" sz="22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Repositories using more than one schema</a:t>
                      </a:r>
                    </a:p>
                    <a:p>
                      <a:endParaRPr lang="en-US" sz="2200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DataCite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and Dublin Core (3)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Dublin Core, Darwin Core, Prism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Dublin Core, EDM, ESE, QDC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Dublin Core, MARC21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dc,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dcterms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geo/wgs84, FOAF, own extension ontology 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MODS &amp;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DataCite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Metadata Schema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Organic.Edunet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IEEE LOM </a:t>
                      </a:r>
                    </a:p>
                    <a:p>
                      <a:endParaRPr lang="en-US" sz="22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75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4363"/>
            <a:ext cx="8724899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/>
                <a:cs typeface="Arial"/>
              </a:rPr>
              <a:t>In your opinion, is the metadata used in the repository sufficient to ensure discoverability of the datasets?</a:t>
            </a:r>
          </a:p>
        </p:txBody>
      </p:sp>
      <p:pic>
        <p:nvPicPr>
          <p:cNvPr id="6" name="Content Placeholder 5" descr="Screen Shot 2014-03-27 at 3.42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4856"/>
          <a:stretch>
            <a:fillRect/>
          </a:stretch>
        </p:blipFill>
        <p:spPr>
          <a:xfrm>
            <a:off x="152401" y="1566863"/>
            <a:ext cx="8280400" cy="5197582"/>
          </a:xfrm>
        </p:spPr>
      </p:pic>
      <p:pic>
        <p:nvPicPr>
          <p:cNvPr id="4" name="Picture 3" descr="Screen Shot 2014-09-25 at 2.15.21 AM.pn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19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6038"/>
            <a:ext cx="7365446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Georgia"/>
                <a:cs typeface="Georgia"/>
              </a:rPr>
              <a:t>In your opinion, is the metadata used in the repository sufficient to ensure discoverability of the datasets?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6" y="1346200"/>
            <a:ext cx="8638940" cy="5019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Yes…</a:t>
            </a:r>
          </a:p>
          <a:p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dirty="0">
                <a:latin typeface="Arial"/>
                <a:cs typeface="Arial"/>
              </a:rPr>
              <a:t>few datasets that we have appear to be easily discoverable in Google. </a:t>
            </a:r>
          </a:p>
          <a:p>
            <a:r>
              <a:rPr lang="en-US" sz="2000" dirty="0">
                <a:latin typeface="Arial"/>
                <a:cs typeface="Arial"/>
              </a:rPr>
              <a:t>Compliance with OAI-PMH ensures discoverability; also integration into library search schemes. </a:t>
            </a:r>
          </a:p>
          <a:p>
            <a:r>
              <a:rPr lang="en-US" sz="2000" dirty="0">
                <a:latin typeface="Arial"/>
                <a:cs typeface="Arial"/>
              </a:rPr>
              <a:t>By requiring that data </a:t>
            </a:r>
            <a:r>
              <a:rPr lang="en-US" sz="2000" dirty="0" smtClean="0">
                <a:latin typeface="Arial"/>
                <a:cs typeface="Arial"/>
              </a:rPr>
              <a:t>to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 associated with </a:t>
            </a:r>
            <a:r>
              <a:rPr lang="en-US" sz="2000" dirty="0" smtClean="0">
                <a:latin typeface="Arial"/>
                <a:cs typeface="Arial"/>
              </a:rPr>
              <a:t>related publications, this enriches the metadata. </a:t>
            </a:r>
          </a:p>
          <a:p>
            <a:r>
              <a:rPr lang="en-US" sz="2000" dirty="0">
                <a:latin typeface="Arial"/>
                <a:cs typeface="Arial"/>
              </a:rPr>
              <a:t>We aim to index metadata to aid discovery only. Metadata required to explore / reuse data will be stored with the data as a (non-indexed) object or stored in a separate, searchable database which links to the individual data objects in the repository (which may be at a sub-collection level). Data will also be found as the DOI will be included in publications related to the dataset. </a:t>
            </a:r>
          </a:p>
          <a:p>
            <a:endParaRPr lang="en-US" sz="2400" dirty="0" smtClean="0">
              <a:latin typeface="Georgia"/>
              <a:cs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6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5" y="1239838"/>
            <a:ext cx="8735140" cy="5077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Georgia"/>
                <a:cs typeface="Georgia"/>
              </a:rPr>
              <a:t>Yes, but…</a:t>
            </a:r>
          </a:p>
          <a:p>
            <a:r>
              <a:rPr lang="en-US" sz="2000" dirty="0" smtClean="0">
                <a:latin typeface="Georgia"/>
                <a:cs typeface="Georgia"/>
              </a:rPr>
              <a:t>Broadly </a:t>
            </a:r>
            <a:r>
              <a:rPr lang="en-US" sz="2000" dirty="0">
                <a:latin typeface="Georgia"/>
                <a:cs typeface="Georgia"/>
              </a:rPr>
              <a:t>speaking, and at a very high level, yes. If someone is looking for the data that supports a specific study, it is likely they will find it. However, if someone is looking for data with specific collection characteristics or other particularities then the metadata requires further enhancement. </a:t>
            </a:r>
            <a:endParaRPr lang="en-US" sz="2000" dirty="0" smtClean="0">
              <a:latin typeface="Georgia"/>
              <a:cs typeface="Georgia"/>
            </a:endParaRPr>
          </a:p>
          <a:p>
            <a:r>
              <a:rPr lang="en-US" sz="2000" dirty="0">
                <a:latin typeface="Georgia"/>
                <a:cs typeface="Georgia"/>
              </a:rPr>
              <a:t>Data are discoverable within the repository because of limited repository scale, but once harvested and made available to search alongside tens of thousands of other datasets, the metadata are insufficient </a:t>
            </a:r>
          </a:p>
          <a:p>
            <a:r>
              <a:rPr lang="en-US" sz="2000" dirty="0">
                <a:latin typeface="Georgia"/>
                <a:cs typeface="Georgia"/>
              </a:rPr>
              <a:t>Precision is low because natural language metadata queries tend to entrain marginally relevant data sets due to weak associations in project descriptions and other broad fields. </a:t>
            </a:r>
          </a:p>
          <a:p>
            <a:r>
              <a:rPr lang="en-US" sz="2000" dirty="0">
                <a:latin typeface="Georgia"/>
                <a:cs typeface="Georgia"/>
              </a:rPr>
              <a:t>Fine for basic discoverability - richer discipline metadata would be nice but probably not feasible at this point</a:t>
            </a:r>
          </a:p>
          <a:p>
            <a:endParaRPr lang="en-US" sz="2200" dirty="0" smtClean="0">
              <a:latin typeface="Georgia"/>
              <a:cs typeface="Georg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62100" y="46038"/>
            <a:ext cx="73654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r>
              <a:rPr lang="en-US" sz="2400" dirty="0" smtClean="0">
                <a:latin typeface="Georgia"/>
                <a:cs typeface="Georgia"/>
              </a:rPr>
              <a:t>In your opinion, is the metadata used in the repository sufficient to ensure discoverability of the datasets?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4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8-25 at 11.49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0862"/>
          <a:stretch>
            <a:fillRect/>
          </a:stretch>
        </p:blipFill>
        <p:spPr>
          <a:xfrm>
            <a:off x="492125" y="1236513"/>
            <a:ext cx="4367676" cy="5057775"/>
          </a:xfrm>
        </p:spPr>
      </p:pic>
      <p:sp>
        <p:nvSpPr>
          <p:cNvPr id="3" name="TextBox 2"/>
          <p:cNvSpPr txBox="1"/>
          <p:nvPr/>
        </p:nvSpPr>
        <p:spPr>
          <a:xfrm>
            <a:off x="1651000" y="346551"/>
            <a:ext cx="749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Our conclusion: current metadata practices are </a:t>
            </a:r>
            <a:r>
              <a:rPr lang="en-US" sz="2200" dirty="0">
                <a:latin typeface="Arial"/>
                <a:cs typeface="Arial"/>
              </a:rPr>
              <a:t>sufficient for local discovery, </a:t>
            </a:r>
            <a:r>
              <a:rPr lang="en-US" sz="2200" dirty="0" smtClean="0">
                <a:latin typeface="Arial"/>
                <a:cs typeface="Arial"/>
              </a:rPr>
              <a:t>however </a:t>
            </a:r>
            <a:r>
              <a:rPr lang="en-US" sz="2200" dirty="0">
                <a:latin typeface="Arial"/>
                <a:cs typeface="Arial"/>
              </a:rPr>
              <a:t>not for discovery </a:t>
            </a:r>
            <a:r>
              <a:rPr lang="en-US" sz="2200" dirty="0" smtClean="0">
                <a:latin typeface="Arial"/>
                <a:cs typeface="Arial"/>
              </a:rPr>
              <a:t>through </a:t>
            </a:r>
            <a:r>
              <a:rPr lang="en-US" sz="2200" dirty="0">
                <a:latin typeface="Arial"/>
                <a:cs typeface="Arial"/>
              </a:rPr>
              <a:t>federated or </a:t>
            </a:r>
            <a:r>
              <a:rPr lang="en-US" sz="2200" dirty="0" smtClean="0">
                <a:latin typeface="Arial"/>
                <a:cs typeface="Arial"/>
              </a:rPr>
              <a:t>external search services.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2750" y="2505670"/>
            <a:ext cx="30797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Yet, </a:t>
            </a:r>
            <a:r>
              <a:rPr lang="en-US" sz="2200" dirty="0">
                <a:latin typeface="Arial"/>
                <a:cs typeface="Arial"/>
              </a:rPr>
              <a:t>we know that most people use </a:t>
            </a:r>
            <a:r>
              <a:rPr lang="en-US" sz="2200" dirty="0" smtClean="0">
                <a:latin typeface="Arial"/>
                <a:cs typeface="Arial"/>
              </a:rPr>
              <a:t>external services, such as Google </a:t>
            </a:r>
            <a:r>
              <a:rPr lang="en-US" sz="2200" dirty="0">
                <a:latin typeface="Arial"/>
                <a:cs typeface="Arial"/>
              </a:rPr>
              <a:t>as their main discovery </a:t>
            </a:r>
            <a:r>
              <a:rPr lang="en-US" sz="2200" dirty="0" smtClean="0">
                <a:latin typeface="Arial"/>
                <a:cs typeface="Arial"/>
              </a:rPr>
              <a:t>tools.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0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5" y="1189038"/>
            <a:ext cx="7921625" cy="4525962"/>
          </a:xfrm>
        </p:spPr>
        <p:txBody>
          <a:bodyPr/>
          <a:lstStyle/>
          <a:p>
            <a:r>
              <a:rPr lang="en-US" sz="2200" dirty="0" smtClean="0">
                <a:latin typeface="Arial"/>
                <a:cs typeface="Arial"/>
              </a:rPr>
              <a:t>Include DOIs and link to publications. This helps enrich existing metadata</a:t>
            </a:r>
          </a:p>
          <a:p>
            <a:r>
              <a:rPr lang="en-US" sz="2200" dirty="0" smtClean="0">
                <a:latin typeface="Arial"/>
                <a:cs typeface="Arial"/>
              </a:rPr>
              <a:t>Ensure “long tail” repository platforms can incorporate different disciplinary schemas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Splash or landing pages that describe datasets are very valuable for discovery - maybe data management plans could (eventually) be used for this?</a:t>
            </a:r>
          </a:p>
          <a:p>
            <a:r>
              <a:rPr lang="en-US" sz="2200" dirty="0" smtClean="0">
                <a:latin typeface="Arial"/>
                <a:cs typeface="Arial"/>
              </a:rPr>
              <a:t>Working with researchers at the time of data production helps to </a:t>
            </a:r>
            <a:r>
              <a:rPr lang="en-US" sz="2200" dirty="0" smtClean="0">
                <a:latin typeface="Arial"/>
                <a:cs typeface="Arial"/>
              </a:rPr>
              <a:t>improve the</a:t>
            </a:r>
            <a:r>
              <a:rPr lang="en-US" sz="2200" dirty="0" smtClean="0">
                <a:latin typeface="Arial"/>
                <a:cs typeface="Arial"/>
              </a:rPr>
              <a:t> quality of metadata</a:t>
            </a:r>
          </a:p>
          <a:p>
            <a:r>
              <a:rPr lang="en-US" sz="2200" dirty="0">
                <a:latin typeface="Arial"/>
                <a:cs typeface="Arial"/>
              </a:rPr>
              <a:t>It </a:t>
            </a:r>
            <a:r>
              <a:rPr lang="en-US" sz="2200" dirty="0" smtClean="0">
                <a:latin typeface="Arial"/>
                <a:cs typeface="Arial"/>
              </a:rPr>
              <a:t>will probably always be </a:t>
            </a:r>
            <a:r>
              <a:rPr lang="en-US" sz="2200" dirty="0">
                <a:latin typeface="Arial"/>
                <a:cs typeface="Arial"/>
              </a:rPr>
              <a:t>difficult to find the balance between lowering the barrier for deposit and capturing rich </a:t>
            </a:r>
            <a:r>
              <a:rPr lang="en-US" sz="2200" dirty="0" smtClean="0">
                <a:latin typeface="Arial"/>
                <a:cs typeface="Arial"/>
              </a:rPr>
              <a:t>metadata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5875" y="260350"/>
            <a:ext cx="7199313" cy="1143000"/>
          </a:xfrm>
        </p:spPr>
        <p:txBody>
          <a:bodyPr/>
          <a:lstStyle/>
          <a:p>
            <a:r>
              <a:rPr lang="en-US" dirty="0" smtClean="0"/>
              <a:t>Some concluding comments</a:t>
            </a:r>
            <a:endParaRPr lang="en-US" dirty="0"/>
          </a:p>
        </p:txBody>
      </p:sp>
      <p:pic>
        <p:nvPicPr>
          <p:cNvPr id="6" name="Picture 5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12700"/>
            <a:ext cx="2006600" cy="863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80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8860" y="965200"/>
            <a:ext cx="8735140" cy="50773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Thanks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dirty="0" smtClean="0">
                <a:latin typeface="Arial"/>
                <a:cs typeface="Arial"/>
              </a:rPr>
              <a:t> Questions?</a:t>
            </a:r>
          </a:p>
          <a:p>
            <a:pPr marL="0" indent="0" algn="ctr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Kathleen Shearer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Executive Director, COAR</a:t>
            </a:r>
            <a:endParaRPr lang="en-US" sz="2800" dirty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Arial"/>
                <a:cs typeface="Arial"/>
                <a:hlinkClick r:id="rId2"/>
              </a:rPr>
              <a:t>k</a:t>
            </a:r>
            <a:r>
              <a:rPr lang="en-US" sz="2800" dirty="0" smtClean="0">
                <a:latin typeface="Arial"/>
                <a:cs typeface="Arial"/>
                <a:hlinkClick r:id="rId2"/>
              </a:rPr>
              <a:t>athleen.shearer@coar-</a:t>
            </a:r>
            <a:r>
              <a:rPr lang="en-US" sz="2800" dirty="0" smtClean="0">
                <a:latin typeface="Arial"/>
                <a:cs typeface="Arial"/>
                <a:hlinkClick r:id="rId2"/>
              </a:rPr>
              <a:t>repositories.org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  <a:hlinkClick r:id="rId3"/>
              </a:rPr>
              <a:t>www.coar-repositories.org</a:t>
            </a: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Screen Shot 2014-09-25 at 2.15.21 AM.png"/>
          <p:cNvPicPr>
            <a:picLocks noChangeAspect="1"/>
          </p:cNvPicPr>
          <p:nvPr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0747-4C3B-4704-A695-9C81F99CCBB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31" y="36513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“Big data” is all the </a:t>
            </a:r>
            <a:r>
              <a:rPr lang="en-US" dirty="0" smtClean="0">
                <a:latin typeface="Arial"/>
                <a:cs typeface="Arial"/>
              </a:rPr>
              <a:t>rage!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Content Placeholder 5" descr="Screen Shot 2014-08-25 at 10.50.1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20962"/>
          <a:stretch>
            <a:fillRect/>
          </a:stretch>
        </p:blipFill>
        <p:spPr>
          <a:xfrm>
            <a:off x="139700" y="1173163"/>
            <a:ext cx="3247266" cy="1900237"/>
          </a:xfrm>
        </p:spPr>
      </p:pic>
      <p:pic>
        <p:nvPicPr>
          <p:cNvPr id="5" name="Picture 4" descr="coa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1" y="5956300"/>
            <a:ext cx="1803399" cy="901700"/>
          </a:xfrm>
          <a:prstGeom prst="rect">
            <a:avLst/>
          </a:prstGeom>
        </p:spPr>
      </p:pic>
      <p:pic>
        <p:nvPicPr>
          <p:cNvPr id="7" name="Picture 6" descr="Screen Shot 2014-08-25 at 10.52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935466"/>
            <a:ext cx="2755900" cy="3376434"/>
          </a:xfrm>
          <a:prstGeom prst="rect">
            <a:avLst/>
          </a:prstGeom>
        </p:spPr>
      </p:pic>
      <p:pic>
        <p:nvPicPr>
          <p:cNvPr id="8" name="Picture 7" descr="Screen Shot 2014-08-25 at 10.54.0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59832"/>
            <a:ext cx="2857500" cy="3058467"/>
          </a:xfrm>
          <a:prstGeom prst="rect">
            <a:avLst/>
          </a:prstGeom>
        </p:spPr>
      </p:pic>
      <p:pic>
        <p:nvPicPr>
          <p:cNvPr id="9" name="Picture 8" descr="Screen Shot 2014-08-25 at 11.02.3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66" y="1358065"/>
            <a:ext cx="3797300" cy="2301767"/>
          </a:xfrm>
          <a:prstGeom prst="rect">
            <a:avLst/>
          </a:prstGeom>
        </p:spPr>
      </p:pic>
      <p:pic>
        <p:nvPicPr>
          <p:cNvPr id="10" name="Picture 9" descr="Screen Shot 2014-08-25 at 11.04.3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80" y="1982020"/>
            <a:ext cx="3808220" cy="2182760"/>
          </a:xfrm>
          <a:prstGeom prst="rect">
            <a:avLst/>
          </a:prstGeom>
        </p:spPr>
      </p:pic>
      <p:pic>
        <p:nvPicPr>
          <p:cNvPr id="11" name="Picture 10" descr="Screen Shot 2014-08-25 at 11.07.0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4018552"/>
            <a:ext cx="3873500" cy="2605493"/>
          </a:xfrm>
          <a:prstGeom prst="rect">
            <a:avLst/>
          </a:prstGeom>
        </p:spPr>
      </p:pic>
      <p:pic>
        <p:nvPicPr>
          <p:cNvPr id="12" name="Picture 11" descr="Screen Shot 2014-09-25 at 2.15.21 AM.png"/>
          <p:cNvPicPr>
            <a:picLocks noChangeAspect="1"/>
          </p:cNvPicPr>
          <p:nvPr/>
        </p:nvPicPr>
        <p:blipFill>
          <a:blip r:embed="rId10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0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705225" y="340432"/>
            <a:ext cx="7834500" cy="8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 i="0" u="none" strike="noStrike" cap="none" baseline="0" dirty="0">
                <a:latin typeface="Arial"/>
                <a:ea typeface="Georgia"/>
                <a:cs typeface="Arial"/>
                <a:sym typeface="Georgia"/>
              </a:rPr>
              <a:t>Long Tail of Research </a:t>
            </a:r>
            <a:r>
              <a:rPr lang="en" sz="3200" b="1" i="0" u="none" strike="noStrike" cap="none" baseline="0" dirty="0" smtClean="0">
                <a:latin typeface="Arial"/>
                <a:ea typeface="Georgia"/>
                <a:cs typeface="Arial"/>
                <a:sym typeface="Georgia"/>
              </a:rPr>
              <a:t>Data</a:t>
            </a:r>
            <a:endParaRPr lang="en-CA" sz="3200" b="1" i="0" u="none" strike="noStrike" cap="none" baseline="0" dirty="0" smtClean="0">
              <a:latin typeface="Arial"/>
              <a:ea typeface="Georgia"/>
              <a:cs typeface="Arial"/>
              <a:sym typeface="Georgia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875" y="6245225"/>
            <a:ext cx="5111750" cy="476250"/>
          </a:xfrm>
        </p:spPr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 dirty="0"/>
          </a:p>
        </p:txBody>
      </p:sp>
      <p:pic>
        <p:nvPicPr>
          <p:cNvPr id="4" name="Picture 3" descr="Screen Shot 2014-09-05 at 8.35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8" y="0"/>
            <a:ext cx="9244018" cy="7019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2125" y="3101200"/>
            <a:ext cx="439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But, the vast majority of data sets created through research fall into the “Long Tail”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0747-4C3B-4704-A695-9C81F99CCBB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1226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839969" y="302332"/>
            <a:ext cx="7834500" cy="8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CA" sz="3200" b="1" i="0" u="none" strike="noStrike" cap="none" baseline="0" dirty="0" smtClean="0">
                <a:latin typeface="Arial"/>
                <a:ea typeface="Georgia"/>
                <a:cs typeface="Arial"/>
                <a:sym typeface="Georgia"/>
              </a:rPr>
              <a:t>The </a:t>
            </a:r>
            <a:r>
              <a:rPr lang="en" sz="3200" b="1" i="0" u="none" strike="noStrike" cap="none" baseline="0" dirty="0" smtClean="0">
                <a:latin typeface="Arial"/>
                <a:ea typeface="Georgia"/>
                <a:cs typeface="Arial"/>
                <a:sym typeface="Georgia"/>
              </a:rPr>
              <a:t>Long Tail</a:t>
            </a:r>
            <a:endParaRPr lang="en" sz="3200" b="1" i="0" u="none" strike="noStrike" cap="none" baseline="0" dirty="0">
              <a:latin typeface="Arial"/>
              <a:ea typeface="Georgia"/>
              <a:cs typeface="Arial"/>
              <a:sym typeface="Georg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47722"/>
              </p:ext>
            </p:extLst>
          </p:nvPr>
        </p:nvGraphicFramePr>
        <p:xfrm>
          <a:off x="1155699" y="1324564"/>
          <a:ext cx="7150470" cy="3824653"/>
        </p:xfrm>
        <a:graphic>
          <a:graphicData uri="http://schemas.openxmlformats.org/drawingml/2006/table">
            <a:tbl>
              <a:tblPr firstRow="1" bandRow="1"/>
              <a:tblGrid>
                <a:gridCol w="3575235"/>
                <a:gridCol w="357523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Head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Tail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4918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Homogeneous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Heterogeneous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5590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Interoperable,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integrated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Non interoperable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4918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Large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Small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4918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Common standards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Unique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standards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4918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Central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curation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Individual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curation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  <a:tr h="8713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Disciplinary repositories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Institutional, discipline,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or most often, 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no repositories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926" y="5189733"/>
            <a:ext cx="824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Adapted </a:t>
            </a:r>
            <a:r>
              <a:rPr lang="en-US" sz="1400" dirty="0">
                <a:latin typeface="Arial"/>
                <a:cs typeface="Arial"/>
              </a:rPr>
              <a:t>from: </a:t>
            </a:r>
            <a:r>
              <a:rPr lang="en-US" sz="1400" i="1" dirty="0">
                <a:latin typeface="Arial"/>
                <a:cs typeface="Arial"/>
              </a:rPr>
              <a:t>Shedding Light on the Dark Data in the Long Tail of Science </a:t>
            </a:r>
            <a:r>
              <a:rPr lang="en-US" sz="1400" dirty="0">
                <a:latin typeface="Arial"/>
                <a:cs typeface="Arial"/>
              </a:rPr>
              <a:t>by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P. Bryan </a:t>
            </a:r>
            <a:r>
              <a:rPr lang="en-US" sz="1400" dirty="0" err="1">
                <a:latin typeface="Arial"/>
                <a:cs typeface="Arial"/>
              </a:rPr>
              <a:t>Heidorn</a:t>
            </a:r>
            <a:r>
              <a:rPr lang="en-US" sz="1400" dirty="0" smtClean="0">
                <a:latin typeface="Arial"/>
                <a:cs typeface="Arial"/>
              </a:rPr>
              <a:t>. 2008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" name="Picture 6" descr="Screen Shot 2014-09-25 at 2.15.21 AM.pn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0747-4C3B-4704-A695-9C81F99CCBB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426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1" y="990598"/>
            <a:ext cx="8432800" cy="3756025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A review undertaken by Cornell University of over 200 data “packages” (files related to </a:t>
            </a:r>
            <a:r>
              <a:rPr lang="en-US" sz="1800" dirty="0" err="1">
                <a:latin typeface="Arial"/>
                <a:cs typeface="Arial"/>
              </a:rPr>
              <a:t>arXiv</a:t>
            </a:r>
            <a:r>
              <a:rPr lang="en-US" sz="1800" dirty="0">
                <a:latin typeface="Arial"/>
                <a:cs typeface="Arial"/>
              </a:rPr>
              <a:t> papers) deposited into the Cornell Data Conservancy with there were </a:t>
            </a:r>
            <a:r>
              <a:rPr lang="en-CA" sz="1800" dirty="0">
                <a:latin typeface="Arial"/>
                <a:cs typeface="Arial"/>
              </a:rPr>
              <a:t>42 different file extensions for 1837 files across six disciplines. </a:t>
            </a:r>
            <a:r>
              <a:rPr lang="en-US" sz="1800" dirty="0">
                <a:latin typeface="Arial"/>
                <a:cs typeface="Arial"/>
                <a:hlinkClick r:id="rId2"/>
              </a:rPr>
              <a:t>http://blogs.cornell.edu/dsps/2013/06/14/arxiv-data-conservancy-pilot/</a:t>
            </a:r>
            <a:endParaRPr lang="en-US" sz="1800" dirty="0"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CA" sz="1800" dirty="0">
                <a:latin typeface="Arial"/>
                <a:cs typeface="Arial"/>
              </a:rPr>
              <a:t>The Dryad Repository, which is a </a:t>
            </a:r>
            <a:r>
              <a:rPr lang="en-US" sz="1800" dirty="0">
                <a:latin typeface="Arial"/>
                <a:cs typeface="Arial"/>
              </a:rPr>
              <a:t>curated, general-purpose repository that collects and provides access to data underlying scientific publications reports a huge diversity of formats including excel, CVS, images, video, audio, html, xml, as well as “many uncommon and annoying formats”. </a:t>
            </a:r>
            <a:r>
              <a:rPr lang="en-CA" sz="1800" dirty="0">
                <a:latin typeface="Arial"/>
                <a:cs typeface="Arial"/>
              </a:rPr>
              <a:t>The </a:t>
            </a:r>
            <a:r>
              <a:rPr lang="en-US" sz="1800" dirty="0">
                <a:latin typeface="Arial"/>
                <a:cs typeface="Arial"/>
              </a:rPr>
              <a:t>average size of the data package which they collect is ~50 MB. </a:t>
            </a:r>
            <a:r>
              <a:rPr lang="en-CA" sz="1800" dirty="0">
                <a:latin typeface="Arial"/>
                <a:cs typeface="Arial"/>
                <a:hlinkClick r:id="rId3"/>
              </a:rPr>
              <a:t>http://wiki.datadryad.org/wg/dryad/images/b/b7/2013MayVision.pdf</a:t>
            </a:r>
            <a:endParaRPr lang="en-US" sz="1800" dirty="0"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According to the European Commission (EC) document, </a:t>
            </a:r>
            <a:r>
              <a:rPr lang="en-US" sz="1800" i="1" dirty="0">
                <a:latin typeface="Arial"/>
                <a:cs typeface="Arial"/>
              </a:rPr>
              <a:t>Research Data e-Infrastructures: Framework for Action in H2020,</a:t>
            </a:r>
            <a:r>
              <a:rPr lang="en-US" sz="1800" dirty="0">
                <a:latin typeface="Arial"/>
                <a:cs typeface="Arial"/>
              </a:rPr>
              <a:t> “diversity is likely to remain a dominant feature of research data – diversity of formats, types, vocabularies, and computational requirements – but also of the people and communities that generate and use the data.” </a:t>
            </a:r>
            <a:r>
              <a:rPr lang="en-CA" sz="1800" dirty="0">
                <a:latin typeface="Arial"/>
                <a:cs typeface="Arial"/>
                <a:hlinkClick r:id="rId4"/>
              </a:rPr>
              <a:t>http://cordis.europa.eu/fp7/ict/e-infrastructure/docs/framework-for-action-in-h2020_en.pdf</a:t>
            </a:r>
            <a:endParaRPr lang="en-CA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6975" y="139692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Long Tail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875" y="6245225"/>
            <a:ext cx="5111750" cy="476250"/>
          </a:xfrm>
        </p:spPr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 dirty="0"/>
          </a:p>
        </p:txBody>
      </p:sp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5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1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423863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role of metadata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275" y="1355726"/>
            <a:ext cx="7959725" cy="452596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i="1" dirty="0">
                <a:latin typeface="Arial"/>
                <a:cs typeface="Arial"/>
              </a:rPr>
              <a:t>Metadata remains the glue that holds information systems together. The better you manage your metadata, the better you serve your users</a:t>
            </a:r>
            <a:r>
              <a:rPr lang="en-US" sz="2400" dirty="0">
                <a:latin typeface="Arial"/>
                <a:cs typeface="Arial"/>
              </a:rPr>
              <a:t>. (Information Management, 2013)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i="1" dirty="0" smtClean="0">
                <a:latin typeface="Arial"/>
                <a:cs typeface="Arial"/>
              </a:rPr>
              <a:t>Metadata quality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is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a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vital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factor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for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electronic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interoperability.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Rousidis</a:t>
            </a:r>
            <a:r>
              <a:rPr lang="en-US" sz="2400" dirty="0" smtClean="0">
                <a:latin typeface="Arial"/>
                <a:cs typeface="Arial"/>
              </a:rPr>
              <a:t>, et al. 2014)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i="1" dirty="0">
                <a:latin typeface="Arial"/>
                <a:cs typeface="Arial"/>
              </a:rPr>
              <a:t>Good quality, accurate and current metadata renders the research data more useful and accessible over the longer </a:t>
            </a:r>
            <a:r>
              <a:rPr lang="en-US" sz="2400" i="1" dirty="0" smtClean="0">
                <a:latin typeface="Arial"/>
                <a:cs typeface="Arial"/>
              </a:rPr>
              <a:t>term. </a:t>
            </a:r>
            <a:r>
              <a:rPr lang="en-US" sz="2400" dirty="0">
                <a:latin typeface="Arial"/>
                <a:cs typeface="Arial"/>
              </a:rPr>
              <a:t>(Australian National Data Service)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35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425452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 the context of Long Tail data, metadata is </a:t>
            </a:r>
            <a:r>
              <a:rPr lang="en-US" i="1" dirty="0" smtClean="0">
                <a:latin typeface="Arial"/>
                <a:cs typeface="Arial"/>
              </a:rPr>
              <a:t>critical </a:t>
            </a:r>
            <a:r>
              <a:rPr lang="en-US" dirty="0" smtClean="0">
                <a:latin typeface="Arial"/>
                <a:cs typeface="Arial"/>
              </a:rPr>
              <a:t>for discovery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9" name="Content Placeholder 8" descr="Screen Shot 2014-08-25 at 6.41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2887"/>
          <a:stretch>
            <a:fillRect/>
          </a:stretch>
        </p:blipFill>
        <p:spPr>
          <a:xfrm>
            <a:off x="2339975" y="1693863"/>
            <a:ext cx="4200525" cy="4525962"/>
          </a:xfrm>
        </p:spPr>
      </p:pic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9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0" y="2051516"/>
            <a:ext cx="8229600" cy="31369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Thanks to the following people for their input:</a:t>
            </a:r>
          </a:p>
          <a:p>
            <a:r>
              <a:rPr lang="en-US" sz="2400" dirty="0" smtClean="0">
                <a:latin typeface="Arial"/>
                <a:cs typeface="Arial"/>
              </a:rPr>
              <a:t>Chuck Humphrey</a:t>
            </a:r>
          </a:p>
          <a:p>
            <a:r>
              <a:rPr lang="en-US" sz="2400" dirty="0" smtClean="0">
                <a:latin typeface="Arial"/>
                <a:cs typeface="Arial"/>
              </a:rPr>
              <a:t>Stephen Marks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Najla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Rettberg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Jochen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Schirrwaggen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Birgit Schmidt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9085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Survey of </a:t>
            </a:r>
            <a:r>
              <a:rPr lang="en-US" sz="2800" b="1" dirty="0" smtClean="0">
                <a:latin typeface="Arial"/>
                <a:cs typeface="Arial"/>
              </a:rPr>
              <a:t>Discovery Metadata in Research </a:t>
            </a:r>
            <a:r>
              <a:rPr lang="en-US" sz="2800" b="1" dirty="0">
                <a:latin typeface="Arial"/>
                <a:cs typeface="Arial"/>
              </a:rPr>
              <a:t>Data in </a:t>
            </a:r>
            <a:r>
              <a:rPr lang="en-US" sz="2800" b="1" dirty="0" smtClean="0">
                <a:latin typeface="Arial"/>
                <a:cs typeface="Arial"/>
              </a:rPr>
              <a:t>Repositories (Shearer, 2014)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89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68326"/>
            <a:ext cx="7199313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Survey of Current Practices for Discovery Metadata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81189"/>
            <a:ext cx="8369300" cy="452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Purpose: to better understand the current practices in terms of discovery metadata</a:t>
            </a:r>
          </a:p>
          <a:p>
            <a:r>
              <a:rPr lang="en-US" sz="2400" dirty="0" smtClean="0">
                <a:latin typeface="Arial"/>
                <a:cs typeface="Arial"/>
              </a:rPr>
              <a:t>Respondents: any repository collecting long tail data</a:t>
            </a:r>
          </a:p>
          <a:p>
            <a:r>
              <a:rPr lang="en-US" sz="2400" dirty="0" smtClean="0">
                <a:latin typeface="Arial"/>
                <a:cs typeface="Arial"/>
              </a:rPr>
              <a:t>Undertaken from February 15 to March 7, 2014</a:t>
            </a:r>
          </a:p>
          <a:p>
            <a:r>
              <a:rPr lang="en-US" sz="2400" dirty="0" smtClean="0">
                <a:latin typeface="Arial"/>
                <a:cs typeface="Arial"/>
              </a:rPr>
              <a:t>Recruited respondents via RDA mailing list and other research data list serves</a:t>
            </a:r>
          </a:p>
          <a:p>
            <a:r>
              <a:rPr lang="en-US" sz="2400" dirty="0">
                <a:latin typeface="Arial"/>
                <a:cs typeface="Arial"/>
              </a:rPr>
              <a:t>Over 60 responses, but only 30 full responses</a:t>
            </a:r>
          </a:p>
          <a:p>
            <a:r>
              <a:rPr lang="en-US" sz="2400" dirty="0">
                <a:latin typeface="Arial"/>
                <a:cs typeface="Arial"/>
              </a:rPr>
              <a:t>OBVIOUSLY not a representative sample, but an indication of which way the wind is blowing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coar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1" y="5956300"/>
            <a:ext cx="1803399" cy="901700"/>
          </a:xfrm>
          <a:prstGeom prst="rect">
            <a:avLst/>
          </a:prstGeom>
        </p:spPr>
      </p:pic>
      <p:pic>
        <p:nvPicPr>
          <p:cNvPr id="5" name="Picture 4" descr="Screen Shot 2014-09-25 at 2.15.21 AM.pn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0"/>
            <a:ext cx="2006600" cy="863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EUDAT - September 25, 2014 - Shearer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61989-C942-4256-81D4-2B5FDBBFFAF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AR_presentation_template">
  <a:themeElements>
    <a:clrScheme name="COAR_template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AR_template_PPT">
      <a:majorFont>
        <a:latin typeface="Lucida Sans Unicod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AR_template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R_template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R_template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R_template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R_template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AR_template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AR_template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11878</TotalTime>
  <Words>1387</Words>
  <Application>Microsoft Macintosh PowerPoint</Application>
  <PresentationFormat>On-screen Show 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COAR_presentation_template</vt:lpstr>
      <vt:lpstr>Wagging the Long Tail</vt:lpstr>
      <vt:lpstr>“Big data” is all the rage!</vt:lpstr>
      <vt:lpstr>PowerPoint Presentation</vt:lpstr>
      <vt:lpstr>PowerPoint Presentation</vt:lpstr>
      <vt:lpstr>The Long Tail</vt:lpstr>
      <vt:lpstr>The role of metadata</vt:lpstr>
      <vt:lpstr>In the context of Long Tail data, metadata is critical for discovery</vt:lpstr>
      <vt:lpstr>PowerPoint Presentation</vt:lpstr>
      <vt:lpstr>Survey of Current Practices for Discovery Metadata</vt:lpstr>
      <vt:lpstr>Location of repository</vt:lpstr>
      <vt:lpstr>Repository Platforms</vt:lpstr>
      <vt:lpstr>What are the descriptive metadata standards used?</vt:lpstr>
      <vt:lpstr>In your opinion, is the metadata used in the repository sufficient to ensure discoverability of the datasets?</vt:lpstr>
      <vt:lpstr>In your opinion, is the metadata used in the repository sufficient to ensure discoverability of the datasets?</vt:lpstr>
      <vt:lpstr>PowerPoint Presentation</vt:lpstr>
      <vt:lpstr>PowerPoint Presentation</vt:lpstr>
      <vt:lpstr>Some concluding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Bruno Rothe</dc:creator>
  <cp:lastModifiedBy>Kathleen Shearer</cp:lastModifiedBy>
  <cp:revision>689</cp:revision>
  <cp:lastPrinted>2014-05-12T08:14:18Z</cp:lastPrinted>
  <dcterms:created xsi:type="dcterms:W3CDTF">2011-11-14T15:27:53Z</dcterms:created>
  <dcterms:modified xsi:type="dcterms:W3CDTF">2014-09-25T08:34:56Z</dcterms:modified>
</cp:coreProperties>
</file>