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0"/>
  </p:notesMasterIdLst>
  <p:sldIdLst>
    <p:sldId id="294" r:id="rId2"/>
    <p:sldId id="380" r:id="rId3"/>
    <p:sldId id="410" r:id="rId4"/>
    <p:sldId id="381" r:id="rId5"/>
    <p:sldId id="369" r:id="rId6"/>
    <p:sldId id="377" r:id="rId7"/>
    <p:sldId id="366" r:id="rId8"/>
    <p:sldId id="354" r:id="rId9"/>
    <p:sldId id="374" r:id="rId10"/>
    <p:sldId id="388" r:id="rId11"/>
    <p:sldId id="379" r:id="rId12"/>
    <p:sldId id="413" r:id="rId13"/>
    <p:sldId id="411" r:id="rId14"/>
    <p:sldId id="414" r:id="rId15"/>
    <p:sldId id="415" r:id="rId16"/>
    <p:sldId id="416" r:id="rId17"/>
    <p:sldId id="412"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bw"/>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7033"/>
    <a:srgbClr val="3333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310" autoAdjust="0"/>
    <p:restoredTop sz="82950" autoAdjust="0"/>
  </p:normalViewPr>
  <p:slideViewPr>
    <p:cSldViewPr>
      <p:cViewPr>
        <p:scale>
          <a:sx n="150" d="100"/>
          <a:sy n="150" d="100"/>
        </p:scale>
        <p:origin x="-616"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280"/>
    </p:cViewPr>
  </p:sorterViewPr>
  <p:notesViewPr>
    <p:cSldViewPr snapToGrid="0" snapToObjects="1">
      <p:cViewPr varScale="1">
        <p:scale>
          <a:sx n="92" d="100"/>
          <a:sy n="92" d="100"/>
        </p:scale>
        <p:origin x="-281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B7307-7602-3E4B-B715-014835847E10}" type="datetimeFigureOut">
              <a:rPr lang="en-US" smtClean="0"/>
              <a:pPr/>
              <a:t>2/21/16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C8521-7BB3-314E-B3B5-8F6A890351C7}"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5426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7C8521-7BB3-314E-B3B5-8F6A890351C7}" type="slidenum">
              <a:rPr lang="en-US" smtClean="0"/>
              <a:pPr/>
              <a:t>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459603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287563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browser</a:t>
            </a:r>
            <a:r>
              <a:rPr lang="en-US" baseline="0" dirty="0" smtClean="0"/>
              <a:t> is developed using the Elastic Search tool.</a:t>
            </a:r>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957849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user can search data of interest by using records in the data type facet. </a:t>
            </a:r>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098247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32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507308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8376F-1385-B04F-A164-311B0DD5AC54}" type="slidenum">
              <a:rPr lang="en-US" smtClean="0"/>
              <a:pPr/>
              <a:t>35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691328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2</a:t>
            </a:fld>
            <a:endParaRPr lang="en-AU"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638966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3</a:t>
            </a:fld>
            <a:endParaRPr lang="en-AU"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638966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http://38.100.130.12/DOIProxyHelper/index.html</a:t>
            </a:r>
          </a:p>
          <a:p>
            <a:endParaRPr lang="en-US" dirty="0" smtClean="0"/>
          </a:p>
          <a:p>
            <a:r>
              <a:rPr lang="en-US" dirty="0" smtClean="0"/>
              <a:t>http://hecot1.doregistry.org:8081/registrar/</a:t>
            </a:r>
          </a:p>
          <a:p>
            <a:endParaRPr lang="en-US" dirty="0"/>
          </a:p>
        </p:txBody>
      </p:sp>
      <p:sp>
        <p:nvSpPr>
          <p:cNvPr id="4" name="Slide Number Placeholder 3"/>
          <p:cNvSpPr>
            <a:spLocks noGrp="1"/>
          </p:cNvSpPr>
          <p:nvPr>
            <p:ph type="sldNum" sz="quarter" idx="10"/>
          </p:nvPr>
        </p:nvSpPr>
        <p:spPr/>
        <p:txBody>
          <a:bodyPr/>
          <a:lstStyle/>
          <a:p>
            <a:fld id="{447C8521-7BB3-314E-B3B5-8F6A890351C7}"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http://38.100.130.12/DOIProxyHelper/index.html</a:t>
            </a:r>
          </a:p>
          <a:p>
            <a:endParaRPr lang="en-US" dirty="0" smtClean="0"/>
          </a:p>
          <a:p>
            <a:r>
              <a:rPr lang="en-US" dirty="0" smtClean="0"/>
              <a:t>http://hecot1.doregistry.org:8081/registrar/</a:t>
            </a:r>
          </a:p>
          <a:p>
            <a:endParaRPr lang="en-US" dirty="0"/>
          </a:p>
        </p:txBody>
      </p:sp>
      <p:sp>
        <p:nvSpPr>
          <p:cNvPr id="4" name="Slide Number Placeholder 3"/>
          <p:cNvSpPr>
            <a:spLocks noGrp="1"/>
          </p:cNvSpPr>
          <p:nvPr>
            <p:ph type="sldNum" sz="quarter" idx="10"/>
          </p:nvPr>
        </p:nvSpPr>
        <p:spPr/>
        <p:txBody>
          <a:bodyPr/>
          <a:lstStyle/>
          <a:p>
            <a:fld id="{447C8521-7BB3-314E-B3B5-8F6A890351C7}"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4BBB09F-153E-4D7A-9557-9E2C9046459F}" type="slidenum">
              <a:rPr lang="en-US" sz="1200" smtClean="0"/>
              <a:pPr/>
              <a:t>18</a:t>
            </a:fld>
            <a:endParaRPr 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dirty="0" smtClean="0"/>
              <a:t>The Deep Carbon Observatory (DCO) community is building a cyber-enabled platform for linked science, made available to the community by a multi-institutional data portal. Persistent identifiers and domain specific data types have been identified as key technological issues the portal must address. This presentation focuses on the DCO portal’s planned adoption of RDA DTR and PID methodologies and technologies as a means to address the DCO community's need for persistently identifiable and understandable data type information.</a:t>
            </a:r>
            <a:endParaRPr lang="en-AU"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472333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sym typeface="Times" pitchFamily="-109" charset="0"/>
              </a:rPr>
              <a:t>DCO anticipated a large number of digital object registrations, and therefore needed an appropriate mechanism to curate and reuse the registered information. </a:t>
            </a:r>
          </a:p>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282530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pitchFamily="-110" charset="0"/>
                <a:ea typeface="ＭＳ Ｐゴシック" pitchFamily="-110" charset="-128"/>
                <a:cs typeface="ＭＳ Ｐゴシック" pitchFamily="-110" charset="-128"/>
              </a:rPr>
              <a:t>Each DCO-ID can help redirect to the Web profile of an object, where the detailed metadata can be found. In the DCO Data Portal each object is the instance of a class. The metadata items describing an instance are properties. All those classes and properties are organized by the DCO ontology. The classes and properties behind the instance and DCO-ID are comparable to the information types proposed in the RDA PIT works. The DCO-ID allows both humans and machines to retrieve metadata of any object deposited in the data portal.</a:t>
            </a:r>
            <a:endParaRPr lang="en-US" dirty="0" smtClean="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433925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a typeface="Verdana" pitchFamily="34" charset="0"/>
                <a:cs typeface="Verdana" pitchFamily="34" charset="0"/>
                <a:sym typeface="Times" pitchFamily="-109" charset="0"/>
              </a:rPr>
              <a:t>The primitives in a DTR are comparable to a list of </a:t>
            </a:r>
            <a:r>
              <a:rPr lang="en-US" sz="1200" b="1" dirty="0" smtClean="0">
                <a:ea typeface="Verdana" pitchFamily="34" charset="0"/>
                <a:cs typeface="Verdana" pitchFamily="34" charset="0"/>
                <a:sym typeface="Times" pitchFamily="-109" charset="0"/>
              </a:rPr>
              <a:t>BASIC DATA TYPE CLASSES</a:t>
            </a:r>
            <a:r>
              <a:rPr lang="en-US" sz="1200" dirty="0" smtClean="0">
                <a:ea typeface="Verdana" pitchFamily="34" charset="0"/>
                <a:cs typeface="Verdana" pitchFamily="34" charset="0"/>
                <a:sym typeface="Times" pitchFamily="-109" charset="0"/>
              </a:rPr>
              <a:t> in the DCO ontology, such as Dataset, Image, Video, and Audio, etc. </a:t>
            </a:r>
          </a:p>
          <a:p>
            <a:endParaRPr lang="en-US" sz="1200" dirty="0" smtClean="0">
              <a:ea typeface="Verdana" pitchFamily="34" charset="0"/>
              <a:cs typeface="Verdana" pitchFamily="34" charset="0"/>
              <a:sym typeface="Times" pitchFamily="-109" charset="0"/>
            </a:endParaRPr>
          </a:p>
          <a:p>
            <a:r>
              <a:rPr lang="en-US" sz="1200" dirty="0" smtClean="0">
                <a:ea typeface="Verdana" pitchFamily="34" charset="0"/>
                <a:cs typeface="Verdana" pitchFamily="34" charset="0"/>
                <a:sym typeface="Times" pitchFamily="-109" charset="0"/>
              </a:rPr>
              <a:t>A registered DCO dataset is asserted as an instance of one of those basic data type classes.  </a:t>
            </a:r>
          </a:p>
          <a:p>
            <a:endParaRPr lang="en-US" sz="1200" dirty="0" smtClean="0">
              <a:ea typeface="Verdana" pitchFamily="34" charset="0"/>
              <a:cs typeface="Verdana" pitchFamily="34" charset="0"/>
              <a:sym typeface="Times" pitchFamily="-109" charset="0"/>
            </a:endParaRPr>
          </a:p>
          <a:p>
            <a:r>
              <a:rPr lang="en-US" sz="1200" dirty="0" smtClean="0">
                <a:ea typeface="Verdana" pitchFamily="34" charset="0"/>
                <a:cs typeface="Verdana" pitchFamily="34" charset="0"/>
              </a:rPr>
              <a:t>It is possible to further annotate a registered dataset with the </a:t>
            </a:r>
            <a:r>
              <a:rPr lang="en-US" sz="1200" b="1" dirty="0" smtClean="0">
                <a:ea typeface="Verdana" pitchFamily="34" charset="0"/>
                <a:cs typeface="Verdana" pitchFamily="34" charset="0"/>
              </a:rPr>
              <a:t>SPECIFIC DATA TYPES </a:t>
            </a:r>
            <a:r>
              <a:rPr lang="en-US" sz="1200" dirty="0" smtClean="0">
                <a:ea typeface="Verdana" pitchFamily="34" charset="0"/>
                <a:cs typeface="Verdana" pitchFamily="34" charset="0"/>
              </a:rPr>
              <a:t>defined within a DTR, and each data type has a unique PID. </a:t>
            </a:r>
            <a:endParaRPr lang="en-US" sz="1200" dirty="0" smtClean="0">
              <a:ea typeface="Verdana" pitchFamily="34" charset="0"/>
              <a:cs typeface="Verdana" pitchFamily="34" charset="0"/>
              <a:sym typeface="Times" pitchFamily="-109" charset="0"/>
            </a:endParaRPr>
          </a:p>
          <a:p>
            <a:endParaRPr lang="en-US" dirty="0"/>
          </a:p>
        </p:txBody>
      </p:sp>
      <p:sp>
        <p:nvSpPr>
          <p:cNvPr id="4" name="Slide Number Placeholder 3"/>
          <p:cNvSpPr>
            <a:spLocks noGrp="1"/>
          </p:cNvSpPr>
          <p:nvPr>
            <p:ph type="sldNum" sz="quarter" idx="10"/>
          </p:nvPr>
        </p:nvSpPr>
        <p:spPr/>
        <p:txBody>
          <a:bodyPr/>
          <a:lstStyle/>
          <a:p>
            <a:pPr>
              <a:defRPr/>
            </a:pPr>
            <a:fld id="{F94B197B-77EC-4A46-945F-2DED88273A6B}" type="slidenum">
              <a:rPr lang="en-US" smtClean="0"/>
              <a:pPr>
                <a:defRPr/>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629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273DD7-9460-4CF8-B0F1-F8911AF9B2DA}" type="datetimeFigureOut">
              <a:rPr lang="en-US"/>
              <a:pPr>
                <a:defRPr/>
              </a:pPr>
              <a:t>2/21/16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D635E91-CFE2-449C-9373-94786BB5D66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2663FD-87A3-4A01-B93A-6B1B5521227C}" type="datetimeFigureOut">
              <a:rPr lang="en-US"/>
              <a:pPr>
                <a:defRPr/>
              </a:pPr>
              <a:t>2/21/16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8D0164-5429-475C-8BE4-DE910BF251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8E34A5-8CEB-4589-9668-63D25A990D8E}" type="datetimeFigureOut">
              <a:rPr lang="en-US"/>
              <a:pPr>
                <a:defRPr/>
              </a:pPr>
              <a:t>2/21/16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78CB1E-CAB6-47BF-BE07-586EE4446AD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name="1_Title Slide">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0" y="1588"/>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099" name="Rectangle 3"/>
          <p:cNvSpPr>
            <a:spLocks noGrp="1" noChangeArrowheads="1"/>
          </p:cNvSpPr>
          <p:nvPr>
            <p:ph type="ctrTitle"/>
          </p:nvPr>
        </p:nvSpPr>
        <p:spPr>
          <a:xfrm>
            <a:off x="971601" y="2132856"/>
            <a:ext cx="7272808" cy="2232248"/>
          </a:xfrm>
          <a:prstGeom prst="rect">
            <a:avLst/>
          </a:prstGeom>
        </p:spPr>
        <p:txBody>
          <a:bodyPr anchor="ctr"/>
          <a:lstStyle>
            <a:lvl1pPr algn="ctr">
              <a:defRPr sz="3000" b="1" i="0">
                <a:solidFill>
                  <a:schemeClr val="bg1"/>
                </a:solidFill>
                <a:latin typeface=""/>
                <a:cs typeface="Trebuchet MS"/>
              </a:defRPr>
            </a:lvl1pPr>
          </a:lstStyle>
          <a:p>
            <a:pPr lvl="0"/>
            <a:r>
              <a:rPr lang="nl-NL" noProof="0" smtClean="0"/>
              <a:t>Click to edit Master title style</a:t>
            </a:r>
            <a:endParaRPr lang="en-AU" noProof="0"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179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7473A4-6182-44F2-810F-37F83B51DC81}" type="datetimeFigureOut">
              <a:rPr lang="en-US"/>
              <a:pPr>
                <a:defRPr/>
              </a:pPr>
              <a:t>2/21/16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FDEDCF-EF64-4635-9BB8-F12ECC095A96}" type="slidenum">
              <a:rPr lang="en-US"/>
              <a:pPr>
                <a:defRPr/>
              </a:pPr>
              <a:t>‹#›</a:t>
            </a:fld>
            <a:endParaRPr lang="en-US" dirty="0"/>
          </a:p>
        </p:txBody>
      </p:sp>
      <p:cxnSp>
        <p:nvCxnSpPr>
          <p:cNvPr id="7" name="Straight Connector 5"/>
          <p:cNvCxnSpPr/>
          <p:nvPr userDrawn="1"/>
        </p:nvCxnSpPr>
        <p:spPr>
          <a:xfrm>
            <a:off x="533400" y="6400800"/>
            <a:ext cx="807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6"/>
          <p:cNvSpPr txBox="1"/>
          <p:nvPr userDrawn="1"/>
        </p:nvSpPr>
        <p:spPr>
          <a:xfrm>
            <a:off x="5715000" y="6429375"/>
            <a:ext cx="2952750" cy="276225"/>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mn-lt"/>
                <a:cs typeface="+mn-cs"/>
              </a:rPr>
              <a:t>Corporation for National Research Initiatives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9518B5-8D11-4304-8BB8-EA7A5B949D2D}" type="datetimeFigureOut">
              <a:rPr lang="en-US"/>
              <a:pPr>
                <a:defRPr/>
              </a:pPr>
              <a:t>2/21/16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A227E6-6959-409F-8EBB-54A01CD04EA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439D42-4BAD-4F40-AE59-69EA20D4FE4F}" type="datetimeFigureOut">
              <a:rPr lang="en-US"/>
              <a:pPr>
                <a:defRPr/>
              </a:pPr>
              <a:t>2/21/16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958A2A-1EB5-45EC-9C06-982CBE87427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0F95F2-6032-4099-A6CA-ED5B6CDFDB68}" type="datetimeFigureOut">
              <a:rPr lang="en-US"/>
              <a:pPr>
                <a:defRPr/>
              </a:pPr>
              <a:t>2/21/16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99ADD08-C101-49E4-9F9B-EF09BC910C9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45DE85-2D04-4635-8DEE-FC106BC89CAF}" type="datetimeFigureOut">
              <a:rPr lang="en-US"/>
              <a:pPr>
                <a:defRPr/>
              </a:pPr>
              <a:t>2/21/16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765D081-9BF4-41FF-B8F5-6835663886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cxnSp>
        <p:nvCxnSpPr>
          <p:cNvPr id="2" name="Straight Connector 5"/>
          <p:cNvCxnSpPr/>
          <p:nvPr userDrawn="1"/>
        </p:nvCxnSpPr>
        <p:spPr>
          <a:xfrm>
            <a:off x="533400" y="6400800"/>
            <a:ext cx="807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6"/>
          <p:cNvSpPr txBox="1"/>
          <p:nvPr userDrawn="1"/>
        </p:nvSpPr>
        <p:spPr>
          <a:xfrm>
            <a:off x="5715000" y="6429375"/>
            <a:ext cx="2952750" cy="276225"/>
          </a:xfrm>
          <a:prstGeom prst="rect">
            <a:avLst/>
          </a:prstGeom>
          <a:noFill/>
        </p:spPr>
        <p:txBody>
          <a:bodyPr wrap="none">
            <a:spAutoFit/>
          </a:bodyPr>
          <a:lstStyle/>
          <a:p>
            <a:pPr fontAlgn="auto">
              <a:spcBef>
                <a:spcPts val="0"/>
              </a:spcBef>
              <a:spcAft>
                <a:spcPts val="0"/>
              </a:spcAft>
              <a:defRPr/>
            </a:pPr>
            <a:r>
              <a:rPr lang="en-US" sz="1200" dirty="0">
                <a:solidFill>
                  <a:schemeClr val="bg1">
                    <a:lumMod val="50000"/>
                  </a:schemeClr>
                </a:solidFill>
                <a:latin typeface="+mn-lt"/>
                <a:cs typeface="+mn-cs"/>
              </a:rPr>
              <a:t>Corporation for National Research Initiatives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E0714A-E687-4F93-BB13-0FDEEE5643E5}" type="datetimeFigureOut">
              <a:rPr lang="en-US"/>
              <a:pPr>
                <a:defRPr/>
              </a:pPr>
              <a:t>2/21/16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0F3B1C7-E15B-43FE-9320-91923C0B5DF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EAAA59-E034-4633-A01E-F981C755D561}" type="datetimeFigureOut">
              <a:rPr lang="en-US"/>
              <a:pPr>
                <a:defRPr/>
              </a:pPr>
              <a:t>2/21/16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724948-17FA-435B-B389-B08BE232B30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65FF55E-6C13-4FE6-9441-32E34A7A4E8E}" type="datetimeFigureOut">
              <a:rPr lang="en-US"/>
              <a:pPr>
                <a:defRPr/>
              </a:pPr>
              <a:t>2/21/16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BDE2574-C82F-4A75-B9F0-C3F9C6ADB5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6" r:id="rId7"/>
    <p:sldLayoutId id="2147483692" r:id="rId8"/>
    <p:sldLayoutId id="2147483693" r:id="rId9"/>
    <p:sldLayoutId id="2147483694" r:id="rId10"/>
    <p:sldLayoutId id="2147483695" r:id="rId11"/>
    <p:sldLayoutId id="2147483697"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deepcarbon.net/" TargetMode="External"/><Relationship Id="rId4" Type="http://schemas.openxmlformats.org/officeDocument/2006/relationships/image" Target="../media/image16.gif"/><Relationship Id="rId5" Type="http://schemas.openxmlformats.org/officeDocument/2006/relationships/image" Target="../media/image17.gif"/><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gif"/><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st.gov/mml/mmsd/nanomaterials/bio-johnhenry-scott.cf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gi.nist.gov/materials-resource-regist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emf"/><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emf"/><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typeregistry.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143000" y="1219200"/>
            <a:ext cx="6934200" cy="4216539"/>
          </a:xfrm>
          <a:prstGeom prst="rect">
            <a:avLst/>
          </a:prstGeom>
          <a:noFill/>
          <a:ln w="9525">
            <a:noFill/>
            <a:miter lim="800000"/>
            <a:headEnd/>
            <a:tailEnd/>
          </a:ln>
        </p:spPr>
        <p:txBody>
          <a:bodyPr>
            <a:spAutoFit/>
          </a:bodyPr>
          <a:lstStyle/>
          <a:p>
            <a:pPr algn="ctr"/>
            <a:endParaRPr lang="en-US" sz="4000" dirty="0" smtClean="0">
              <a:latin typeface="+mn-lt"/>
            </a:endParaRPr>
          </a:p>
          <a:p>
            <a:pPr algn="ctr"/>
            <a:r>
              <a:rPr lang="en-US" sz="3200" dirty="0" smtClean="0">
                <a:latin typeface="+mn-lt"/>
              </a:rPr>
              <a:t>Data Typing </a:t>
            </a:r>
            <a:r>
              <a:rPr lang="en-US" sz="3200" dirty="0" err="1" smtClean="0">
                <a:latin typeface="+mn-lt"/>
              </a:rPr>
              <a:t>BoF</a:t>
            </a:r>
            <a:endParaRPr lang="en-US" sz="3200" dirty="0" smtClean="0">
              <a:latin typeface="+mn-lt"/>
            </a:endParaRPr>
          </a:p>
          <a:p>
            <a:pPr algn="ctr"/>
            <a:endParaRPr lang="en-US" sz="2400" dirty="0" smtClean="0">
              <a:latin typeface="+mn-lt"/>
            </a:endParaRPr>
          </a:p>
          <a:p>
            <a:pPr algn="ctr"/>
            <a:r>
              <a:rPr lang="en-US" sz="2400" dirty="0" smtClean="0"/>
              <a:t>RDA</a:t>
            </a:r>
            <a:r>
              <a:rPr lang="en-US" sz="2400" dirty="0" smtClean="0"/>
              <a:t> </a:t>
            </a:r>
            <a:r>
              <a:rPr lang="en-US" sz="2400" dirty="0" smtClean="0"/>
              <a:t>Plenary 7</a:t>
            </a:r>
            <a:r>
              <a:rPr lang="en-US" sz="2400" dirty="0" smtClean="0"/>
              <a:t> </a:t>
            </a:r>
            <a:endParaRPr lang="en-US" sz="2400" dirty="0" smtClean="0"/>
          </a:p>
          <a:p>
            <a:pPr algn="ctr"/>
            <a:endParaRPr lang="en-US" sz="2400" dirty="0" smtClean="0">
              <a:latin typeface="+mn-lt"/>
            </a:endParaRPr>
          </a:p>
          <a:p>
            <a:pPr algn="ctr"/>
            <a:r>
              <a:rPr lang="en-US" sz="2400" dirty="0" smtClean="0">
                <a:latin typeface="+mn-lt"/>
              </a:rPr>
              <a:t>Tokyo</a:t>
            </a:r>
            <a:r>
              <a:rPr lang="en-US" sz="2400" dirty="0" smtClean="0">
                <a:latin typeface="+mn-lt"/>
              </a:rPr>
              <a:t>: March 2016</a:t>
            </a:r>
          </a:p>
          <a:p>
            <a:pPr algn="ctr"/>
            <a:endParaRPr lang="en-US" sz="2400" dirty="0" smtClean="0">
              <a:latin typeface="+mn-lt"/>
            </a:endParaRPr>
          </a:p>
          <a:p>
            <a:pPr algn="ctr"/>
            <a:r>
              <a:rPr lang="en-US" dirty="0" smtClean="0">
                <a:latin typeface="+mn-lt"/>
              </a:rPr>
              <a:t>Larry Lannom</a:t>
            </a:r>
          </a:p>
          <a:p>
            <a:pPr algn="ctr"/>
            <a:endParaRPr lang="en-US" dirty="0" smtClean="0">
              <a:latin typeface="+mn-lt"/>
            </a:endParaRPr>
          </a:p>
          <a:p>
            <a:pPr algn="ctr"/>
            <a:r>
              <a:rPr lang="en-US" sz="2000" dirty="0" smtClean="0">
                <a:latin typeface="+mn-lt"/>
              </a:rPr>
              <a:t>CNRI</a:t>
            </a:r>
            <a:r>
              <a:rPr lang="en-US" sz="2000" dirty="0" smtClean="0">
                <a:latin typeface="Calibri" pitchFamily="34" charset="0"/>
              </a:rPr>
              <a:t/>
            </a:r>
            <a:br>
              <a:rPr lang="en-US" sz="2000" dirty="0" smtClean="0">
                <a:latin typeface="Calibri" pitchFamily="34" charset="0"/>
              </a:rPr>
            </a:br>
            <a:endParaRPr lang="en-US" sz="2000" dirty="0" smtClean="0">
              <a:latin typeface="Calibri" pitchFamily="34" charset="0"/>
            </a:endParaRPr>
          </a:p>
        </p:txBody>
      </p:sp>
      <p:cxnSp>
        <p:nvCxnSpPr>
          <p:cNvPr id="7" name="Straight Connector 6"/>
          <p:cNvCxnSpPr/>
          <p:nvPr/>
        </p:nvCxnSpPr>
        <p:spPr>
          <a:xfrm>
            <a:off x="533400" y="6400800"/>
            <a:ext cx="807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00501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5181600"/>
          </a:xfrm>
        </p:spPr>
        <p:txBody>
          <a:bodyPr/>
          <a:lstStyle/>
          <a:p>
            <a:pPr lvl="0"/>
            <a:r>
              <a:rPr lang="en-US" sz="2000" dirty="0" smtClean="0"/>
              <a:t>Confirmation that detailed and precise data typing is a key consideration in data sharing and reuse and that a federated registry system for such types is highly desirable and needs to accommodate each community’s own requirements</a:t>
            </a:r>
          </a:p>
          <a:p>
            <a:pPr lvl="0"/>
            <a:r>
              <a:rPr lang="en-US" sz="2000" dirty="0" smtClean="0"/>
              <a:t>Deployment of a prototype registry implementing one potential data model, against which various use cases can be tested</a:t>
            </a:r>
          </a:p>
          <a:p>
            <a:pPr lvl="0"/>
            <a:r>
              <a:rPr lang="en-US" sz="2000" dirty="0" smtClean="0"/>
              <a:t>Involvement of multiple ongoing scientific data management efforts, across a variety of domains, in actively planning for and testing the use of data types and associated registries in their data management efforts</a:t>
            </a:r>
          </a:p>
          <a:p>
            <a:pPr lvl="0"/>
            <a:r>
              <a:rPr lang="en-US" sz="2000" dirty="0" smtClean="0"/>
              <a:t>Integration with one additional RDA WG (Persistent Identifier Types) and at least one Interest Group (RDA/CODATA Materials Data, Infrastructure &amp; Interoperability IG)</a:t>
            </a:r>
          </a:p>
          <a:p>
            <a:pPr lvl="0"/>
            <a:r>
              <a:rPr lang="en-US" sz="2000" dirty="0" smtClean="0"/>
              <a:t>Development of a set of questions that require further consideration before a detailed recommendation on data typing can be issued</a:t>
            </a:r>
          </a:p>
          <a:p>
            <a:pPr>
              <a:buNone/>
            </a:pPr>
            <a:r>
              <a:rPr lang="en-US" sz="2000" dirty="0" smtClean="0"/>
              <a:t> </a:t>
            </a:r>
            <a:endParaRPr lang="en-US" sz="2000" dirty="0"/>
          </a:p>
        </p:txBody>
      </p:sp>
      <p:cxnSp>
        <p:nvCxnSpPr>
          <p:cNvPr id="7" name="Straight Connector 6"/>
          <p:cNvCxnSpPr/>
          <p:nvPr/>
        </p:nvCxnSpPr>
        <p:spPr>
          <a:xfrm>
            <a:off x="378515" y="9144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prstClr val="black"/>
                </a:solidFill>
                <a:latin typeface="Calibri"/>
              </a:rPr>
              <a:t>What</a:t>
            </a:r>
            <a:r>
              <a:rPr lang="en-US" sz="3600" dirty="0" smtClean="0">
                <a:solidFill>
                  <a:prstClr val="black"/>
                </a:solidFill>
                <a:latin typeface="Calibri"/>
              </a:rPr>
              <a:t> </a:t>
            </a:r>
            <a:r>
              <a:rPr lang="en-US" sz="3600" dirty="0" smtClean="0">
                <a:solidFill>
                  <a:prstClr val="black"/>
                </a:solidFill>
                <a:latin typeface="Calibri"/>
              </a:rPr>
              <a:t>Did</a:t>
            </a:r>
            <a:r>
              <a:rPr lang="en-US" sz="3600" dirty="0" smtClean="0">
                <a:solidFill>
                  <a:prstClr val="black"/>
                </a:solidFill>
                <a:latin typeface="Calibri"/>
              </a:rPr>
              <a:t> </a:t>
            </a:r>
            <a:r>
              <a:rPr lang="en-US" sz="3600" dirty="0" smtClean="0">
                <a:solidFill>
                  <a:prstClr val="black"/>
                </a:solidFill>
                <a:latin typeface="Calibri"/>
              </a:rPr>
              <a:t>the DTR WG </a:t>
            </a:r>
            <a:r>
              <a:rPr lang="en-US" sz="3600" dirty="0" smtClean="0">
                <a:solidFill>
                  <a:prstClr val="black"/>
                </a:solidFill>
                <a:latin typeface="Calibri"/>
              </a:rPr>
              <a:t>Accomplish?</a:t>
            </a:r>
            <a:endParaRPr lang="en-US" sz="3600" dirty="0">
              <a:solidFill>
                <a:prstClr val="black"/>
              </a:solidFill>
              <a:latin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62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Title 1"/>
          <p:cNvSpPr txBox="1">
            <a:spLocks/>
          </p:cNvSpPr>
          <p:nvPr/>
        </p:nvSpPr>
        <p:spPr>
          <a:xfrm>
            <a:off x="457200" y="276225"/>
            <a:ext cx="1371600" cy="609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dirty="0" smtClean="0">
                <a:solidFill>
                  <a:prstClr val="black"/>
                </a:solidFill>
                <a:latin typeface="Calibri"/>
              </a:rPr>
              <a:t>Data Type Example</a:t>
            </a:r>
            <a:endParaRPr lang="en-US" sz="1800" dirty="0">
              <a:solidFill>
                <a:prstClr val="black"/>
              </a:solidFill>
              <a:latin typeface="Calibri"/>
            </a:endParaRPr>
          </a:p>
        </p:txBody>
      </p:sp>
      <p:pic>
        <p:nvPicPr>
          <p:cNvPr id="8" name="Picture 7" descr="General.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9800" y="228600"/>
            <a:ext cx="4516597" cy="6324600"/>
          </a:xfrm>
          <a:prstGeom prst="rect">
            <a:avLst/>
          </a:prstGeom>
        </p:spPr>
      </p:pic>
      <p:cxnSp>
        <p:nvCxnSpPr>
          <p:cNvPr id="3" name="Straight Connector 2"/>
          <p:cNvCxnSpPr/>
          <p:nvPr/>
        </p:nvCxnSpPr>
        <p:spPr>
          <a:xfrm>
            <a:off x="1981200" y="228600"/>
            <a:ext cx="0" cy="632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66583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Data Typing Working Group (DTWG)</a:t>
            </a:r>
            <a:endParaRPr lang="en-US" sz="3600" dirty="0"/>
          </a:p>
        </p:txBody>
      </p:sp>
      <p:sp>
        <p:nvSpPr>
          <p:cNvPr id="3" name="Content Placeholder 2"/>
          <p:cNvSpPr>
            <a:spLocks noGrp="1"/>
          </p:cNvSpPr>
          <p:nvPr>
            <p:ph idx="1"/>
          </p:nvPr>
        </p:nvSpPr>
        <p:spPr/>
        <p:txBody>
          <a:bodyPr/>
          <a:lstStyle/>
          <a:p>
            <a:r>
              <a:rPr lang="en-US" sz="2000" dirty="0" smtClean="0"/>
              <a:t>Draft case statement sent to DTR list</a:t>
            </a:r>
          </a:p>
          <a:p>
            <a:pPr lvl="1"/>
            <a:r>
              <a:rPr lang="en-US" sz="1800" dirty="0" smtClean="0"/>
              <a:t>Will be submitted after P7, baring objection from this group</a:t>
            </a:r>
          </a:p>
          <a:p>
            <a:r>
              <a:rPr lang="en-US" sz="2000" dirty="0" smtClean="0"/>
              <a:t>Proposed Co-chairs: Cox, </a:t>
            </a:r>
            <a:r>
              <a:rPr lang="en-US" sz="2000" dirty="0" err="1" smtClean="0"/>
              <a:t>Weigel</a:t>
            </a:r>
            <a:r>
              <a:rPr lang="en-US" sz="2000" dirty="0" smtClean="0"/>
              <a:t>, Lannom</a:t>
            </a:r>
          </a:p>
          <a:p>
            <a:r>
              <a:rPr lang="en-US" sz="2000" dirty="0" smtClean="0"/>
              <a:t>Basic </a:t>
            </a:r>
            <a:r>
              <a:rPr lang="en-US" sz="2000" dirty="0" err="1" smtClean="0"/>
              <a:t>Workplan</a:t>
            </a:r>
            <a:endParaRPr lang="en-US" sz="2000" dirty="0" smtClean="0"/>
          </a:p>
          <a:p>
            <a:pPr lvl="1"/>
            <a:r>
              <a:rPr lang="en-US" sz="1800" dirty="0" smtClean="0"/>
              <a:t>Find </a:t>
            </a:r>
            <a:r>
              <a:rPr lang="en-US" sz="1800" dirty="0" smtClean="0"/>
              <a:t>are common themes and analyses that data producers follow in general to produce data type records regardless of the standard they choose for representing this information</a:t>
            </a:r>
            <a:r>
              <a:rPr lang="en-US" sz="1800" dirty="0" smtClean="0"/>
              <a:t>.</a:t>
            </a:r>
          </a:p>
          <a:p>
            <a:pPr lvl="1"/>
            <a:r>
              <a:rPr lang="en-US" sz="1800" dirty="0" smtClean="0"/>
              <a:t>Identify </a:t>
            </a:r>
            <a:r>
              <a:rPr lang="en-US" sz="1800" b="1" i="1" dirty="0" smtClean="0"/>
              <a:t>what</a:t>
            </a:r>
            <a:r>
              <a:rPr lang="en-US" sz="1800" dirty="0" smtClean="0"/>
              <a:t> information should be provided to enable third parties to easily interpret their datasets. We call such guidelines “recipes”</a:t>
            </a:r>
            <a:r>
              <a:rPr lang="en-US" sz="1800" dirty="0" smtClean="0"/>
              <a:t> </a:t>
            </a:r>
          </a:p>
          <a:p>
            <a:pPr lvl="1"/>
            <a:r>
              <a:rPr lang="en-US" sz="1800" dirty="0" smtClean="0"/>
              <a:t>A core piece of a recipe is the assignment of a unique and ideally persistent identifier to a data type record. Such an identifier, aka a Data Type ID, will act as a reliable link or shortcut to associate datasets with their respective types. </a:t>
            </a:r>
            <a:r>
              <a:rPr lang="en-US" sz="1800" dirty="0" smtClean="0"/>
              <a:t> </a:t>
            </a:r>
            <a:endParaRPr lang="en-US" sz="1800" dirty="0" smtClean="0"/>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Scope, Communities, Use Cases</a:t>
            </a:r>
            <a:endParaRPr lang="en-US" sz="3200" dirty="0"/>
          </a:p>
        </p:txBody>
      </p:sp>
      <p:pic>
        <p:nvPicPr>
          <p:cNvPr id="4" name="Content Placeholder 3" descr="figure-1.png"/>
          <p:cNvPicPr>
            <a:picLocks noGrp="1"/>
          </p:cNvPicPr>
          <p:nvPr>
            <p:ph idx="1"/>
          </p:nvPr>
        </p:nvPicPr>
        <p:blipFill>
          <a:blip r:embed="rId2"/>
          <a:srcRect l="-5461" r="-5461"/>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Timeframe, Deliverables, Participants</a:t>
            </a:r>
            <a:endParaRPr lang="en-US" sz="3600" dirty="0"/>
          </a:p>
        </p:txBody>
      </p:sp>
      <p:sp>
        <p:nvSpPr>
          <p:cNvPr id="3" name="Content Placeholder 2"/>
          <p:cNvSpPr>
            <a:spLocks noGrp="1"/>
          </p:cNvSpPr>
          <p:nvPr>
            <p:ph idx="1"/>
          </p:nvPr>
        </p:nvSpPr>
        <p:spPr/>
        <p:txBody>
          <a:bodyPr/>
          <a:lstStyle/>
          <a:p>
            <a:r>
              <a:rPr lang="en-US" sz="1800" b="1" dirty="0" smtClean="0"/>
              <a:t>Timeframe</a:t>
            </a:r>
            <a:endParaRPr lang="en-US" sz="1800" dirty="0" smtClean="0"/>
          </a:p>
          <a:p>
            <a:pPr lvl="1"/>
            <a:r>
              <a:rPr lang="en-US" sz="1400" dirty="0" smtClean="0"/>
              <a:t>18 months with a start date coinciding with WG approval.</a:t>
            </a:r>
          </a:p>
          <a:p>
            <a:r>
              <a:rPr lang="en-US" sz="1800" b="1" dirty="0" smtClean="0"/>
              <a:t>Deliverables </a:t>
            </a:r>
            <a:endParaRPr lang="en-US" sz="1400" dirty="0" smtClean="0"/>
          </a:p>
          <a:p>
            <a:pPr lvl="1"/>
            <a:r>
              <a:rPr lang="en-US" sz="1400" dirty="0" smtClean="0"/>
              <a:t>Recipes for typing data for select use cases: types for defining structure, vocabulary, and types for linking to Internet services. </a:t>
            </a:r>
          </a:p>
          <a:p>
            <a:pPr lvl="2"/>
            <a:r>
              <a:rPr lang="en-US" sz="1200" dirty="0" smtClean="0"/>
              <a:t>Such recipes may include the notion of primitive data types and complex data types for purposes of reusing and evolving existing data types.</a:t>
            </a:r>
          </a:p>
          <a:p>
            <a:pPr lvl="1"/>
            <a:r>
              <a:rPr lang="en-US" sz="1400" dirty="0" smtClean="0"/>
              <a:t>Governance policies for cross-community federation.</a:t>
            </a:r>
          </a:p>
          <a:p>
            <a:r>
              <a:rPr lang="en-US" sz="1800" b="1" dirty="0" smtClean="0"/>
              <a:t>Select List of Institutions Participating Institutional Members</a:t>
            </a:r>
            <a:endParaRPr lang="en-US" sz="1800" dirty="0" smtClean="0"/>
          </a:p>
          <a:p>
            <a:pPr lvl="1"/>
            <a:r>
              <a:rPr lang="en-US" sz="1400" dirty="0" smtClean="0"/>
              <a:t>NIST Information Technology Laboratory</a:t>
            </a:r>
          </a:p>
          <a:p>
            <a:pPr lvl="1"/>
            <a:r>
              <a:rPr lang="en-US" sz="1400" dirty="0" smtClean="0"/>
              <a:t>CLARIN Project Representatives</a:t>
            </a:r>
          </a:p>
          <a:p>
            <a:pPr lvl="1"/>
            <a:r>
              <a:rPr lang="en-US" sz="1400" dirty="0" smtClean="0"/>
              <a:t>Deep Carbon Observatory Representatives</a:t>
            </a:r>
          </a:p>
          <a:p>
            <a:pPr lvl="1"/>
            <a:r>
              <a:rPr lang="en-US" sz="1400" dirty="0" smtClean="0"/>
              <a:t>Materials Genome Initiative members</a:t>
            </a:r>
          </a:p>
          <a:p>
            <a:pPr lvl="1"/>
            <a:r>
              <a:rPr lang="en-US" sz="1400" dirty="0" smtClean="0"/>
              <a:t>Woods Hole Oceanographic Institute</a:t>
            </a:r>
          </a:p>
          <a:p>
            <a:pPr lvl="1"/>
            <a:r>
              <a:rPr lang="en-US" sz="1400" dirty="0" smtClean="0"/>
              <a:t>International DOI Foundation</a:t>
            </a:r>
          </a:p>
          <a:p>
            <a:pPr lvl="1"/>
            <a:r>
              <a:rPr lang="en-US" sz="1400" dirty="0" smtClean="0"/>
              <a:t>CSIRO Australia</a:t>
            </a:r>
          </a:p>
          <a:p>
            <a:pPr lvl="1"/>
            <a:r>
              <a:rPr lang="en-US" sz="1400" dirty="0" err="1" smtClean="0"/>
              <a:t>ePIC</a:t>
            </a:r>
            <a:r>
              <a:rPr lang="en-US" sz="1400" dirty="0" smtClean="0"/>
              <a:t> Persistent Identifier Consortium</a:t>
            </a:r>
          </a:p>
          <a:p>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lvl="1"/>
            <a:r>
              <a:rPr lang="en-US" sz="1200" dirty="0" smtClean="0"/>
              <a:t/>
            </a:r>
            <a:br>
              <a:rPr lang="en-US" sz="1200" dirty="0" smtClean="0"/>
            </a:br>
            <a:r>
              <a:rPr lang="en-US" sz="3600" dirty="0" smtClean="0"/>
              <a:t>Additional use cases, prototypes and related efforts</a:t>
            </a:r>
            <a:br>
              <a:rPr lang="en-US" sz="3600" dirty="0" smtClean="0"/>
            </a:br>
            <a:endParaRPr lang="en-US" sz="3600" dirty="0"/>
          </a:p>
        </p:txBody>
      </p:sp>
      <p:sp>
        <p:nvSpPr>
          <p:cNvPr id="3" name="Content Placeholder 2"/>
          <p:cNvSpPr>
            <a:spLocks noGrp="1"/>
          </p:cNvSpPr>
          <p:nvPr>
            <p:ph idx="1"/>
          </p:nvPr>
        </p:nvSpPr>
        <p:spPr/>
        <p:txBody>
          <a:bodyPr/>
          <a:lstStyle/>
          <a:p>
            <a:r>
              <a:rPr lang="en-US" dirty="0" smtClean="0"/>
              <a:t>ISGIN – Steve Richard</a:t>
            </a:r>
          </a:p>
          <a:p>
            <a:r>
              <a:rPr lang="en-US" dirty="0" smtClean="0"/>
              <a:t>OKFN Data Packaging </a:t>
            </a:r>
            <a:r>
              <a:rPr lang="en-US" dirty="0" smtClean="0"/>
              <a:t>approach – Simon Cox</a:t>
            </a:r>
          </a:p>
          <a:p>
            <a:r>
              <a:rPr lang="en-US" dirty="0" err="1" smtClean="0"/>
              <a:t>ePIC</a:t>
            </a:r>
            <a:r>
              <a:rPr lang="en-US" dirty="0" smtClean="0"/>
              <a:t> and PID Types – Ulrich </a:t>
            </a:r>
            <a:r>
              <a:rPr lang="en-US" dirty="0" err="1" smtClean="0"/>
              <a:t>Schwardmann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Discussion of draft Case Statement</a:t>
            </a:r>
          </a:p>
          <a:p>
            <a:pPr lvl="1"/>
            <a:r>
              <a:rPr lang="en-US" dirty="0" smtClean="0"/>
              <a:t>A few edits resulted from list discussion</a:t>
            </a:r>
          </a:p>
          <a:p>
            <a:pPr lvl="1"/>
            <a:r>
              <a:rPr lang="en-US" dirty="0" smtClean="0"/>
              <a:t>Any objections?</a:t>
            </a:r>
          </a:p>
          <a:p>
            <a:r>
              <a:rPr lang="en-US" dirty="0" smtClean="0"/>
              <a:t>Submission to RDA</a:t>
            </a:r>
          </a:p>
          <a:p>
            <a:pPr lvl="1"/>
            <a:r>
              <a:rPr lang="en-US" dirty="0" smtClean="0"/>
              <a:t>Public Comment Period</a:t>
            </a:r>
          </a:p>
          <a:p>
            <a:pPr lvl="1"/>
            <a:r>
              <a:rPr lang="en-US" dirty="0" smtClean="0"/>
              <a:t>Review (TAB, OA, Council)</a:t>
            </a:r>
          </a:p>
          <a:p>
            <a:r>
              <a:rPr lang="en-US" dirty="0" smtClean="0"/>
              <a:t>Approval (we hope)</a:t>
            </a:r>
          </a:p>
          <a:p>
            <a:r>
              <a:rPr lang="en-US" dirty="0" smtClean="0"/>
              <a:t>Routine calls as needed</a:t>
            </a:r>
          </a:p>
          <a:p>
            <a:pPr lvl="1"/>
            <a:r>
              <a:rPr lang="en-US" dirty="0" smtClean="0"/>
              <a:t>Updates from </a:t>
            </a:r>
            <a:r>
              <a:rPr lang="en-US" smtClean="0"/>
              <a:t>related projects?</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Earlier Adoptions</a:t>
            </a:r>
            <a:endParaRPr lang="en-US" dirty="0"/>
          </a:p>
        </p:txBody>
      </p:sp>
      <p:sp>
        <p:nvSpPr>
          <p:cNvPr id="3" name="Content Placeholder 2"/>
          <p:cNvSpPr>
            <a:spLocks noGrp="1"/>
          </p:cNvSpPr>
          <p:nvPr>
            <p:ph idx="1"/>
          </p:nvPr>
        </p:nvSpPr>
        <p:spPr/>
        <p:txBody>
          <a:bodyPr/>
          <a:lstStyle/>
          <a:p>
            <a:r>
              <a:rPr lang="en-US" dirty="0" smtClean="0"/>
              <a:t>DCO</a:t>
            </a:r>
          </a:p>
          <a:p>
            <a:r>
              <a:rPr lang="en-US" dirty="0" smtClean="0"/>
              <a:t>Materials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7"/>
          <p:cNvSpPr>
            <a:spLocks noGrp="1"/>
          </p:cNvSpPr>
          <p:nvPr>
            <p:ph type="ctrTitle"/>
          </p:nvPr>
        </p:nvSpPr>
        <p:spPr>
          <a:xfrm>
            <a:off x="395536" y="1916832"/>
            <a:ext cx="8136904" cy="1470025"/>
          </a:xfrm>
        </p:spPr>
        <p:txBody>
          <a:bodyPr/>
          <a:lstStyle/>
          <a:p>
            <a:pPr algn="r"/>
            <a:r>
              <a:rPr lang="en-US" b="1" dirty="0" smtClean="0"/>
              <a:t>DTR in Deep Carbon Science</a:t>
            </a:r>
            <a:endParaRPr lang="en-US" b="1" dirty="0"/>
          </a:p>
        </p:txBody>
      </p:sp>
      <p:sp>
        <p:nvSpPr>
          <p:cNvPr id="15364" name="TextBox 3"/>
          <p:cNvSpPr txBox="1">
            <a:spLocks noChangeArrowheads="1"/>
          </p:cNvSpPr>
          <p:nvPr/>
        </p:nvSpPr>
        <p:spPr bwMode="auto">
          <a:xfrm>
            <a:off x="504056" y="3434224"/>
            <a:ext cx="7668344" cy="224676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AU" sz="2000" dirty="0" smtClean="0">
                <a:solidFill>
                  <a:srgbClr val="2D2D8A"/>
                </a:solidFill>
              </a:rPr>
              <a:t>Stephan Zednik, Xiaogang </a:t>
            </a:r>
            <a:r>
              <a:rPr lang="en-AU" sz="2000" dirty="0">
                <a:solidFill>
                  <a:srgbClr val="2D2D8A"/>
                </a:solidFill>
              </a:rPr>
              <a:t>Ma, </a:t>
            </a:r>
            <a:r>
              <a:rPr lang="en-AU" sz="2000" dirty="0" smtClean="0">
                <a:solidFill>
                  <a:srgbClr val="2D2D8A"/>
                </a:solidFill>
                <a:latin typeface="+mn-lt"/>
                <a:ea typeface="+mn-ea"/>
              </a:rPr>
              <a:t>John S. Erickson,</a:t>
            </a:r>
            <a:r>
              <a:rPr lang="en-AU" sz="2000" dirty="0" smtClean="0">
                <a:solidFill>
                  <a:srgbClr val="2D2D8A"/>
                </a:solidFill>
              </a:rPr>
              <a:t> </a:t>
            </a:r>
          </a:p>
          <a:p>
            <a:pPr algn="r">
              <a:defRPr/>
            </a:pPr>
            <a:r>
              <a:rPr lang="en-AU" sz="2000" dirty="0">
                <a:solidFill>
                  <a:srgbClr val="2D2D8A"/>
                </a:solidFill>
              </a:rPr>
              <a:t>Patrick West</a:t>
            </a:r>
            <a:r>
              <a:rPr lang="en-AU" sz="2000" dirty="0" smtClean="0">
                <a:solidFill>
                  <a:srgbClr val="2D2D8A"/>
                </a:solidFill>
              </a:rPr>
              <a:t>,</a:t>
            </a:r>
            <a:r>
              <a:rPr lang="en-AU" sz="2000" dirty="0" smtClean="0">
                <a:solidFill>
                  <a:srgbClr val="2D2D8A"/>
                </a:solidFill>
                <a:latin typeface="+mn-lt"/>
                <a:ea typeface="+mn-ea"/>
              </a:rPr>
              <a:t> Peter Fox,</a:t>
            </a:r>
          </a:p>
          <a:p>
            <a:pPr algn="r">
              <a:defRPr/>
            </a:pPr>
            <a:r>
              <a:rPr lang="en-AU" sz="2000" dirty="0" smtClean="0">
                <a:solidFill>
                  <a:srgbClr val="2D2D8A"/>
                </a:solidFill>
                <a:latin typeface="+mn-lt"/>
                <a:ea typeface="+mn-ea"/>
              </a:rPr>
              <a:t>&amp; the DCO-Data Science Team </a:t>
            </a:r>
          </a:p>
          <a:p>
            <a:pPr algn="r">
              <a:defRPr/>
            </a:pPr>
            <a:endParaRPr lang="en-AU" sz="2000" dirty="0" smtClean="0">
              <a:solidFill>
                <a:srgbClr val="2D2D8A"/>
              </a:solidFill>
              <a:latin typeface="+mn-lt"/>
              <a:ea typeface="+mn-ea"/>
            </a:endParaRPr>
          </a:p>
          <a:p>
            <a:pPr algn="r">
              <a:defRPr/>
            </a:pPr>
            <a:r>
              <a:rPr lang="en-AU" sz="2000" dirty="0" err="1" smtClean="0">
                <a:solidFill>
                  <a:srgbClr val="2D2D8A"/>
                </a:solidFill>
                <a:latin typeface="+mn-lt"/>
                <a:ea typeface="+mn-ea"/>
              </a:rPr>
              <a:t>Tetherless</a:t>
            </a:r>
            <a:r>
              <a:rPr lang="en-AU" sz="2000" dirty="0" smtClean="0">
                <a:solidFill>
                  <a:srgbClr val="2D2D8A"/>
                </a:solidFill>
                <a:latin typeface="+mn-lt"/>
                <a:ea typeface="+mn-ea"/>
              </a:rPr>
              <a:t> World Constellation</a:t>
            </a:r>
          </a:p>
          <a:p>
            <a:pPr algn="r">
              <a:defRPr/>
            </a:pPr>
            <a:r>
              <a:rPr lang="en-AU" sz="2000" dirty="0" smtClean="0">
                <a:solidFill>
                  <a:srgbClr val="2D2D8A"/>
                </a:solidFill>
                <a:latin typeface="+mn-lt"/>
                <a:ea typeface="+mn-ea"/>
              </a:rPr>
              <a:t>Rensselaer Polytechnic Institute</a:t>
            </a:r>
          </a:p>
          <a:p>
            <a:pPr algn="r">
              <a:defRPr/>
            </a:pPr>
            <a:r>
              <a:rPr lang="en-AU" sz="2000" dirty="0" smtClean="0">
                <a:solidFill>
                  <a:srgbClr val="2D2D8A"/>
                </a:solidFill>
                <a:latin typeface="+mn-lt"/>
                <a:ea typeface="+mn-ea"/>
              </a:rPr>
              <a:t>*Funded by RDA/US (NSF)</a:t>
            </a:r>
          </a:p>
        </p:txBody>
      </p:sp>
      <p:pic>
        <p:nvPicPr>
          <p:cNvPr id="7" name="Picture 48" descr="twlogo.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3131" y="5992759"/>
            <a:ext cx="1008112" cy="50530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Picture 5" descr="RPI_red_header.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88596" y="6104608"/>
            <a:ext cx="1479783" cy="28161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 name="Picture 2" descr="C:\Users\Xiaogang Ma\Dropbox\sloan_dco\2013_DCO_logos_templates\BASIC DCO LOGOS\Data-Science-Logos\DCO-DS-Bold-Type.jp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48610" y="6043537"/>
            <a:ext cx="1289858" cy="40375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3074" name="Picture 2" descr="http://d2i.indiana.edu/sites/default/files/rdaus_logotype_cmyk1.png"/>
          <p:cNvPicPr>
            <a:picLocks noChangeAspect="1" noChangeArrowheads="1"/>
          </p:cNvPicPr>
          <p:nvPr/>
        </p:nvPicPr>
        <p:blipFill rotWithShape="1">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401" t="2735" r="4018" b="19345"/>
          <a:stretch/>
        </p:blipFill>
        <p:spPr bwMode="auto">
          <a:xfrm>
            <a:off x="4085732" y="6017413"/>
            <a:ext cx="745525" cy="456001"/>
          </a:xfrm>
          <a:prstGeom prst="rect">
            <a:avLst/>
          </a:prstGeom>
          <a:solidFill>
            <a:schemeClr val="bg1"/>
          </a:solidFill>
        </p:spPr>
      </p:pic>
      <p:pic>
        <p:nvPicPr>
          <p:cNvPr id="12" name="Picture 2" descr="C:\Users\Xiaogang Ma\Dropbox\sloan_dco\2013_DCO_logos_templates\BASIC DCO LOGOS\Sloan Logos\Sloan_Logo_Primary_Web.pn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955819" y="6074350"/>
            <a:ext cx="1576621" cy="34212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 </a:t>
            </a:r>
          </a:p>
          <a:p>
            <a:pPr lvl="1"/>
            <a:r>
              <a:rPr lang="en-US" dirty="0" smtClean="0"/>
              <a:t>RDA-DTR, RDA-PIT, DCO Data Portal</a:t>
            </a:r>
          </a:p>
          <a:p>
            <a:pPr lvl="1"/>
            <a:r>
              <a:rPr lang="en-US" dirty="0" smtClean="0"/>
              <a:t>DCO </a:t>
            </a:r>
            <a:r>
              <a:rPr lang="en-US" dirty="0"/>
              <a:t>r</a:t>
            </a:r>
            <a:r>
              <a:rPr lang="en-US" dirty="0" smtClean="0"/>
              <a:t>esearch requirements</a:t>
            </a:r>
          </a:p>
          <a:p>
            <a:r>
              <a:rPr lang="en-US" dirty="0"/>
              <a:t>Approaches </a:t>
            </a:r>
          </a:p>
          <a:p>
            <a:pPr lvl="1"/>
            <a:r>
              <a:rPr lang="en-US" dirty="0"/>
              <a:t>Integration architecture vs. </a:t>
            </a:r>
            <a:r>
              <a:rPr lang="en-US" dirty="0" smtClean="0"/>
              <a:t>self</a:t>
            </a:r>
            <a:r>
              <a:rPr lang="en-US" dirty="0"/>
              <a:t>-contained </a:t>
            </a:r>
            <a:r>
              <a:rPr lang="en-US" dirty="0" smtClean="0"/>
              <a:t>architecture</a:t>
            </a:r>
          </a:p>
          <a:p>
            <a:pPr lvl="1"/>
            <a:r>
              <a:rPr lang="en-US" dirty="0" smtClean="0"/>
              <a:t>Linked Data</a:t>
            </a:r>
            <a:endParaRPr lang="en-US" dirty="0"/>
          </a:p>
          <a:p>
            <a:r>
              <a:rPr lang="en-US" dirty="0" smtClean="0"/>
              <a:t>Nature of efforts</a:t>
            </a:r>
          </a:p>
          <a:p>
            <a:pPr lvl="1"/>
            <a:r>
              <a:rPr lang="en-US" dirty="0" smtClean="0"/>
              <a:t>Basic data type and Specific data type</a:t>
            </a:r>
          </a:p>
          <a:p>
            <a:pPr lvl="1"/>
            <a:r>
              <a:rPr lang="en-US" dirty="0" smtClean="0"/>
              <a:t>Implementation</a:t>
            </a:r>
          </a:p>
          <a:p>
            <a:r>
              <a:rPr lang="en-US" dirty="0" smtClean="0"/>
              <a:t>Results and conclusions</a:t>
            </a:r>
          </a:p>
        </p:txBody>
      </p:sp>
      <p:sp>
        <p:nvSpPr>
          <p:cNvPr id="4"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321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51173"/>
            <a:ext cx="8137599" cy="5073427"/>
          </a:xfrm>
        </p:spPr>
        <p:txBody>
          <a:bodyPr/>
          <a:lstStyle/>
          <a:p>
            <a:r>
              <a:rPr lang="en-US" sz="2000" dirty="0" smtClean="0"/>
              <a:t>14:30 - 14:45</a:t>
            </a:r>
          </a:p>
          <a:p>
            <a:pPr lvl="1"/>
            <a:r>
              <a:rPr lang="en-US" sz="1600" dirty="0" smtClean="0"/>
              <a:t>Introductions, Agenda Bashing</a:t>
            </a:r>
          </a:p>
          <a:p>
            <a:r>
              <a:rPr lang="en-US" sz="2000" dirty="0" smtClean="0"/>
              <a:t>14:45 - 15:00</a:t>
            </a:r>
          </a:p>
          <a:p>
            <a:pPr lvl="1"/>
            <a:r>
              <a:rPr lang="en-US" sz="1600" dirty="0" smtClean="0"/>
              <a:t>Brief review of basic issues</a:t>
            </a:r>
          </a:p>
          <a:p>
            <a:pPr lvl="1"/>
            <a:r>
              <a:rPr lang="en-US" sz="1600" dirty="0" smtClean="0"/>
              <a:t>Results of DTR WG, RDA Recommendation</a:t>
            </a:r>
          </a:p>
          <a:p>
            <a:r>
              <a:rPr lang="en-US" sz="2000" dirty="0" smtClean="0"/>
              <a:t>15:00 – 15:15</a:t>
            </a:r>
          </a:p>
          <a:p>
            <a:pPr lvl="1"/>
            <a:r>
              <a:rPr lang="en-US" sz="1600" dirty="0" smtClean="0"/>
              <a:t>Case Statement for Data Typing WG</a:t>
            </a:r>
          </a:p>
          <a:p>
            <a:r>
              <a:rPr lang="en-US" sz="2000" dirty="0" smtClean="0"/>
              <a:t>15:15 – 15:30</a:t>
            </a:r>
          </a:p>
          <a:p>
            <a:pPr lvl="1"/>
            <a:r>
              <a:rPr lang="en-US" sz="1600" dirty="0" smtClean="0"/>
              <a:t>USGIN Data Type Model – Steve Richard</a:t>
            </a:r>
          </a:p>
          <a:p>
            <a:r>
              <a:rPr lang="en-US" sz="2000" dirty="0" smtClean="0"/>
              <a:t>15:30 – 15:45</a:t>
            </a:r>
          </a:p>
          <a:p>
            <a:pPr lvl="1"/>
            <a:r>
              <a:rPr lang="en-US" sz="1600" dirty="0" smtClean="0"/>
              <a:t>Additional use cases, prototypes and related efforts</a:t>
            </a:r>
            <a:endParaRPr lang="en-US" sz="1600" dirty="0" smtClean="0"/>
          </a:p>
          <a:p>
            <a:r>
              <a:rPr lang="en-US" sz="2000" dirty="0" smtClean="0"/>
              <a:t>15:45 – 16:00</a:t>
            </a:r>
          </a:p>
          <a:p>
            <a:pPr lvl="1"/>
            <a:r>
              <a:rPr lang="en-US" sz="1600" dirty="0" smtClean="0"/>
              <a:t>Discussion, next steps </a:t>
            </a:r>
            <a:endParaRPr lang="en-US" sz="1600" dirty="0" smtClean="0"/>
          </a:p>
          <a:p>
            <a:pPr lvl="1">
              <a:buNone/>
            </a:pPr>
            <a:endParaRPr lang="en-US" sz="1600" dirty="0" smtClean="0"/>
          </a:p>
        </p:txBody>
      </p:sp>
      <p:sp>
        <p:nvSpPr>
          <p:cNvPr id="3" name="Title 2"/>
          <p:cNvSpPr>
            <a:spLocks noGrp="1"/>
          </p:cNvSpPr>
          <p:nvPr>
            <p:ph type="title"/>
          </p:nvPr>
        </p:nvSpPr>
        <p:spPr>
          <a:xfrm>
            <a:off x="457200" y="274638"/>
            <a:ext cx="8229600" cy="792162"/>
          </a:xfrm>
        </p:spPr>
        <p:txBody>
          <a:bodyPr/>
          <a:lstStyle/>
          <a:p>
            <a:pPr algn="ctr"/>
            <a:r>
              <a:rPr lang="en-US" sz="2800" dirty="0" smtClean="0"/>
              <a:t>Agenda: 14:30 - 16:00</a:t>
            </a:r>
            <a:endParaRPr lang="en-US" sz="2800" dirty="0"/>
          </a:p>
        </p:txBody>
      </p:sp>
      <p:cxnSp>
        <p:nvCxnSpPr>
          <p:cNvPr id="4" name="Straight Connector 3"/>
          <p:cNvCxnSpPr/>
          <p:nvPr/>
        </p:nvCxnSpPr>
        <p:spPr>
          <a:xfrm>
            <a:off x="378515" y="960438"/>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90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323528" y="1484784"/>
            <a:ext cx="7344816" cy="5112568"/>
          </a:xfrm>
        </p:spPr>
        <p:txBody>
          <a:bodyPr/>
          <a:lstStyle/>
          <a:p>
            <a:r>
              <a:rPr lang="en-US" sz="2400" dirty="0" smtClean="0">
                <a:ea typeface="Verdana" pitchFamily="34" charset="0"/>
                <a:cs typeface="Verdana" pitchFamily="34" charset="0"/>
                <a:sym typeface="Times" pitchFamily="-109" charset="0"/>
              </a:rPr>
              <a:t>RDA - Data </a:t>
            </a:r>
            <a:r>
              <a:rPr lang="en-US" sz="2400" dirty="0">
                <a:ea typeface="Verdana" pitchFamily="34" charset="0"/>
                <a:cs typeface="Verdana" pitchFamily="34" charset="0"/>
                <a:sym typeface="Times" pitchFamily="-109" charset="0"/>
              </a:rPr>
              <a:t>Type Registry (</a:t>
            </a:r>
            <a:r>
              <a:rPr lang="en-US" sz="2400" b="1" dirty="0">
                <a:ea typeface="Verdana" pitchFamily="34" charset="0"/>
                <a:cs typeface="Verdana" pitchFamily="34" charset="0"/>
                <a:sym typeface="Times" pitchFamily="-109" charset="0"/>
              </a:rPr>
              <a:t>DTR</a:t>
            </a:r>
            <a:r>
              <a:rPr lang="en-US" sz="2400" dirty="0">
                <a:ea typeface="Verdana" pitchFamily="34" charset="0"/>
                <a:cs typeface="Verdana" pitchFamily="34" charset="0"/>
                <a:sym typeface="Times" pitchFamily="-109" charset="0"/>
              </a:rPr>
              <a:t>) working group </a:t>
            </a:r>
            <a:endParaRPr lang="en-US" sz="2400" dirty="0" smtClean="0">
              <a:ea typeface="Verdana" pitchFamily="34" charset="0"/>
              <a:cs typeface="Verdana" pitchFamily="34" charset="0"/>
              <a:sym typeface="Times" pitchFamily="-109" charset="0"/>
            </a:endParaRPr>
          </a:p>
          <a:p>
            <a:pPr lvl="1"/>
            <a:r>
              <a:rPr lang="en-US" sz="2000" dirty="0" smtClean="0">
                <a:ea typeface="Verdana" pitchFamily="34" charset="0"/>
                <a:cs typeface="Verdana" pitchFamily="34" charset="0"/>
                <a:sym typeface="Times" pitchFamily="-109" charset="0"/>
              </a:rPr>
              <a:t>Addressed a </a:t>
            </a:r>
            <a:r>
              <a:rPr lang="en-US" sz="2000" dirty="0">
                <a:ea typeface="Verdana" pitchFamily="34" charset="0"/>
                <a:cs typeface="Verdana" pitchFamily="34" charset="0"/>
                <a:sym typeface="Times" pitchFamily="-109" charset="0"/>
              </a:rPr>
              <a:t>core issue of data interoperability: to parse, understand, and </a:t>
            </a:r>
            <a:r>
              <a:rPr lang="en-US" sz="2000" dirty="0" smtClean="0">
                <a:ea typeface="Verdana" pitchFamily="34" charset="0"/>
                <a:cs typeface="Verdana" pitchFamily="34" charset="0"/>
                <a:sym typeface="Times" pitchFamily="-109" charset="0"/>
              </a:rPr>
              <a:t>reuse </a:t>
            </a:r>
            <a:r>
              <a:rPr lang="en-US" sz="2000" dirty="0">
                <a:ea typeface="Verdana" pitchFamily="34" charset="0"/>
                <a:cs typeface="Verdana" pitchFamily="34" charset="0"/>
                <a:sym typeface="Times" pitchFamily="-109" charset="0"/>
              </a:rPr>
              <a:t>data retrieved from </a:t>
            </a:r>
            <a:r>
              <a:rPr lang="en-US" sz="2000" dirty="0" smtClean="0">
                <a:ea typeface="Verdana" pitchFamily="34" charset="0"/>
                <a:cs typeface="Verdana" pitchFamily="34" charset="0"/>
                <a:sym typeface="Times" pitchFamily="-109" charset="0"/>
              </a:rPr>
              <a:t>others</a:t>
            </a:r>
          </a:p>
          <a:p>
            <a:pPr lvl="1"/>
            <a:endParaRPr lang="en-US" sz="2000" dirty="0" smtClean="0">
              <a:ea typeface="Verdana" pitchFamily="34" charset="0"/>
              <a:cs typeface="Verdana" pitchFamily="34" charset="0"/>
              <a:sym typeface="Times" pitchFamily="-109" charset="0"/>
            </a:endParaRPr>
          </a:p>
          <a:p>
            <a:r>
              <a:rPr lang="en-US" sz="2400" dirty="0" smtClean="0">
                <a:ea typeface="Verdana" pitchFamily="34" charset="0"/>
                <a:cs typeface="Verdana" pitchFamily="34" charset="0"/>
                <a:sym typeface="Times" pitchFamily="-109" charset="0"/>
              </a:rPr>
              <a:t>RDA </a:t>
            </a:r>
            <a:r>
              <a:rPr lang="en-US" sz="2400" dirty="0">
                <a:ea typeface="Verdana" pitchFamily="34" charset="0"/>
                <a:cs typeface="Verdana" pitchFamily="34" charset="0"/>
                <a:sym typeface="Times" pitchFamily="-109" charset="0"/>
              </a:rPr>
              <a:t>- Persistent Identifier Information Types (</a:t>
            </a:r>
            <a:r>
              <a:rPr lang="en-US" sz="2400" b="1" dirty="0">
                <a:ea typeface="Verdana" pitchFamily="34" charset="0"/>
                <a:cs typeface="Verdana" pitchFamily="34" charset="0"/>
                <a:sym typeface="Times" pitchFamily="-109" charset="0"/>
              </a:rPr>
              <a:t>PIT</a:t>
            </a:r>
            <a:r>
              <a:rPr lang="en-US" sz="2400" dirty="0">
                <a:ea typeface="Verdana" pitchFamily="34" charset="0"/>
                <a:cs typeface="Verdana" pitchFamily="34" charset="0"/>
                <a:sym typeface="Times" pitchFamily="-109" charset="0"/>
              </a:rPr>
              <a:t>) working group </a:t>
            </a:r>
            <a:endParaRPr lang="en-US" sz="2400" dirty="0" smtClean="0">
              <a:ea typeface="Verdana" pitchFamily="34" charset="0"/>
              <a:cs typeface="Verdana" pitchFamily="34" charset="0"/>
              <a:sym typeface="Times" pitchFamily="-109" charset="0"/>
            </a:endParaRPr>
          </a:p>
          <a:p>
            <a:pPr lvl="1"/>
            <a:r>
              <a:rPr lang="en-US" sz="2000" dirty="0" smtClean="0">
                <a:ea typeface="Verdana" pitchFamily="34" charset="0"/>
                <a:cs typeface="Verdana" pitchFamily="34" charset="0"/>
                <a:sym typeface="Times" pitchFamily="-109" charset="0"/>
              </a:rPr>
              <a:t>Addressed the </a:t>
            </a:r>
            <a:r>
              <a:rPr lang="en-US" sz="2000" dirty="0">
                <a:ea typeface="Verdana" pitchFamily="34" charset="0"/>
                <a:cs typeface="Verdana" pitchFamily="34" charset="0"/>
                <a:sym typeface="Times" pitchFamily="-109" charset="0"/>
              </a:rPr>
              <a:t>essential types of information associated with persistent identifiers (PID</a:t>
            </a:r>
            <a:r>
              <a:rPr lang="en-US" sz="2000" dirty="0" smtClean="0">
                <a:ea typeface="Verdana" pitchFamily="34" charset="0"/>
                <a:cs typeface="Verdana" pitchFamily="34" charset="0"/>
                <a:sym typeface="Times" pitchFamily="-109" charset="0"/>
              </a:rPr>
              <a:t>) </a:t>
            </a:r>
          </a:p>
          <a:p>
            <a:pPr lvl="1"/>
            <a:endParaRPr lang="en-US" sz="2000" dirty="0" smtClean="0">
              <a:ea typeface="Verdana" pitchFamily="34" charset="0"/>
              <a:cs typeface="Verdana" pitchFamily="34" charset="0"/>
              <a:sym typeface="Times" pitchFamily="-109" charset="0"/>
            </a:endParaRPr>
          </a:p>
          <a:p>
            <a:r>
              <a:rPr lang="en-US" sz="2400" dirty="0" smtClean="0">
                <a:ea typeface="Verdana" pitchFamily="34" charset="0"/>
                <a:cs typeface="Verdana" pitchFamily="34" charset="0"/>
                <a:sym typeface="Times" pitchFamily="-109" charset="0"/>
              </a:rPr>
              <a:t>Deep </a:t>
            </a:r>
            <a:r>
              <a:rPr lang="en-US" sz="2400" dirty="0">
                <a:ea typeface="Verdana" pitchFamily="34" charset="0"/>
                <a:cs typeface="Verdana" pitchFamily="34" charset="0"/>
                <a:sym typeface="Times" pitchFamily="-109" charset="0"/>
              </a:rPr>
              <a:t>Carbon Observatory (</a:t>
            </a:r>
            <a:r>
              <a:rPr lang="en-US" sz="2400" b="1" dirty="0" smtClean="0">
                <a:ea typeface="Verdana" pitchFamily="34" charset="0"/>
                <a:cs typeface="Verdana" pitchFamily="34" charset="0"/>
                <a:sym typeface="Times" pitchFamily="-109" charset="0"/>
              </a:rPr>
              <a:t>DCO</a:t>
            </a:r>
            <a:r>
              <a:rPr lang="en-US" sz="2400" dirty="0" smtClean="0">
                <a:ea typeface="Verdana" pitchFamily="34" charset="0"/>
                <a:cs typeface="Verdana" pitchFamily="34" charset="0"/>
                <a:sym typeface="Times" pitchFamily="-109" charset="0"/>
              </a:rPr>
              <a:t>) </a:t>
            </a:r>
            <a:r>
              <a:rPr lang="en-US" sz="2400" dirty="0">
                <a:ea typeface="Verdana" pitchFamily="34" charset="0"/>
                <a:cs typeface="Verdana" pitchFamily="34" charset="0"/>
                <a:sym typeface="Times" pitchFamily="-109" charset="0"/>
              </a:rPr>
              <a:t>Data Portal </a:t>
            </a:r>
            <a:endParaRPr lang="en-US" sz="2400" dirty="0" smtClean="0">
              <a:ea typeface="Verdana" pitchFamily="34" charset="0"/>
              <a:cs typeface="Verdana" pitchFamily="34" charset="0"/>
              <a:sym typeface="Times" pitchFamily="-109" charset="0"/>
            </a:endParaRPr>
          </a:p>
          <a:p>
            <a:pPr lvl="1"/>
            <a:r>
              <a:rPr lang="en-US" sz="2000" dirty="0" smtClean="0">
                <a:ea typeface="Verdana" pitchFamily="34" charset="0"/>
                <a:cs typeface="Verdana" pitchFamily="34" charset="0"/>
                <a:sym typeface="Times" pitchFamily="-109" charset="0"/>
              </a:rPr>
              <a:t>Centrally-managed </a:t>
            </a:r>
            <a:r>
              <a:rPr lang="en-US" sz="2000" dirty="0">
                <a:ea typeface="Verdana" pitchFamily="34" charset="0"/>
                <a:cs typeface="Verdana" pitchFamily="34" charset="0"/>
                <a:sym typeface="Times" pitchFamily="-109" charset="0"/>
              </a:rPr>
              <a:t>digital object identification, object </a:t>
            </a:r>
            <a:r>
              <a:rPr lang="en-US" sz="2000" dirty="0" smtClean="0">
                <a:ea typeface="Verdana" pitchFamily="34" charset="0"/>
                <a:cs typeface="Verdana" pitchFamily="34" charset="0"/>
                <a:sym typeface="Times" pitchFamily="-109" charset="0"/>
              </a:rPr>
              <a:t>registration, metadata management and knowledge graph curation.</a:t>
            </a:r>
          </a:p>
          <a:p>
            <a:pPr lvl="1"/>
            <a:r>
              <a:rPr lang="en-US" sz="2000" dirty="0" smtClean="0">
                <a:ea typeface="Verdana" pitchFamily="34" charset="0"/>
                <a:cs typeface="Verdana" pitchFamily="34" charset="0"/>
                <a:sym typeface="Times" pitchFamily="-109" charset="0"/>
                <a:hlinkClick r:id="rId3"/>
              </a:rPr>
              <a:t>http</a:t>
            </a:r>
            <a:r>
              <a:rPr lang="en-US" sz="2000" dirty="0">
                <a:ea typeface="Verdana" pitchFamily="34" charset="0"/>
                <a:cs typeface="Verdana" pitchFamily="34" charset="0"/>
                <a:sym typeface="Times" pitchFamily="-109" charset="0"/>
                <a:hlinkClick r:id="rId3"/>
              </a:rPr>
              <a:t>://</a:t>
            </a:r>
            <a:r>
              <a:rPr lang="en-US" sz="2000" dirty="0" smtClean="0">
                <a:ea typeface="Verdana" pitchFamily="34" charset="0"/>
                <a:cs typeface="Verdana" pitchFamily="34" charset="0"/>
                <a:sym typeface="Times" pitchFamily="-109" charset="0"/>
                <a:hlinkClick r:id="rId3"/>
              </a:rPr>
              <a:t>deepcarbon.net</a:t>
            </a:r>
            <a:r>
              <a:rPr lang="en-US" sz="2000" dirty="0" smtClean="0">
                <a:ea typeface="Verdana" pitchFamily="34" charset="0"/>
                <a:cs typeface="Verdana" pitchFamily="34" charset="0"/>
                <a:sym typeface="Times" pitchFamily="-109" charset="0"/>
              </a:rPr>
              <a:t> </a:t>
            </a:r>
            <a:endParaRPr lang="en-US" sz="2000" dirty="0">
              <a:ea typeface="Verdana" pitchFamily="34" charset="0"/>
              <a:cs typeface="Verdana" pitchFamily="34" charset="0"/>
              <a:sym typeface="Times" pitchFamily="-109" charset="0"/>
            </a:endParaRPr>
          </a:p>
          <a:p>
            <a:endParaRPr lang="en-US" sz="2400" dirty="0"/>
          </a:p>
        </p:txBody>
      </p:sp>
      <p:sp>
        <p:nvSpPr>
          <p:cNvPr id="4"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20</a:t>
            </a:fld>
            <a:endParaRPr lang="en-US"/>
          </a:p>
        </p:txBody>
      </p:sp>
      <p:pic>
        <p:nvPicPr>
          <p:cNvPr id="4098" name="Picture 2" descr="https://rd-alliance.org/sites/default/files/styles/preview120/public/Logo6.gif?itok=6tH-th9Y"/>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57505" y="1878173"/>
            <a:ext cx="638944" cy="63894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100" name="Picture 4" descr="https://rd-alliance.org/system/files/styles/preview120/private/PID_InfoType.gif?itok=Ma45gWb_"/>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57505" y="3573016"/>
            <a:ext cx="638944" cy="638945"/>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4101" name="Picture 5"/>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34936" y="6012729"/>
            <a:ext cx="3473002" cy="42430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651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DCO Research Requirements</a:t>
            </a:r>
            <a:endParaRPr lang="en-US" dirty="0"/>
          </a:p>
        </p:txBody>
      </p:sp>
      <p:sp>
        <p:nvSpPr>
          <p:cNvPr id="3" name="Content Placeholder 2"/>
          <p:cNvSpPr>
            <a:spLocks noGrp="1"/>
          </p:cNvSpPr>
          <p:nvPr>
            <p:ph idx="1"/>
          </p:nvPr>
        </p:nvSpPr>
        <p:spPr/>
        <p:txBody>
          <a:bodyPr/>
          <a:lstStyle/>
          <a:p>
            <a:r>
              <a:rPr lang="en-US" sz="2400" dirty="0" smtClean="0">
                <a:ea typeface="Verdana" pitchFamily="34" charset="0"/>
                <a:cs typeface="Verdana" pitchFamily="34" charset="0"/>
                <a:sym typeface="Times" pitchFamily="-109" charset="0"/>
              </a:rPr>
              <a:t>Each defined data </a:t>
            </a:r>
            <a:r>
              <a:rPr lang="en-US" sz="2400" dirty="0">
                <a:ea typeface="Verdana" pitchFamily="34" charset="0"/>
                <a:cs typeface="Verdana" pitchFamily="34" charset="0"/>
                <a:sym typeface="Times" pitchFamily="-109" charset="0"/>
              </a:rPr>
              <a:t>type needs a stable </a:t>
            </a:r>
            <a:r>
              <a:rPr lang="en-US" sz="2400" dirty="0" smtClean="0">
                <a:ea typeface="Verdana" pitchFamily="34" charset="0"/>
                <a:cs typeface="Verdana" pitchFamily="34" charset="0"/>
                <a:sym typeface="Times" pitchFamily="-109" charset="0"/>
              </a:rPr>
              <a:t>and </a:t>
            </a:r>
            <a:r>
              <a:rPr lang="en-US" sz="2400" dirty="0">
                <a:ea typeface="Verdana" pitchFamily="34" charset="0"/>
                <a:cs typeface="Verdana" pitchFamily="34" charset="0"/>
                <a:sym typeface="Times" pitchFamily="-109" charset="0"/>
              </a:rPr>
              <a:t>resolvable PID</a:t>
            </a:r>
          </a:p>
          <a:p>
            <a:r>
              <a:rPr lang="en-US" sz="2400" dirty="0"/>
              <a:t>Provide semantics - meaning and context - to the defined data </a:t>
            </a:r>
            <a:r>
              <a:rPr lang="en-US" sz="2400" dirty="0" smtClean="0"/>
              <a:t>types</a:t>
            </a:r>
          </a:p>
          <a:p>
            <a:r>
              <a:rPr lang="en-US" sz="2400" dirty="0" smtClean="0">
                <a:ea typeface="Verdana" pitchFamily="34" charset="0"/>
                <a:cs typeface="Verdana" pitchFamily="34" charset="0"/>
                <a:sym typeface="Times" pitchFamily="-109" charset="0"/>
              </a:rPr>
              <a:t>Annotate datasets with one or more </a:t>
            </a:r>
            <a:r>
              <a:rPr lang="en-US" sz="2400" dirty="0"/>
              <a:t>defined </a:t>
            </a:r>
            <a:r>
              <a:rPr lang="en-US" sz="2400" dirty="0" smtClean="0">
                <a:ea typeface="Verdana" pitchFamily="34" charset="0"/>
                <a:cs typeface="Verdana" pitchFamily="34" charset="0"/>
                <a:sym typeface="Times" pitchFamily="-109" charset="0"/>
              </a:rPr>
              <a:t>data types </a:t>
            </a:r>
            <a:endParaRPr lang="en-US" sz="2400" dirty="0">
              <a:ea typeface="Verdana" pitchFamily="34" charset="0"/>
              <a:cs typeface="Verdana" pitchFamily="34" charset="0"/>
              <a:sym typeface="Times" pitchFamily="-109" charset="0"/>
            </a:endParaRPr>
          </a:p>
          <a:p>
            <a:endParaRPr lang="en-US" sz="2400" dirty="0"/>
          </a:p>
        </p:txBody>
      </p:sp>
      <p:sp>
        <p:nvSpPr>
          <p:cNvPr id="6"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21</a:t>
            </a:fld>
            <a:endParaRPr lang="en-US"/>
          </a:p>
        </p:txBody>
      </p:sp>
      <p:pic>
        <p:nvPicPr>
          <p:cNvPr id="5" name="Picture 2" descr="https://lh4.googleusercontent.com/6g1BEx8bCkq1iRMaGkDdjhTE9Ner4SbBDVUG85HReW7qxk2zGVi_BuhHOz2w8Td2WXgzYR_EGBAMSl4tUbocRm7G2Fu8M0W9tBFs3x94AQWP67pc7owDOzSmZkgRqGWQOrmnZN2QFvRo4DYw"/>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47664" y="3243944"/>
            <a:ext cx="6089992" cy="364143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 name="Rectangle 6"/>
          <p:cNvSpPr/>
          <p:nvPr/>
        </p:nvSpPr>
        <p:spPr>
          <a:xfrm>
            <a:off x="-36512" y="6530482"/>
            <a:ext cx="9180512" cy="369332"/>
          </a:xfrm>
          <a:prstGeom prst="rect">
            <a:avLst/>
          </a:prstGeom>
        </p:spPr>
        <p:txBody>
          <a:bodyPr wrap="square">
            <a:spAutoFit/>
          </a:bodyPr>
          <a:lstStyle/>
          <a:p>
            <a:r>
              <a:rPr lang="en-US" sz="1800" dirty="0"/>
              <a:t>DCO-ID as a mechanism of persistent identifier for both object registration and retrieval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362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DCO-DTR Approaches</a:t>
            </a:r>
            <a:endParaRPr lang="en-US" dirty="0"/>
          </a:p>
        </p:txBody>
      </p:sp>
      <p:sp>
        <p:nvSpPr>
          <p:cNvPr id="3" name="Content Placeholder 2"/>
          <p:cNvSpPr>
            <a:spLocks noGrp="1"/>
          </p:cNvSpPr>
          <p:nvPr>
            <p:ph idx="1"/>
          </p:nvPr>
        </p:nvSpPr>
        <p:spPr/>
        <p:txBody>
          <a:bodyPr/>
          <a:lstStyle/>
          <a:p>
            <a:r>
              <a:rPr lang="en-US" sz="2400" dirty="0" smtClean="0"/>
              <a:t>An integration architecture</a:t>
            </a:r>
          </a:p>
          <a:p>
            <a:pPr lvl="1"/>
            <a:r>
              <a:rPr lang="en-US" sz="2000" dirty="0" smtClean="0"/>
              <a:t>DCO Data Portal is built on the VIVO platform </a:t>
            </a:r>
          </a:p>
          <a:p>
            <a:pPr lvl="1"/>
            <a:r>
              <a:rPr lang="en-US" sz="2000" dirty="0" smtClean="0"/>
              <a:t>DTR </a:t>
            </a:r>
            <a:r>
              <a:rPr lang="en-US" sz="2000" dirty="0"/>
              <a:t>and </a:t>
            </a:r>
            <a:r>
              <a:rPr lang="en-US" sz="2000" dirty="0" smtClean="0"/>
              <a:t>DCO-VIVO </a:t>
            </a:r>
            <a:r>
              <a:rPr lang="en-US" sz="2000" dirty="0"/>
              <a:t>as separate knowledge bases </a:t>
            </a:r>
          </a:p>
          <a:p>
            <a:pPr lvl="1"/>
            <a:r>
              <a:rPr lang="en-US" sz="2000" dirty="0" smtClean="0"/>
              <a:t>DCO-VIVO </a:t>
            </a:r>
            <a:r>
              <a:rPr lang="en-US" sz="2000" dirty="0"/>
              <a:t>uses DTR API to access data type </a:t>
            </a:r>
            <a:r>
              <a:rPr lang="en-US" sz="2000" dirty="0" smtClean="0"/>
              <a:t>information</a:t>
            </a:r>
            <a:br>
              <a:rPr lang="en-US" sz="2000" dirty="0" smtClean="0"/>
            </a:br>
            <a:endParaRPr lang="en-US" sz="2000" dirty="0" smtClean="0"/>
          </a:p>
          <a:p>
            <a:pPr lvl="1"/>
            <a:endParaRPr lang="en-US" sz="2000" dirty="0"/>
          </a:p>
          <a:p>
            <a:r>
              <a:rPr lang="en-US" sz="2400" dirty="0" smtClean="0"/>
              <a:t>A </a:t>
            </a:r>
            <a:r>
              <a:rPr lang="en-US" sz="2400" dirty="0"/>
              <a:t>self-contained </a:t>
            </a:r>
            <a:r>
              <a:rPr lang="en-US" sz="2400" dirty="0" smtClean="0"/>
              <a:t>architecture</a:t>
            </a:r>
          </a:p>
          <a:p>
            <a:pPr lvl="1"/>
            <a:r>
              <a:rPr lang="en-US" sz="2000" dirty="0"/>
              <a:t>T</a:t>
            </a:r>
            <a:r>
              <a:rPr lang="en-US" sz="2000" dirty="0" smtClean="0"/>
              <a:t>o </a:t>
            </a:r>
            <a:r>
              <a:rPr lang="en-US" sz="2000" dirty="0"/>
              <a:t>have the functionality of DTR </a:t>
            </a:r>
            <a:r>
              <a:rPr lang="en-US" sz="2000" dirty="0" smtClean="0"/>
              <a:t>completely within </a:t>
            </a:r>
            <a:r>
              <a:rPr lang="en-US" sz="2000" dirty="0"/>
              <a:t>the DCO Data </a:t>
            </a:r>
            <a:r>
              <a:rPr lang="en-US" sz="2000" dirty="0" smtClean="0"/>
              <a:t>Portal</a:t>
            </a:r>
          </a:p>
          <a:p>
            <a:pPr lvl="1"/>
            <a:r>
              <a:rPr lang="en-US" sz="2000" dirty="0"/>
              <a:t>N</a:t>
            </a:r>
            <a:r>
              <a:rPr lang="en-US" sz="2000" dirty="0" smtClean="0"/>
              <a:t>eed </a:t>
            </a:r>
            <a:r>
              <a:rPr lang="en-US" sz="2000" dirty="0"/>
              <a:t>to modify the DCO </a:t>
            </a:r>
            <a:r>
              <a:rPr lang="en-US" sz="2000" dirty="0" smtClean="0"/>
              <a:t>Ontology</a:t>
            </a:r>
            <a:r>
              <a:rPr lang="en-US" sz="2000" dirty="0"/>
              <a:t>, e.g. </a:t>
            </a:r>
            <a:r>
              <a:rPr lang="en-US" sz="2000" dirty="0" smtClean="0"/>
              <a:t>add a class </a:t>
            </a:r>
            <a:r>
              <a:rPr lang="en-US" sz="2000" dirty="0" err="1" smtClean="0"/>
              <a:t>dco:DataType</a:t>
            </a:r>
            <a:r>
              <a:rPr lang="en-US" sz="2000" dirty="0" smtClean="0"/>
              <a:t> and </a:t>
            </a:r>
            <a:r>
              <a:rPr lang="en-US" sz="2000" dirty="0"/>
              <a:t>collect </a:t>
            </a:r>
            <a:r>
              <a:rPr lang="en-US" sz="2000" dirty="0" smtClean="0"/>
              <a:t>properties associated with it </a:t>
            </a:r>
            <a:endParaRPr lang="en-US" sz="2000" dirty="0"/>
          </a:p>
          <a:p>
            <a:endParaRPr lang="en-US" sz="2400" dirty="0"/>
          </a:p>
        </p:txBody>
      </p:sp>
      <p:sp>
        <p:nvSpPr>
          <p:cNvPr id="4" name="Left Arrow 3"/>
          <p:cNvSpPr/>
          <p:nvPr/>
        </p:nvSpPr>
        <p:spPr bwMode="auto">
          <a:xfrm rot="20540837">
            <a:off x="4712576" y="3406013"/>
            <a:ext cx="893716" cy="615016"/>
          </a:xfrm>
          <a:prstGeom prst="leftArrow">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5" name="TextBox 4"/>
          <p:cNvSpPr txBox="1"/>
          <p:nvPr/>
        </p:nvSpPr>
        <p:spPr>
          <a:xfrm>
            <a:off x="5673900" y="3284984"/>
            <a:ext cx="2714397" cy="707886"/>
          </a:xfrm>
          <a:prstGeom prst="rect">
            <a:avLst/>
          </a:prstGeom>
          <a:noFill/>
        </p:spPr>
        <p:txBody>
          <a:bodyPr wrap="none" rtlCol="0">
            <a:spAutoFit/>
          </a:bodyPr>
          <a:lstStyle/>
          <a:p>
            <a:r>
              <a:rPr lang="en-US" sz="2000" b="1" i="1" dirty="0" smtClean="0">
                <a:solidFill>
                  <a:srgbClr val="009900"/>
                </a:solidFill>
              </a:rPr>
              <a:t>We have worked on </a:t>
            </a:r>
          </a:p>
          <a:p>
            <a:r>
              <a:rPr lang="en-US" sz="2000" b="1" i="1" dirty="0" smtClean="0">
                <a:solidFill>
                  <a:srgbClr val="009900"/>
                </a:solidFill>
              </a:rPr>
              <a:t>this approach</a:t>
            </a:r>
            <a:endParaRPr lang="en-US" sz="2000" b="1" i="1" dirty="0">
              <a:solidFill>
                <a:srgbClr val="009900"/>
              </a:solidFill>
            </a:endParaRPr>
          </a:p>
        </p:txBody>
      </p:sp>
      <p:sp>
        <p:nvSpPr>
          <p:cNvPr id="6"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1413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as Linked Data in DCO-VIVO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VIVO acts as the local data type registry</a:t>
            </a:r>
          </a:p>
          <a:p>
            <a:pPr lvl="1"/>
            <a:r>
              <a:rPr lang="en-US" dirty="0" smtClean="0"/>
              <a:t>Implements registration/creation interface</a:t>
            </a:r>
          </a:p>
          <a:p>
            <a:pPr lvl="1"/>
            <a:r>
              <a:rPr lang="en-US" dirty="0" smtClean="0"/>
              <a:t>Publishes </a:t>
            </a:r>
            <a:r>
              <a:rPr lang="en-US" dirty="0" err="1" smtClean="0"/>
              <a:t>datatype</a:t>
            </a:r>
            <a:r>
              <a:rPr lang="en-US" dirty="0" smtClean="0"/>
              <a:t> content as RDF</a:t>
            </a:r>
          </a:p>
          <a:p>
            <a:pPr lvl="1"/>
            <a:r>
              <a:rPr lang="en-US" dirty="0" smtClean="0"/>
              <a:t>Handles generation of HTML presentation</a:t>
            </a:r>
          </a:p>
          <a:p>
            <a:r>
              <a:rPr lang="en-US" dirty="0" smtClean="0"/>
              <a:t>Data Type schema and records are published as Linked Data</a:t>
            </a:r>
          </a:p>
          <a:p>
            <a:pPr lvl="1"/>
            <a:r>
              <a:rPr lang="en-US" dirty="0" smtClean="0"/>
              <a:t>Assigned resolvable URI</a:t>
            </a:r>
          </a:p>
          <a:p>
            <a:pPr lvl="1"/>
            <a:r>
              <a:rPr lang="en-US" dirty="0" smtClean="0"/>
              <a:t>Encoded as RDF</a:t>
            </a:r>
          </a:p>
          <a:p>
            <a:pPr lvl="1"/>
            <a:r>
              <a:rPr lang="en-US" dirty="0" smtClean="0"/>
              <a:t>Reuse links from other RDF vocabularies</a:t>
            </a:r>
          </a:p>
          <a:p>
            <a:pPr lvl="1"/>
            <a:r>
              <a:rPr lang="en-US" dirty="0" smtClean="0"/>
              <a:t>Linkable from other RDF records</a:t>
            </a:r>
          </a:p>
          <a:p>
            <a:r>
              <a:rPr lang="en-US" dirty="0" smtClean="0"/>
              <a:t>DCO-ID: persistent Handle generated for every data type record in DCO, resolves to data type URI</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8235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a:t>
            </a:r>
            <a:r>
              <a:rPr lang="en-US" dirty="0" smtClean="0"/>
              <a:t>efforts</a:t>
            </a:r>
            <a:endParaRPr lang="en-US" dirty="0"/>
          </a:p>
        </p:txBody>
      </p:sp>
      <p:pic>
        <p:nvPicPr>
          <p:cNvPr id="4" name="Picture 6" descr="C:\Users\Xiaogang Ma\Desktop\Picture2.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91874" y="2428439"/>
            <a:ext cx="5905373" cy="412379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5"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24</a:t>
            </a:fld>
            <a:endParaRPr lang="en-US"/>
          </a:p>
        </p:txBody>
      </p:sp>
      <p:grpSp>
        <p:nvGrpSpPr>
          <p:cNvPr id="3" name="Group 2"/>
          <p:cNvGrpSpPr/>
          <p:nvPr/>
        </p:nvGrpSpPr>
        <p:grpSpPr>
          <a:xfrm>
            <a:off x="395537" y="1496978"/>
            <a:ext cx="6848415" cy="5212580"/>
            <a:chOff x="395537" y="1496978"/>
            <a:chExt cx="6848415" cy="5212580"/>
          </a:xfrm>
        </p:grpSpPr>
        <p:sp>
          <p:nvSpPr>
            <p:cNvPr id="6" name="Rectangle 5"/>
            <p:cNvSpPr/>
            <p:nvPr/>
          </p:nvSpPr>
          <p:spPr>
            <a:xfrm>
              <a:off x="395537" y="1496978"/>
              <a:ext cx="1656184" cy="4401205"/>
            </a:xfrm>
            <a:prstGeom prst="rect">
              <a:avLst/>
            </a:prstGeom>
            <a:solidFill>
              <a:schemeClr val="bg1">
                <a:lumMod val="95000"/>
              </a:schemeClr>
            </a:solidFill>
            <a:ln w="9525">
              <a:solidFill>
                <a:srgbClr val="FF0000"/>
              </a:solidFill>
            </a:ln>
          </p:spPr>
          <p:txBody>
            <a:bodyPr wrap="square">
              <a:spAutoFit/>
            </a:bodyPr>
            <a:lstStyle/>
            <a:p>
              <a:r>
                <a:rPr lang="en-US" sz="2000" dirty="0">
                  <a:ea typeface="Verdana" pitchFamily="34" charset="0"/>
                  <a:cs typeface="Verdana" pitchFamily="34" charset="0"/>
                  <a:sym typeface="Times" pitchFamily="-109" charset="0"/>
                </a:rPr>
                <a:t>The DTR </a:t>
              </a:r>
              <a:r>
                <a:rPr lang="en-US" sz="2000" dirty="0" smtClean="0">
                  <a:ea typeface="Verdana" pitchFamily="34" charset="0"/>
                  <a:cs typeface="Verdana" pitchFamily="34" charset="0"/>
                  <a:sym typeface="Times" pitchFamily="-109" charset="0"/>
                </a:rPr>
                <a:t>primitives are </a:t>
              </a:r>
              <a:r>
                <a:rPr lang="en-US" sz="2000" dirty="0">
                  <a:ea typeface="Verdana" pitchFamily="34" charset="0"/>
                  <a:cs typeface="Verdana" pitchFamily="34" charset="0"/>
                  <a:sym typeface="Times" pitchFamily="-109" charset="0"/>
                </a:rPr>
                <a:t>comparable to a list of </a:t>
              </a:r>
              <a:r>
                <a:rPr lang="en-US" sz="2000" b="1" dirty="0">
                  <a:ea typeface="Verdana" pitchFamily="34" charset="0"/>
                  <a:cs typeface="Verdana" pitchFamily="34" charset="0"/>
                  <a:sym typeface="Times" pitchFamily="-109" charset="0"/>
                </a:rPr>
                <a:t>BASIC DATA TYPE CLASSES</a:t>
              </a:r>
              <a:r>
                <a:rPr lang="en-US" sz="2000" dirty="0">
                  <a:ea typeface="Verdana" pitchFamily="34" charset="0"/>
                  <a:cs typeface="Verdana" pitchFamily="34" charset="0"/>
                  <a:sym typeface="Times" pitchFamily="-109" charset="0"/>
                </a:rPr>
                <a:t> in the DCO ontology, </a:t>
              </a:r>
              <a:r>
                <a:rPr lang="en-US" sz="2000" dirty="0" smtClean="0">
                  <a:ea typeface="Verdana" pitchFamily="34" charset="0"/>
                  <a:cs typeface="Verdana" pitchFamily="34" charset="0"/>
                  <a:sym typeface="Times" pitchFamily="-109" charset="0"/>
                </a:rPr>
                <a:t>e.g. Dataset</a:t>
              </a:r>
              <a:r>
                <a:rPr lang="en-US" sz="2000" dirty="0">
                  <a:ea typeface="Verdana" pitchFamily="34" charset="0"/>
                  <a:cs typeface="Verdana" pitchFamily="34" charset="0"/>
                  <a:sym typeface="Times" pitchFamily="-109" charset="0"/>
                </a:rPr>
                <a:t>, Image, Video, </a:t>
              </a:r>
              <a:r>
                <a:rPr lang="en-US" sz="2000" dirty="0" smtClean="0">
                  <a:ea typeface="Verdana" pitchFamily="34" charset="0"/>
                  <a:cs typeface="Verdana" pitchFamily="34" charset="0"/>
                  <a:sym typeface="Times" pitchFamily="-109" charset="0"/>
                </a:rPr>
                <a:t>Audio</a:t>
              </a:r>
              <a:r>
                <a:rPr lang="en-US" sz="2000" dirty="0">
                  <a:ea typeface="Verdana" pitchFamily="34" charset="0"/>
                  <a:cs typeface="Verdana" pitchFamily="34" charset="0"/>
                  <a:sym typeface="Times" pitchFamily="-109" charset="0"/>
                </a:rPr>
                <a:t>, etc. </a:t>
              </a:r>
            </a:p>
          </p:txBody>
        </p:sp>
        <p:sp>
          <p:nvSpPr>
            <p:cNvPr id="10" name="Freeform 9"/>
            <p:cNvSpPr/>
            <p:nvPr/>
          </p:nvSpPr>
          <p:spPr>
            <a:xfrm>
              <a:off x="2195736" y="3823856"/>
              <a:ext cx="5048216" cy="2885702"/>
            </a:xfrm>
            <a:custGeom>
              <a:avLst/>
              <a:gdLst>
                <a:gd name="connsiteX0" fmla="*/ 47501 w 878774"/>
                <a:gd name="connsiteY0" fmla="*/ 213755 h 1828800"/>
                <a:gd name="connsiteX1" fmla="*/ 0 w 878774"/>
                <a:gd name="connsiteY1" fmla="*/ 1828800 h 1828800"/>
                <a:gd name="connsiteX2" fmla="*/ 878774 w 878774"/>
                <a:gd name="connsiteY2" fmla="*/ 1615044 h 1828800"/>
                <a:gd name="connsiteX3" fmla="*/ 712519 w 878774"/>
                <a:gd name="connsiteY3" fmla="*/ 154379 h 1828800"/>
                <a:gd name="connsiteX4" fmla="*/ 285007 w 878774"/>
                <a:gd name="connsiteY4" fmla="*/ 0 h 1828800"/>
                <a:gd name="connsiteX0" fmla="*/ 47501 w 878774"/>
                <a:gd name="connsiteY0" fmla="*/ 59376 h 1674421"/>
                <a:gd name="connsiteX1" fmla="*/ 0 w 878774"/>
                <a:gd name="connsiteY1" fmla="*/ 1674421 h 1674421"/>
                <a:gd name="connsiteX2" fmla="*/ 878774 w 878774"/>
                <a:gd name="connsiteY2" fmla="*/ 1460665 h 1674421"/>
                <a:gd name="connsiteX3" fmla="*/ 712519 w 878774"/>
                <a:gd name="connsiteY3" fmla="*/ 0 h 1674421"/>
                <a:gd name="connsiteX4" fmla="*/ 59376 w 878774"/>
                <a:gd name="connsiteY4" fmla="*/ 59377 h 1674421"/>
                <a:gd name="connsiteX0" fmla="*/ 47501 w 878774"/>
                <a:gd name="connsiteY0" fmla="*/ 59376 h 1674421"/>
                <a:gd name="connsiteX1" fmla="*/ 0 w 878774"/>
                <a:gd name="connsiteY1" fmla="*/ 1674421 h 1674421"/>
                <a:gd name="connsiteX2" fmla="*/ 878774 w 878774"/>
                <a:gd name="connsiteY2" fmla="*/ 1460665 h 1674421"/>
                <a:gd name="connsiteX3" fmla="*/ 712519 w 878774"/>
                <a:gd name="connsiteY3" fmla="*/ 0 h 1674421"/>
                <a:gd name="connsiteX4" fmla="*/ 59376 w 878774"/>
                <a:gd name="connsiteY4" fmla="*/ 59377 h 1674421"/>
                <a:gd name="connsiteX5" fmla="*/ 47501 w 878774"/>
                <a:gd name="connsiteY5" fmla="*/ 59376 h 1674421"/>
                <a:gd name="connsiteX0" fmla="*/ 47501 w 3610098"/>
                <a:gd name="connsiteY0" fmla="*/ 95002 h 1710047"/>
                <a:gd name="connsiteX1" fmla="*/ 0 w 3610098"/>
                <a:gd name="connsiteY1" fmla="*/ 1710047 h 1710047"/>
                <a:gd name="connsiteX2" fmla="*/ 878774 w 3610098"/>
                <a:gd name="connsiteY2" fmla="*/ 1496291 h 1710047"/>
                <a:gd name="connsiteX3" fmla="*/ 3610098 w 3610098"/>
                <a:gd name="connsiteY3" fmla="*/ 0 h 1710047"/>
                <a:gd name="connsiteX4" fmla="*/ 59376 w 3610098"/>
                <a:gd name="connsiteY4" fmla="*/ 95003 h 1710047"/>
                <a:gd name="connsiteX5" fmla="*/ 47501 w 3610098"/>
                <a:gd name="connsiteY5" fmla="*/ 95002 h 1710047"/>
                <a:gd name="connsiteX0" fmla="*/ 47501 w 3657600"/>
                <a:gd name="connsiteY0" fmla="*/ 95002 h 1947554"/>
                <a:gd name="connsiteX1" fmla="*/ 0 w 3657600"/>
                <a:gd name="connsiteY1" fmla="*/ 1710047 h 1947554"/>
                <a:gd name="connsiteX2" fmla="*/ 3657600 w 3657600"/>
                <a:gd name="connsiteY2" fmla="*/ 1947554 h 1947554"/>
                <a:gd name="connsiteX3" fmla="*/ 3610098 w 3657600"/>
                <a:gd name="connsiteY3" fmla="*/ 0 h 1947554"/>
                <a:gd name="connsiteX4" fmla="*/ 59376 w 3657600"/>
                <a:gd name="connsiteY4" fmla="*/ 95003 h 1947554"/>
                <a:gd name="connsiteX5" fmla="*/ 47501 w 3657600"/>
                <a:gd name="connsiteY5" fmla="*/ 95002 h 1947554"/>
                <a:gd name="connsiteX0" fmla="*/ 47501 w 3610098"/>
                <a:gd name="connsiteY0" fmla="*/ 95002 h 1947554"/>
                <a:gd name="connsiteX1" fmla="*/ 0 w 3610098"/>
                <a:gd name="connsiteY1" fmla="*/ 1710047 h 1947554"/>
                <a:gd name="connsiteX2" fmla="*/ 3443844 w 3610098"/>
                <a:gd name="connsiteY2" fmla="*/ 1947554 h 1947554"/>
                <a:gd name="connsiteX3" fmla="*/ 3610098 w 3610098"/>
                <a:gd name="connsiteY3" fmla="*/ 0 h 1947554"/>
                <a:gd name="connsiteX4" fmla="*/ 59376 w 3610098"/>
                <a:gd name="connsiteY4" fmla="*/ 95003 h 1947554"/>
                <a:gd name="connsiteX5" fmla="*/ 47501 w 3610098"/>
                <a:gd name="connsiteY5" fmla="*/ 95002 h 1947554"/>
                <a:gd name="connsiteX0" fmla="*/ 47501 w 3610098"/>
                <a:gd name="connsiteY0" fmla="*/ 95002 h 1947554"/>
                <a:gd name="connsiteX1" fmla="*/ 0 w 3610098"/>
                <a:gd name="connsiteY1" fmla="*/ 1710047 h 1947554"/>
                <a:gd name="connsiteX2" fmla="*/ 2778826 w 3610098"/>
                <a:gd name="connsiteY2" fmla="*/ 1911926 h 1947554"/>
                <a:gd name="connsiteX3" fmla="*/ 3443844 w 3610098"/>
                <a:gd name="connsiteY3" fmla="*/ 1947554 h 1947554"/>
                <a:gd name="connsiteX4" fmla="*/ 3610098 w 3610098"/>
                <a:gd name="connsiteY4" fmla="*/ 0 h 1947554"/>
                <a:gd name="connsiteX5" fmla="*/ 59376 w 3610098"/>
                <a:gd name="connsiteY5" fmla="*/ 95003 h 1947554"/>
                <a:gd name="connsiteX6" fmla="*/ 47501 w 3610098"/>
                <a:gd name="connsiteY6" fmla="*/ 95002 h 1947554"/>
                <a:gd name="connsiteX0" fmla="*/ 47501 w 6602681"/>
                <a:gd name="connsiteY0" fmla="*/ 95002 h 2137557"/>
                <a:gd name="connsiteX1" fmla="*/ 0 w 6602681"/>
                <a:gd name="connsiteY1" fmla="*/ 1710047 h 2137557"/>
                <a:gd name="connsiteX2" fmla="*/ 6602681 w 6602681"/>
                <a:gd name="connsiteY2" fmla="*/ 2137557 h 2137557"/>
                <a:gd name="connsiteX3" fmla="*/ 3443844 w 6602681"/>
                <a:gd name="connsiteY3" fmla="*/ 1947554 h 2137557"/>
                <a:gd name="connsiteX4" fmla="*/ 3610098 w 6602681"/>
                <a:gd name="connsiteY4" fmla="*/ 0 h 2137557"/>
                <a:gd name="connsiteX5" fmla="*/ 59376 w 6602681"/>
                <a:gd name="connsiteY5" fmla="*/ 95003 h 2137557"/>
                <a:gd name="connsiteX6" fmla="*/ 47501 w 6602681"/>
                <a:gd name="connsiteY6" fmla="*/ 95002 h 2137557"/>
                <a:gd name="connsiteX0" fmla="*/ 47501 w 6602681"/>
                <a:gd name="connsiteY0" fmla="*/ 95002 h 2137557"/>
                <a:gd name="connsiteX1" fmla="*/ 0 w 6602681"/>
                <a:gd name="connsiteY1" fmla="*/ 1710047 h 2137557"/>
                <a:gd name="connsiteX2" fmla="*/ 2458192 w 6602681"/>
                <a:gd name="connsiteY2" fmla="*/ 1864425 h 2137557"/>
                <a:gd name="connsiteX3" fmla="*/ 6602681 w 6602681"/>
                <a:gd name="connsiteY3" fmla="*/ 2137557 h 2137557"/>
                <a:gd name="connsiteX4" fmla="*/ 3443844 w 6602681"/>
                <a:gd name="connsiteY4" fmla="*/ 1947554 h 2137557"/>
                <a:gd name="connsiteX5" fmla="*/ 3610098 w 6602681"/>
                <a:gd name="connsiteY5" fmla="*/ 0 h 2137557"/>
                <a:gd name="connsiteX6" fmla="*/ 59376 w 6602681"/>
                <a:gd name="connsiteY6" fmla="*/ 95003 h 2137557"/>
                <a:gd name="connsiteX7" fmla="*/ 47501 w 6602681"/>
                <a:gd name="connsiteY7" fmla="*/ 95002 h 2137557"/>
                <a:gd name="connsiteX0" fmla="*/ 47501 w 6685808"/>
                <a:gd name="connsiteY0" fmla="*/ 95002 h 3004456"/>
                <a:gd name="connsiteX1" fmla="*/ 0 w 6685808"/>
                <a:gd name="connsiteY1" fmla="*/ 1710047 h 3004456"/>
                <a:gd name="connsiteX2" fmla="*/ 6685808 w 6685808"/>
                <a:gd name="connsiteY2" fmla="*/ 3004456 h 3004456"/>
                <a:gd name="connsiteX3" fmla="*/ 6602681 w 6685808"/>
                <a:gd name="connsiteY3" fmla="*/ 2137557 h 3004456"/>
                <a:gd name="connsiteX4" fmla="*/ 3443844 w 6685808"/>
                <a:gd name="connsiteY4" fmla="*/ 1947554 h 3004456"/>
                <a:gd name="connsiteX5" fmla="*/ 3610098 w 6685808"/>
                <a:gd name="connsiteY5" fmla="*/ 0 h 3004456"/>
                <a:gd name="connsiteX6" fmla="*/ 59376 w 6685808"/>
                <a:gd name="connsiteY6" fmla="*/ 95003 h 3004456"/>
                <a:gd name="connsiteX7" fmla="*/ 47501 w 6685808"/>
                <a:gd name="connsiteY7" fmla="*/ 95002 h 3004456"/>
                <a:gd name="connsiteX0" fmla="*/ 0 w 6638307"/>
                <a:gd name="connsiteY0" fmla="*/ 95002 h 3004456"/>
                <a:gd name="connsiteX1" fmla="*/ 985652 w 6638307"/>
                <a:gd name="connsiteY1" fmla="*/ 2826327 h 3004456"/>
                <a:gd name="connsiteX2" fmla="*/ 6638307 w 6638307"/>
                <a:gd name="connsiteY2" fmla="*/ 3004456 h 3004456"/>
                <a:gd name="connsiteX3" fmla="*/ 6555180 w 6638307"/>
                <a:gd name="connsiteY3" fmla="*/ 2137557 h 3004456"/>
                <a:gd name="connsiteX4" fmla="*/ 3396343 w 6638307"/>
                <a:gd name="connsiteY4" fmla="*/ 1947554 h 3004456"/>
                <a:gd name="connsiteX5" fmla="*/ 3562597 w 6638307"/>
                <a:gd name="connsiteY5" fmla="*/ 0 h 3004456"/>
                <a:gd name="connsiteX6" fmla="*/ 11875 w 6638307"/>
                <a:gd name="connsiteY6" fmla="*/ 95003 h 3004456"/>
                <a:gd name="connsiteX7" fmla="*/ 0 w 6638307"/>
                <a:gd name="connsiteY7" fmla="*/ 95002 h 3004456"/>
                <a:gd name="connsiteX0" fmla="*/ 0 w 6602681"/>
                <a:gd name="connsiteY0" fmla="*/ 95002 h 2885702"/>
                <a:gd name="connsiteX1" fmla="*/ 985652 w 6602681"/>
                <a:gd name="connsiteY1" fmla="*/ 2826327 h 2885702"/>
                <a:gd name="connsiteX2" fmla="*/ 6602681 w 6602681"/>
                <a:gd name="connsiteY2" fmla="*/ 2885702 h 2885702"/>
                <a:gd name="connsiteX3" fmla="*/ 6555180 w 6602681"/>
                <a:gd name="connsiteY3" fmla="*/ 2137557 h 2885702"/>
                <a:gd name="connsiteX4" fmla="*/ 3396343 w 6602681"/>
                <a:gd name="connsiteY4" fmla="*/ 1947554 h 2885702"/>
                <a:gd name="connsiteX5" fmla="*/ 3562597 w 6602681"/>
                <a:gd name="connsiteY5" fmla="*/ 0 h 2885702"/>
                <a:gd name="connsiteX6" fmla="*/ 11875 w 6602681"/>
                <a:gd name="connsiteY6" fmla="*/ 95003 h 2885702"/>
                <a:gd name="connsiteX7" fmla="*/ 0 w 6602681"/>
                <a:gd name="connsiteY7" fmla="*/ 95002 h 2885702"/>
                <a:gd name="connsiteX0" fmla="*/ 665019 w 6590806"/>
                <a:gd name="connsiteY0" fmla="*/ 142503 h 2885702"/>
                <a:gd name="connsiteX1" fmla="*/ 973777 w 6590806"/>
                <a:gd name="connsiteY1" fmla="*/ 2826327 h 2885702"/>
                <a:gd name="connsiteX2" fmla="*/ 6590806 w 6590806"/>
                <a:gd name="connsiteY2" fmla="*/ 2885702 h 2885702"/>
                <a:gd name="connsiteX3" fmla="*/ 6543305 w 6590806"/>
                <a:gd name="connsiteY3" fmla="*/ 2137557 h 2885702"/>
                <a:gd name="connsiteX4" fmla="*/ 3384468 w 6590806"/>
                <a:gd name="connsiteY4" fmla="*/ 1947554 h 2885702"/>
                <a:gd name="connsiteX5" fmla="*/ 3550722 w 6590806"/>
                <a:gd name="connsiteY5" fmla="*/ 0 h 2885702"/>
                <a:gd name="connsiteX6" fmla="*/ 0 w 6590806"/>
                <a:gd name="connsiteY6" fmla="*/ 95003 h 2885702"/>
                <a:gd name="connsiteX7" fmla="*/ 665019 w 6590806"/>
                <a:gd name="connsiteY7" fmla="*/ 142503 h 2885702"/>
                <a:gd name="connsiteX0" fmla="*/ 0 w 5925787"/>
                <a:gd name="connsiteY0" fmla="*/ 142503 h 2885702"/>
                <a:gd name="connsiteX1" fmla="*/ 308758 w 5925787"/>
                <a:gd name="connsiteY1" fmla="*/ 2826327 h 2885702"/>
                <a:gd name="connsiteX2" fmla="*/ 5925787 w 5925787"/>
                <a:gd name="connsiteY2" fmla="*/ 2885702 h 2885702"/>
                <a:gd name="connsiteX3" fmla="*/ 5878286 w 5925787"/>
                <a:gd name="connsiteY3" fmla="*/ 2137557 h 2885702"/>
                <a:gd name="connsiteX4" fmla="*/ 2719449 w 5925787"/>
                <a:gd name="connsiteY4" fmla="*/ 1947554 h 2885702"/>
                <a:gd name="connsiteX5" fmla="*/ 2885703 w 5925787"/>
                <a:gd name="connsiteY5" fmla="*/ 0 h 2885702"/>
                <a:gd name="connsiteX6" fmla="*/ 0 w 5925787"/>
                <a:gd name="connsiteY6" fmla="*/ 142503 h 2885702"/>
                <a:gd name="connsiteX0" fmla="*/ 0 w 5700156"/>
                <a:gd name="connsiteY0" fmla="*/ 0 h 2909453"/>
                <a:gd name="connsiteX1" fmla="*/ 83127 w 5700156"/>
                <a:gd name="connsiteY1" fmla="*/ 2850078 h 2909453"/>
                <a:gd name="connsiteX2" fmla="*/ 5700156 w 5700156"/>
                <a:gd name="connsiteY2" fmla="*/ 2909453 h 2909453"/>
                <a:gd name="connsiteX3" fmla="*/ 5652655 w 5700156"/>
                <a:gd name="connsiteY3" fmla="*/ 2161308 h 2909453"/>
                <a:gd name="connsiteX4" fmla="*/ 2493818 w 5700156"/>
                <a:gd name="connsiteY4" fmla="*/ 1971305 h 2909453"/>
                <a:gd name="connsiteX5" fmla="*/ 2660072 w 5700156"/>
                <a:gd name="connsiteY5" fmla="*/ 23751 h 2909453"/>
                <a:gd name="connsiteX6" fmla="*/ 0 w 5700156"/>
                <a:gd name="connsiteY6" fmla="*/ 0 h 2909453"/>
                <a:gd name="connsiteX0" fmla="*/ 0 w 5700156"/>
                <a:gd name="connsiteY0" fmla="*/ 0 h 2909453"/>
                <a:gd name="connsiteX1" fmla="*/ 83127 w 5700156"/>
                <a:gd name="connsiteY1" fmla="*/ 2850078 h 2909453"/>
                <a:gd name="connsiteX2" fmla="*/ 5700156 w 5700156"/>
                <a:gd name="connsiteY2" fmla="*/ 2909453 h 2909453"/>
                <a:gd name="connsiteX3" fmla="*/ 5652655 w 5700156"/>
                <a:gd name="connsiteY3" fmla="*/ 2161308 h 2909453"/>
                <a:gd name="connsiteX4" fmla="*/ 2493818 w 5700156"/>
                <a:gd name="connsiteY4" fmla="*/ 1971305 h 2909453"/>
                <a:gd name="connsiteX5" fmla="*/ 2517568 w 5700156"/>
                <a:gd name="connsiteY5" fmla="*/ 11876 h 2909453"/>
                <a:gd name="connsiteX6" fmla="*/ 0 w 5700156"/>
                <a:gd name="connsiteY6" fmla="*/ 0 h 2909453"/>
                <a:gd name="connsiteX0" fmla="*/ 0 w 5640779"/>
                <a:gd name="connsiteY0" fmla="*/ 11874 h 2897577"/>
                <a:gd name="connsiteX1" fmla="*/ 23750 w 5640779"/>
                <a:gd name="connsiteY1" fmla="*/ 2838202 h 2897577"/>
                <a:gd name="connsiteX2" fmla="*/ 5640779 w 5640779"/>
                <a:gd name="connsiteY2" fmla="*/ 2897577 h 2897577"/>
                <a:gd name="connsiteX3" fmla="*/ 5593278 w 5640779"/>
                <a:gd name="connsiteY3" fmla="*/ 2149432 h 2897577"/>
                <a:gd name="connsiteX4" fmla="*/ 2434441 w 5640779"/>
                <a:gd name="connsiteY4" fmla="*/ 1959429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93278 w 5640779"/>
                <a:gd name="connsiteY3" fmla="*/ 2149432 h 2897577"/>
                <a:gd name="connsiteX4" fmla="*/ 2434441 w 5640779"/>
                <a:gd name="connsiteY4" fmla="*/ 1959429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93278 w 5640779"/>
                <a:gd name="connsiteY3" fmla="*/ 2149432 h 2897577"/>
                <a:gd name="connsiteX4" fmla="*/ 2422566 w 5640779"/>
                <a:gd name="connsiteY4" fmla="*/ 2101933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69527 w 5640779"/>
                <a:gd name="connsiteY3" fmla="*/ 2090056 h 2897577"/>
                <a:gd name="connsiteX4" fmla="*/ 2422566 w 5640779"/>
                <a:gd name="connsiteY4" fmla="*/ 2101933 h 2897577"/>
                <a:gd name="connsiteX5" fmla="*/ 2458191 w 5640779"/>
                <a:gd name="connsiteY5" fmla="*/ 0 h 2897577"/>
                <a:gd name="connsiteX6" fmla="*/ 0 w 5640779"/>
                <a:gd name="connsiteY6" fmla="*/ 11874 h 2897577"/>
                <a:gd name="connsiteX0" fmla="*/ 0 w 5569527"/>
                <a:gd name="connsiteY0" fmla="*/ 11874 h 2873826"/>
                <a:gd name="connsiteX1" fmla="*/ 11875 w 5569527"/>
                <a:gd name="connsiteY1" fmla="*/ 2790700 h 2873826"/>
                <a:gd name="connsiteX2" fmla="*/ 5557652 w 5569527"/>
                <a:gd name="connsiteY2" fmla="*/ 2873826 h 2873826"/>
                <a:gd name="connsiteX3" fmla="*/ 5569527 w 5569527"/>
                <a:gd name="connsiteY3" fmla="*/ 2090056 h 2873826"/>
                <a:gd name="connsiteX4" fmla="*/ 2422566 w 5569527"/>
                <a:gd name="connsiteY4" fmla="*/ 2101933 h 2873826"/>
                <a:gd name="connsiteX5" fmla="*/ 2458191 w 5569527"/>
                <a:gd name="connsiteY5" fmla="*/ 0 h 2873826"/>
                <a:gd name="connsiteX6" fmla="*/ 0 w 5569527"/>
                <a:gd name="connsiteY6" fmla="*/ 11874 h 2873826"/>
                <a:gd name="connsiteX0" fmla="*/ 0 w 5605153"/>
                <a:gd name="connsiteY0" fmla="*/ 11874 h 2873826"/>
                <a:gd name="connsiteX1" fmla="*/ 11875 w 5605153"/>
                <a:gd name="connsiteY1" fmla="*/ 2790700 h 2873826"/>
                <a:gd name="connsiteX2" fmla="*/ 5605153 w 5605153"/>
                <a:gd name="connsiteY2" fmla="*/ 2873826 h 2873826"/>
                <a:gd name="connsiteX3" fmla="*/ 5569527 w 5605153"/>
                <a:gd name="connsiteY3" fmla="*/ 2090056 h 2873826"/>
                <a:gd name="connsiteX4" fmla="*/ 2422566 w 5605153"/>
                <a:gd name="connsiteY4" fmla="*/ 2101933 h 2873826"/>
                <a:gd name="connsiteX5" fmla="*/ 2458191 w 5605153"/>
                <a:gd name="connsiteY5" fmla="*/ 0 h 2873826"/>
                <a:gd name="connsiteX6" fmla="*/ 0 w 5605153"/>
                <a:gd name="connsiteY6" fmla="*/ 11874 h 2873826"/>
                <a:gd name="connsiteX0" fmla="*/ 0 w 5605153"/>
                <a:gd name="connsiteY0" fmla="*/ 11874 h 2873826"/>
                <a:gd name="connsiteX1" fmla="*/ 23750 w 5605153"/>
                <a:gd name="connsiteY1" fmla="*/ 2838201 h 2873826"/>
                <a:gd name="connsiteX2" fmla="*/ 5605153 w 5605153"/>
                <a:gd name="connsiteY2" fmla="*/ 2873826 h 2873826"/>
                <a:gd name="connsiteX3" fmla="*/ 5569527 w 5605153"/>
                <a:gd name="connsiteY3" fmla="*/ 2090056 h 2873826"/>
                <a:gd name="connsiteX4" fmla="*/ 2422566 w 5605153"/>
                <a:gd name="connsiteY4" fmla="*/ 2101933 h 2873826"/>
                <a:gd name="connsiteX5" fmla="*/ 2458191 w 5605153"/>
                <a:gd name="connsiteY5" fmla="*/ 0 h 2873826"/>
                <a:gd name="connsiteX6" fmla="*/ 0 w 5605153"/>
                <a:gd name="connsiteY6" fmla="*/ 11874 h 2873826"/>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22566 w 5605153"/>
                <a:gd name="connsiteY4" fmla="*/ 2101933 h 2885702"/>
                <a:gd name="connsiteX5" fmla="*/ 2458191 w 5605153"/>
                <a:gd name="connsiteY5" fmla="*/ 0 h 2885702"/>
                <a:gd name="connsiteX6" fmla="*/ 0 w 5605153"/>
                <a:gd name="connsiteY6" fmla="*/ 11874 h 2885702"/>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81943 w 5605153"/>
                <a:gd name="connsiteY4" fmla="*/ 2113808 h 2885702"/>
                <a:gd name="connsiteX5" fmla="*/ 2458191 w 5605153"/>
                <a:gd name="connsiteY5" fmla="*/ 0 h 2885702"/>
                <a:gd name="connsiteX6" fmla="*/ 0 w 5605153"/>
                <a:gd name="connsiteY6" fmla="*/ 11874 h 2885702"/>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46317 w 5605153"/>
                <a:gd name="connsiteY4" fmla="*/ 2125683 h 2885702"/>
                <a:gd name="connsiteX5" fmla="*/ 2458191 w 5605153"/>
                <a:gd name="connsiteY5" fmla="*/ 0 h 2885702"/>
                <a:gd name="connsiteX6" fmla="*/ 0 w 5605153"/>
                <a:gd name="connsiteY6" fmla="*/ 11874 h 2885702"/>
                <a:gd name="connsiteX0" fmla="*/ 12402 w 5617555"/>
                <a:gd name="connsiteY0" fmla="*/ 11874 h 2921328"/>
                <a:gd name="connsiteX1" fmla="*/ 526 w 5617555"/>
                <a:gd name="connsiteY1" fmla="*/ 2921328 h 2921328"/>
                <a:gd name="connsiteX2" fmla="*/ 5617555 w 5617555"/>
                <a:gd name="connsiteY2" fmla="*/ 2873826 h 2921328"/>
                <a:gd name="connsiteX3" fmla="*/ 5581929 w 5617555"/>
                <a:gd name="connsiteY3" fmla="*/ 2090056 h 2921328"/>
                <a:gd name="connsiteX4" fmla="*/ 2458719 w 5617555"/>
                <a:gd name="connsiteY4" fmla="*/ 2125683 h 2921328"/>
                <a:gd name="connsiteX5" fmla="*/ 2470593 w 5617555"/>
                <a:gd name="connsiteY5" fmla="*/ 0 h 2921328"/>
                <a:gd name="connsiteX6" fmla="*/ 12402 w 5617555"/>
                <a:gd name="connsiteY6" fmla="*/ 11874 h 2921328"/>
                <a:gd name="connsiteX0" fmla="*/ 12402 w 5617555"/>
                <a:gd name="connsiteY0" fmla="*/ 23749 h 2933203"/>
                <a:gd name="connsiteX1" fmla="*/ 526 w 5617555"/>
                <a:gd name="connsiteY1" fmla="*/ 2933203 h 2933203"/>
                <a:gd name="connsiteX2" fmla="*/ 5617555 w 5617555"/>
                <a:gd name="connsiteY2" fmla="*/ 2885701 h 2933203"/>
                <a:gd name="connsiteX3" fmla="*/ 5581929 w 5617555"/>
                <a:gd name="connsiteY3" fmla="*/ 2101931 h 2933203"/>
                <a:gd name="connsiteX4" fmla="*/ 2458719 w 5617555"/>
                <a:gd name="connsiteY4" fmla="*/ 2137558 h 2933203"/>
                <a:gd name="connsiteX5" fmla="*/ 2482468 w 5617555"/>
                <a:gd name="connsiteY5" fmla="*/ 0 h 2933203"/>
                <a:gd name="connsiteX6" fmla="*/ 12402 w 5617555"/>
                <a:gd name="connsiteY6" fmla="*/ 23749 h 2933203"/>
                <a:gd name="connsiteX0" fmla="*/ 12402 w 5617555"/>
                <a:gd name="connsiteY0" fmla="*/ 0 h 2909454"/>
                <a:gd name="connsiteX1" fmla="*/ 526 w 5617555"/>
                <a:gd name="connsiteY1" fmla="*/ 2909454 h 2909454"/>
                <a:gd name="connsiteX2" fmla="*/ 5617555 w 5617555"/>
                <a:gd name="connsiteY2" fmla="*/ 2861952 h 2909454"/>
                <a:gd name="connsiteX3" fmla="*/ 5581929 w 5617555"/>
                <a:gd name="connsiteY3" fmla="*/ 2078182 h 2909454"/>
                <a:gd name="connsiteX4" fmla="*/ 2458719 w 5617555"/>
                <a:gd name="connsiteY4" fmla="*/ 2113809 h 2909454"/>
                <a:gd name="connsiteX5" fmla="*/ 2482468 w 5617555"/>
                <a:gd name="connsiteY5" fmla="*/ 23752 h 2909454"/>
                <a:gd name="connsiteX6" fmla="*/ 12402 w 5617555"/>
                <a:gd name="connsiteY6" fmla="*/ 0 h 2909454"/>
                <a:gd name="connsiteX0" fmla="*/ 12402 w 5629431"/>
                <a:gd name="connsiteY0" fmla="*/ 0 h 2909454"/>
                <a:gd name="connsiteX1" fmla="*/ 526 w 5629431"/>
                <a:gd name="connsiteY1" fmla="*/ 2909454 h 2909454"/>
                <a:gd name="connsiteX2" fmla="*/ 5617555 w 5629431"/>
                <a:gd name="connsiteY2" fmla="*/ 2861952 h 2909454"/>
                <a:gd name="connsiteX3" fmla="*/ 5629431 w 5629431"/>
                <a:gd name="connsiteY3" fmla="*/ 2078182 h 2909454"/>
                <a:gd name="connsiteX4" fmla="*/ 2458719 w 5629431"/>
                <a:gd name="connsiteY4" fmla="*/ 2113809 h 2909454"/>
                <a:gd name="connsiteX5" fmla="*/ 2482468 w 5629431"/>
                <a:gd name="connsiteY5" fmla="*/ 23752 h 2909454"/>
                <a:gd name="connsiteX6" fmla="*/ 12402 w 5629431"/>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58719 w 5641305"/>
                <a:gd name="connsiteY4" fmla="*/ 2113809 h 2909454"/>
                <a:gd name="connsiteX5" fmla="*/ 2482468 w 5641305"/>
                <a:gd name="connsiteY5" fmla="*/ 23752 h 2909454"/>
                <a:gd name="connsiteX6" fmla="*/ 12402 w 5641305"/>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46844 w 5641305"/>
                <a:gd name="connsiteY4" fmla="*/ 2078183 h 2909454"/>
                <a:gd name="connsiteX5" fmla="*/ 2482468 w 5641305"/>
                <a:gd name="connsiteY5" fmla="*/ 23752 h 2909454"/>
                <a:gd name="connsiteX6" fmla="*/ 12402 w 5641305"/>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94345 w 5641305"/>
                <a:gd name="connsiteY4" fmla="*/ 2090059 h 2909454"/>
                <a:gd name="connsiteX5" fmla="*/ 2482468 w 5641305"/>
                <a:gd name="connsiteY5" fmla="*/ 23752 h 2909454"/>
                <a:gd name="connsiteX6" fmla="*/ 12402 w 5641305"/>
                <a:gd name="connsiteY6" fmla="*/ 0 h 2909454"/>
                <a:gd name="connsiteX0" fmla="*/ 0 w 5664529"/>
                <a:gd name="connsiteY0" fmla="*/ 11874 h 2885702"/>
                <a:gd name="connsiteX1" fmla="*/ 23750 w 5664529"/>
                <a:gd name="connsiteY1" fmla="*/ 2885702 h 2885702"/>
                <a:gd name="connsiteX2" fmla="*/ 5664529 w 5664529"/>
                <a:gd name="connsiteY2" fmla="*/ 2861950 h 2885702"/>
                <a:gd name="connsiteX3" fmla="*/ 5652655 w 5664529"/>
                <a:gd name="connsiteY3" fmla="*/ 2054430 h 2885702"/>
                <a:gd name="connsiteX4" fmla="*/ 2517569 w 5664529"/>
                <a:gd name="connsiteY4" fmla="*/ 2066307 h 2885702"/>
                <a:gd name="connsiteX5" fmla="*/ 2505692 w 5664529"/>
                <a:gd name="connsiteY5" fmla="*/ 0 h 2885702"/>
                <a:gd name="connsiteX6" fmla="*/ 0 w 5664529"/>
                <a:gd name="connsiteY6" fmla="*/ 11874 h 2885702"/>
                <a:gd name="connsiteX0" fmla="*/ 12402 w 5641306"/>
                <a:gd name="connsiteY0" fmla="*/ 23750 h 2885702"/>
                <a:gd name="connsiteX1" fmla="*/ 527 w 5641306"/>
                <a:gd name="connsiteY1" fmla="*/ 2885702 h 2885702"/>
                <a:gd name="connsiteX2" fmla="*/ 5641306 w 5641306"/>
                <a:gd name="connsiteY2" fmla="*/ 2861950 h 2885702"/>
                <a:gd name="connsiteX3" fmla="*/ 5629432 w 5641306"/>
                <a:gd name="connsiteY3" fmla="*/ 2054430 h 2885702"/>
                <a:gd name="connsiteX4" fmla="*/ 2494346 w 5641306"/>
                <a:gd name="connsiteY4" fmla="*/ 2066307 h 2885702"/>
                <a:gd name="connsiteX5" fmla="*/ 2482469 w 5641306"/>
                <a:gd name="connsiteY5" fmla="*/ 0 h 2885702"/>
                <a:gd name="connsiteX6" fmla="*/ 12402 w 5641306"/>
                <a:gd name="connsiteY6" fmla="*/ 23750 h 28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1306" h="2885702">
                  <a:moveTo>
                    <a:pt x="12402" y="23750"/>
                  </a:moveTo>
                  <a:cubicBezTo>
                    <a:pt x="16360" y="950025"/>
                    <a:pt x="-3431" y="1959427"/>
                    <a:pt x="527" y="2885702"/>
                  </a:cubicBezTo>
                  <a:lnTo>
                    <a:pt x="5641306" y="2861950"/>
                  </a:lnTo>
                  <a:lnTo>
                    <a:pt x="5629432" y="2054430"/>
                  </a:lnTo>
                  <a:lnTo>
                    <a:pt x="2494346" y="2066307"/>
                  </a:lnTo>
                  <a:lnTo>
                    <a:pt x="2482469" y="0"/>
                  </a:lnTo>
                  <a:lnTo>
                    <a:pt x="12402" y="23750"/>
                  </a:lnTo>
                  <a:close/>
                </a:path>
              </a:pathLst>
            </a:custGeom>
            <a:ln w="57150">
              <a:solidFill>
                <a:srgbClr val="FF0000"/>
              </a:solidFill>
              <a:prstDash val="sysDash"/>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grpSp>
      <p:grpSp>
        <p:nvGrpSpPr>
          <p:cNvPr id="12" name="Group 11"/>
          <p:cNvGrpSpPr/>
          <p:nvPr/>
        </p:nvGrpSpPr>
        <p:grpSpPr>
          <a:xfrm>
            <a:off x="2051720" y="1496978"/>
            <a:ext cx="6625843" cy="3258054"/>
            <a:chOff x="2051720" y="1496978"/>
            <a:chExt cx="6625843" cy="3258054"/>
          </a:xfrm>
        </p:grpSpPr>
        <p:sp>
          <p:nvSpPr>
            <p:cNvPr id="7" name="Freeform 6"/>
            <p:cNvSpPr/>
            <p:nvPr/>
          </p:nvSpPr>
          <p:spPr>
            <a:xfrm>
              <a:off x="2208472" y="2498723"/>
              <a:ext cx="3230432" cy="2256309"/>
            </a:xfrm>
            <a:custGeom>
              <a:avLst/>
              <a:gdLst>
                <a:gd name="connsiteX0" fmla="*/ 47501 w 878774"/>
                <a:gd name="connsiteY0" fmla="*/ 213755 h 1828800"/>
                <a:gd name="connsiteX1" fmla="*/ 0 w 878774"/>
                <a:gd name="connsiteY1" fmla="*/ 1828800 h 1828800"/>
                <a:gd name="connsiteX2" fmla="*/ 878774 w 878774"/>
                <a:gd name="connsiteY2" fmla="*/ 1615044 h 1828800"/>
                <a:gd name="connsiteX3" fmla="*/ 712519 w 878774"/>
                <a:gd name="connsiteY3" fmla="*/ 154379 h 1828800"/>
                <a:gd name="connsiteX4" fmla="*/ 285007 w 878774"/>
                <a:gd name="connsiteY4" fmla="*/ 0 h 1828800"/>
                <a:gd name="connsiteX0" fmla="*/ 47501 w 878774"/>
                <a:gd name="connsiteY0" fmla="*/ 59376 h 1674421"/>
                <a:gd name="connsiteX1" fmla="*/ 0 w 878774"/>
                <a:gd name="connsiteY1" fmla="*/ 1674421 h 1674421"/>
                <a:gd name="connsiteX2" fmla="*/ 878774 w 878774"/>
                <a:gd name="connsiteY2" fmla="*/ 1460665 h 1674421"/>
                <a:gd name="connsiteX3" fmla="*/ 712519 w 878774"/>
                <a:gd name="connsiteY3" fmla="*/ 0 h 1674421"/>
                <a:gd name="connsiteX4" fmla="*/ 59376 w 878774"/>
                <a:gd name="connsiteY4" fmla="*/ 59377 h 1674421"/>
                <a:gd name="connsiteX0" fmla="*/ 47501 w 878774"/>
                <a:gd name="connsiteY0" fmla="*/ 59376 h 1674421"/>
                <a:gd name="connsiteX1" fmla="*/ 0 w 878774"/>
                <a:gd name="connsiteY1" fmla="*/ 1674421 h 1674421"/>
                <a:gd name="connsiteX2" fmla="*/ 878774 w 878774"/>
                <a:gd name="connsiteY2" fmla="*/ 1460665 h 1674421"/>
                <a:gd name="connsiteX3" fmla="*/ 712519 w 878774"/>
                <a:gd name="connsiteY3" fmla="*/ 0 h 1674421"/>
                <a:gd name="connsiteX4" fmla="*/ 59376 w 878774"/>
                <a:gd name="connsiteY4" fmla="*/ 59377 h 1674421"/>
                <a:gd name="connsiteX5" fmla="*/ 47501 w 878774"/>
                <a:gd name="connsiteY5" fmla="*/ 59376 h 1674421"/>
                <a:gd name="connsiteX0" fmla="*/ 47501 w 3610098"/>
                <a:gd name="connsiteY0" fmla="*/ 95002 h 1710047"/>
                <a:gd name="connsiteX1" fmla="*/ 0 w 3610098"/>
                <a:gd name="connsiteY1" fmla="*/ 1710047 h 1710047"/>
                <a:gd name="connsiteX2" fmla="*/ 878774 w 3610098"/>
                <a:gd name="connsiteY2" fmla="*/ 1496291 h 1710047"/>
                <a:gd name="connsiteX3" fmla="*/ 3610098 w 3610098"/>
                <a:gd name="connsiteY3" fmla="*/ 0 h 1710047"/>
                <a:gd name="connsiteX4" fmla="*/ 59376 w 3610098"/>
                <a:gd name="connsiteY4" fmla="*/ 95003 h 1710047"/>
                <a:gd name="connsiteX5" fmla="*/ 47501 w 3610098"/>
                <a:gd name="connsiteY5" fmla="*/ 95002 h 1710047"/>
                <a:gd name="connsiteX0" fmla="*/ 47501 w 3657600"/>
                <a:gd name="connsiteY0" fmla="*/ 95002 h 1947554"/>
                <a:gd name="connsiteX1" fmla="*/ 0 w 3657600"/>
                <a:gd name="connsiteY1" fmla="*/ 1710047 h 1947554"/>
                <a:gd name="connsiteX2" fmla="*/ 3657600 w 3657600"/>
                <a:gd name="connsiteY2" fmla="*/ 1947554 h 1947554"/>
                <a:gd name="connsiteX3" fmla="*/ 3610098 w 3657600"/>
                <a:gd name="connsiteY3" fmla="*/ 0 h 1947554"/>
                <a:gd name="connsiteX4" fmla="*/ 59376 w 3657600"/>
                <a:gd name="connsiteY4" fmla="*/ 95003 h 1947554"/>
                <a:gd name="connsiteX5" fmla="*/ 47501 w 3657600"/>
                <a:gd name="connsiteY5" fmla="*/ 95002 h 1947554"/>
                <a:gd name="connsiteX0" fmla="*/ 47501 w 3610098"/>
                <a:gd name="connsiteY0" fmla="*/ 95002 h 1947554"/>
                <a:gd name="connsiteX1" fmla="*/ 0 w 3610098"/>
                <a:gd name="connsiteY1" fmla="*/ 1710047 h 1947554"/>
                <a:gd name="connsiteX2" fmla="*/ 3443844 w 3610098"/>
                <a:gd name="connsiteY2" fmla="*/ 1947554 h 1947554"/>
                <a:gd name="connsiteX3" fmla="*/ 3610098 w 3610098"/>
                <a:gd name="connsiteY3" fmla="*/ 0 h 1947554"/>
                <a:gd name="connsiteX4" fmla="*/ 59376 w 3610098"/>
                <a:gd name="connsiteY4" fmla="*/ 95003 h 1947554"/>
                <a:gd name="connsiteX5" fmla="*/ 47501 w 3610098"/>
                <a:gd name="connsiteY5" fmla="*/ 95002 h 1947554"/>
                <a:gd name="connsiteX0" fmla="*/ 47501 w 3610098"/>
                <a:gd name="connsiteY0" fmla="*/ 95002 h 1947554"/>
                <a:gd name="connsiteX1" fmla="*/ 0 w 3610098"/>
                <a:gd name="connsiteY1" fmla="*/ 1710047 h 1947554"/>
                <a:gd name="connsiteX2" fmla="*/ 2778826 w 3610098"/>
                <a:gd name="connsiteY2" fmla="*/ 1911926 h 1947554"/>
                <a:gd name="connsiteX3" fmla="*/ 3443844 w 3610098"/>
                <a:gd name="connsiteY3" fmla="*/ 1947554 h 1947554"/>
                <a:gd name="connsiteX4" fmla="*/ 3610098 w 3610098"/>
                <a:gd name="connsiteY4" fmla="*/ 0 h 1947554"/>
                <a:gd name="connsiteX5" fmla="*/ 59376 w 3610098"/>
                <a:gd name="connsiteY5" fmla="*/ 95003 h 1947554"/>
                <a:gd name="connsiteX6" fmla="*/ 47501 w 3610098"/>
                <a:gd name="connsiteY6" fmla="*/ 95002 h 1947554"/>
                <a:gd name="connsiteX0" fmla="*/ 47501 w 6602681"/>
                <a:gd name="connsiteY0" fmla="*/ 95002 h 2137557"/>
                <a:gd name="connsiteX1" fmla="*/ 0 w 6602681"/>
                <a:gd name="connsiteY1" fmla="*/ 1710047 h 2137557"/>
                <a:gd name="connsiteX2" fmla="*/ 6602681 w 6602681"/>
                <a:gd name="connsiteY2" fmla="*/ 2137557 h 2137557"/>
                <a:gd name="connsiteX3" fmla="*/ 3443844 w 6602681"/>
                <a:gd name="connsiteY3" fmla="*/ 1947554 h 2137557"/>
                <a:gd name="connsiteX4" fmla="*/ 3610098 w 6602681"/>
                <a:gd name="connsiteY4" fmla="*/ 0 h 2137557"/>
                <a:gd name="connsiteX5" fmla="*/ 59376 w 6602681"/>
                <a:gd name="connsiteY5" fmla="*/ 95003 h 2137557"/>
                <a:gd name="connsiteX6" fmla="*/ 47501 w 6602681"/>
                <a:gd name="connsiteY6" fmla="*/ 95002 h 2137557"/>
                <a:gd name="connsiteX0" fmla="*/ 47501 w 6602681"/>
                <a:gd name="connsiteY0" fmla="*/ 95002 h 2137557"/>
                <a:gd name="connsiteX1" fmla="*/ 0 w 6602681"/>
                <a:gd name="connsiteY1" fmla="*/ 1710047 h 2137557"/>
                <a:gd name="connsiteX2" fmla="*/ 2458192 w 6602681"/>
                <a:gd name="connsiteY2" fmla="*/ 1864425 h 2137557"/>
                <a:gd name="connsiteX3" fmla="*/ 6602681 w 6602681"/>
                <a:gd name="connsiteY3" fmla="*/ 2137557 h 2137557"/>
                <a:gd name="connsiteX4" fmla="*/ 3443844 w 6602681"/>
                <a:gd name="connsiteY4" fmla="*/ 1947554 h 2137557"/>
                <a:gd name="connsiteX5" fmla="*/ 3610098 w 6602681"/>
                <a:gd name="connsiteY5" fmla="*/ 0 h 2137557"/>
                <a:gd name="connsiteX6" fmla="*/ 59376 w 6602681"/>
                <a:gd name="connsiteY6" fmla="*/ 95003 h 2137557"/>
                <a:gd name="connsiteX7" fmla="*/ 47501 w 6602681"/>
                <a:gd name="connsiteY7" fmla="*/ 95002 h 2137557"/>
                <a:gd name="connsiteX0" fmla="*/ 47501 w 6685808"/>
                <a:gd name="connsiteY0" fmla="*/ 95002 h 3004456"/>
                <a:gd name="connsiteX1" fmla="*/ 0 w 6685808"/>
                <a:gd name="connsiteY1" fmla="*/ 1710047 h 3004456"/>
                <a:gd name="connsiteX2" fmla="*/ 6685808 w 6685808"/>
                <a:gd name="connsiteY2" fmla="*/ 3004456 h 3004456"/>
                <a:gd name="connsiteX3" fmla="*/ 6602681 w 6685808"/>
                <a:gd name="connsiteY3" fmla="*/ 2137557 h 3004456"/>
                <a:gd name="connsiteX4" fmla="*/ 3443844 w 6685808"/>
                <a:gd name="connsiteY4" fmla="*/ 1947554 h 3004456"/>
                <a:gd name="connsiteX5" fmla="*/ 3610098 w 6685808"/>
                <a:gd name="connsiteY5" fmla="*/ 0 h 3004456"/>
                <a:gd name="connsiteX6" fmla="*/ 59376 w 6685808"/>
                <a:gd name="connsiteY6" fmla="*/ 95003 h 3004456"/>
                <a:gd name="connsiteX7" fmla="*/ 47501 w 6685808"/>
                <a:gd name="connsiteY7" fmla="*/ 95002 h 3004456"/>
                <a:gd name="connsiteX0" fmla="*/ 0 w 6638307"/>
                <a:gd name="connsiteY0" fmla="*/ 95002 h 3004456"/>
                <a:gd name="connsiteX1" fmla="*/ 985652 w 6638307"/>
                <a:gd name="connsiteY1" fmla="*/ 2826327 h 3004456"/>
                <a:gd name="connsiteX2" fmla="*/ 6638307 w 6638307"/>
                <a:gd name="connsiteY2" fmla="*/ 3004456 h 3004456"/>
                <a:gd name="connsiteX3" fmla="*/ 6555180 w 6638307"/>
                <a:gd name="connsiteY3" fmla="*/ 2137557 h 3004456"/>
                <a:gd name="connsiteX4" fmla="*/ 3396343 w 6638307"/>
                <a:gd name="connsiteY4" fmla="*/ 1947554 h 3004456"/>
                <a:gd name="connsiteX5" fmla="*/ 3562597 w 6638307"/>
                <a:gd name="connsiteY5" fmla="*/ 0 h 3004456"/>
                <a:gd name="connsiteX6" fmla="*/ 11875 w 6638307"/>
                <a:gd name="connsiteY6" fmla="*/ 95003 h 3004456"/>
                <a:gd name="connsiteX7" fmla="*/ 0 w 6638307"/>
                <a:gd name="connsiteY7" fmla="*/ 95002 h 3004456"/>
                <a:gd name="connsiteX0" fmla="*/ 0 w 6602681"/>
                <a:gd name="connsiteY0" fmla="*/ 95002 h 2885702"/>
                <a:gd name="connsiteX1" fmla="*/ 985652 w 6602681"/>
                <a:gd name="connsiteY1" fmla="*/ 2826327 h 2885702"/>
                <a:gd name="connsiteX2" fmla="*/ 6602681 w 6602681"/>
                <a:gd name="connsiteY2" fmla="*/ 2885702 h 2885702"/>
                <a:gd name="connsiteX3" fmla="*/ 6555180 w 6602681"/>
                <a:gd name="connsiteY3" fmla="*/ 2137557 h 2885702"/>
                <a:gd name="connsiteX4" fmla="*/ 3396343 w 6602681"/>
                <a:gd name="connsiteY4" fmla="*/ 1947554 h 2885702"/>
                <a:gd name="connsiteX5" fmla="*/ 3562597 w 6602681"/>
                <a:gd name="connsiteY5" fmla="*/ 0 h 2885702"/>
                <a:gd name="connsiteX6" fmla="*/ 11875 w 6602681"/>
                <a:gd name="connsiteY6" fmla="*/ 95003 h 2885702"/>
                <a:gd name="connsiteX7" fmla="*/ 0 w 6602681"/>
                <a:gd name="connsiteY7" fmla="*/ 95002 h 2885702"/>
                <a:gd name="connsiteX0" fmla="*/ 665019 w 6590806"/>
                <a:gd name="connsiteY0" fmla="*/ 142503 h 2885702"/>
                <a:gd name="connsiteX1" fmla="*/ 973777 w 6590806"/>
                <a:gd name="connsiteY1" fmla="*/ 2826327 h 2885702"/>
                <a:gd name="connsiteX2" fmla="*/ 6590806 w 6590806"/>
                <a:gd name="connsiteY2" fmla="*/ 2885702 h 2885702"/>
                <a:gd name="connsiteX3" fmla="*/ 6543305 w 6590806"/>
                <a:gd name="connsiteY3" fmla="*/ 2137557 h 2885702"/>
                <a:gd name="connsiteX4" fmla="*/ 3384468 w 6590806"/>
                <a:gd name="connsiteY4" fmla="*/ 1947554 h 2885702"/>
                <a:gd name="connsiteX5" fmla="*/ 3550722 w 6590806"/>
                <a:gd name="connsiteY5" fmla="*/ 0 h 2885702"/>
                <a:gd name="connsiteX6" fmla="*/ 0 w 6590806"/>
                <a:gd name="connsiteY6" fmla="*/ 95003 h 2885702"/>
                <a:gd name="connsiteX7" fmla="*/ 665019 w 6590806"/>
                <a:gd name="connsiteY7" fmla="*/ 142503 h 2885702"/>
                <a:gd name="connsiteX0" fmla="*/ 0 w 5925787"/>
                <a:gd name="connsiteY0" fmla="*/ 142503 h 2885702"/>
                <a:gd name="connsiteX1" fmla="*/ 308758 w 5925787"/>
                <a:gd name="connsiteY1" fmla="*/ 2826327 h 2885702"/>
                <a:gd name="connsiteX2" fmla="*/ 5925787 w 5925787"/>
                <a:gd name="connsiteY2" fmla="*/ 2885702 h 2885702"/>
                <a:gd name="connsiteX3" fmla="*/ 5878286 w 5925787"/>
                <a:gd name="connsiteY3" fmla="*/ 2137557 h 2885702"/>
                <a:gd name="connsiteX4" fmla="*/ 2719449 w 5925787"/>
                <a:gd name="connsiteY4" fmla="*/ 1947554 h 2885702"/>
                <a:gd name="connsiteX5" fmla="*/ 2885703 w 5925787"/>
                <a:gd name="connsiteY5" fmla="*/ 0 h 2885702"/>
                <a:gd name="connsiteX6" fmla="*/ 0 w 5925787"/>
                <a:gd name="connsiteY6" fmla="*/ 142503 h 2885702"/>
                <a:gd name="connsiteX0" fmla="*/ 0 w 5700156"/>
                <a:gd name="connsiteY0" fmla="*/ 0 h 2909453"/>
                <a:gd name="connsiteX1" fmla="*/ 83127 w 5700156"/>
                <a:gd name="connsiteY1" fmla="*/ 2850078 h 2909453"/>
                <a:gd name="connsiteX2" fmla="*/ 5700156 w 5700156"/>
                <a:gd name="connsiteY2" fmla="*/ 2909453 h 2909453"/>
                <a:gd name="connsiteX3" fmla="*/ 5652655 w 5700156"/>
                <a:gd name="connsiteY3" fmla="*/ 2161308 h 2909453"/>
                <a:gd name="connsiteX4" fmla="*/ 2493818 w 5700156"/>
                <a:gd name="connsiteY4" fmla="*/ 1971305 h 2909453"/>
                <a:gd name="connsiteX5" fmla="*/ 2660072 w 5700156"/>
                <a:gd name="connsiteY5" fmla="*/ 23751 h 2909453"/>
                <a:gd name="connsiteX6" fmla="*/ 0 w 5700156"/>
                <a:gd name="connsiteY6" fmla="*/ 0 h 2909453"/>
                <a:gd name="connsiteX0" fmla="*/ 0 w 5700156"/>
                <a:gd name="connsiteY0" fmla="*/ 0 h 2909453"/>
                <a:gd name="connsiteX1" fmla="*/ 83127 w 5700156"/>
                <a:gd name="connsiteY1" fmla="*/ 2850078 h 2909453"/>
                <a:gd name="connsiteX2" fmla="*/ 5700156 w 5700156"/>
                <a:gd name="connsiteY2" fmla="*/ 2909453 h 2909453"/>
                <a:gd name="connsiteX3" fmla="*/ 5652655 w 5700156"/>
                <a:gd name="connsiteY3" fmla="*/ 2161308 h 2909453"/>
                <a:gd name="connsiteX4" fmla="*/ 2493818 w 5700156"/>
                <a:gd name="connsiteY4" fmla="*/ 1971305 h 2909453"/>
                <a:gd name="connsiteX5" fmla="*/ 2517568 w 5700156"/>
                <a:gd name="connsiteY5" fmla="*/ 11876 h 2909453"/>
                <a:gd name="connsiteX6" fmla="*/ 0 w 5700156"/>
                <a:gd name="connsiteY6" fmla="*/ 0 h 2909453"/>
                <a:gd name="connsiteX0" fmla="*/ 0 w 5640779"/>
                <a:gd name="connsiteY0" fmla="*/ 11874 h 2897577"/>
                <a:gd name="connsiteX1" fmla="*/ 23750 w 5640779"/>
                <a:gd name="connsiteY1" fmla="*/ 2838202 h 2897577"/>
                <a:gd name="connsiteX2" fmla="*/ 5640779 w 5640779"/>
                <a:gd name="connsiteY2" fmla="*/ 2897577 h 2897577"/>
                <a:gd name="connsiteX3" fmla="*/ 5593278 w 5640779"/>
                <a:gd name="connsiteY3" fmla="*/ 2149432 h 2897577"/>
                <a:gd name="connsiteX4" fmla="*/ 2434441 w 5640779"/>
                <a:gd name="connsiteY4" fmla="*/ 1959429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93278 w 5640779"/>
                <a:gd name="connsiteY3" fmla="*/ 2149432 h 2897577"/>
                <a:gd name="connsiteX4" fmla="*/ 2434441 w 5640779"/>
                <a:gd name="connsiteY4" fmla="*/ 1959429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93278 w 5640779"/>
                <a:gd name="connsiteY3" fmla="*/ 2149432 h 2897577"/>
                <a:gd name="connsiteX4" fmla="*/ 2422566 w 5640779"/>
                <a:gd name="connsiteY4" fmla="*/ 2101933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69527 w 5640779"/>
                <a:gd name="connsiteY3" fmla="*/ 2090056 h 2897577"/>
                <a:gd name="connsiteX4" fmla="*/ 2422566 w 5640779"/>
                <a:gd name="connsiteY4" fmla="*/ 2101933 h 2897577"/>
                <a:gd name="connsiteX5" fmla="*/ 2458191 w 5640779"/>
                <a:gd name="connsiteY5" fmla="*/ 0 h 2897577"/>
                <a:gd name="connsiteX6" fmla="*/ 0 w 5640779"/>
                <a:gd name="connsiteY6" fmla="*/ 11874 h 2897577"/>
                <a:gd name="connsiteX0" fmla="*/ 0 w 5569527"/>
                <a:gd name="connsiteY0" fmla="*/ 11874 h 2873826"/>
                <a:gd name="connsiteX1" fmla="*/ 11875 w 5569527"/>
                <a:gd name="connsiteY1" fmla="*/ 2790700 h 2873826"/>
                <a:gd name="connsiteX2" fmla="*/ 5557652 w 5569527"/>
                <a:gd name="connsiteY2" fmla="*/ 2873826 h 2873826"/>
                <a:gd name="connsiteX3" fmla="*/ 5569527 w 5569527"/>
                <a:gd name="connsiteY3" fmla="*/ 2090056 h 2873826"/>
                <a:gd name="connsiteX4" fmla="*/ 2422566 w 5569527"/>
                <a:gd name="connsiteY4" fmla="*/ 2101933 h 2873826"/>
                <a:gd name="connsiteX5" fmla="*/ 2458191 w 5569527"/>
                <a:gd name="connsiteY5" fmla="*/ 0 h 2873826"/>
                <a:gd name="connsiteX6" fmla="*/ 0 w 5569527"/>
                <a:gd name="connsiteY6" fmla="*/ 11874 h 2873826"/>
                <a:gd name="connsiteX0" fmla="*/ 0 w 5605153"/>
                <a:gd name="connsiteY0" fmla="*/ 11874 h 2873826"/>
                <a:gd name="connsiteX1" fmla="*/ 11875 w 5605153"/>
                <a:gd name="connsiteY1" fmla="*/ 2790700 h 2873826"/>
                <a:gd name="connsiteX2" fmla="*/ 5605153 w 5605153"/>
                <a:gd name="connsiteY2" fmla="*/ 2873826 h 2873826"/>
                <a:gd name="connsiteX3" fmla="*/ 5569527 w 5605153"/>
                <a:gd name="connsiteY3" fmla="*/ 2090056 h 2873826"/>
                <a:gd name="connsiteX4" fmla="*/ 2422566 w 5605153"/>
                <a:gd name="connsiteY4" fmla="*/ 2101933 h 2873826"/>
                <a:gd name="connsiteX5" fmla="*/ 2458191 w 5605153"/>
                <a:gd name="connsiteY5" fmla="*/ 0 h 2873826"/>
                <a:gd name="connsiteX6" fmla="*/ 0 w 5605153"/>
                <a:gd name="connsiteY6" fmla="*/ 11874 h 2873826"/>
                <a:gd name="connsiteX0" fmla="*/ 0 w 5605153"/>
                <a:gd name="connsiteY0" fmla="*/ 11874 h 2873826"/>
                <a:gd name="connsiteX1" fmla="*/ 23750 w 5605153"/>
                <a:gd name="connsiteY1" fmla="*/ 2838201 h 2873826"/>
                <a:gd name="connsiteX2" fmla="*/ 5605153 w 5605153"/>
                <a:gd name="connsiteY2" fmla="*/ 2873826 h 2873826"/>
                <a:gd name="connsiteX3" fmla="*/ 5569527 w 5605153"/>
                <a:gd name="connsiteY3" fmla="*/ 2090056 h 2873826"/>
                <a:gd name="connsiteX4" fmla="*/ 2422566 w 5605153"/>
                <a:gd name="connsiteY4" fmla="*/ 2101933 h 2873826"/>
                <a:gd name="connsiteX5" fmla="*/ 2458191 w 5605153"/>
                <a:gd name="connsiteY5" fmla="*/ 0 h 2873826"/>
                <a:gd name="connsiteX6" fmla="*/ 0 w 5605153"/>
                <a:gd name="connsiteY6" fmla="*/ 11874 h 2873826"/>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22566 w 5605153"/>
                <a:gd name="connsiteY4" fmla="*/ 2101933 h 2885702"/>
                <a:gd name="connsiteX5" fmla="*/ 2458191 w 5605153"/>
                <a:gd name="connsiteY5" fmla="*/ 0 h 2885702"/>
                <a:gd name="connsiteX6" fmla="*/ 0 w 5605153"/>
                <a:gd name="connsiteY6" fmla="*/ 11874 h 2885702"/>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81943 w 5605153"/>
                <a:gd name="connsiteY4" fmla="*/ 2113808 h 2885702"/>
                <a:gd name="connsiteX5" fmla="*/ 2458191 w 5605153"/>
                <a:gd name="connsiteY5" fmla="*/ 0 h 2885702"/>
                <a:gd name="connsiteX6" fmla="*/ 0 w 5605153"/>
                <a:gd name="connsiteY6" fmla="*/ 11874 h 2885702"/>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46317 w 5605153"/>
                <a:gd name="connsiteY4" fmla="*/ 2125683 h 2885702"/>
                <a:gd name="connsiteX5" fmla="*/ 2458191 w 5605153"/>
                <a:gd name="connsiteY5" fmla="*/ 0 h 2885702"/>
                <a:gd name="connsiteX6" fmla="*/ 0 w 5605153"/>
                <a:gd name="connsiteY6" fmla="*/ 11874 h 2885702"/>
                <a:gd name="connsiteX0" fmla="*/ 12402 w 5617555"/>
                <a:gd name="connsiteY0" fmla="*/ 11874 h 2921328"/>
                <a:gd name="connsiteX1" fmla="*/ 526 w 5617555"/>
                <a:gd name="connsiteY1" fmla="*/ 2921328 h 2921328"/>
                <a:gd name="connsiteX2" fmla="*/ 5617555 w 5617555"/>
                <a:gd name="connsiteY2" fmla="*/ 2873826 h 2921328"/>
                <a:gd name="connsiteX3" fmla="*/ 5581929 w 5617555"/>
                <a:gd name="connsiteY3" fmla="*/ 2090056 h 2921328"/>
                <a:gd name="connsiteX4" fmla="*/ 2458719 w 5617555"/>
                <a:gd name="connsiteY4" fmla="*/ 2125683 h 2921328"/>
                <a:gd name="connsiteX5" fmla="*/ 2470593 w 5617555"/>
                <a:gd name="connsiteY5" fmla="*/ 0 h 2921328"/>
                <a:gd name="connsiteX6" fmla="*/ 12402 w 5617555"/>
                <a:gd name="connsiteY6" fmla="*/ 11874 h 2921328"/>
                <a:gd name="connsiteX0" fmla="*/ 12402 w 5617555"/>
                <a:gd name="connsiteY0" fmla="*/ 23749 h 2933203"/>
                <a:gd name="connsiteX1" fmla="*/ 526 w 5617555"/>
                <a:gd name="connsiteY1" fmla="*/ 2933203 h 2933203"/>
                <a:gd name="connsiteX2" fmla="*/ 5617555 w 5617555"/>
                <a:gd name="connsiteY2" fmla="*/ 2885701 h 2933203"/>
                <a:gd name="connsiteX3" fmla="*/ 5581929 w 5617555"/>
                <a:gd name="connsiteY3" fmla="*/ 2101931 h 2933203"/>
                <a:gd name="connsiteX4" fmla="*/ 2458719 w 5617555"/>
                <a:gd name="connsiteY4" fmla="*/ 2137558 h 2933203"/>
                <a:gd name="connsiteX5" fmla="*/ 2482468 w 5617555"/>
                <a:gd name="connsiteY5" fmla="*/ 0 h 2933203"/>
                <a:gd name="connsiteX6" fmla="*/ 12402 w 5617555"/>
                <a:gd name="connsiteY6" fmla="*/ 23749 h 2933203"/>
                <a:gd name="connsiteX0" fmla="*/ 12402 w 5617555"/>
                <a:gd name="connsiteY0" fmla="*/ 0 h 2909454"/>
                <a:gd name="connsiteX1" fmla="*/ 526 w 5617555"/>
                <a:gd name="connsiteY1" fmla="*/ 2909454 h 2909454"/>
                <a:gd name="connsiteX2" fmla="*/ 5617555 w 5617555"/>
                <a:gd name="connsiteY2" fmla="*/ 2861952 h 2909454"/>
                <a:gd name="connsiteX3" fmla="*/ 5581929 w 5617555"/>
                <a:gd name="connsiteY3" fmla="*/ 2078182 h 2909454"/>
                <a:gd name="connsiteX4" fmla="*/ 2458719 w 5617555"/>
                <a:gd name="connsiteY4" fmla="*/ 2113809 h 2909454"/>
                <a:gd name="connsiteX5" fmla="*/ 2482468 w 5617555"/>
                <a:gd name="connsiteY5" fmla="*/ 23752 h 2909454"/>
                <a:gd name="connsiteX6" fmla="*/ 12402 w 5617555"/>
                <a:gd name="connsiteY6" fmla="*/ 0 h 2909454"/>
                <a:gd name="connsiteX0" fmla="*/ 12402 w 5629431"/>
                <a:gd name="connsiteY0" fmla="*/ 0 h 2909454"/>
                <a:gd name="connsiteX1" fmla="*/ 526 w 5629431"/>
                <a:gd name="connsiteY1" fmla="*/ 2909454 h 2909454"/>
                <a:gd name="connsiteX2" fmla="*/ 5617555 w 5629431"/>
                <a:gd name="connsiteY2" fmla="*/ 2861952 h 2909454"/>
                <a:gd name="connsiteX3" fmla="*/ 5629431 w 5629431"/>
                <a:gd name="connsiteY3" fmla="*/ 2078182 h 2909454"/>
                <a:gd name="connsiteX4" fmla="*/ 2458719 w 5629431"/>
                <a:gd name="connsiteY4" fmla="*/ 2113809 h 2909454"/>
                <a:gd name="connsiteX5" fmla="*/ 2482468 w 5629431"/>
                <a:gd name="connsiteY5" fmla="*/ 23752 h 2909454"/>
                <a:gd name="connsiteX6" fmla="*/ 12402 w 5629431"/>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58719 w 5641305"/>
                <a:gd name="connsiteY4" fmla="*/ 2113809 h 2909454"/>
                <a:gd name="connsiteX5" fmla="*/ 2482468 w 5641305"/>
                <a:gd name="connsiteY5" fmla="*/ 23752 h 2909454"/>
                <a:gd name="connsiteX6" fmla="*/ 12402 w 5641305"/>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46844 w 5641305"/>
                <a:gd name="connsiteY4" fmla="*/ 2078183 h 2909454"/>
                <a:gd name="connsiteX5" fmla="*/ 2482468 w 5641305"/>
                <a:gd name="connsiteY5" fmla="*/ 23752 h 2909454"/>
                <a:gd name="connsiteX6" fmla="*/ 12402 w 5641305"/>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94345 w 5641305"/>
                <a:gd name="connsiteY4" fmla="*/ 2090059 h 2909454"/>
                <a:gd name="connsiteX5" fmla="*/ 2482468 w 5641305"/>
                <a:gd name="connsiteY5" fmla="*/ 23752 h 2909454"/>
                <a:gd name="connsiteX6" fmla="*/ 12402 w 5641305"/>
                <a:gd name="connsiteY6" fmla="*/ 0 h 2909454"/>
                <a:gd name="connsiteX0" fmla="*/ 0 w 5664529"/>
                <a:gd name="connsiteY0" fmla="*/ 11874 h 2885702"/>
                <a:gd name="connsiteX1" fmla="*/ 23750 w 5664529"/>
                <a:gd name="connsiteY1" fmla="*/ 2885702 h 2885702"/>
                <a:gd name="connsiteX2" fmla="*/ 5664529 w 5664529"/>
                <a:gd name="connsiteY2" fmla="*/ 2861950 h 2885702"/>
                <a:gd name="connsiteX3" fmla="*/ 5652655 w 5664529"/>
                <a:gd name="connsiteY3" fmla="*/ 2054430 h 2885702"/>
                <a:gd name="connsiteX4" fmla="*/ 2517569 w 5664529"/>
                <a:gd name="connsiteY4" fmla="*/ 2066307 h 2885702"/>
                <a:gd name="connsiteX5" fmla="*/ 2505692 w 5664529"/>
                <a:gd name="connsiteY5" fmla="*/ 0 h 2885702"/>
                <a:gd name="connsiteX6" fmla="*/ 0 w 5664529"/>
                <a:gd name="connsiteY6" fmla="*/ 11874 h 2885702"/>
                <a:gd name="connsiteX0" fmla="*/ 12402 w 5641306"/>
                <a:gd name="connsiteY0" fmla="*/ 23750 h 2885702"/>
                <a:gd name="connsiteX1" fmla="*/ 527 w 5641306"/>
                <a:gd name="connsiteY1" fmla="*/ 2885702 h 2885702"/>
                <a:gd name="connsiteX2" fmla="*/ 5641306 w 5641306"/>
                <a:gd name="connsiteY2" fmla="*/ 2861950 h 2885702"/>
                <a:gd name="connsiteX3" fmla="*/ 5629432 w 5641306"/>
                <a:gd name="connsiteY3" fmla="*/ 2054430 h 2885702"/>
                <a:gd name="connsiteX4" fmla="*/ 2494346 w 5641306"/>
                <a:gd name="connsiteY4" fmla="*/ 2066307 h 2885702"/>
                <a:gd name="connsiteX5" fmla="*/ 2482469 w 5641306"/>
                <a:gd name="connsiteY5" fmla="*/ 0 h 2885702"/>
                <a:gd name="connsiteX6" fmla="*/ 12402 w 5641306"/>
                <a:gd name="connsiteY6" fmla="*/ 23750 h 2885702"/>
                <a:gd name="connsiteX0" fmla="*/ 12402 w 5641306"/>
                <a:gd name="connsiteY0" fmla="*/ 0 h 2861952"/>
                <a:gd name="connsiteX1" fmla="*/ 527 w 5641306"/>
                <a:gd name="connsiteY1" fmla="*/ 2861952 h 2861952"/>
                <a:gd name="connsiteX2" fmla="*/ 5641306 w 5641306"/>
                <a:gd name="connsiteY2" fmla="*/ 2838200 h 2861952"/>
                <a:gd name="connsiteX3" fmla="*/ 5629432 w 5641306"/>
                <a:gd name="connsiteY3" fmla="*/ 2030680 h 2861952"/>
                <a:gd name="connsiteX4" fmla="*/ 2494346 w 5641306"/>
                <a:gd name="connsiteY4" fmla="*/ 2042557 h 2861952"/>
                <a:gd name="connsiteX5" fmla="*/ 3860007 w 5641306"/>
                <a:gd name="connsiteY5" fmla="*/ 558141 h 2861952"/>
                <a:gd name="connsiteX6" fmla="*/ 12402 w 5641306"/>
                <a:gd name="connsiteY6" fmla="*/ 0 h 2861952"/>
                <a:gd name="connsiteX0" fmla="*/ 368167 w 5640811"/>
                <a:gd name="connsiteY0" fmla="*/ 35626 h 2303811"/>
                <a:gd name="connsiteX1" fmla="*/ 32 w 5640811"/>
                <a:gd name="connsiteY1" fmla="*/ 2303811 h 2303811"/>
                <a:gd name="connsiteX2" fmla="*/ 5640811 w 5640811"/>
                <a:gd name="connsiteY2" fmla="*/ 2280059 h 2303811"/>
                <a:gd name="connsiteX3" fmla="*/ 5628937 w 5640811"/>
                <a:gd name="connsiteY3" fmla="*/ 1472539 h 2303811"/>
                <a:gd name="connsiteX4" fmla="*/ 2493851 w 5640811"/>
                <a:gd name="connsiteY4" fmla="*/ 1484416 h 2303811"/>
                <a:gd name="connsiteX5" fmla="*/ 3859512 w 5640811"/>
                <a:gd name="connsiteY5" fmla="*/ 0 h 2303811"/>
                <a:gd name="connsiteX6" fmla="*/ 368167 w 5640811"/>
                <a:gd name="connsiteY6" fmla="*/ 35626 h 2303811"/>
                <a:gd name="connsiteX0" fmla="*/ 1143 w 5273787"/>
                <a:gd name="connsiteY0" fmla="*/ 35626 h 2280059"/>
                <a:gd name="connsiteX1" fmla="*/ 1143 w 5273787"/>
                <a:gd name="connsiteY1" fmla="*/ 2244435 h 2280059"/>
                <a:gd name="connsiteX2" fmla="*/ 5273787 w 5273787"/>
                <a:gd name="connsiteY2" fmla="*/ 2280059 h 2280059"/>
                <a:gd name="connsiteX3" fmla="*/ 5261913 w 5273787"/>
                <a:gd name="connsiteY3" fmla="*/ 1472539 h 2280059"/>
                <a:gd name="connsiteX4" fmla="*/ 2126827 w 5273787"/>
                <a:gd name="connsiteY4" fmla="*/ 148441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5261913 w 5273787"/>
                <a:gd name="connsiteY3" fmla="*/ 1472539 h 2280059"/>
                <a:gd name="connsiteX4" fmla="*/ 3492490 w 5273787"/>
                <a:gd name="connsiteY4" fmla="*/ 59376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1841820 w 5273787"/>
                <a:gd name="connsiteY3" fmla="*/ 641267 h 2280059"/>
                <a:gd name="connsiteX4" fmla="*/ 3492490 w 5273787"/>
                <a:gd name="connsiteY4" fmla="*/ 59376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1841820 w 5273787"/>
                <a:gd name="connsiteY3" fmla="*/ 641267 h 2280059"/>
                <a:gd name="connsiteX4" fmla="*/ 3480615 w 5273787"/>
                <a:gd name="connsiteY4" fmla="*/ 61751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2008075 w 5273787"/>
                <a:gd name="connsiteY3" fmla="*/ 641267 h 2280059"/>
                <a:gd name="connsiteX4" fmla="*/ 3480615 w 5273787"/>
                <a:gd name="connsiteY4" fmla="*/ 617516 h 2280059"/>
                <a:gd name="connsiteX5" fmla="*/ 3492488 w 5273787"/>
                <a:gd name="connsiteY5" fmla="*/ 0 h 2280059"/>
                <a:gd name="connsiteX6" fmla="*/ 1143 w 5273787"/>
                <a:gd name="connsiteY6" fmla="*/ 35626 h 2280059"/>
                <a:gd name="connsiteX0" fmla="*/ 1143 w 3492488"/>
                <a:gd name="connsiteY0" fmla="*/ 35626 h 2291935"/>
                <a:gd name="connsiteX1" fmla="*/ 1143 w 3492488"/>
                <a:gd name="connsiteY1" fmla="*/ 2244435 h 2291935"/>
                <a:gd name="connsiteX2" fmla="*/ 2079324 w 3492488"/>
                <a:gd name="connsiteY2" fmla="*/ 2291935 h 2291935"/>
                <a:gd name="connsiteX3" fmla="*/ 2008075 w 3492488"/>
                <a:gd name="connsiteY3" fmla="*/ 641267 h 2291935"/>
                <a:gd name="connsiteX4" fmla="*/ 3480615 w 3492488"/>
                <a:gd name="connsiteY4" fmla="*/ 617516 h 2291935"/>
                <a:gd name="connsiteX5" fmla="*/ 3492488 w 3492488"/>
                <a:gd name="connsiteY5" fmla="*/ 0 h 2291935"/>
                <a:gd name="connsiteX6" fmla="*/ 1143 w 3492488"/>
                <a:gd name="connsiteY6" fmla="*/ 35626 h 2291935"/>
                <a:gd name="connsiteX0" fmla="*/ 1143 w 3492488"/>
                <a:gd name="connsiteY0" fmla="*/ 35626 h 2291935"/>
                <a:gd name="connsiteX1" fmla="*/ 1143 w 3492488"/>
                <a:gd name="connsiteY1" fmla="*/ 2244435 h 2291935"/>
                <a:gd name="connsiteX2" fmla="*/ 2079324 w 3492488"/>
                <a:gd name="connsiteY2" fmla="*/ 2291935 h 2291935"/>
                <a:gd name="connsiteX3" fmla="*/ 2114953 w 3492488"/>
                <a:gd name="connsiteY3" fmla="*/ 653142 h 2291935"/>
                <a:gd name="connsiteX4" fmla="*/ 3480615 w 3492488"/>
                <a:gd name="connsiteY4" fmla="*/ 617516 h 2291935"/>
                <a:gd name="connsiteX5" fmla="*/ 3492488 w 3492488"/>
                <a:gd name="connsiteY5" fmla="*/ 0 h 2291935"/>
                <a:gd name="connsiteX6" fmla="*/ 1143 w 3492488"/>
                <a:gd name="connsiteY6" fmla="*/ 35626 h 2291935"/>
                <a:gd name="connsiteX0" fmla="*/ 1143 w 3492488"/>
                <a:gd name="connsiteY0" fmla="*/ 35626 h 2291935"/>
                <a:gd name="connsiteX1" fmla="*/ 1143 w 3492488"/>
                <a:gd name="connsiteY1" fmla="*/ 2244435 h 2291935"/>
                <a:gd name="connsiteX2" fmla="*/ 2079324 w 3492488"/>
                <a:gd name="connsiteY2" fmla="*/ 2291935 h 2291935"/>
                <a:gd name="connsiteX3" fmla="*/ 2079327 w 3492488"/>
                <a:gd name="connsiteY3" fmla="*/ 641266 h 2291935"/>
                <a:gd name="connsiteX4" fmla="*/ 3480615 w 3492488"/>
                <a:gd name="connsiteY4" fmla="*/ 617516 h 2291935"/>
                <a:gd name="connsiteX5" fmla="*/ 3492488 w 3492488"/>
                <a:gd name="connsiteY5" fmla="*/ 0 h 2291935"/>
                <a:gd name="connsiteX6" fmla="*/ 1143 w 3492488"/>
                <a:gd name="connsiteY6" fmla="*/ 35626 h 2291935"/>
                <a:gd name="connsiteX0" fmla="*/ 285048 w 3491385"/>
                <a:gd name="connsiteY0" fmla="*/ 11876 h 2291935"/>
                <a:gd name="connsiteX1" fmla="*/ 40 w 3491385"/>
                <a:gd name="connsiteY1" fmla="*/ 2244435 h 2291935"/>
                <a:gd name="connsiteX2" fmla="*/ 2078221 w 3491385"/>
                <a:gd name="connsiteY2" fmla="*/ 2291935 h 2291935"/>
                <a:gd name="connsiteX3" fmla="*/ 2078224 w 3491385"/>
                <a:gd name="connsiteY3" fmla="*/ 641266 h 2291935"/>
                <a:gd name="connsiteX4" fmla="*/ 3479512 w 3491385"/>
                <a:gd name="connsiteY4" fmla="*/ 617516 h 2291935"/>
                <a:gd name="connsiteX5" fmla="*/ 3491385 w 3491385"/>
                <a:gd name="connsiteY5" fmla="*/ 0 h 2291935"/>
                <a:gd name="connsiteX6" fmla="*/ 285048 w 3491385"/>
                <a:gd name="connsiteY6" fmla="*/ 11876 h 2291935"/>
                <a:gd name="connsiteX0" fmla="*/ 24095 w 3230432"/>
                <a:gd name="connsiteY0" fmla="*/ 11876 h 2291935"/>
                <a:gd name="connsiteX1" fmla="*/ 344 w 3230432"/>
                <a:gd name="connsiteY1" fmla="*/ 2244435 h 2291935"/>
                <a:gd name="connsiteX2" fmla="*/ 1817268 w 3230432"/>
                <a:gd name="connsiteY2" fmla="*/ 2291935 h 2291935"/>
                <a:gd name="connsiteX3" fmla="*/ 1817271 w 3230432"/>
                <a:gd name="connsiteY3" fmla="*/ 641266 h 2291935"/>
                <a:gd name="connsiteX4" fmla="*/ 3218559 w 3230432"/>
                <a:gd name="connsiteY4" fmla="*/ 617516 h 2291935"/>
                <a:gd name="connsiteX5" fmla="*/ 3230432 w 3230432"/>
                <a:gd name="connsiteY5" fmla="*/ 0 h 2291935"/>
                <a:gd name="connsiteX6" fmla="*/ 24095 w 3230432"/>
                <a:gd name="connsiteY6" fmla="*/ 11876 h 2291935"/>
                <a:gd name="connsiteX0" fmla="*/ 24095 w 3230432"/>
                <a:gd name="connsiteY0" fmla="*/ 11876 h 2256309"/>
                <a:gd name="connsiteX1" fmla="*/ 344 w 3230432"/>
                <a:gd name="connsiteY1" fmla="*/ 2244435 h 2256309"/>
                <a:gd name="connsiteX2" fmla="*/ 1805392 w 3230432"/>
                <a:gd name="connsiteY2" fmla="*/ 2256309 h 2256309"/>
                <a:gd name="connsiteX3" fmla="*/ 1817271 w 3230432"/>
                <a:gd name="connsiteY3" fmla="*/ 641266 h 2256309"/>
                <a:gd name="connsiteX4" fmla="*/ 3218559 w 3230432"/>
                <a:gd name="connsiteY4" fmla="*/ 617516 h 2256309"/>
                <a:gd name="connsiteX5" fmla="*/ 3230432 w 3230432"/>
                <a:gd name="connsiteY5" fmla="*/ 0 h 2256309"/>
                <a:gd name="connsiteX6" fmla="*/ 24095 w 3230432"/>
                <a:gd name="connsiteY6" fmla="*/ 11876 h 225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432" h="2256309">
                  <a:moveTo>
                    <a:pt x="24095" y="11876"/>
                  </a:moveTo>
                  <a:cubicBezTo>
                    <a:pt x="28053" y="938151"/>
                    <a:pt x="-3614" y="1318160"/>
                    <a:pt x="344" y="2244435"/>
                  </a:cubicBezTo>
                  <a:lnTo>
                    <a:pt x="1805392" y="2256309"/>
                  </a:lnTo>
                  <a:cubicBezTo>
                    <a:pt x="1809352" y="1717961"/>
                    <a:pt x="1813311" y="1179614"/>
                    <a:pt x="1817271" y="641266"/>
                  </a:cubicBezTo>
                  <a:lnTo>
                    <a:pt x="3218559" y="617516"/>
                  </a:lnTo>
                  <a:cubicBezTo>
                    <a:pt x="3218558" y="419594"/>
                    <a:pt x="3230433" y="197922"/>
                    <a:pt x="3230432" y="0"/>
                  </a:cubicBezTo>
                  <a:lnTo>
                    <a:pt x="24095" y="11876"/>
                  </a:lnTo>
                  <a:close/>
                </a:path>
              </a:pathLst>
            </a:custGeom>
            <a:ln w="57150">
              <a:solidFill>
                <a:srgbClr val="FF0000"/>
              </a:solidFill>
              <a:prstDash val="sysDash"/>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8" name="Rectangle 7"/>
            <p:cNvSpPr/>
            <p:nvPr/>
          </p:nvSpPr>
          <p:spPr>
            <a:xfrm>
              <a:off x="2051720" y="1496978"/>
              <a:ext cx="6625843" cy="707886"/>
            </a:xfrm>
            <a:prstGeom prst="rect">
              <a:avLst/>
            </a:prstGeom>
            <a:solidFill>
              <a:schemeClr val="bg1">
                <a:lumMod val="95000"/>
              </a:schemeClr>
            </a:solidFill>
            <a:ln w="9525">
              <a:solidFill>
                <a:srgbClr val="FF0000"/>
              </a:solidFill>
            </a:ln>
          </p:spPr>
          <p:txBody>
            <a:bodyPr wrap="square">
              <a:spAutoFit/>
            </a:bodyPr>
            <a:lstStyle/>
            <a:p>
              <a:r>
                <a:rPr lang="en-US" sz="2000" dirty="0">
                  <a:ea typeface="Verdana" pitchFamily="34" charset="0"/>
                  <a:cs typeface="Verdana" pitchFamily="34" charset="0"/>
                  <a:sym typeface="Times" pitchFamily="-109" charset="0"/>
                </a:rPr>
                <a:t>A registered DCO dataset is asserted as an instance of one of those basic data type classes. </a:t>
              </a:r>
            </a:p>
          </p:txBody>
        </p:sp>
      </p:grpSp>
      <p:grpSp>
        <p:nvGrpSpPr>
          <p:cNvPr id="13" name="Group 12"/>
          <p:cNvGrpSpPr/>
          <p:nvPr/>
        </p:nvGrpSpPr>
        <p:grpSpPr>
          <a:xfrm>
            <a:off x="2743207" y="2060848"/>
            <a:ext cx="6400793" cy="4708981"/>
            <a:chOff x="2743207" y="2060848"/>
            <a:chExt cx="6400793" cy="4708981"/>
          </a:xfrm>
        </p:grpSpPr>
        <p:sp>
          <p:nvSpPr>
            <p:cNvPr id="9" name="Freeform 8"/>
            <p:cNvSpPr/>
            <p:nvPr/>
          </p:nvSpPr>
          <p:spPr>
            <a:xfrm>
              <a:off x="2743207" y="2498725"/>
              <a:ext cx="4406265" cy="3213308"/>
            </a:xfrm>
            <a:custGeom>
              <a:avLst/>
              <a:gdLst>
                <a:gd name="connsiteX0" fmla="*/ 47501 w 878774"/>
                <a:gd name="connsiteY0" fmla="*/ 213755 h 1828800"/>
                <a:gd name="connsiteX1" fmla="*/ 0 w 878774"/>
                <a:gd name="connsiteY1" fmla="*/ 1828800 h 1828800"/>
                <a:gd name="connsiteX2" fmla="*/ 878774 w 878774"/>
                <a:gd name="connsiteY2" fmla="*/ 1615044 h 1828800"/>
                <a:gd name="connsiteX3" fmla="*/ 712519 w 878774"/>
                <a:gd name="connsiteY3" fmla="*/ 154379 h 1828800"/>
                <a:gd name="connsiteX4" fmla="*/ 285007 w 878774"/>
                <a:gd name="connsiteY4" fmla="*/ 0 h 1828800"/>
                <a:gd name="connsiteX0" fmla="*/ 47501 w 878774"/>
                <a:gd name="connsiteY0" fmla="*/ 59376 h 1674421"/>
                <a:gd name="connsiteX1" fmla="*/ 0 w 878774"/>
                <a:gd name="connsiteY1" fmla="*/ 1674421 h 1674421"/>
                <a:gd name="connsiteX2" fmla="*/ 878774 w 878774"/>
                <a:gd name="connsiteY2" fmla="*/ 1460665 h 1674421"/>
                <a:gd name="connsiteX3" fmla="*/ 712519 w 878774"/>
                <a:gd name="connsiteY3" fmla="*/ 0 h 1674421"/>
                <a:gd name="connsiteX4" fmla="*/ 59376 w 878774"/>
                <a:gd name="connsiteY4" fmla="*/ 59377 h 1674421"/>
                <a:gd name="connsiteX0" fmla="*/ 47501 w 878774"/>
                <a:gd name="connsiteY0" fmla="*/ 59376 h 1674421"/>
                <a:gd name="connsiteX1" fmla="*/ 0 w 878774"/>
                <a:gd name="connsiteY1" fmla="*/ 1674421 h 1674421"/>
                <a:gd name="connsiteX2" fmla="*/ 878774 w 878774"/>
                <a:gd name="connsiteY2" fmla="*/ 1460665 h 1674421"/>
                <a:gd name="connsiteX3" fmla="*/ 712519 w 878774"/>
                <a:gd name="connsiteY3" fmla="*/ 0 h 1674421"/>
                <a:gd name="connsiteX4" fmla="*/ 59376 w 878774"/>
                <a:gd name="connsiteY4" fmla="*/ 59377 h 1674421"/>
                <a:gd name="connsiteX5" fmla="*/ 47501 w 878774"/>
                <a:gd name="connsiteY5" fmla="*/ 59376 h 1674421"/>
                <a:gd name="connsiteX0" fmla="*/ 47501 w 3610098"/>
                <a:gd name="connsiteY0" fmla="*/ 95002 h 1710047"/>
                <a:gd name="connsiteX1" fmla="*/ 0 w 3610098"/>
                <a:gd name="connsiteY1" fmla="*/ 1710047 h 1710047"/>
                <a:gd name="connsiteX2" fmla="*/ 878774 w 3610098"/>
                <a:gd name="connsiteY2" fmla="*/ 1496291 h 1710047"/>
                <a:gd name="connsiteX3" fmla="*/ 3610098 w 3610098"/>
                <a:gd name="connsiteY3" fmla="*/ 0 h 1710047"/>
                <a:gd name="connsiteX4" fmla="*/ 59376 w 3610098"/>
                <a:gd name="connsiteY4" fmla="*/ 95003 h 1710047"/>
                <a:gd name="connsiteX5" fmla="*/ 47501 w 3610098"/>
                <a:gd name="connsiteY5" fmla="*/ 95002 h 1710047"/>
                <a:gd name="connsiteX0" fmla="*/ 47501 w 3657600"/>
                <a:gd name="connsiteY0" fmla="*/ 95002 h 1947554"/>
                <a:gd name="connsiteX1" fmla="*/ 0 w 3657600"/>
                <a:gd name="connsiteY1" fmla="*/ 1710047 h 1947554"/>
                <a:gd name="connsiteX2" fmla="*/ 3657600 w 3657600"/>
                <a:gd name="connsiteY2" fmla="*/ 1947554 h 1947554"/>
                <a:gd name="connsiteX3" fmla="*/ 3610098 w 3657600"/>
                <a:gd name="connsiteY3" fmla="*/ 0 h 1947554"/>
                <a:gd name="connsiteX4" fmla="*/ 59376 w 3657600"/>
                <a:gd name="connsiteY4" fmla="*/ 95003 h 1947554"/>
                <a:gd name="connsiteX5" fmla="*/ 47501 w 3657600"/>
                <a:gd name="connsiteY5" fmla="*/ 95002 h 1947554"/>
                <a:gd name="connsiteX0" fmla="*/ 47501 w 3610098"/>
                <a:gd name="connsiteY0" fmla="*/ 95002 h 1947554"/>
                <a:gd name="connsiteX1" fmla="*/ 0 w 3610098"/>
                <a:gd name="connsiteY1" fmla="*/ 1710047 h 1947554"/>
                <a:gd name="connsiteX2" fmla="*/ 3443844 w 3610098"/>
                <a:gd name="connsiteY2" fmla="*/ 1947554 h 1947554"/>
                <a:gd name="connsiteX3" fmla="*/ 3610098 w 3610098"/>
                <a:gd name="connsiteY3" fmla="*/ 0 h 1947554"/>
                <a:gd name="connsiteX4" fmla="*/ 59376 w 3610098"/>
                <a:gd name="connsiteY4" fmla="*/ 95003 h 1947554"/>
                <a:gd name="connsiteX5" fmla="*/ 47501 w 3610098"/>
                <a:gd name="connsiteY5" fmla="*/ 95002 h 1947554"/>
                <a:gd name="connsiteX0" fmla="*/ 47501 w 3610098"/>
                <a:gd name="connsiteY0" fmla="*/ 95002 h 1947554"/>
                <a:gd name="connsiteX1" fmla="*/ 0 w 3610098"/>
                <a:gd name="connsiteY1" fmla="*/ 1710047 h 1947554"/>
                <a:gd name="connsiteX2" fmla="*/ 2778826 w 3610098"/>
                <a:gd name="connsiteY2" fmla="*/ 1911926 h 1947554"/>
                <a:gd name="connsiteX3" fmla="*/ 3443844 w 3610098"/>
                <a:gd name="connsiteY3" fmla="*/ 1947554 h 1947554"/>
                <a:gd name="connsiteX4" fmla="*/ 3610098 w 3610098"/>
                <a:gd name="connsiteY4" fmla="*/ 0 h 1947554"/>
                <a:gd name="connsiteX5" fmla="*/ 59376 w 3610098"/>
                <a:gd name="connsiteY5" fmla="*/ 95003 h 1947554"/>
                <a:gd name="connsiteX6" fmla="*/ 47501 w 3610098"/>
                <a:gd name="connsiteY6" fmla="*/ 95002 h 1947554"/>
                <a:gd name="connsiteX0" fmla="*/ 47501 w 6602681"/>
                <a:gd name="connsiteY0" fmla="*/ 95002 h 2137557"/>
                <a:gd name="connsiteX1" fmla="*/ 0 w 6602681"/>
                <a:gd name="connsiteY1" fmla="*/ 1710047 h 2137557"/>
                <a:gd name="connsiteX2" fmla="*/ 6602681 w 6602681"/>
                <a:gd name="connsiteY2" fmla="*/ 2137557 h 2137557"/>
                <a:gd name="connsiteX3" fmla="*/ 3443844 w 6602681"/>
                <a:gd name="connsiteY3" fmla="*/ 1947554 h 2137557"/>
                <a:gd name="connsiteX4" fmla="*/ 3610098 w 6602681"/>
                <a:gd name="connsiteY4" fmla="*/ 0 h 2137557"/>
                <a:gd name="connsiteX5" fmla="*/ 59376 w 6602681"/>
                <a:gd name="connsiteY5" fmla="*/ 95003 h 2137557"/>
                <a:gd name="connsiteX6" fmla="*/ 47501 w 6602681"/>
                <a:gd name="connsiteY6" fmla="*/ 95002 h 2137557"/>
                <a:gd name="connsiteX0" fmla="*/ 47501 w 6602681"/>
                <a:gd name="connsiteY0" fmla="*/ 95002 h 2137557"/>
                <a:gd name="connsiteX1" fmla="*/ 0 w 6602681"/>
                <a:gd name="connsiteY1" fmla="*/ 1710047 h 2137557"/>
                <a:gd name="connsiteX2" fmla="*/ 2458192 w 6602681"/>
                <a:gd name="connsiteY2" fmla="*/ 1864425 h 2137557"/>
                <a:gd name="connsiteX3" fmla="*/ 6602681 w 6602681"/>
                <a:gd name="connsiteY3" fmla="*/ 2137557 h 2137557"/>
                <a:gd name="connsiteX4" fmla="*/ 3443844 w 6602681"/>
                <a:gd name="connsiteY4" fmla="*/ 1947554 h 2137557"/>
                <a:gd name="connsiteX5" fmla="*/ 3610098 w 6602681"/>
                <a:gd name="connsiteY5" fmla="*/ 0 h 2137557"/>
                <a:gd name="connsiteX6" fmla="*/ 59376 w 6602681"/>
                <a:gd name="connsiteY6" fmla="*/ 95003 h 2137557"/>
                <a:gd name="connsiteX7" fmla="*/ 47501 w 6602681"/>
                <a:gd name="connsiteY7" fmla="*/ 95002 h 2137557"/>
                <a:gd name="connsiteX0" fmla="*/ 47501 w 6685808"/>
                <a:gd name="connsiteY0" fmla="*/ 95002 h 3004456"/>
                <a:gd name="connsiteX1" fmla="*/ 0 w 6685808"/>
                <a:gd name="connsiteY1" fmla="*/ 1710047 h 3004456"/>
                <a:gd name="connsiteX2" fmla="*/ 6685808 w 6685808"/>
                <a:gd name="connsiteY2" fmla="*/ 3004456 h 3004456"/>
                <a:gd name="connsiteX3" fmla="*/ 6602681 w 6685808"/>
                <a:gd name="connsiteY3" fmla="*/ 2137557 h 3004456"/>
                <a:gd name="connsiteX4" fmla="*/ 3443844 w 6685808"/>
                <a:gd name="connsiteY4" fmla="*/ 1947554 h 3004456"/>
                <a:gd name="connsiteX5" fmla="*/ 3610098 w 6685808"/>
                <a:gd name="connsiteY5" fmla="*/ 0 h 3004456"/>
                <a:gd name="connsiteX6" fmla="*/ 59376 w 6685808"/>
                <a:gd name="connsiteY6" fmla="*/ 95003 h 3004456"/>
                <a:gd name="connsiteX7" fmla="*/ 47501 w 6685808"/>
                <a:gd name="connsiteY7" fmla="*/ 95002 h 3004456"/>
                <a:gd name="connsiteX0" fmla="*/ 0 w 6638307"/>
                <a:gd name="connsiteY0" fmla="*/ 95002 h 3004456"/>
                <a:gd name="connsiteX1" fmla="*/ 985652 w 6638307"/>
                <a:gd name="connsiteY1" fmla="*/ 2826327 h 3004456"/>
                <a:gd name="connsiteX2" fmla="*/ 6638307 w 6638307"/>
                <a:gd name="connsiteY2" fmla="*/ 3004456 h 3004456"/>
                <a:gd name="connsiteX3" fmla="*/ 6555180 w 6638307"/>
                <a:gd name="connsiteY3" fmla="*/ 2137557 h 3004456"/>
                <a:gd name="connsiteX4" fmla="*/ 3396343 w 6638307"/>
                <a:gd name="connsiteY4" fmla="*/ 1947554 h 3004456"/>
                <a:gd name="connsiteX5" fmla="*/ 3562597 w 6638307"/>
                <a:gd name="connsiteY5" fmla="*/ 0 h 3004456"/>
                <a:gd name="connsiteX6" fmla="*/ 11875 w 6638307"/>
                <a:gd name="connsiteY6" fmla="*/ 95003 h 3004456"/>
                <a:gd name="connsiteX7" fmla="*/ 0 w 6638307"/>
                <a:gd name="connsiteY7" fmla="*/ 95002 h 3004456"/>
                <a:gd name="connsiteX0" fmla="*/ 0 w 6602681"/>
                <a:gd name="connsiteY0" fmla="*/ 95002 h 2885702"/>
                <a:gd name="connsiteX1" fmla="*/ 985652 w 6602681"/>
                <a:gd name="connsiteY1" fmla="*/ 2826327 h 2885702"/>
                <a:gd name="connsiteX2" fmla="*/ 6602681 w 6602681"/>
                <a:gd name="connsiteY2" fmla="*/ 2885702 h 2885702"/>
                <a:gd name="connsiteX3" fmla="*/ 6555180 w 6602681"/>
                <a:gd name="connsiteY3" fmla="*/ 2137557 h 2885702"/>
                <a:gd name="connsiteX4" fmla="*/ 3396343 w 6602681"/>
                <a:gd name="connsiteY4" fmla="*/ 1947554 h 2885702"/>
                <a:gd name="connsiteX5" fmla="*/ 3562597 w 6602681"/>
                <a:gd name="connsiteY5" fmla="*/ 0 h 2885702"/>
                <a:gd name="connsiteX6" fmla="*/ 11875 w 6602681"/>
                <a:gd name="connsiteY6" fmla="*/ 95003 h 2885702"/>
                <a:gd name="connsiteX7" fmla="*/ 0 w 6602681"/>
                <a:gd name="connsiteY7" fmla="*/ 95002 h 2885702"/>
                <a:gd name="connsiteX0" fmla="*/ 665019 w 6590806"/>
                <a:gd name="connsiteY0" fmla="*/ 142503 h 2885702"/>
                <a:gd name="connsiteX1" fmla="*/ 973777 w 6590806"/>
                <a:gd name="connsiteY1" fmla="*/ 2826327 h 2885702"/>
                <a:gd name="connsiteX2" fmla="*/ 6590806 w 6590806"/>
                <a:gd name="connsiteY2" fmla="*/ 2885702 h 2885702"/>
                <a:gd name="connsiteX3" fmla="*/ 6543305 w 6590806"/>
                <a:gd name="connsiteY3" fmla="*/ 2137557 h 2885702"/>
                <a:gd name="connsiteX4" fmla="*/ 3384468 w 6590806"/>
                <a:gd name="connsiteY4" fmla="*/ 1947554 h 2885702"/>
                <a:gd name="connsiteX5" fmla="*/ 3550722 w 6590806"/>
                <a:gd name="connsiteY5" fmla="*/ 0 h 2885702"/>
                <a:gd name="connsiteX6" fmla="*/ 0 w 6590806"/>
                <a:gd name="connsiteY6" fmla="*/ 95003 h 2885702"/>
                <a:gd name="connsiteX7" fmla="*/ 665019 w 6590806"/>
                <a:gd name="connsiteY7" fmla="*/ 142503 h 2885702"/>
                <a:gd name="connsiteX0" fmla="*/ 0 w 5925787"/>
                <a:gd name="connsiteY0" fmla="*/ 142503 h 2885702"/>
                <a:gd name="connsiteX1" fmla="*/ 308758 w 5925787"/>
                <a:gd name="connsiteY1" fmla="*/ 2826327 h 2885702"/>
                <a:gd name="connsiteX2" fmla="*/ 5925787 w 5925787"/>
                <a:gd name="connsiteY2" fmla="*/ 2885702 h 2885702"/>
                <a:gd name="connsiteX3" fmla="*/ 5878286 w 5925787"/>
                <a:gd name="connsiteY3" fmla="*/ 2137557 h 2885702"/>
                <a:gd name="connsiteX4" fmla="*/ 2719449 w 5925787"/>
                <a:gd name="connsiteY4" fmla="*/ 1947554 h 2885702"/>
                <a:gd name="connsiteX5" fmla="*/ 2885703 w 5925787"/>
                <a:gd name="connsiteY5" fmla="*/ 0 h 2885702"/>
                <a:gd name="connsiteX6" fmla="*/ 0 w 5925787"/>
                <a:gd name="connsiteY6" fmla="*/ 142503 h 2885702"/>
                <a:gd name="connsiteX0" fmla="*/ 0 w 5700156"/>
                <a:gd name="connsiteY0" fmla="*/ 0 h 2909453"/>
                <a:gd name="connsiteX1" fmla="*/ 83127 w 5700156"/>
                <a:gd name="connsiteY1" fmla="*/ 2850078 h 2909453"/>
                <a:gd name="connsiteX2" fmla="*/ 5700156 w 5700156"/>
                <a:gd name="connsiteY2" fmla="*/ 2909453 h 2909453"/>
                <a:gd name="connsiteX3" fmla="*/ 5652655 w 5700156"/>
                <a:gd name="connsiteY3" fmla="*/ 2161308 h 2909453"/>
                <a:gd name="connsiteX4" fmla="*/ 2493818 w 5700156"/>
                <a:gd name="connsiteY4" fmla="*/ 1971305 h 2909453"/>
                <a:gd name="connsiteX5" fmla="*/ 2660072 w 5700156"/>
                <a:gd name="connsiteY5" fmla="*/ 23751 h 2909453"/>
                <a:gd name="connsiteX6" fmla="*/ 0 w 5700156"/>
                <a:gd name="connsiteY6" fmla="*/ 0 h 2909453"/>
                <a:gd name="connsiteX0" fmla="*/ 0 w 5700156"/>
                <a:gd name="connsiteY0" fmla="*/ 0 h 2909453"/>
                <a:gd name="connsiteX1" fmla="*/ 83127 w 5700156"/>
                <a:gd name="connsiteY1" fmla="*/ 2850078 h 2909453"/>
                <a:gd name="connsiteX2" fmla="*/ 5700156 w 5700156"/>
                <a:gd name="connsiteY2" fmla="*/ 2909453 h 2909453"/>
                <a:gd name="connsiteX3" fmla="*/ 5652655 w 5700156"/>
                <a:gd name="connsiteY3" fmla="*/ 2161308 h 2909453"/>
                <a:gd name="connsiteX4" fmla="*/ 2493818 w 5700156"/>
                <a:gd name="connsiteY4" fmla="*/ 1971305 h 2909453"/>
                <a:gd name="connsiteX5" fmla="*/ 2517568 w 5700156"/>
                <a:gd name="connsiteY5" fmla="*/ 11876 h 2909453"/>
                <a:gd name="connsiteX6" fmla="*/ 0 w 5700156"/>
                <a:gd name="connsiteY6" fmla="*/ 0 h 2909453"/>
                <a:gd name="connsiteX0" fmla="*/ 0 w 5640779"/>
                <a:gd name="connsiteY0" fmla="*/ 11874 h 2897577"/>
                <a:gd name="connsiteX1" fmla="*/ 23750 w 5640779"/>
                <a:gd name="connsiteY1" fmla="*/ 2838202 h 2897577"/>
                <a:gd name="connsiteX2" fmla="*/ 5640779 w 5640779"/>
                <a:gd name="connsiteY2" fmla="*/ 2897577 h 2897577"/>
                <a:gd name="connsiteX3" fmla="*/ 5593278 w 5640779"/>
                <a:gd name="connsiteY3" fmla="*/ 2149432 h 2897577"/>
                <a:gd name="connsiteX4" fmla="*/ 2434441 w 5640779"/>
                <a:gd name="connsiteY4" fmla="*/ 1959429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93278 w 5640779"/>
                <a:gd name="connsiteY3" fmla="*/ 2149432 h 2897577"/>
                <a:gd name="connsiteX4" fmla="*/ 2434441 w 5640779"/>
                <a:gd name="connsiteY4" fmla="*/ 1959429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93278 w 5640779"/>
                <a:gd name="connsiteY3" fmla="*/ 2149432 h 2897577"/>
                <a:gd name="connsiteX4" fmla="*/ 2422566 w 5640779"/>
                <a:gd name="connsiteY4" fmla="*/ 2101933 h 2897577"/>
                <a:gd name="connsiteX5" fmla="*/ 2458191 w 5640779"/>
                <a:gd name="connsiteY5" fmla="*/ 0 h 2897577"/>
                <a:gd name="connsiteX6" fmla="*/ 0 w 5640779"/>
                <a:gd name="connsiteY6" fmla="*/ 11874 h 2897577"/>
                <a:gd name="connsiteX0" fmla="*/ 0 w 5640779"/>
                <a:gd name="connsiteY0" fmla="*/ 11874 h 2897577"/>
                <a:gd name="connsiteX1" fmla="*/ 11875 w 5640779"/>
                <a:gd name="connsiteY1" fmla="*/ 2790700 h 2897577"/>
                <a:gd name="connsiteX2" fmla="*/ 5640779 w 5640779"/>
                <a:gd name="connsiteY2" fmla="*/ 2897577 h 2897577"/>
                <a:gd name="connsiteX3" fmla="*/ 5569527 w 5640779"/>
                <a:gd name="connsiteY3" fmla="*/ 2090056 h 2897577"/>
                <a:gd name="connsiteX4" fmla="*/ 2422566 w 5640779"/>
                <a:gd name="connsiteY4" fmla="*/ 2101933 h 2897577"/>
                <a:gd name="connsiteX5" fmla="*/ 2458191 w 5640779"/>
                <a:gd name="connsiteY5" fmla="*/ 0 h 2897577"/>
                <a:gd name="connsiteX6" fmla="*/ 0 w 5640779"/>
                <a:gd name="connsiteY6" fmla="*/ 11874 h 2897577"/>
                <a:gd name="connsiteX0" fmla="*/ 0 w 5569527"/>
                <a:gd name="connsiteY0" fmla="*/ 11874 h 2873826"/>
                <a:gd name="connsiteX1" fmla="*/ 11875 w 5569527"/>
                <a:gd name="connsiteY1" fmla="*/ 2790700 h 2873826"/>
                <a:gd name="connsiteX2" fmla="*/ 5557652 w 5569527"/>
                <a:gd name="connsiteY2" fmla="*/ 2873826 h 2873826"/>
                <a:gd name="connsiteX3" fmla="*/ 5569527 w 5569527"/>
                <a:gd name="connsiteY3" fmla="*/ 2090056 h 2873826"/>
                <a:gd name="connsiteX4" fmla="*/ 2422566 w 5569527"/>
                <a:gd name="connsiteY4" fmla="*/ 2101933 h 2873826"/>
                <a:gd name="connsiteX5" fmla="*/ 2458191 w 5569527"/>
                <a:gd name="connsiteY5" fmla="*/ 0 h 2873826"/>
                <a:gd name="connsiteX6" fmla="*/ 0 w 5569527"/>
                <a:gd name="connsiteY6" fmla="*/ 11874 h 2873826"/>
                <a:gd name="connsiteX0" fmla="*/ 0 w 5605153"/>
                <a:gd name="connsiteY0" fmla="*/ 11874 h 2873826"/>
                <a:gd name="connsiteX1" fmla="*/ 11875 w 5605153"/>
                <a:gd name="connsiteY1" fmla="*/ 2790700 h 2873826"/>
                <a:gd name="connsiteX2" fmla="*/ 5605153 w 5605153"/>
                <a:gd name="connsiteY2" fmla="*/ 2873826 h 2873826"/>
                <a:gd name="connsiteX3" fmla="*/ 5569527 w 5605153"/>
                <a:gd name="connsiteY3" fmla="*/ 2090056 h 2873826"/>
                <a:gd name="connsiteX4" fmla="*/ 2422566 w 5605153"/>
                <a:gd name="connsiteY4" fmla="*/ 2101933 h 2873826"/>
                <a:gd name="connsiteX5" fmla="*/ 2458191 w 5605153"/>
                <a:gd name="connsiteY5" fmla="*/ 0 h 2873826"/>
                <a:gd name="connsiteX6" fmla="*/ 0 w 5605153"/>
                <a:gd name="connsiteY6" fmla="*/ 11874 h 2873826"/>
                <a:gd name="connsiteX0" fmla="*/ 0 w 5605153"/>
                <a:gd name="connsiteY0" fmla="*/ 11874 h 2873826"/>
                <a:gd name="connsiteX1" fmla="*/ 23750 w 5605153"/>
                <a:gd name="connsiteY1" fmla="*/ 2838201 h 2873826"/>
                <a:gd name="connsiteX2" fmla="*/ 5605153 w 5605153"/>
                <a:gd name="connsiteY2" fmla="*/ 2873826 h 2873826"/>
                <a:gd name="connsiteX3" fmla="*/ 5569527 w 5605153"/>
                <a:gd name="connsiteY3" fmla="*/ 2090056 h 2873826"/>
                <a:gd name="connsiteX4" fmla="*/ 2422566 w 5605153"/>
                <a:gd name="connsiteY4" fmla="*/ 2101933 h 2873826"/>
                <a:gd name="connsiteX5" fmla="*/ 2458191 w 5605153"/>
                <a:gd name="connsiteY5" fmla="*/ 0 h 2873826"/>
                <a:gd name="connsiteX6" fmla="*/ 0 w 5605153"/>
                <a:gd name="connsiteY6" fmla="*/ 11874 h 2873826"/>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22566 w 5605153"/>
                <a:gd name="connsiteY4" fmla="*/ 2101933 h 2885702"/>
                <a:gd name="connsiteX5" fmla="*/ 2458191 w 5605153"/>
                <a:gd name="connsiteY5" fmla="*/ 0 h 2885702"/>
                <a:gd name="connsiteX6" fmla="*/ 0 w 5605153"/>
                <a:gd name="connsiteY6" fmla="*/ 11874 h 2885702"/>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81943 w 5605153"/>
                <a:gd name="connsiteY4" fmla="*/ 2113808 h 2885702"/>
                <a:gd name="connsiteX5" fmla="*/ 2458191 w 5605153"/>
                <a:gd name="connsiteY5" fmla="*/ 0 h 2885702"/>
                <a:gd name="connsiteX6" fmla="*/ 0 w 5605153"/>
                <a:gd name="connsiteY6" fmla="*/ 11874 h 2885702"/>
                <a:gd name="connsiteX0" fmla="*/ 0 w 5605153"/>
                <a:gd name="connsiteY0" fmla="*/ 11874 h 2885702"/>
                <a:gd name="connsiteX1" fmla="*/ 23750 w 5605153"/>
                <a:gd name="connsiteY1" fmla="*/ 2885702 h 2885702"/>
                <a:gd name="connsiteX2" fmla="*/ 5605153 w 5605153"/>
                <a:gd name="connsiteY2" fmla="*/ 2873826 h 2885702"/>
                <a:gd name="connsiteX3" fmla="*/ 5569527 w 5605153"/>
                <a:gd name="connsiteY3" fmla="*/ 2090056 h 2885702"/>
                <a:gd name="connsiteX4" fmla="*/ 2446317 w 5605153"/>
                <a:gd name="connsiteY4" fmla="*/ 2125683 h 2885702"/>
                <a:gd name="connsiteX5" fmla="*/ 2458191 w 5605153"/>
                <a:gd name="connsiteY5" fmla="*/ 0 h 2885702"/>
                <a:gd name="connsiteX6" fmla="*/ 0 w 5605153"/>
                <a:gd name="connsiteY6" fmla="*/ 11874 h 2885702"/>
                <a:gd name="connsiteX0" fmla="*/ 12402 w 5617555"/>
                <a:gd name="connsiteY0" fmla="*/ 11874 h 2921328"/>
                <a:gd name="connsiteX1" fmla="*/ 526 w 5617555"/>
                <a:gd name="connsiteY1" fmla="*/ 2921328 h 2921328"/>
                <a:gd name="connsiteX2" fmla="*/ 5617555 w 5617555"/>
                <a:gd name="connsiteY2" fmla="*/ 2873826 h 2921328"/>
                <a:gd name="connsiteX3" fmla="*/ 5581929 w 5617555"/>
                <a:gd name="connsiteY3" fmla="*/ 2090056 h 2921328"/>
                <a:gd name="connsiteX4" fmla="*/ 2458719 w 5617555"/>
                <a:gd name="connsiteY4" fmla="*/ 2125683 h 2921328"/>
                <a:gd name="connsiteX5" fmla="*/ 2470593 w 5617555"/>
                <a:gd name="connsiteY5" fmla="*/ 0 h 2921328"/>
                <a:gd name="connsiteX6" fmla="*/ 12402 w 5617555"/>
                <a:gd name="connsiteY6" fmla="*/ 11874 h 2921328"/>
                <a:gd name="connsiteX0" fmla="*/ 12402 w 5617555"/>
                <a:gd name="connsiteY0" fmla="*/ 23749 h 2933203"/>
                <a:gd name="connsiteX1" fmla="*/ 526 w 5617555"/>
                <a:gd name="connsiteY1" fmla="*/ 2933203 h 2933203"/>
                <a:gd name="connsiteX2" fmla="*/ 5617555 w 5617555"/>
                <a:gd name="connsiteY2" fmla="*/ 2885701 h 2933203"/>
                <a:gd name="connsiteX3" fmla="*/ 5581929 w 5617555"/>
                <a:gd name="connsiteY3" fmla="*/ 2101931 h 2933203"/>
                <a:gd name="connsiteX4" fmla="*/ 2458719 w 5617555"/>
                <a:gd name="connsiteY4" fmla="*/ 2137558 h 2933203"/>
                <a:gd name="connsiteX5" fmla="*/ 2482468 w 5617555"/>
                <a:gd name="connsiteY5" fmla="*/ 0 h 2933203"/>
                <a:gd name="connsiteX6" fmla="*/ 12402 w 5617555"/>
                <a:gd name="connsiteY6" fmla="*/ 23749 h 2933203"/>
                <a:gd name="connsiteX0" fmla="*/ 12402 w 5617555"/>
                <a:gd name="connsiteY0" fmla="*/ 0 h 2909454"/>
                <a:gd name="connsiteX1" fmla="*/ 526 w 5617555"/>
                <a:gd name="connsiteY1" fmla="*/ 2909454 h 2909454"/>
                <a:gd name="connsiteX2" fmla="*/ 5617555 w 5617555"/>
                <a:gd name="connsiteY2" fmla="*/ 2861952 h 2909454"/>
                <a:gd name="connsiteX3" fmla="*/ 5581929 w 5617555"/>
                <a:gd name="connsiteY3" fmla="*/ 2078182 h 2909454"/>
                <a:gd name="connsiteX4" fmla="*/ 2458719 w 5617555"/>
                <a:gd name="connsiteY4" fmla="*/ 2113809 h 2909454"/>
                <a:gd name="connsiteX5" fmla="*/ 2482468 w 5617555"/>
                <a:gd name="connsiteY5" fmla="*/ 23752 h 2909454"/>
                <a:gd name="connsiteX6" fmla="*/ 12402 w 5617555"/>
                <a:gd name="connsiteY6" fmla="*/ 0 h 2909454"/>
                <a:gd name="connsiteX0" fmla="*/ 12402 w 5629431"/>
                <a:gd name="connsiteY0" fmla="*/ 0 h 2909454"/>
                <a:gd name="connsiteX1" fmla="*/ 526 w 5629431"/>
                <a:gd name="connsiteY1" fmla="*/ 2909454 h 2909454"/>
                <a:gd name="connsiteX2" fmla="*/ 5617555 w 5629431"/>
                <a:gd name="connsiteY2" fmla="*/ 2861952 h 2909454"/>
                <a:gd name="connsiteX3" fmla="*/ 5629431 w 5629431"/>
                <a:gd name="connsiteY3" fmla="*/ 2078182 h 2909454"/>
                <a:gd name="connsiteX4" fmla="*/ 2458719 w 5629431"/>
                <a:gd name="connsiteY4" fmla="*/ 2113809 h 2909454"/>
                <a:gd name="connsiteX5" fmla="*/ 2482468 w 5629431"/>
                <a:gd name="connsiteY5" fmla="*/ 23752 h 2909454"/>
                <a:gd name="connsiteX6" fmla="*/ 12402 w 5629431"/>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58719 w 5641305"/>
                <a:gd name="connsiteY4" fmla="*/ 2113809 h 2909454"/>
                <a:gd name="connsiteX5" fmla="*/ 2482468 w 5641305"/>
                <a:gd name="connsiteY5" fmla="*/ 23752 h 2909454"/>
                <a:gd name="connsiteX6" fmla="*/ 12402 w 5641305"/>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46844 w 5641305"/>
                <a:gd name="connsiteY4" fmla="*/ 2078183 h 2909454"/>
                <a:gd name="connsiteX5" fmla="*/ 2482468 w 5641305"/>
                <a:gd name="connsiteY5" fmla="*/ 23752 h 2909454"/>
                <a:gd name="connsiteX6" fmla="*/ 12402 w 5641305"/>
                <a:gd name="connsiteY6" fmla="*/ 0 h 2909454"/>
                <a:gd name="connsiteX0" fmla="*/ 12402 w 5641305"/>
                <a:gd name="connsiteY0" fmla="*/ 0 h 2909454"/>
                <a:gd name="connsiteX1" fmla="*/ 526 w 5641305"/>
                <a:gd name="connsiteY1" fmla="*/ 2909454 h 2909454"/>
                <a:gd name="connsiteX2" fmla="*/ 5641305 w 5641305"/>
                <a:gd name="connsiteY2" fmla="*/ 2885702 h 2909454"/>
                <a:gd name="connsiteX3" fmla="*/ 5629431 w 5641305"/>
                <a:gd name="connsiteY3" fmla="*/ 2078182 h 2909454"/>
                <a:gd name="connsiteX4" fmla="*/ 2494345 w 5641305"/>
                <a:gd name="connsiteY4" fmla="*/ 2090059 h 2909454"/>
                <a:gd name="connsiteX5" fmla="*/ 2482468 w 5641305"/>
                <a:gd name="connsiteY5" fmla="*/ 23752 h 2909454"/>
                <a:gd name="connsiteX6" fmla="*/ 12402 w 5641305"/>
                <a:gd name="connsiteY6" fmla="*/ 0 h 2909454"/>
                <a:gd name="connsiteX0" fmla="*/ 0 w 5664529"/>
                <a:gd name="connsiteY0" fmla="*/ 11874 h 2885702"/>
                <a:gd name="connsiteX1" fmla="*/ 23750 w 5664529"/>
                <a:gd name="connsiteY1" fmla="*/ 2885702 h 2885702"/>
                <a:gd name="connsiteX2" fmla="*/ 5664529 w 5664529"/>
                <a:gd name="connsiteY2" fmla="*/ 2861950 h 2885702"/>
                <a:gd name="connsiteX3" fmla="*/ 5652655 w 5664529"/>
                <a:gd name="connsiteY3" fmla="*/ 2054430 h 2885702"/>
                <a:gd name="connsiteX4" fmla="*/ 2517569 w 5664529"/>
                <a:gd name="connsiteY4" fmla="*/ 2066307 h 2885702"/>
                <a:gd name="connsiteX5" fmla="*/ 2505692 w 5664529"/>
                <a:gd name="connsiteY5" fmla="*/ 0 h 2885702"/>
                <a:gd name="connsiteX6" fmla="*/ 0 w 5664529"/>
                <a:gd name="connsiteY6" fmla="*/ 11874 h 2885702"/>
                <a:gd name="connsiteX0" fmla="*/ 12402 w 5641306"/>
                <a:gd name="connsiteY0" fmla="*/ 23750 h 2885702"/>
                <a:gd name="connsiteX1" fmla="*/ 527 w 5641306"/>
                <a:gd name="connsiteY1" fmla="*/ 2885702 h 2885702"/>
                <a:gd name="connsiteX2" fmla="*/ 5641306 w 5641306"/>
                <a:gd name="connsiteY2" fmla="*/ 2861950 h 2885702"/>
                <a:gd name="connsiteX3" fmla="*/ 5629432 w 5641306"/>
                <a:gd name="connsiteY3" fmla="*/ 2054430 h 2885702"/>
                <a:gd name="connsiteX4" fmla="*/ 2494346 w 5641306"/>
                <a:gd name="connsiteY4" fmla="*/ 2066307 h 2885702"/>
                <a:gd name="connsiteX5" fmla="*/ 2482469 w 5641306"/>
                <a:gd name="connsiteY5" fmla="*/ 0 h 2885702"/>
                <a:gd name="connsiteX6" fmla="*/ 12402 w 5641306"/>
                <a:gd name="connsiteY6" fmla="*/ 23750 h 2885702"/>
                <a:gd name="connsiteX0" fmla="*/ 12402 w 5641306"/>
                <a:gd name="connsiteY0" fmla="*/ 0 h 2861952"/>
                <a:gd name="connsiteX1" fmla="*/ 527 w 5641306"/>
                <a:gd name="connsiteY1" fmla="*/ 2861952 h 2861952"/>
                <a:gd name="connsiteX2" fmla="*/ 5641306 w 5641306"/>
                <a:gd name="connsiteY2" fmla="*/ 2838200 h 2861952"/>
                <a:gd name="connsiteX3" fmla="*/ 5629432 w 5641306"/>
                <a:gd name="connsiteY3" fmla="*/ 2030680 h 2861952"/>
                <a:gd name="connsiteX4" fmla="*/ 2494346 w 5641306"/>
                <a:gd name="connsiteY4" fmla="*/ 2042557 h 2861952"/>
                <a:gd name="connsiteX5" fmla="*/ 3860007 w 5641306"/>
                <a:gd name="connsiteY5" fmla="*/ 558141 h 2861952"/>
                <a:gd name="connsiteX6" fmla="*/ 12402 w 5641306"/>
                <a:gd name="connsiteY6" fmla="*/ 0 h 2861952"/>
                <a:gd name="connsiteX0" fmla="*/ 368167 w 5640811"/>
                <a:gd name="connsiteY0" fmla="*/ 35626 h 2303811"/>
                <a:gd name="connsiteX1" fmla="*/ 32 w 5640811"/>
                <a:gd name="connsiteY1" fmla="*/ 2303811 h 2303811"/>
                <a:gd name="connsiteX2" fmla="*/ 5640811 w 5640811"/>
                <a:gd name="connsiteY2" fmla="*/ 2280059 h 2303811"/>
                <a:gd name="connsiteX3" fmla="*/ 5628937 w 5640811"/>
                <a:gd name="connsiteY3" fmla="*/ 1472539 h 2303811"/>
                <a:gd name="connsiteX4" fmla="*/ 2493851 w 5640811"/>
                <a:gd name="connsiteY4" fmla="*/ 1484416 h 2303811"/>
                <a:gd name="connsiteX5" fmla="*/ 3859512 w 5640811"/>
                <a:gd name="connsiteY5" fmla="*/ 0 h 2303811"/>
                <a:gd name="connsiteX6" fmla="*/ 368167 w 5640811"/>
                <a:gd name="connsiteY6" fmla="*/ 35626 h 2303811"/>
                <a:gd name="connsiteX0" fmla="*/ 1143 w 5273787"/>
                <a:gd name="connsiteY0" fmla="*/ 35626 h 2280059"/>
                <a:gd name="connsiteX1" fmla="*/ 1143 w 5273787"/>
                <a:gd name="connsiteY1" fmla="*/ 2244435 h 2280059"/>
                <a:gd name="connsiteX2" fmla="*/ 5273787 w 5273787"/>
                <a:gd name="connsiteY2" fmla="*/ 2280059 h 2280059"/>
                <a:gd name="connsiteX3" fmla="*/ 5261913 w 5273787"/>
                <a:gd name="connsiteY3" fmla="*/ 1472539 h 2280059"/>
                <a:gd name="connsiteX4" fmla="*/ 2126827 w 5273787"/>
                <a:gd name="connsiteY4" fmla="*/ 148441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5261913 w 5273787"/>
                <a:gd name="connsiteY3" fmla="*/ 1472539 h 2280059"/>
                <a:gd name="connsiteX4" fmla="*/ 3492490 w 5273787"/>
                <a:gd name="connsiteY4" fmla="*/ 59376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1841820 w 5273787"/>
                <a:gd name="connsiteY3" fmla="*/ 641267 h 2280059"/>
                <a:gd name="connsiteX4" fmla="*/ 3492490 w 5273787"/>
                <a:gd name="connsiteY4" fmla="*/ 59376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1841820 w 5273787"/>
                <a:gd name="connsiteY3" fmla="*/ 641267 h 2280059"/>
                <a:gd name="connsiteX4" fmla="*/ 3480615 w 5273787"/>
                <a:gd name="connsiteY4" fmla="*/ 617516 h 2280059"/>
                <a:gd name="connsiteX5" fmla="*/ 3492488 w 5273787"/>
                <a:gd name="connsiteY5" fmla="*/ 0 h 2280059"/>
                <a:gd name="connsiteX6" fmla="*/ 1143 w 5273787"/>
                <a:gd name="connsiteY6" fmla="*/ 35626 h 2280059"/>
                <a:gd name="connsiteX0" fmla="*/ 1143 w 5273787"/>
                <a:gd name="connsiteY0" fmla="*/ 35626 h 2280059"/>
                <a:gd name="connsiteX1" fmla="*/ 1143 w 5273787"/>
                <a:gd name="connsiteY1" fmla="*/ 2244435 h 2280059"/>
                <a:gd name="connsiteX2" fmla="*/ 5273787 w 5273787"/>
                <a:gd name="connsiteY2" fmla="*/ 2280059 h 2280059"/>
                <a:gd name="connsiteX3" fmla="*/ 2008075 w 5273787"/>
                <a:gd name="connsiteY3" fmla="*/ 641267 h 2280059"/>
                <a:gd name="connsiteX4" fmla="*/ 3480615 w 5273787"/>
                <a:gd name="connsiteY4" fmla="*/ 617516 h 2280059"/>
                <a:gd name="connsiteX5" fmla="*/ 3492488 w 5273787"/>
                <a:gd name="connsiteY5" fmla="*/ 0 h 2280059"/>
                <a:gd name="connsiteX6" fmla="*/ 1143 w 5273787"/>
                <a:gd name="connsiteY6" fmla="*/ 35626 h 2280059"/>
                <a:gd name="connsiteX0" fmla="*/ 1143 w 3492488"/>
                <a:gd name="connsiteY0" fmla="*/ 35626 h 2291935"/>
                <a:gd name="connsiteX1" fmla="*/ 1143 w 3492488"/>
                <a:gd name="connsiteY1" fmla="*/ 2244435 h 2291935"/>
                <a:gd name="connsiteX2" fmla="*/ 2079324 w 3492488"/>
                <a:gd name="connsiteY2" fmla="*/ 2291935 h 2291935"/>
                <a:gd name="connsiteX3" fmla="*/ 2008075 w 3492488"/>
                <a:gd name="connsiteY3" fmla="*/ 641267 h 2291935"/>
                <a:gd name="connsiteX4" fmla="*/ 3480615 w 3492488"/>
                <a:gd name="connsiteY4" fmla="*/ 617516 h 2291935"/>
                <a:gd name="connsiteX5" fmla="*/ 3492488 w 3492488"/>
                <a:gd name="connsiteY5" fmla="*/ 0 h 2291935"/>
                <a:gd name="connsiteX6" fmla="*/ 1143 w 3492488"/>
                <a:gd name="connsiteY6" fmla="*/ 35626 h 2291935"/>
                <a:gd name="connsiteX0" fmla="*/ 1143 w 3492488"/>
                <a:gd name="connsiteY0" fmla="*/ 35626 h 2291935"/>
                <a:gd name="connsiteX1" fmla="*/ 1143 w 3492488"/>
                <a:gd name="connsiteY1" fmla="*/ 2244435 h 2291935"/>
                <a:gd name="connsiteX2" fmla="*/ 2079324 w 3492488"/>
                <a:gd name="connsiteY2" fmla="*/ 2291935 h 2291935"/>
                <a:gd name="connsiteX3" fmla="*/ 2114953 w 3492488"/>
                <a:gd name="connsiteY3" fmla="*/ 653142 h 2291935"/>
                <a:gd name="connsiteX4" fmla="*/ 3480615 w 3492488"/>
                <a:gd name="connsiteY4" fmla="*/ 617516 h 2291935"/>
                <a:gd name="connsiteX5" fmla="*/ 3492488 w 3492488"/>
                <a:gd name="connsiteY5" fmla="*/ 0 h 2291935"/>
                <a:gd name="connsiteX6" fmla="*/ 1143 w 3492488"/>
                <a:gd name="connsiteY6" fmla="*/ 35626 h 2291935"/>
                <a:gd name="connsiteX0" fmla="*/ 1143 w 3492488"/>
                <a:gd name="connsiteY0" fmla="*/ 35626 h 2291935"/>
                <a:gd name="connsiteX1" fmla="*/ 1143 w 3492488"/>
                <a:gd name="connsiteY1" fmla="*/ 2244435 h 2291935"/>
                <a:gd name="connsiteX2" fmla="*/ 2079324 w 3492488"/>
                <a:gd name="connsiteY2" fmla="*/ 2291935 h 2291935"/>
                <a:gd name="connsiteX3" fmla="*/ 2079327 w 3492488"/>
                <a:gd name="connsiteY3" fmla="*/ 641266 h 2291935"/>
                <a:gd name="connsiteX4" fmla="*/ 3480615 w 3492488"/>
                <a:gd name="connsiteY4" fmla="*/ 617516 h 2291935"/>
                <a:gd name="connsiteX5" fmla="*/ 3492488 w 3492488"/>
                <a:gd name="connsiteY5" fmla="*/ 0 h 2291935"/>
                <a:gd name="connsiteX6" fmla="*/ 1143 w 3492488"/>
                <a:gd name="connsiteY6" fmla="*/ 35626 h 2291935"/>
                <a:gd name="connsiteX0" fmla="*/ 285048 w 3491385"/>
                <a:gd name="connsiteY0" fmla="*/ 11876 h 2291935"/>
                <a:gd name="connsiteX1" fmla="*/ 40 w 3491385"/>
                <a:gd name="connsiteY1" fmla="*/ 2244435 h 2291935"/>
                <a:gd name="connsiteX2" fmla="*/ 2078221 w 3491385"/>
                <a:gd name="connsiteY2" fmla="*/ 2291935 h 2291935"/>
                <a:gd name="connsiteX3" fmla="*/ 2078224 w 3491385"/>
                <a:gd name="connsiteY3" fmla="*/ 641266 h 2291935"/>
                <a:gd name="connsiteX4" fmla="*/ 3479512 w 3491385"/>
                <a:gd name="connsiteY4" fmla="*/ 617516 h 2291935"/>
                <a:gd name="connsiteX5" fmla="*/ 3491385 w 3491385"/>
                <a:gd name="connsiteY5" fmla="*/ 0 h 2291935"/>
                <a:gd name="connsiteX6" fmla="*/ 285048 w 3491385"/>
                <a:gd name="connsiteY6" fmla="*/ 11876 h 2291935"/>
                <a:gd name="connsiteX0" fmla="*/ 24095 w 3230432"/>
                <a:gd name="connsiteY0" fmla="*/ 11876 h 2291935"/>
                <a:gd name="connsiteX1" fmla="*/ 344 w 3230432"/>
                <a:gd name="connsiteY1" fmla="*/ 2244435 h 2291935"/>
                <a:gd name="connsiteX2" fmla="*/ 1817268 w 3230432"/>
                <a:gd name="connsiteY2" fmla="*/ 2291935 h 2291935"/>
                <a:gd name="connsiteX3" fmla="*/ 1817271 w 3230432"/>
                <a:gd name="connsiteY3" fmla="*/ 641266 h 2291935"/>
                <a:gd name="connsiteX4" fmla="*/ 3218559 w 3230432"/>
                <a:gd name="connsiteY4" fmla="*/ 617516 h 2291935"/>
                <a:gd name="connsiteX5" fmla="*/ 3230432 w 3230432"/>
                <a:gd name="connsiteY5" fmla="*/ 0 h 2291935"/>
                <a:gd name="connsiteX6" fmla="*/ 24095 w 3230432"/>
                <a:gd name="connsiteY6" fmla="*/ 11876 h 2291935"/>
                <a:gd name="connsiteX0" fmla="*/ 1144 w 3207481"/>
                <a:gd name="connsiteY0" fmla="*/ 11876 h 2291935"/>
                <a:gd name="connsiteX1" fmla="*/ 1143 w 3207481"/>
                <a:gd name="connsiteY1" fmla="*/ 783770 h 2291935"/>
                <a:gd name="connsiteX2" fmla="*/ 1794317 w 3207481"/>
                <a:gd name="connsiteY2" fmla="*/ 2291935 h 2291935"/>
                <a:gd name="connsiteX3" fmla="*/ 1794320 w 3207481"/>
                <a:gd name="connsiteY3" fmla="*/ 641266 h 2291935"/>
                <a:gd name="connsiteX4" fmla="*/ 3195608 w 3207481"/>
                <a:gd name="connsiteY4" fmla="*/ 617516 h 2291935"/>
                <a:gd name="connsiteX5" fmla="*/ 3207481 w 3207481"/>
                <a:gd name="connsiteY5" fmla="*/ 0 h 2291935"/>
                <a:gd name="connsiteX6" fmla="*/ 1144 w 3207481"/>
                <a:gd name="connsiteY6" fmla="*/ 11876 h 2291935"/>
                <a:gd name="connsiteX0" fmla="*/ 510663 w 3206361"/>
                <a:gd name="connsiteY0" fmla="*/ 1 h 2291935"/>
                <a:gd name="connsiteX1" fmla="*/ 23 w 3206361"/>
                <a:gd name="connsiteY1" fmla="*/ 783770 h 2291935"/>
                <a:gd name="connsiteX2" fmla="*/ 1793197 w 3206361"/>
                <a:gd name="connsiteY2" fmla="*/ 2291935 h 2291935"/>
                <a:gd name="connsiteX3" fmla="*/ 1793200 w 3206361"/>
                <a:gd name="connsiteY3" fmla="*/ 641266 h 2291935"/>
                <a:gd name="connsiteX4" fmla="*/ 3194488 w 3206361"/>
                <a:gd name="connsiteY4" fmla="*/ 617516 h 2291935"/>
                <a:gd name="connsiteX5" fmla="*/ 3206361 w 3206361"/>
                <a:gd name="connsiteY5" fmla="*/ 0 h 2291935"/>
                <a:gd name="connsiteX6" fmla="*/ 510663 w 3206361"/>
                <a:gd name="connsiteY6" fmla="*/ 1 h 2291935"/>
                <a:gd name="connsiteX0" fmla="*/ 0 w 2695698"/>
                <a:gd name="connsiteY0" fmla="*/ 1 h 2291935"/>
                <a:gd name="connsiteX1" fmla="*/ 11875 w 2695698"/>
                <a:gd name="connsiteY1" fmla="*/ 783770 h 2291935"/>
                <a:gd name="connsiteX2" fmla="*/ 1282534 w 2695698"/>
                <a:gd name="connsiteY2" fmla="*/ 2291935 h 2291935"/>
                <a:gd name="connsiteX3" fmla="*/ 1282537 w 2695698"/>
                <a:gd name="connsiteY3" fmla="*/ 641266 h 2291935"/>
                <a:gd name="connsiteX4" fmla="*/ 2683825 w 2695698"/>
                <a:gd name="connsiteY4" fmla="*/ 617516 h 2291935"/>
                <a:gd name="connsiteX5" fmla="*/ 2695698 w 2695698"/>
                <a:gd name="connsiteY5" fmla="*/ 0 h 2291935"/>
                <a:gd name="connsiteX6" fmla="*/ 0 w 2695698"/>
                <a:gd name="connsiteY6" fmla="*/ 1 h 2291935"/>
                <a:gd name="connsiteX0" fmla="*/ 0 w 2695698"/>
                <a:gd name="connsiteY0" fmla="*/ 1 h 2291935"/>
                <a:gd name="connsiteX1" fmla="*/ 11875 w 2695698"/>
                <a:gd name="connsiteY1" fmla="*/ 712518 h 2291935"/>
                <a:gd name="connsiteX2" fmla="*/ 1282534 w 2695698"/>
                <a:gd name="connsiteY2" fmla="*/ 2291935 h 2291935"/>
                <a:gd name="connsiteX3" fmla="*/ 1282537 w 2695698"/>
                <a:gd name="connsiteY3" fmla="*/ 641266 h 2291935"/>
                <a:gd name="connsiteX4" fmla="*/ 2683825 w 2695698"/>
                <a:gd name="connsiteY4" fmla="*/ 617516 h 2291935"/>
                <a:gd name="connsiteX5" fmla="*/ 2695698 w 2695698"/>
                <a:gd name="connsiteY5" fmla="*/ 0 h 2291935"/>
                <a:gd name="connsiteX6" fmla="*/ 0 w 2695698"/>
                <a:gd name="connsiteY6" fmla="*/ 1 h 2291935"/>
                <a:gd name="connsiteX0" fmla="*/ 0 w 4358246"/>
                <a:gd name="connsiteY0" fmla="*/ 1 h 2291935"/>
                <a:gd name="connsiteX1" fmla="*/ 11875 w 4358246"/>
                <a:gd name="connsiteY1" fmla="*/ 712518 h 2291935"/>
                <a:gd name="connsiteX2" fmla="*/ 1282534 w 4358246"/>
                <a:gd name="connsiteY2" fmla="*/ 2291935 h 2291935"/>
                <a:gd name="connsiteX3" fmla="*/ 4358246 w 4358246"/>
                <a:gd name="connsiteY3" fmla="*/ 617515 h 2291935"/>
                <a:gd name="connsiteX4" fmla="*/ 2683825 w 4358246"/>
                <a:gd name="connsiteY4" fmla="*/ 617516 h 2291935"/>
                <a:gd name="connsiteX5" fmla="*/ 2695698 w 4358246"/>
                <a:gd name="connsiteY5" fmla="*/ 0 h 2291935"/>
                <a:gd name="connsiteX6" fmla="*/ 0 w 4358246"/>
                <a:gd name="connsiteY6" fmla="*/ 1 h 2291935"/>
                <a:gd name="connsiteX0" fmla="*/ 0 w 4358246"/>
                <a:gd name="connsiteY0" fmla="*/ 1 h 712518"/>
                <a:gd name="connsiteX1" fmla="*/ 11875 w 4358246"/>
                <a:gd name="connsiteY1" fmla="*/ 712518 h 712518"/>
                <a:gd name="connsiteX2" fmla="*/ 1270659 w 4358246"/>
                <a:gd name="connsiteY2" fmla="*/ 700642 h 712518"/>
                <a:gd name="connsiteX3" fmla="*/ 4358246 w 4358246"/>
                <a:gd name="connsiteY3" fmla="*/ 617515 h 712518"/>
                <a:gd name="connsiteX4" fmla="*/ 2683825 w 4358246"/>
                <a:gd name="connsiteY4" fmla="*/ 617516 h 712518"/>
                <a:gd name="connsiteX5" fmla="*/ 2695698 w 4358246"/>
                <a:gd name="connsiteY5" fmla="*/ 0 h 712518"/>
                <a:gd name="connsiteX6" fmla="*/ 0 w 4358246"/>
                <a:gd name="connsiteY6" fmla="*/ 1 h 712518"/>
                <a:gd name="connsiteX0" fmla="*/ 0 w 4358246"/>
                <a:gd name="connsiteY0" fmla="*/ 1 h 961899"/>
                <a:gd name="connsiteX1" fmla="*/ 11875 w 4358246"/>
                <a:gd name="connsiteY1" fmla="*/ 712518 h 961899"/>
                <a:gd name="connsiteX2" fmla="*/ 1223158 w 4358246"/>
                <a:gd name="connsiteY2" fmla="*/ 961899 h 961899"/>
                <a:gd name="connsiteX3" fmla="*/ 4358246 w 4358246"/>
                <a:gd name="connsiteY3" fmla="*/ 617515 h 961899"/>
                <a:gd name="connsiteX4" fmla="*/ 2683825 w 4358246"/>
                <a:gd name="connsiteY4" fmla="*/ 617516 h 961899"/>
                <a:gd name="connsiteX5" fmla="*/ 2695698 w 4358246"/>
                <a:gd name="connsiteY5" fmla="*/ 0 h 961899"/>
                <a:gd name="connsiteX6" fmla="*/ 0 w 4358246"/>
                <a:gd name="connsiteY6" fmla="*/ 1 h 961899"/>
                <a:gd name="connsiteX0" fmla="*/ 0 w 4358246"/>
                <a:gd name="connsiteY0" fmla="*/ 1 h 961899"/>
                <a:gd name="connsiteX1" fmla="*/ 11875 w 4358246"/>
                <a:gd name="connsiteY1" fmla="*/ 712518 h 961899"/>
                <a:gd name="connsiteX2" fmla="*/ 1223158 w 4358246"/>
                <a:gd name="connsiteY2" fmla="*/ 961899 h 961899"/>
                <a:gd name="connsiteX3" fmla="*/ 2695692 w 4358246"/>
                <a:gd name="connsiteY3" fmla="*/ 802617 h 961899"/>
                <a:gd name="connsiteX4" fmla="*/ 4358246 w 4358246"/>
                <a:gd name="connsiteY4" fmla="*/ 617515 h 961899"/>
                <a:gd name="connsiteX5" fmla="*/ 2683825 w 4358246"/>
                <a:gd name="connsiteY5" fmla="*/ 617516 h 961899"/>
                <a:gd name="connsiteX6" fmla="*/ 2695698 w 4358246"/>
                <a:gd name="connsiteY6" fmla="*/ 0 h 961899"/>
                <a:gd name="connsiteX7" fmla="*/ 0 w 4358246"/>
                <a:gd name="connsiteY7" fmla="*/ 1 h 961899"/>
                <a:gd name="connsiteX0" fmla="*/ 0 w 4358246"/>
                <a:gd name="connsiteY0" fmla="*/ 1 h 802617"/>
                <a:gd name="connsiteX1" fmla="*/ 11875 w 4358246"/>
                <a:gd name="connsiteY1" fmla="*/ 712518 h 802617"/>
                <a:gd name="connsiteX2" fmla="*/ 1258784 w 4358246"/>
                <a:gd name="connsiteY2" fmla="*/ 688767 h 802617"/>
                <a:gd name="connsiteX3" fmla="*/ 2695692 w 4358246"/>
                <a:gd name="connsiteY3" fmla="*/ 802617 h 802617"/>
                <a:gd name="connsiteX4" fmla="*/ 4358246 w 4358246"/>
                <a:gd name="connsiteY4" fmla="*/ 617515 h 802617"/>
                <a:gd name="connsiteX5" fmla="*/ 2683825 w 4358246"/>
                <a:gd name="connsiteY5" fmla="*/ 617516 h 802617"/>
                <a:gd name="connsiteX6" fmla="*/ 2695698 w 4358246"/>
                <a:gd name="connsiteY6" fmla="*/ 0 h 802617"/>
                <a:gd name="connsiteX7" fmla="*/ 0 w 4358246"/>
                <a:gd name="connsiteY7" fmla="*/ 1 h 802617"/>
                <a:gd name="connsiteX0" fmla="*/ 0 w 4358246"/>
                <a:gd name="connsiteY0" fmla="*/ 1 h 2156404"/>
                <a:gd name="connsiteX1" fmla="*/ 11875 w 4358246"/>
                <a:gd name="connsiteY1" fmla="*/ 712518 h 2156404"/>
                <a:gd name="connsiteX2" fmla="*/ 1258784 w 4358246"/>
                <a:gd name="connsiteY2" fmla="*/ 688767 h 2156404"/>
                <a:gd name="connsiteX3" fmla="*/ 1341905 w 4358246"/>
                <a:gd name="connsiteY3" fmla="*/ 2156404 h 2156404"/>
                <a:gd name="connsiteX4" fmla="*/ 4358246 w 4358246"/>
                <a:gd name="connsiteY4" fmla="*/ 617515 h 2156404"/>
                <a:gd name="connsiteX5" fmla="*/ 2683825 w 4358246"/>
                <a:gd name="connsiteY5" fmla="*/ 617516 h 2156404"/>
                <a:gd name="connsiteX6" fmla="*/ 2695698 w 4358246"/>
                <a:gd name="connsiteY6" fmla="*/ 0 h 2156404"/>
                <a:gd name="connsiteX7" fmla="*/ 0 w 4358246"/>
                <a:gd name="connsiteY7" fmla="*/ 1 h 2156404"/>
                <a:gd name="connsiteX0" fmla="*/ 0 w 4358246"/>
                <a:gd name="connsiteY0" fmla="*/ 1 h 2156404"/>
                <a:gd name="connsiteX1" fmla="*/ 11875 w 4358246"/>
                <a:gd name="connsiteY1" fmla="*/ 712518 h 2156404"/>
                <a:gd name="connsiteX2" fmla="*/ 1341911 w 4358246"/>
                <a:gd name="connsiteY2" fmla="*/ 688767 h 2156404"/>
                <a:gd name="connsiteX3" fmla="*/ 1341905 w 4358246"/>
                <a:gd name="connsiteY3" fmla="*/ 2156404 h 2156404"/>
                <a:gd name="connsiteX4" fmla="*/ 4358246 w 4358246"/>
                <a:gd name="connsiteY4" fmla="*/ 617515 h 2156404"/>
                <a:gd name="connsiteX5" fmla="*/ 2683825 w 4358246"/>
                <a:gd name="connsiteY5" fmla="*/ 617516 h 2156404"/>
                <a:gd name="connsiteX6" fmla="*/ 2695698 w 4358246"/>
                <a:gd name="connsiteY6" fmla="*/ 0 h 2156404"/>
                <a:gd name="connsiteX7" fmla="*/ 0 w 4358246"/>
                <a:gd name="connsiteY7" fmla="*/ 1 h 2156404"/>
                <a:gd name="connsiteX0" fmla="*/ 0 w 4358246"/>
                <a:gd name="connsiteY0" fmla="*/ 1 h 2334534"/>
                <a:gd name="connsiteX1" fmla="*/ 11875 w 4358246"/>
                <a:gd name="connsiteY1" fmla="*/ 712518 h 2334534"/>
                <a:gd name="connsiteX2" fmla="*/ 1341911 w 4358246"/>
                <a:gd name="connsiteY2" fmla="*/ 688767 h 2334534"/>
                <a:gd name="connsiteX3" fmla="*/ 1341905 w 4358246"/>
                <a:gd name="connsiteY3" fmla="*/ 2334534 h 2334534"/>
                <a:gd name="connsiteX4" fmla="*/ 4358246 w 4358246"/>
                <a:gd name="connsiteY4" fmla="*/ 617515 h 2334534"/>
                <a:gd name="connsiteX5" fmla="*/ 2683825 w 4358246"/>
                <a:gd name="connsiteY5" fmla="*/ 617516 h 2334534"/>
                <a:gd name="connsiteX6" fmla="*/ 2695698 w 4358246"/>
                <a:gd name="connsiteY6" fmla="*/ 0 h 2334534"/>
                <a:gd name="connsiteX7" fmla="*/ 0 w 4358246"/>
                <a:gd name="connsiteY7" fmla="*/ 1 h 2334534"/>
                <a:gd name="connsiteX0" fmla="*/ 0 w 4358246"/>
                <a:gd name="connsiteY0" fmla="*/ 1 h 2334534"/>
                <a:gd name="connsiteX1" fmla="*/ 11875 w 4358246"/>
                <a:gd name="connsiteY1" fmla="*/ 712518 h 2334534"/>
                <a:gd name="connsiteX2" fmla="*/ 1341911 w 4358246"/>
                <a:gd name="connsiteY2" fmla="*/ 688767 h 2334534"/>
                <a:gd name="connsiteX3" fmla="*/ 1341905 w 4358246"/>
                <a:gd name="connsiteY3" fmla="*/ 2334534 h 2334534"/>
                <a:gd name="connsiteX4" fmla="*/ 3016325 w 4358246"/>
                <a:gd name="connsiteY4" fmla="*/ 1348881 h 2334534"/>
                <a:gd name="connsiteX5" fmla="*/ 4358246 w 4358246"/>
                <a:gd name="connsiteY5" fmla="*/ 617515 h 2334534"/>
                <a:gd name="connsiteX6" fmla="*/ 2683825 w 4358246"/>
                <a:gd name="connsiteY6" fmla="*/ 617516 h 2334534"/>
                <a:gd name="connsiteX7" fmla="*/ 2695698 w 4358246"/>
                <a:gd name="connsiteY7" fmla="*/ 0 h 2334534"/>
                <a:gd name="connsiteX8" fmla="*/ 0 w 4358246"/>
                <a:gd name="connsiteY8" fmla="*/ 1 h 2334534"/>
                <a:gd name="connsiteX0" fmla="*/ 0 w 4358246"/>
                <a:gd name="connsiteY0" fmla="*/ 1 h 2334534"/>
                <a:gd name="connsiteX1" fmla="*/ 11875 w 4358246"/>
                <a:gd name="connsiteY1" fmla="*/ 712518 h 2334534"/>
                <a:gd name="connsiteX2" fmla="*/ 1341911 w 4358246"/>
                <a:gd name="connsiteY2" fmla="*/ 688767 h 2334534"/>
                <a:gd name="connsiteX3" fmla="*/ 1341905 w 4358246"/>
                <a:gd name="connsiteY3" fmla="*/ 2334534 h 2334534"/>
                <a:gd name="connsiteX4" fmla="*/ 4310736 w 4358246"/>
                <a:gd name="connsiteY4" fmla="*/ 2275157 h 2334534"/>
                <a:gd name="connsiteX5" fmla="*/ 4358246 w 4358246"/>
                <a:gd name="connsiteY5" fmla="*/ 617515 h 2334534"/>
                <a:gd name="connsiteX6" fmla="*/ 2683825 w 4358246"/>
                <a:gd name="connsiteY6" fmla="*/ 617516 h 2334534"/>
                <a:gd name="connsiteX7" fmla="*/ 2695698 w 4358246"/>
                <a:gd name="connsiteY7" fmla="*/ 0 h 2334534"/>
                <a:gd name="connsiteX8" fmla="*/ 0 w 4358246"/>
                <a:gd name="connsiteY8" fmla="*/ 1 h 2334534"/>
                <a:gd name="connsiteX0" fmla="*/ 0 w 4358246"/>
                <a:gd name="connsiteY0" fmla="*/ 1 h 2275157"/>
                <a:gd name="connsiteX1" fmla="*/ 11875 w 4358246"/>
                <a:gd name="connsiteY1" fmla="*/ 712518 h 2275157"/>
                <a:gd name="connsiteX2" fmla="*/ 1341911 w 4358246"/>
                <a:gd name="connsiteY2" fmla="*/ 688767 h 2275157"/>
                <a:gd name="connsiteX3" fmla="*/ 1341905 w 4358246"/>
                <a:gd name="connsiteY3" fmla="*/ 2275157 h 2275157"/>
                <a:gd name="connsiteX4" fmla="*/ 4310736 w 4358246"/>
                <a:gd name="connsiteY4" fmla="*/ 2275157 h 2275157"/>
                <a:gd name="connsiteX5" fmla="*/ 4358246 w 4358246"/>
                <a:gd name="connsiteY5" fmla="*/ 617515 h 2275157"/>
                <a:gd name="connsiteX6" fmla="*/ 2683825 w 4358246"/>
                <a:gd name="connsiteY6" fmla="*/ 617516 h 2275157"/>
                <a:gd name="connsiteX7" fmla="*/ 2695698 w 4358246"/>
                <a:gd name="connsiteY7" fmla="*/ 0 h 2275157"/>
                <a:gd name="connsiteX8" fmla="*/ 0 w 4358246"/>
                <a:gd name="connsiteY8" fmla="*/ 1 h 2275157"/>
                <a:gd name="connsiteX0" fmla="*/ 0 w 4358246"/>
                <a:gd name="connsiteY0" fmla="*/ 1 h 2287032"/>
                <a:gd name="connsiteX1" fmla="*/ 11875 w 4358246"/>
                <a:gd name="connsiteY1" fmla="*/ 712518 h 2287032"/>
                <a:gd name="connsiteX2" fmla="*/ 1341911 w 4358246"/>
                <a:gd name="connsiteY2" fmla="*/ 688767 h 2287032"/>
                <a:gd name="connsiteX3" fmla="*/ 1341905 w 4358246"/>
                <a:gd name="connsiteY3" fmla="*/ 2275157 h 2287032"/>
                <a:gd name="connsiteX4" fmla="*/ 4346362 w 4358246"/>
                <a:gd name="connsiteY4" fmla="*/ 2287032 h 2287032"/>
                <a:gd name="connsiteX5" fmla="*/ 4358246 w 4358246"/>
                <a:gd name="connsiteY5" fmla="*/ 617515 h 2287032"/>
                <a:gd name="connsiteX6" fmla="*/ 2683825 w 4358246"/>
                <a:gd name="connsiteY6" fmla="*/ 617516 h 2287032"/>
                <a:gd name="connsiteX7" fmla="*/ 2695698 w 4358246"/>
                <a:gd name="connsiteY7" fmla="*/ 0 h 2287032"/>
                <a:gd name="connsiteX8" fmla="*/ 0 w 4358246"/>
                <a:gd name="connsiteY8" fmla="*/ 1 h 2287032"/>
                <a:gd name="connsiteX0" fmla="*/ 0 w 4382331"/>
                <a:gd name="connsiteY0" fmla="*/ 1 h 2298908"/>
                <a:gd name="connsiteX1" fmla="*/ 11875 w 4382331"/>
                <a:gd name="connsiteY1" fmla="*/ 712518 h 2298908"/>
                <a:gd name="connsiteX2" fmla="*/ 1341911 w 4382331"/>
                <a:gd name="connsiteY2" fmla="*/ 688767 h 2298908"/>
                <a:gd name="connsiteX3" fmla="*/ 1341905 w 4382331"/>
                <a:gd name="connsiteY3" fmla="*/ 2275157 h 2298908"/>
                <a:gd name="connsiteX4" fmla="*/ 4381988 w 4382331"/>
                <a:gd name="connsiteY4" fmla="*/ 2298908 h 2298908"/>
                <a:gd name="connsiteX5" fmla="*/ 4358246 w 4382331"/>
                <a:gd name="connsiteY5" fmla="*/ 617515 h 2298908"/>
                <a:gd name="connsiteX6" fmla="*/ 2683825 w 4382331"/>
                <a:gd name="connsiteY6" fmla="*/ 617516 h 2298908"/>
                <a:gd name="connsiteX7" fmla="*/ 2695698 w 4382331"/>
                <a:gd name="connsiteY7" fmla="*/ 0 h 2298908"/>
                <a:gd name="connsiteX8" fmla="*/ 0 w 4382331"/>
                <a:gd name="connsiteY8" fmla="*/ 1 h 2298908"/>
                <a:gd name="connsiteX0" fmla="*/ 0 w 4405747"/>
                <a:gd name="connsiteY0" fmla="*/ 1 h 2298908"/>
                <a:gd name="connsiteX1" fmla="*/ 11875 w 4405747"/>
                <a:gd name="connsiteY1" fmla="*/ 712518 h 2298908"/>
                <a:gd name="connsiteX2" fmla="*/ 1341911 w 4405747"/>
                <a:gd name="connsiteY2" fmla="*/ 688767 h 2298908"/>
                <a:gd name="connsiteX3" fmla="*/ 1341905 w 4405747"/>
                <a:gd name="connsiteY3" fmla="*/ 2275157 h 2298908"/>
                <a:gd name="connsiteX4" fmla="*/ 4381988 w 4405747"/>
                <a:gd name="connsiteY4" fmla="*/ 2298908 h 2298908"/>
                <a:gd name="connsiteX5" fmla="*/ 4405747 w 4405747"/>
                <a:gd name="connsiteY5" fmla="*/ 617515 h 2298908"/>
                <a:gd name="connsiteX6" fmla="*/ 2683825 w 4405747"/>
                <a:gd name="connsiteY6" fmla="*/ 617516 h 2298908"/>
                <a:gd name="connsiteX7" fmla="*/ 2695698 w 4405747"/>
                <a:gd name="connsiteY7" fmla="*/ 0 h 2298908"/>
                <a:gd name="connsiteX8" fmla="*/ 0 w 4405747"/>
                <a:gd name="connsiteY8" fmla="*/ 1 h 2298908"/>
                <a:gd name="connsiteX0" fmla="*/ 0 w 4405747"/>
                <a:gd name="connsiteY0" fmla="*/ 1 h 2298908"/>
                <a:gd name="connsiteX1" fmla="*/ 11875 w 4405747"/>
                <a:gd name="connsiteY1" fmla="*/ 712518 h 2298908"/>
                <a:gd name="connsiteX2" fmla="*/ 1341911 w 4405747"/>
                <a:gd name="connsiteY2" fmla="*/ 688767 h 2298908"/>
                <a:gd name="connsiteX3" fmla="*/ 1341905 w 4405747"/>
                <a:gd name="connsiteY3" fmla="*/ 2275157 h 2298908"/>
                <a:gd name="connsiteX4" fmla="*/ 4381988 w 4405747"/>
                <a:gd name="connsiteY4" fmla="*/ 2298908 h 2298908"/>
                <a:gd name="connsiteX5" fmla="*/ 4405747 w 4405747"/>
                <a:gd name="connsiteY5" fmla="*/ 629391 h 2298908"/>
                <a:gd name="connsiteX6" fmla="*/ 2683825 w 4405747"/>
                <a:gd name="connsiteY6" fmla="*/ 617516 h 2298908"/>
                <a:gd name="connsiteX7" fmla="*/ 2695698 w 4405747"/>
                <a:gd name="connsiteY7" fmla="*/ 0 h 2298908"/>
                <a:gd name="connsiteX8" fmla="*/ 0 w 4405747"/>
                <a:gd name="connsiteY8" fmla="*/ 1 h 2298908"/>
                <a:gd name="connsiteX0" fmla="*/ 0 w 4382515"/>
                <a:gd name="connsiteY0" fmla="*/ 1 h 2298908"/>
                <a:gd name="connsiteX1" fmla="*/ 11875 w 4382515"/>
                <a:gd name="connsiteY1" fmla="*/ 712518 h 2298908"/>
                <a:gd name="connsiteX2" fmla="*/ 1341911 w 4382515"/>
                <a:gd name="connsiteY2" fmla="*/ 688767 h 2298908"/>
                <a:gd name="connsiteX3" fmla="*/ 1341905 w 4382515"/>
                <a:gd name="connsiteY3" fmla="*/ 2275157 h 2298908"/>
                <a:gd name="connsiteX4" fmla="*/ 4381988 w 4382515"/>
                <a:gd name="connsiteY4" fmla="*/ 2298908 h 2298908"/>
                <a:gd name="connsiteX5" fmla="*/ 4370121 w 4382515"/>
                <a:gd name="connsiteY5" fmla="*/ 629391 h 2298908"/>
                <a:gd name="connsiteX6" fmla="*/ 2683825 w 4382515"/>
                <a:gd name="connsiteY6" fmla="*/ 617516 h 2298908"/>
                <a:gd name="connsiteX7" fmla="*/ 2695698 w 4382515"/>
                <a:gd name="connsiteY7" fmla="*/ 0 h 2298908"/>
                <a:gd name="connsiteX8" fmla="*/ 0 w 4382515"/>
                <a:gd name="connsiteY8" fmla="*/ 1 h 2298908"/>
                <a:gd name="connsiteX0" fmla="*/ 0 w 4405747"/>
                <a:gd name="connsiteY0" fmla="*/ 1 h 2298908"/>
                <a:gd name="connsiteX1" fmla="*/ 11875 w 4405747"/>
                <a:gd name="connsiteY1" fmla="*/ 712518 h 2298908"/>
                <a:gd name="connsiteX2" fmla="*/ 1341911 w 4405747"/>
                <a:gd name="connsiteY2" fmla="*/ 688767 h 2298908"/>
                <a:gd name="connsiteX3" fmla="*/ 1341905 w 4405747"/>
                <a:gd name="connsiteY3" fmla="*/ 2275157 h 2298908"/>
                <a:gd name="connsiteX4" fmla="*/ 4381988 w 4405747"/>
                <a:gd name="connsiteY4" fmla="*/ 2298908 h 2298908"/>
                <a:gd name="connsiteX5" fmla="*/ 4405747 w 4405747"/>
                <a:gd name="connsiteY5" fmla="*/ 605641 h 2298908"/>
                <a:gd name="connsiteX6" fmla="*/ 2683825 w 4405747"/>
                <a:gd name="connsiteY6" fmla="*/ 617516 h 2298908"/>
                <a:gd name="connsiteX7" fmla="*/ 2695698 w 4405747"/>
                <a:gd name="connsiteY7" fmla="*/ 0 h 2298908"/>
                <a:gd name="connsiteX8" fmla="*/ 0 w 4405747"/>
                <a:gd name="connsiteY8" fmla="*/ 1 h 2298908"/>
                <a:gd name="connsiteX0" fmla="*/ 0 w 4405747"/>
                <a:gd name="connsiteY0" fmla="*/ 1 h 2298908"/>
                <a:gd name="connsiteX1" fmla="*/ 11875 w 4405747"/>
                <a:gd name="connsiteY1" fmla="*/ 712518 h 2298908"/>
                <a:gd name="connsiteX2" fmla="*/ 1341911 w 4405747"/>
                <a:gd name="connsiteY2" fmla="*/ 688767 h 2298908"/>
                <a:gd name="connsiteX3" fmla="*/ 1341905 w 4405747"/>
                <a:gd name="connsiteY3" fmla="*/ 2275157 h 2298908"/>
                <a:gd name="connsiteX4" fmla="*/ 4381988 w 4405747"/>
                <a:gd name="connsiteY4" fmla="*/ 2298908 h 2298908"/>
                <a:gd name="connsiteX5" fmla="*/ 4405747 w 4405747"/>
                <a:gd name="connsiteY5" fmla="*/ 605641 h 2298908"/>
                <a:gd name="connsiteX6" fmla="*/ 2695700 w 4405747"/>
                <a:gd name="connsiteY6" fmla="*/ 736269 h 2298908"/>
                <a:gd name="connsiteX7" fmla="*/ 2695698 w 4405747"/>
                <a:gd name="connsiteY7" fmla="*/ 0 h 2298908"/>
                <a:gd name="connsiteX8" fmla="*/ 0 w 4405747"/>
                <a:gd name="connsiteY8" fmla="*/ 1 h 2298908"/>
                <a:gd name="connsiteX0" fmla="*/ 0 w 4393872"/>
                <a:gd name="connsiteY0" fmla="*/ 1 h 2298908"/>
                <a:gd name="connsiteX1" fmla="*/ 11875 w 4393872"/>
                <a:gd name="connsiteY1" fmla="*/ 712518 h 2298908"/>
                <a:gd name="connsiteX2" fmla="*/ 1341911 w 4393872"/>
                <a:gd name="connsiteY2" fmla="*/ 688767 h 2298908"/>
                <a:gd name="connsiteX3" fmla="*/ 1341905 w 4393872"/>
                <a:gd name="connsiteY3" fmla="*/ 2275157 h 2298908"/>
                <a:gd name="connsiteX4" fmla="*/ 4381988 w 4393872"/>
                <a:gd name="connsiteY4" fmla="*/ 2298908 h 2298908"/>
                <a:gd name="connsiteX5" fmla="*/ 4393872 w 4393872"/>
                <a:gd name="connsiteY5" fmla="*/ 724394 h 2298908"/>
                <a:gd name="connsiteX6" fmla="*/ 2695700 w 4393872"/>
                <a:gd name="connsiteY6" fmla="*/ 736269 h 2298908"/>
                <a:gd name="connsiteX7" fmla="*/ 2695698 w 4393872"/>
                <a:gd name="connsiteY7" fmla="*/ 0 h 2298908"/>
                <a:gd name="connsiteX8" fmla="*/ 0 w 4393872"/>
                <a:gd name="connsiteY8" fmla="*/ 1 h 2298908"/>
                <a:gd name="connsiteX0" fmla="*/ 0 w 4393872"/>
                <a:gd name="connsiteY0" fmla="*/ 1 h 3213308"/>
                <a:gd name="connsiteX1" fmla="*/ 11875 w 4393872"/>
                <a:gd name="connsiteY1" fmla="*/ 712518 h 3213308"/>
                <a:gd name="connsiteX2" fmla="*/ 1341911 w 4393872"/>
                <a:gd name="connsiteY2" fmla="*/ 688767 h 3213308"/>
                <a:gd name="connsiteX3" fmla="*/ 1353780 w 4393872"/>
                <a:gd name="connsiteY3" fmla="*/ 3213308 h 3213308"/>
                <a:gd name="connsiteX4" fmla="*/ 4381988 w 4393872"/>
                <a:gd name="connsiteY4" fmla="*/ 2298908 h 3213308"/>
                <a:gd name="connsiteX5" fmla="*/ 4393872 w 4393872"/>
                <a:gd name="connsiteY5" fmla="*/ 724394 h 3213308"/>
                <a:gd name="connsiteX6" fmla="*/ 2695700 w 4393872"/>
                <a:gd name="connsiteY6" fmla="*/ 736269 h 3213308"/>
                <a:gd name="connsiteX7" fmla="*/ 2695698 w 4393872"/>
                <a:gd name="connsiteY7" fmla="*/ 0 h 3213308"/>
                <a:gd name="connsiteX8" fmla="*/ 0 w 4393872"/>
                <a:gd name="connsiteY8" fmla="*/ 1 h 3213308"/>
                <a:gd name="connsiteX0" fmla="*/ 0 w 4393872"/>
                <a:gd name="connsiteY0" fmla="*/ 1 h 3213308"/>
                <a:gd name="connsiteX1" fmla="*/ 11875 w 4393872"/>
                <a:gd name="connsiteY1" fmla="*/ 712518 h 3213308"/>
                <a:gd name="connsiteX2" fmla="*/ 1341911 w 4393872"/>
                <a:gd name="connsiteY2" fmla="*/ 688767 h 3213308"/>
                <a:gd name="connsiteX3" fmla="*/ 1353780 w 4393872"/>
                <a:gd name="connsiteY3" fmla="*/ 3213308 h 3213308"/>
                <a:gd name="connsiteX4" fmla="*/ 3431962 w 4393872"/>
                <a:gd name="connsiteY4" fmla="*/ 2572040 h 3213308"/>
                <a:gd name="connsiteX5" fmla="*/ 4381988 w 4393872"/>
                <a:gd name="connsiteY5" fmla="*/ 2298908 h 3213308"/>
                <a:gd name="connsiteX6" fmla="*/ 4393872 w 4393872"/>
                <a:gd name="connsiteY6" fmla="*/ 724394 h 3213308"/>
                <a:gd name="connsiteX7" fmla="*/ 2695700 w 4393872"/>
                <a:gd name="connsiteY7" fmla="*/ 736269 h 3213308"/>
                <a:gd name="connsiteX8" fmla="*/ 2695698 w 4393872"/>
                <a:gd name="connsiteY8" fmla="*/ 0 h 3213308"/>
                <a:gd name="connsiteX9" fmla="*/ 0 w 4393872"/>
                <a:gd name="connsiteY9" fmla="*/ 1 h 3213308"/>
                <a:gd name="connsiteX0" fmla="*/ 0 w 4393872"/>
                <a:gd name="connsiteY0" fmla="*/ 1 h 3213308"/>
                <a:gd name="connsiteX1" fmla="*/ 11875 w 4393872"/>
                <a:gd name="connsiteY1" fmla="*/ 712518 h 3213308"/>
                <a:gd name="connsiteX2" fmla="*/ 1341911 w 4393872"/>
                <a:gd name="connsiteY2" fmla="*/ 688767 h 3213308"/>
                <a:gd name="connsiteX3" fmla="*/ 1353780 w 4393872"/>
                <a:gd name="connsiteY3" fmla="*/ 3213308 h 3213308"/>
                <a:gd name="connsiteX4" fmla="*/ 3431962 w 4393872"/>
                <a:gd name="connsiteY4" fmla="*/ 2322658 h 3213308"/>
                <a:gd name="connsiteX5" fmla="*/ 4381988 w 4393872"/>
                <a:gd name="connsiteY5" fmla="*/ 2298908 h 3213308"/>
                <a:gd name="connsiteX6" fmla="*/ 4393872 w 4393872"/>
                <a:gd name="connsiteY6" fmla="*/ 724394 h 3213308"/>
                <a:gd name="connsiteX7" fmla="*/ 2695700 w 4393872"/>
                <a:gd name="connsiteY7" fmla="*/ 736269 h 3213308"/>
                <a:gd name="connsiteX8" fmla="*/ 2695698 w 4393872"/>
                <a:gd name="connsiteY8" fmla="*/ 0 h 3213308"/>
                <a:gd name="connsiteX9" fmla="*/ 0 w 4393872"/>
                <a:gd name="connsiteY9" fmla="*/ 1 h 3213308"/>
                <a:gd name="connsiteX0" fmla="*/ 0 w 4393872"/>
                <a:gd name="connsiteY0" fmla="*/ 1 h 3213308"/>
                <a:gd name="connsiteX1" fmla="*/ 11875 w 4393872"/>
                <a:gd name="connsiteY1" fmla="*/ 712518 h 3213308"/>
                <a:gd name="connsiteX2" fmla="*/ 1341911 w 4393872"/>
                <a:gd name="connsiteY2" fmla="*/ 688767 h 3213308"/>
                <a:gd name="connsiteX3" fmla="*/ 1353780 w 4393872"/>
                <a:gd name="connsiteY3" fmla="*/ 3213308 h 3213308"/>
                <a:gd name="connsiteX4" fmla="*/ 2505687 w 4393872"/>
                <a:gd name="connsiteY4" fmla="*/ 2726419 h 3213308"/>
                <a:gd name="connsiteX5" fmla="*/ 3431962 w 4393872"/>
                <a:gd name="connsiteY5" fmla="*/ 2322658 h 3213308"/>
                <a:gd name="connsiteX6" fmla="*/ 4381988 w 4393872"/>
                <a:gd name="connsiteY6" fmla="*/ 2298908 h 3213308"/>
                <a:gd name="connsiteX7" fmla="*/ 4393872 w 4393872"/>
                <a:gd name="connsiteY7" fmla="*/ 724394 h 3213308"/>
                <a:gd name="connsiteX8" fmla="*/ 2695700 w 4393872"/>
                <a:gd name="connsiteY8" fmla="*/ 736269 h 3213308"/>
                <a:gd name="connsiteX9" fmla="*/ 2695698 w 4393872"/>
                <a:gd name="connsiteY9" fmla="*/ 0 h 3213308"/>
                <a:gd name="connsiteX10" fmla="*/ 0 w 4393872"/>
                <a:gd name="connsiteY10" fmla="*/ 1 h 3213308"/>
                <a:gd name="connsiteX0" fmla="*/ 0 w 4393872"/>
                <a:gd name="connsiteY0" fmla="*/ 1 h 3225183"/>
                <a:gd name="connsiteX1" fmla="*/ 11875 w 4393872"/>
                <a:gd name="connsiteY1" fmla="*/ 712518 h 3225183"/>
                <a:gd name="connsiteX2" fmla="*/ 1341911 w 4393872"/>
                <a:gd name="connsiteY2" fmla="*/ 688767 h 3225183"/>
                <a:gd name="connsiteX3" fmla="*/ 1353780 w 4393872"/>
                <a:gd name="connsiteY3" fmla="*/ 3213308 h 3225183"/>
                <a:gd name="connsiteX4" fmla="*/ 3455712 w 4393872"/>
                <a:gd name="connsiteY4" fmla="*/ 3225183 h 3225183"/>
                <a:gd name="connsiteX5" fmla="*/ 3431962 w 4393872"/>
                <a:gd name="connsiteY5" fmla="*/ 2322658 h 3225183"/>
                <a:gd name="connsiteX6" fmla="*/ 4381988 w 4393872"/>
                <a:gd name="connsiteY6" fmla="*/ 2298908 h 3225183"/>
                <a:gd name="connsiteX7" fmla="*/ 4393872 w 4393872"/>
                <a:gd name="connsiteY7" fmla="*/ 724394 h 3225183"/>
                <a:gd name="connsiteX8" fmla="*/ 2695700 w 4393872"/>
                <a:gd name="connsiteY8" fmla="*/ 736269 h 3225183"/>
                <a:gd name="connsiteX9" fmla="*/ 2695698 w 4393872"/>
                <a:gd name="connsiteY9" fmla="*/ 0 h 3225183"/>
                <a:gd name="connsiteX10" fmla="*/ 0 w 4393872"/>
                <a:gd name="connsiteY10" fmla="*/ 1 h 3225183"/>
                <a:gd name="connsiteX0" fmla="*/ 0 w 4393872"/>
                <a:gd name="connsiteY0" fmla="*/ 1 h 3225183"/>
                <a:gd name="connsiteX1" fmla="*/ 11875 w 4393872"/>
                <a:gd name="connsiteY1" fmla="*/ 712518 h 3225183"/>
                <a:gd name="connsiteX2" fmla="*/ 1341911 w 4393872"/>
                <a:gd name="connsiteY2" fmla="*/ 688767 h 3225183"/>
                <a:gd name="connsiteX3" fmla="*/ 1353780 w 4393872"/>
                <a:gd name="connsiteY3" fmla="*/ 3213308 h 3225183"/>
                <a:gd name="connsiteX4" fmla="*/ 3455712 w 4393872"/>
                <a:gd name="connsiteY4" fmla="*/ 3225183 h 3225183"/>
                <a:gd name="connsiteX5" fmla="*/ 3455712 w 4393872"/>
                <a:gd name="connsiteY5" fmla="*/ 2298908 h 3225183"/>
                <a:gd name="connsiteX6" fmla="*/ 4381988 w 4393872"/>
                <a:gd name="connsiteY6" fmla="*/ 2298908 h 3225183"/>
                <a:gd name="connsiteX7" fmla="*/ 4393872 w 4393872"/>
                <a:gd name="connsiteY7" fmla="*/ 724394 h 3225183"/>
                <a:gd name="connsiteX8" fmla="*/ 2695700 w 4393872"/>
                <a:gd name="connsiteY8" fmla="*/ 736269 h 3225183"/>
                <a:gd name="connsiteX9" fmla="*/ 2695698 w 4393872"/>
                <a:gd name="connsiteY9" fmla="*/ 0 h 3225183"/>
                <a:gd name="connsiteX10" fmla="*/ 0 w 4393872"/>
                <a:gd name="connsiteY10" fmla="*/ 1 h 3225183"/>
                <a:gd name="connsiteX0" fmla="*/ 0 w 4393872"/>
                <a:gd name="connsiteY0" fmla="*/ 1 h 3225183"/>
                <a:gd name="connsiteX1" fmla="*/ 11875 w 4393872"/>
                <a:gd name="connsiteY1" fmla="*/ 712518 h 3225183"/>
                <a:gd name="connsiteX2" fmla="*/ 1341911 w 4393872"/>
                <a:gd name="connsiteY2" fmla="*/ 688767 h 3225183"/>
                <a:gd name="connsiteX3" fmla="*/ 1353780 w 4393872"/>
                <a:gd name="connsiteY3" fmla="*/ 3213308 h 3225183"/>
                <a:gd name="connsiteX4" fmla="*/ 3455712 w 4393872"/>
                <a:gd name="connsiteY4" fmla="*/ 3225183 h 3225183"/>
                <a:gd name="connsiteX5" fmla="*/ 3360709 w 4393872"/>
                <a:gd name="connsiteY5" fmla="*/ 2168279 h 3225183"/>
                <a:gd name="connsiteX6" fmla="*/ 4381988 w 4393872"/>
                <a:gd name="connsiteY6" fmla="*/ 2298908 h 3225183"/>
                <a:gd name="connsiteX7" fmla="*/ 4393872 w 4393872"/>
                <a:gd name="connsiteY7" fmla="*/ 724394 h 3225183"/>
                <a:gd name="connsiteX8" fmla="*/ 2695700 w 4393872"/>
                <a:gd name="connsiteY8" fmla="*/ 736269 h 3225183"/>
                <a:gd name="connsiteX9" fmla="*/ 2695698 w 4393872"/>
                <a:gd name="connsiteY9" fmla="*/ 0 h 3225183"/>
                <a:gd name="connsiteX10" fmla="*/ 0 w 4393872"/>
                <a:gd name="connsiteY10" fmla="*/ 1 h 3225183"/>
                <a:gd name="connsiteX0" fmla="*/ 0 w 4393872"/>
                <a:gd name="connsiteY0" fmla="*/ 1 h 3272684"/>
                <a:gd name="connsiteX1" fmla="*/ 11875 w 4393872"/>
                <a:gd name="connsiteY1" fmla="*/ 712518 h 3272684"/>
                <a:gd name="connsiteX2" fmla="*/ 1341911 w 4393872"/>
                <a:gd name="connsiteY2" fmla="*/ 688767 h 3272684"/>
                <a:gd name="connsiteX3" fmla="*/ 1353780 w 4393872"/>
                <a:gd name="connsiteY3" fmla="*/ 3213308 h 3272684"/>
                <a:gd name="connsiteX4" fmla="*/ 3360710 w 4393872"/>
                <a:gd name="connsiteY4" fmla="*/ 3272684 h 3272684"/>
                <a:gd name="connsiteX5" fmla="*/ 3360709 w 4393872"/>
                <a:gd name="connsiteY5" fmla="*/ 2168279 h 3272684"/>
                <a:gd name="connsiteX6" fmla="*/ 4381988 w 4393872"/>
                <a:gd name="connsiteY6" fmla="*/ 2298908 h 3272684"/>
                <a:gd name="connsiteX7" fmla="*/ 4393872 w 4393872"/>
                <a:gd name="connsiteY7" fmla="*/ 724394 h 3272684"/>
                <a:gd name="connsiteX8" fmla="*/ 2695700 w 4393872"/>
                <a:gd name="connsiteY8" fmla="*/ 736269 h 3272684"/>
                <a:gd name="connsiteX9" fmla="*/ 2695698 w 4393872"/>
                <a:gd name="connsiteY9" fmla="*/ 0 h 3272684"/>
                <a:gd name="connsiteX10" fmla="*/ 0 w 4393872"/>
                <a:gd name="connsiteY10" fmla="*/ 1 h 3272684"/>
                <a:gd name="connsiteX0" fmla="*/ 0 w 4406266"/>
                <a:gd name="connsiteY0" fmla="*/ 1 h 3272684"/>
                <a:gd name="connsiteX1" fmla="*/ 11875 w 4406266"/>
                <a:gd name="connsiteY1" fmla="*/ 712518 h 3272684"/>
                <a:gd name="connsiteX2" fmla="*/ 1341911 w 4406266"/>
                <a:gd name="connsiteY2" fmla="*/ 688767 h 3272684"/>
                <a:gd name="connsiteX3" fmla="*/ 1353780 w 4406266"/>
                <a:gd name="connsiteY3" fmla="*/ 3213308 h 3272684"/>
                <a:gd name="connsiteX4" fmla="*/ 3360710 w 4406266"/>
                <a:gd name="connsiteY4" fmla="*/ 3272684 h 3272684"/>
                <a:gd name="connsiteX5" fmla="*/ 3360709 w 4406266"/>
                <a:gd name="connsiteY5" fmla="*/ 2168279 h 3272684"/>
                <a:gd name="connsiteX6" fmla="*/ 4405739 w 4406266"/>
                <a:gd name="connsiteY6" fmla="*/ 2192030 h 3272684"/>
                <a:gd name="connsiteX7" fmla="*/ 4393872 w 4406266"/>
                <a:gd name="connsiteY7" fmla="*/ 724394 h 3272684"/>
                <a:gd name="connsiteX8" fmla="*/ 2695700 w 4406266"/>
                <a:gd name="connsiteY8" fmla="*/ 736269 h 3272684"/>
                <a:gd name="connsiteX9" fmla="*/ 2695698 w 4406266"/>
                <a:gd name="connsiteY9" fmla="*/ 0 h 3272684"/>
                <a:gd name="connsiteX10" fmla="*/ 0 w 4406266"/>
                <a:gd name="connsiteY10" fmla="*/ 1 h 3272684"/>
                <a:gd name="connsiteX0" fmla="*/ 0 w 4406266"/>
                <a:gd name="connsiteY0" fmla="*/ 1 h 3272684"/>
                <a:gd name="connsiteX1" fmla="*/ 11875 w 4406266"/>
                <a:gd name="connsiteY1" fmla="*/ 712518 h 3272684"/>
                <a:gd name="connsiteX2" fmla="*/ 1341911 w 4406266"/>
                <a:gd name="connsiteY2" fmla="*/ 688767 h 3272684"/>
                <a:gd name="connsiteX3" fmla="*/ 1353780 w 4406266"/>
                <a:gd name="connsiteY3" fmla="*/ 3213308 h 3272684"/>
                <a:gd name="connsiteX4" fmla="*/ 3360710 w 4406266"/>
                <a:gd name="connsiteY4" fmla="*/ 3272684 h 3272684"/>
                <a:gd name="connsiteX5" fmla="*/ 3360709 w 4406266"/>
                <a:gd name="connsiteY5" fmla="*/ 2168279 h 3272684"/>
                <a:gd name="connsiteX6" fmla="*/ 4405739 w 4406266"/>
                <a:gd name="connsiteY6" fmla="*/ 2156404 h 3272684"/>
                <a:gd name="connsiteX7" fmla="*/ 4393872 w 4406266"/>
                <a:gd name="connsiteY7" fmla="*/ 724394 h 3272684"/>
                <a:gd name="connsiteX8" fmla="*/ 2695700 w 4406266"/>
                <a:gd name="connsiteY8" fmla="*/ 736269 h 3272684"/>
                <a:gd name="connsiteX9" fmla="*/ 2695698 w 4406266"/>
                <a:gd name="connsiteY9" fmla="*/ 0 h 3272684"/>
                <a:gd name="connsiteX10" fmla="*/ 0 w 4406266"/>
                <a:gd name="connsiteY10" fmla="*/ 1 h 3272684"/>
                <a:gd name="connsiteX0" fmla="*/ 0 w 4406266"/>
                <a:gd name="connsiteY0" fmla="*/ 1 h 3272684"/>
                <a:gd name="connsiteX1" fmla="*/ 11875 w 4406266"/>
                <a:gd name="connsiteY1" fmla="*/ 712518 h 3272684"/>
                <a:gd name="connsiteX2" fmla="*/ 1341911 w 4406266"/>
                <a:gd name="connsiteY2" fmla="*/ 688767 h 3272684"/>
                <a:gd name="connsiteX3" fmla="*/ 1353780 w 4406266"/>
                <a:gd name="connsiteY3" fmla="*/ 3213308 h 3272684"/>
                <a:gd name="connsiteX4" fmla="*/ 3360710 w 4406266"/>
                <a:gd name="connsiteY4" fmla="*/ 3272684 h 3272684"/>
                <a:gd name="connsiteX5" fmla="*/ 3360709 w 4406266"/>
                <a:gd name="connsiteY5" fmla="*/ 2168279 h 3272684"/>
                <a:gd name="connsiteX6" fmla="*/ 4405739 w 4406266"/>
                <a:gd name="connsiteY6" fmla="*/ 2192030 h 3272684"/>
                <a:gd name="connsiteX7" fmla="*/ 4393872 w 4406266"/>
                <a:gd name="connsiteY7" fmla="*/ 724394 h 3272684"/>
                <a:gd name="connsiteX8" fmla="*/ 2695700 w 4406266"/>
                <a:gd name="connsiteY8" fmla="*/ 736269 h 3272684"/>
                <a:gd name="connsiteX9" fmla="*/ 2695698 w 4406266"/>
                <a:gd name="connsiteY9" fmla="*/ 0 h 3272684"/>
                <a:gd name="connsiteX10" fmla="*/ 0 w 4406266"/>
                <a:gd name="connsiteY10" fmla="*/ 1 h 3272684"/>
                <a:gd name="connsiteX0" fmla="*/ 0 w 4406266"/>
                <a:gd name="connsiteY0" fmla="*/ 1 h 3213308"/>
                <a:gd name="connsiteX1" fmla="*/ 11875 w 4406266"/>
                <a:gd name="connsiteY1" fmla="*/ 712518 h 3213308"/>
                <a:gd name="connsiteX2" fmla="*/ 1341911 w 4406266"/>
                <a:gd name="connsiteY2" fmla="*/ 688767 h 3213308"/>
                <a:gd name="connsiteX3" fmla="*/ 1353780 w 4406266"/>
                <a:gd name="connsiteY3" fmla="*/ 3213308 h 3213308"/>
                <a:gd name="connsiteX4" fmla="*/ 3336960 w 4406266"/>
                <a:gd name="connsiteY4" fmla="*/ 3213308 h 3213308"/>
                <a:gd name="connsiteX5" fmla="*/ 3360709 w 4406266"/>
                <a:gd name="connsiteY5" fmla="*/ 2168279 h 3213308"/>
                <a:gd name="connsiteX6" fmla="*/ 4405739 w 4406266"/>
                <a:gd name="connsiteY6" fmla="*/ 2192030 h 3213308"/>
                <a:gd name="connsiteX7" fmla="*/ 4393872 w 4406266"/>
                <a:gd name="connsiteY7" fmla="*/ 724394 h 3213308"/>
                <a:gd name="connsiteX8" fmla="*/ 2695700 w 4406266"/>
                <a:gd name="connsiteY8" fmla="*/ 736269 h 3213308"/>
                <a:gd name="connsiteX9" fmla="*/ 2695698 w 4406266"/>
                <a:gd name="connsiteY9" fmla="*/ 0 h 3213308"/>
                <a:gd name="connsiteX10" fmla="*/ 0 w 4406266"/>
                <a:gd name="connsiteY10" fmla="*/ 1 h 3213308"/>
                <a:gd name="connsiteX0" fmla="*/ 0 w 4406266"/>
                <a:gd name="connsiteY0" fmla="*/ 1 h 3225183"/>
                <a:gd name="connsiteX1" fmla="*/ 11875 w 4406266"/>
                <a:gd name="connsiteY1" fmla="*/ 712518 h 3225183"/>
                <a:gd name="connsiteX2" fmla="*/ 1341911 w 4406266"/>
                <a:gd name="connsiteY2" fmla="*/ 688767 h 3225183"/>
                <a:gd name="connsiteX3" fmla="*/ 1353780 w 4406266"/>
                <a:gd name="connsiteY3" fmla="*/ 3213308 h 3225183"/>
                <a:gd name="connsiteX4" fmla="*/ 3372586 w 4406266"/>
                <a:gd name="connsiteY4" fmla="*/ 3225183 h 3225183"/>
                <a:gd name="connsiteX5" fmla="*/ 3360709 w 4406266"/>
                <a:gd name="connsiteY5" fmla="*/ 2168279 h 3225183"/>
                <a:gd name="connsiteX6" fmla="*/ 4405739 w 4406266"/>
                <a:gd name="connsiteY6" fmla="*/ 2192030 h 3225183"/>
                <a:gd name="connsiteX7" fmla="*/ 4393872 w 4406266"/>
                <a:gd name="connsiteY7" fmla="*/ 724394 h 3225183"/>
                <a:gd name="connsiteX8" fmla="*/ 2695700 w 4406266"/>
                <a:gd name="connsiteY8" fmla="*/ 736269 h 3225183"/>
                <a:gd name="connsiteX9" fmla="*/ 2695698 w 4406266"/>
                <a:gd name="connsiteY9" fmla="*/ 0 h 3225183"/>
                <a:gd name="connsiteX10" fmla="*/ 0 w 4406266"/>
                <a:gd name="connsiteY10" fmla="*/ 1 h 3225183"/>
                <a:gd name="connsiteX0" fmla="*/ 0 w 4406266"/>
                <a:gd name="connsiteY0" fmla="*/ 1 h 3213308"/>
                <a:gd name="connsiteX1" fmla="*/ 11875 w 4406266"/>
                <a:gd name="connsiteY1" fmla="*/ 712518 h 3213308"/>
                <a:gd name="connsiteX2" fmla="*/ 1341911 w 4406266"/>
                <a:gd name="connsiteY2" fmla="*/ 688767 h 3213308"/>
                <a:gd name="connsiteX3" fmla="*/ 1353780 w 4406266"/>
                <a:gd name="connsiteY3" fmla="*/ 3213308 h 3213308"/>
                <a:gd name="connsiteX4" fmla="*/ 3360711 w 4406266"/>
                <a:gd name="connsiteY4" fmla="*/ 3189557 h 3213308"/>
                <a:gd name="connsiteX5" fmla="*/ 3360709 w 4406266"/>
                <a:gd name="connsiteY5" fmla="*/ 2168279 h 3213308"/>
                <a:gd name="connsiteX6" fmla="*/ 4405739 w 4406266"/>
                <a:gd name="connsiteY6" fmla="*/ 2192030 h 3213308"/>
                <a:gd name="connsiteX7" fmla="*/ 4393872 w 4406266"/>
                <a:gd name="connsiteY7" fmla="*/ 724394 h 3213308"/>
                <a:gd name="connsiteX8" fmla="*/ 2695700 w 4406266"/>
                <a:gd name="connsiteY8" fmla="*/ 736269 h 3213308"/>
                <a:gd name="connsiteX9" fmla="*/ 2695698 w 4406266"/>
                <a:gd name="connsiteY9" fmla="*/ 0 h 3213308"/>
                <a:gd name="connsiteX10" fmla="*/ 0 w 4406266"/>
                <a:gd name="connsiteY10" fmla="*/ 1 h 3213308"/>
                <a:gd name="connsiteX0" fmla="*/ 0 w 4406266"/>
                <a:gd name="connsiteY0" fmla="*/ 1 h 3213308"/>
                <a:gd name="connsiteX1" fmla="*/ 11875 w 4406266"/>
                <a:gd name="connsiteY1" fmla="*/ 712518 h 3213308"/>
                <a:gd name="connsiteX2" fmla="*/ 1341911 w 4406266"/>
                <a:gd name="connsiteY2" fmla="*/ 688767 h 3213308"/>
                <a:gd name="connsiteX3" fmla="*/ 1353780 w 4406266"/>
                <a:gd name="connsiteY3" fmla="*/ 3213308 h 3213308"/>
                <a:gd name="connsiteX4" fmla="*/ 3396337 w 4406266"/>
                <a:gd name="connsiteY4" fmla="*/ 3213308 h 3213308"/>
                <a:gd name="connsiteX5" fmla="*/ 3360709 w 4406266"/>
                <a:gd name="connsiteY5" fmla="*/ 2168279 h 3213308"/>
                <a:gd name="connsiteX6" fmla="*/ 4405739 w 4406266"/>
                <a:gd name="connsiteY6" fmla="*/ 2192030 h 3213308"/>
                <a:gd name="connsiteX7" fmla="*/ 4393872 w 4406266"/>
                <a:gd name="connsiteY7" fmla="*/ 724394 h 3213308"/>
                <a:gd name="connsiteX8" fmla="*/ 2695700 w 4406266"/>
                <a:gd name="connsiteY8" fmla="*/ 736269 h 3213308"/>
                <a:gd name="connsiteX9" fmla="*/ 2695698 w 4406266"/>
                <a:gd name="connsiteY9" fmla="*/ 0 h 3213308"/>
                <a:gd name="connsiteX10" fmla="*/ 0 w 4406266"/>
                <a:gd name="connsiteY10" fmla="*/ 1 h 3213308"/>
                <a:gd name="connsiteX0" fmla="*/ 0 w 4417957"/>
                <a:gd name="connsiteY0" fmla="*/ 1 h 3213308"/>
                <a:gd name="connsiteX1" fmla="*/ 11875 w 4417957"/>
                <a:gd name="connsiteY1" fmla="*/ 712518 h 3213308"/>
                <a:gd name="connsiteX2" fmla="*/ 1341911 w 4417957"/>
                <a:gd name="connsiteY2" fmla="*/ 688767 h 3213308"/>
                <a:gd name="connsiteX3" fmla="*/ 1353780 w 4417957"/>
                <a:gd name="connsiteY3" fmla="*/ 3213308 h 3213308"/>
                <a:gd name="connsiteX4" fmla="*/ 3396337 w 4417957"/>
                <a:gd name="connsiteY4" fmla="*/ 3213308 h 3213308"/>
                <a:gd name="connsiteX5" fmla="*/ 3360709 w 4417957"/>
                <a:gd name="connsiteY5" fmla="*/ 2168279 h 3213308"/>
                <a:gd name="connsiteX6" fmla="*/ 4417614 w 4417957"/>
                <a:gd name="connsiteY6" fmla="*/ 2156404 h 3213308"/>
                <a:gd name="connsiteX7" fmla="*/ 4393872 w 4417957"/>
                <a:gd name="connsiteY7" fmla="*/ 724394 h 3213308"/>
                <a:gd name="connsiteX8" fmla="*/ 2695700 w 4417957"/>
                <a:gd name="connsiteY8" fmla="*/ 736269 h 3213308"/>
                <a:gd name="connsiteX9" fmla="*/ 2695698 w 4417957"/>
                <a:gd name="connsiteY9" fmla="*/ 0 h 3213308"/>
                <a:gd name="connsiteX10" fmla="*/ 0 w 4417957"/>
                <a:gd name="connsiteY10" fmla="*/ 1 h 3213308"/>
                <a:gd name="connsiteX0" fmla="*/ 0 w 4406265"/>
                <a:gd name="connsiteY0" fmla="*/ 1 h 3213308"/>
                <a:gd name="connsiteX1" fmla="*/ 11875 w 4406265"/>
                <a:gd name="connsiteY1" fmla="*/ 712518 h 3213308"/>
                <a:gd name="connsiteX2" fmla="*/ 1341911 w 4406265"/>
                <a:gd name="connsiteY2" fmla="*/ 688767 h 3213308"/>
                <a:gd name="connsiteX3" fmla="*/ 1353780 w 4406265"/>
                <a:gd name="connsiteY3" fmla="*/ 3213308 h 3213308"/>
                <a:gd name="connsiteX4" fmla="*/ 3396337 w 4406265"/>
                <a:gd name="connsiteY4" fmla="*/ 3213308 h 3213308"/>
                <a:gd name="connsiteX5" fmla="*/ 3360709 w 4406265"/>
                <a:gd name="connsiteY5" fmla="*/ 2168279 h 3213308"/>
                <a:gd name="connsiteX6" fmla="*/ 4405738 w 4406265"/>
                <a:gd name="connsiteY6" fmla="*/ 2168279 h 3213308"/>
                <a:gd name="connsiteX7" fmla="*/ 4393872 w 4406265"/>
                <a:gd name="connsiteY7" fmla="*/ 724394 h 3213308"/>
                <a:gd name="connsiteX8" fmla="*/ 2695700 w 4406265"/>
                <a:gd name="connsiteY8" fmla="*/ 736269 h 3213308"/>
                <a:gd name="connsiteX9" fmla="*/ 2695698 w 4406265"/>
                <a:gd name="connsiteY9" fmla="*/ 0 h 3213308"/>
                <a:gd name="connsiteX10" fmla="*/ 0 w 4406265"/>
                <a:gd name="connsiteY10" fmla="*/ 1 h 3213308"/>
                <a:gd name="connsiteX0" fmla="*/ 0 w 4406265"/>
                <a:gd name="connsiteY0" fmla="*/ 1 h 3213308"/>
                <a:gd name="connsiteX1" fmla="*/ 11875 w 4406265"/>
                <a:gd name="connsiteY1" fmla="*/ 712518 h 3213308"/>
                <a:gd name="connsiteX2" fmla="*/ 1341911 w 4406265"/>
                <a:gd name="connsiteY2" fmla="*/ 688767 h 3213308"/>
                <a:gd name="connsiteX3" fmla="*/ 1353780 w 4406265"/>
                <a:gd name="connsiteY3" fmla="*/ 3213308 h 3213308"/>
                <a:gd name="connsiteX4" fmla="*/ 3372586 w 4406265"/>
                <a:gd name="connsiteY4" fmla="*/ 3189558 h 3213308"/>
                <a:gd name="connsiteX5" fmla="*/ 3360709 w 4406265"/>
                <a:gd name="connsiteY5" fmla="*/ 2168279 h 3213308"/>
                <a:gd name="connsiteX6" fmla="*/ 4405738 w 4406265"/>
                <a:gd name="connsiteY6" fmla="*/ 2168279 h 3213308"/>
                <a:gd name="connsiteX7" fmla="*/ 4393872 w 4406265"/>
                <a:gd name="connsiteY7" fmla="*/ 724394 h 3213308"/>
                <a:gd name="connsiteX8" fmla="*/ 2695700 w 4406265"/>
                <a:gd name="connsiteY8" fmla="*/ 736269 h 3213308"/>
                <a:gd name="connsiteX9" fmla="*/ 2695698 w 4406265"/>
                <a:gd name="connsiteY9" fmla="*/ 0 h 3213308"/>
                <a:gd name="connsiteX10" fmla="*/ 0 w 4406265"/>
                <a:gd name="connsiteY10" fmla="*/ 1 h 32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6265" h="3213308">
                  <a:moveTo>
                    <a:pt x="0" y="1"/>
                  </a:moveTo>
                  <a:cubicBezTo>
                    <a:pt x="3958" y="926276"/>
                    <a:pt x="7917" y="-213757"/>
                    <a:pt x="11875" y="712518"/>
                  </a:cubicBezTo>
                  <a:lnTo>
                    <a:pt x="1341911" y="688767"/>
                  </a:lnTo>
                  <a:cubicBezTo>
                    <a:pt x="1341909" y="1177979"/>
                    <a:pt x="1353782" y="2724096"/>
                    <a:pt x="1353780" y="3213308"/>
                  </a:cubicBezTo>
                  <a:lnTo>
                    <a:pt x="3372586" y="3189558"/>
                  </a:lnTo>
                  <a:cubicBezTo>
                    <a:pt x="3372586" y="2821423"/>
                    <a:pt x="3360709" y="2536414"/>
                    <a:pt x="3360709" y="2168279"/>
                  </a:cubicBezTo>
                  <a:lnTo>
                    <a:pt x="4405738" y="2168279"/>
                  </a:lnTo>
                  <a:cubicBezTo>
                    <a:pt x="4409699" y="1611773"/>
                    <a:pt x="4389911" y="1280900"/>
                    <a:pt x="4393872" y="724394"/>
                  </a:cubicBezTo>
                  <a:lnTo>
                    <a:pt x="2695700" y="736269"/>
                  </a:lnTo>
                  <a:cubicBezTo>
                    <a:pt x="2695699" y="538347"/>
                    <a:pt x="2695699" y="197922"/>
                    <a:pt x="2695698" y="0"/>
                  </a:cubicBezTo>
                  <a:lnTo>
                    <a:pt x="0" y="1"/>
                  </a:lnTo>
                  <a:close/>
                </a:path>
              </a:pathLst>
            </a:custGeom>
            <a:ln w="57150">
              <a:solidFill>
                <a:srgbClr val="FF0000"/>
              </a:solidFill>
              <a:prstDash val="sysDash"/>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1" name="Rectangle 10"/>
            <p:cNvSpPr/>
            <p:nvPr/>
          </p:nvSpPr>
          <p:spPr>
            <a:xfrm>
              <a:off x="7596336" y="2060848"/>
              <a:ext cx="1547664" cy="4708981"/>
            </a:xfrm>
            <a:prstGeom prst="rect">
              <a:avLst/>
            </a:prstGeom>
            <a:solidFill>
              <a:schemeClr val="bg1">
                <a:lumMod val="95000"/>
              </a:schemeClr>
            </a:solidFill>
            <a:ln w="9525">
              <a:solidFill>
                <a:srgbClr val="FF0000"/>
              </a:solidFill>
            </a:ln>
          </p:spPr>
          <p:txBody>
            <a:bodyPr wrap="square">
              <a:spAutoFit/>
            </a:bodyPr>
            <a:lstStyle/>
            <a:p>
              <a:r>
                <a:rPr lang="en-US" sz="2000" dirty="0">
                  <a:ea typeface="Verdana" pitchFamily="34" charset="0"/>
                  <a:cs typeface="Verdana" pitchFamily="34" charset="0"/>
                </a:rPr>
                <a:t>It is possible to further annotate </a:t>
              </a:r>
              <a:r>
                <a:rPr lang="en-US" sz="2000" dirty="0" smtClean="0">
                  <a:ea typeface="Verdana" pitchFamily="34" charset="0"/>
                  <a:cs typeface="Verdana" pitchFamily="34" charset="0"/>
                </a:rPr>
                <a:t>the dataset </a:t>
              </a:r>
              <a:r>
                <a:rPr lang="en-US" sz="2000" dirty="0">
                  <a:ea typeface="Verdana" pitchFamily="34" charset="0"/>
                  <a:cs typeface="Verdana" pitchFamily="34" charset="0"/>
                </a:rPr>
                <a:t>with the </a:t>
              </a:r>
              <a:r>
                <a:rPr lang="en-US" sz="2000" b="1" dirty="0">
                  <a:ea typeface="Verdana" pitchFamily="34" charset="0"/>
                  <a:cs typeface="Verdana" pitchFamily="34" charset="0"/>
                </a:rPr>
                <a:t>SPECIFIC DATA TYPES </a:t>
              </a:r>
              <a:r>
                <a:rPr lang="en-US" sz="2000" dirty="0">
                  <a:ea typeface="Verdana" pitchFamily="34" charset="0"/>
                  <a:cs typeface="Verdana" pitchFamily="34" charset="0"/>
                </a:rPr>
                <a:t>defined within a DTR, and each data type has a unique PID. </a:t>
              </a:r>
              <a:endParaRPr lang="en-US" sz="2000" dirty="0">
                <a:ea typeface="Verdana" pitchFamily="34" charset="0"/>
                <a:cs typeface="Verdana" pitchFamily="34" charset="0"/>
                <a:sym typeface="Times" pitchFamily="-109" charset="0"/>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09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data type specification</a:t>
            </a:r>
            <a:endParaRPr lang="en-US" dirty="0"/>
          </a:p>
        </p:txBody>
      </p:sp>
      <p:sp>
        <p:nvSpPr>
          <p:cNvPr id="3" name="Content Placeholder 2"/>
          <p:cNvSpPr>
            <a:spLocks noGrp="1"/>
          </p:cNvSpPr>
          <p:nvPr>
            <p:ph idx="1"/>
          </p:nvPr>
        </p:nvSpPr>
        <p:spPr/>
        <p:txBody>
          <a:bodyPr/>
          <a:lstStyle/>
          <a:p>
            <a:r>
              <a:rPr lang="en-US" sz="2000" dirty="0"/>
              <a:t>Updates to the DCO Ontology:</a:t>
            </a:r>
          </a:p>
          <a:p>
            <a:pPr lvl="1"/>
            <a:r>
              <a:rPr lang="en-US" sz="1600" dirty="0"/>
              <a:t>A new class </a:t>
            </a:r>
            <a:r>
              <a:rPr lang="en-US" sz="1600" dirty="0" err="1"/>
              <a:t>dco:DataType</a:t>
            </a:r>
            <a:r>
              <a:rPr lang="en-US" sz="1600" dirty="0"/>
              <a:t>. Each specific data type is an instance of it</a:t>
            </a:r>
          </a:p>
          <a:p>
            <a:pPr lvl="1"/>
            <a:r>
              <a:rPr lang="en-US" sz="1600" dirty="0"/>
              <a:t>An object property </a:t>
            </a:r>
            <a:r>
              <a:rPr lang="en-US" sz="1600" dirty="0" err="1"/>
              <a:t>dco:hasDataType</a:t>
            </a:r>
            <a:r>
              <a:rPr lang="en-US" sz="1600" dirty="0"/>
              <a:t> linking a dataset and a data type</a:t>
            </a:r>
          </a:p>
          <a:p>
            <a:pPr lvl="1"/>
            <a:r>
              <a:rPr lang="en-US" sz="1600" dirty="0"/>
              <a:t>A collection of other classes and properties associated with </a:t>
            </a:r>
            <a:r>
              <a:rPr lang="en-US" sz="1600" dirty="0" err="1"/>
              <a:t>dco:DataType</a:t>
            </a:r>
            <a:endParaRPr lang="en-US" sz="1600" dirty="0"/>
          </a:p>
          <a:p>
            <a:endParaRPr lang="en-US" sz="2000" dirty="0"/>
          </a:p>
        </p:txBody>
      </p:sp>
      <p:sp>
        <p:nvSpPr>
          <p:cNvPr id="5"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25</a:t>
            </a:fld>
            <a:endParaRPr lang="en-US"/>
          </a:p>
        </p:txBody>
      </p:sp>
      <p:pic>
        <p:nvPicPr>
          <p:cNvPr id="6" name="Picture 5"/>
          <p:cNvPicPr/>
          <p:nvPr/>
        </p:nvPicPr>
        <p:blipFill>
          <a:blip r:embed="rId3"/>
          <a:stretch>
            <a:fillRect/>
          </a:stretch>
        </p:blipFill>
        <p:spPr>
          <a:xfrm>
            <a:off x="755576" y="2708920"/>
            <a:ext cx="7848872" cy="409323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4531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 record as Linked Data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3850" y="1497718"/>
            <a:ext cx="8496300" cy="508652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72465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 metadata pages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3850" y="1659306"/>
            <a:ext cx="8496300" cy="4763351"/>
          </a:xfrm>
        </p:spPr>
      </p:pic>
      <p:sp>
        <p:nvSpPr>
          <p:cNvPr id="8" name="TextBox 7"/>
          <p:cNvSpPr txBox="1"/>
          <p:nvPr/>
        </p:nvSpPr>
        <p:spPr>
          <a:xfrm>
            <a:off x="3995936" y="3024284"/>
            <a:ext cx="4608190" cy="923330"/>
          </a:xfrm>
          <a:prstGeom prst="rect">
            <a:avLst/>
          </a:prstGeom>
          <a:noFill/>
        </p:spPr>
        <p:txBody>
          <a:bodyPr wrap="square" rtlCol="0">
            <a:spAutoFit/>
          </a:bodyPr>
          <a:lstStyle/>
          <a:p>
            <a:pPr algn="ctr"/>
            <a:r>
              <a:rPr lang="en-US" sz="1800" b="1" dirty="0" smtClean="0">
                <a:solidFill>
                  <a:srgbClr val="00B050"/>
                </a:solidFill>
              </a:rPr>
              <a:t>Resolved by Handle System to data type URI; itself used to access HTML or RDF encoding (via content negotiation)</a:t>
            </a:r>
            <a:endParaRPr lang="en-US" sz="1800" b="1" dirty="0">
              <a:solidFill>
                <a:srgbClr val="00B050"/>
              </a:solidFill>
            </a:endParaRPr>
          </a:p>
        </p:txBody>
      </p:sp>
      <p:sp>
        <p:nvSpPr>
          <p:cNvPr id="9" name="Oval 8"/>
          <p:cNvSpPr/>
          <p:nvPr/>
        </p:nvSpPr>
        <p:spPr bwMode="auto">
          <a:xfrm>
            <a:off x="1907704" y="2393382"/>
            <a:ext cx="2808312" cy="603569"/>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3" name="Straight Connector 12"/>
          <p:cNvCxnSpPr/>
          <p:nvPr/>
        </p:nvCxnSpPr>
        <p:spPr bwMode="auto">
          <a:xfrm>
            <a:off x="4563616" y="2828684"/>
            <a:ext cx="241638" cy="215545"/>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4583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types in RDF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51520" y="1412776"/>
            <a:ext cx="8787019" cy="3168352"/>
          </a:xfrm>
        </p:spPr>
      </p:pic>
      <p:cxnSp>
        <p:nvCxnSpPr>
          <p:cNvPr id="6" name="Straight Connector 5"/>
          <p:cNvCxnSpPr/>
          <p:nvPr/>
        </p:nvCxnSpPr>
        <p:spPr bwMode="auto">
          <a:xfrm>
            <a:off x="3438714" y="3938452"/>
            <a:ext cx="374514" cy="354644"/>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
        <p:nvSpPr>
          <p:cNvPr id="8" name="Oval 7"/>
          <p:cNvSpPr/>
          <p:nvPr/>
        </p:nvSpPr>
        <p:spPr bwMode="auto">
          <a:xfrm>
            <a:off x="801001" y="3501008"/>
            <a:ext cx="2808312" cy="603569"/>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
        <p:nvSpPr>
          <p:cNvPr id="10" name="TextBox 9"/>
          <p:cNvSpPr txBox="1"/>
          <p:nvPr/>
        </p:nvSpPr>
        <p:spPr>
          <a:xfrm>
            <a:off x="3609313" y="4189687"/>
            <a:ext cx="4608190" cy="369332"/>
          </a:xfrm>
          <a:prstGeom prst="rect">
            <a:avLst/>
          </a:prstGeom>
          <a:noFill/>
        </p:spPr>
        <p:txBody>
          <a:bodyPr wrap="square" rtlCol="0">
            <a:spAutoFit/>
          </a:bodyPr>
          <a:lstStyle/>
          <a:p>
            <a:pPr algn="ctr"/>
            <a:r>
              <a:rPr lang="en-US" sz="1800" b="1" dirty="0" smtClean="0">
                <a:solidFill>
                  <a:srgbClr val="00B050"/>
                </a:solidFill>
              </a:rPr>
              <a:t>Link to </a:t>
            </a:r>
            <a:r>
              <a:rPr lang="en-US" sz="1800" b="1" dirty="0">
                <a:solidFill>
                  <a:srgbClr val="00B050"/>
                </a:solidFill>
              </a:rPr>
              <a:t>d</a:t>
            </a:r>
            <a:r>
              <a:rPr lang="en-US" sz="1800" b="1" dirty="0" smtClean="0">
                <a:solidFill>
                  <a:srgbClr val="00B050"/>
                </a:solidFill>
              </a:rPr>
              <a:t>ata type URI from dataset RDF</a:t>
            </a:r>
            <a:endParaRPr lang="en-US" sz="1800" b="1" dirty="0">
              <a:solidFill>
                <a:srgbClr val="00B050"/>
              </a:solidFill>
            </a:endParaRPr>
          </a:p>
        </p:txBody>
      </p:sp>
      <p:pic>
        <p:nvPicPr>
          <p:cNvPr id="15" name="Picture 1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94787" y="4666238"/>
            <a:ext cx="7722716" cy="2009661"/>
          </a:xfrm>
          <a:prstGeom prst="rect">
            <a:avLst/>
          </a:prstGeom>
          <a:ln w="25400" cap="sq">
            <a:solidFill>
              <a:srgbClr val="000000"/>
            </a:solidFill>
            <a:prstDash val="solid"/>
            <a:miter lim="800000"/>
          </a:ln>
          <a:effectLst>
            <a:outerShdw blurRad="50800" dist="38100" dir="2700000" algn="tl" rotWithShape="0">
              <a:srgbClr val="000000">
                <a:alpha val="43000"/>
              </a:srgbClr>
            </a:outerShdw>
          </a:effectLst>
        </p:spPr>
      </p:pic>
      <p:sp>
        <p:nvSpPr>
          <p:cNvPr id="16" name="Oval 15"/>
          <p:cNvSpPr/>
          <p:nvPr/>
        </p:nvSpPr>
        <p:spPr bwMode="auto">
          <a:xfrm>
            <a:off x="690916" y="5369283"/>
            <a:ext cx="4313132" cy="507989"/>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17" name="Straight Connector 16"/>
          <p:cNvCxnSpPr/>
          <p:nvPr/>
        </p:nvCxnSpPr>
        <p:spPr bwMode="auto">
          <a:xfrm flipV="1">
            <a:off x="3438714" y="4542022"/>
            <a:ext cx="485214" cy="827261"/>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2898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faceted browser for registered data types</a:t>
            </a:r>
          </a:p>
        </p:txBody>
      </p:sp>
      <p:pic>
        <p:nvPicPr>
          <p:cNvPr id="2050"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bwMode="auto">
          <a:xfrm>
            <a:off x="1475656" y="1427584"/>
            <a:ext cx="7108392" cy="5288042"/>
          </a:xfrm>
          <a:prstGeom prst="rect">
            <a:avLst/>
          </a:prstGeom>
          <a:noFill/>
          <a:ln w="9525">
            <a:solidFill>
              <a:schemeClr val="bg1">
                <a:lumMod val="50000"/>
              </a:schemeClr>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3697704" y="1931640"/>
            <a:ext cx="4608190" cy="369332"/>
          </a:xfrm>
          <a:prstGeom prst="rect">
            <a:avLst/>
          </a:prstGeom>
          <a:noFill/>
        </p:spPr>
        <p:txBody>
          <a:bodyPr wrap="square" rtlCol="0">
            <a:spAutoFit/>
          </a:bodyPr>
          <a:lstStyle/>
          <a:p>
            <a:pPr algn="ctr"/>
            <a:r>
              <a:rPr lang="en-US" sz="1800" b="1" dirty="0" err="1" smtClean="0">
                <a:solidFill>
                  <a:srgbClr val="00B050"/>
                </a:solidFill>
              </a:rPr>
              <a:t>Freetext</a:t>
            </a:r>
            <a:r>
              <a:rPr lang="en-US" sz="1800" b="1" dirty="0" smtClean="0">
                <a:solidFill>
                  <a:srgbClr val="00B050"/>
                </a:solidFill>
              </a:rPr>
              <a:t> search</a:t>
            </a:r>
            <a:endParaRPr lang="en-US" sz="1800" b="1" dirty="0">
              <a:solidFill>
                <a:srgbClr val="00B050"/>
              </a:solidFill>
            </a:endParaRPr>
          </a:p>
        </p:txBody>
      </p:sp>
      <p:sp>
        <p:nvSpPr>
          <p:cNvPr id="3" name="TextBox 2"/>
          <p:cNvSpPr txBox="1"/>
          <p:nvPr/>
        </p:nvSpPr>
        <p:spPr>
          <a:xfrm>
            <a:off x="9972600" y="1196752"/>
            <a:ext cx="354584" cy="461665"/>
          </a:xfrm>
          <a:prstGeom prst="rect">
            <a:avLst/>
          </a:prstGeom>
          <a:noFill/>
        </p:spPr>
        <p:txBody>
          <a:bodyPr wrap="none" rtlCol="0">
            <a:spAutoFit/>
          </a:bodyPr>
          <a:lstStyle/>
          <a:p>
            <a:r>
              <a:rPr lang="en-US" dirty="0" smtClean="0"/>
              <a:t>  </a:t>
            </a:r>
            <a:endParaRPr lang="en-US" dirty="0"/>
          </a:p>
        </p:txBody>
      </p:sp>
      <p:cxnSp>
        <p:nvCxnSpPr>
          <p:cNvPr id="6" name="Straight Arrow Connector 5"/>
          <p:cNvCxnSpPr/>
          <p:nvPr/>
        </p:nvCxnSpPr>
        <p:spPr bwMode="auto">
          <a:xfrm flipV="1">
            <a:off x="6217984" y="1737196"/>
            <a:ext cx="71264" cy="258415"/>
          </a:xfrm>
          <a:prstGeom prst="straightConnector1">
            <a:avLst/>
          </a:prstGeom>
          <a:solidFill>
            <a:schemeClr val="accent1"/>
          </a:solidFill>
          <a:ln w="25400" cap="flat" cmpd="sng" algn="ctr">
            <a:solidFill>
              <a:srgbClr val="00B050"/>
            </a:solidFill>
            <a:prstDash val="solid"/>
            <a:round/>
            <a:headEnd type="none" w="lg" len="med"/>
            <a:tailEnd type="triangle" w="lg" len="med"/>
          </a:ln>
          <a:effectLst/>
        </p:spPr>
      </p:cxnSp>
      <p:sp>
        <p:nvSpPr>
          <p:cNvPr id="7" name="Rectangle 6"/>
          <p:cNvSpPr/>
          <p:nvPr/>
        </p:nvSpPr>
        <p:spPr>
          <a:xfrm>
            <a:off x="142278" y="3869949"/>
            <a:ext cx="851515" cy="369332"/>
          </a:xfrm>
          <a:prstGeom prst="rect">
            <a:avLst/>
          </a:prstGeom>
        </p:spPr>
        <p:txBody>
          <a:bodyPr wrap="none">
            <a:spAutoFit/>
          </a:bodyPr>
          <a:lstStyle/>
          <a:p>
            <a:pPr algn="ctr"/>
            <a:r>
              <a:rPr lang="en-US" sz="1800" b="1" dirty="0" smtClean="0">
                <a:solidFill>
                  <a:srgbClr val="00B050"/>
                </a:solidFill>
              </a:rPr>
              <a:t>facets</a:t>
            </a:r>
            <a:endParaRPr lang="en-US" sz="1800" b="1" dirty="0">
              <a:solidFill>
                <a:srgbClr val="00B050"/>
              </a:solidFill>
            </a:endParaRPr>
          </a:p>
        </p:txBody>
      </p:sp>
      <p:sp>
        <p:nvSpPr>
          <p:cNvPr id="13" name="TextBox 12"/>
          <p:cNvSpPr txBox="1"/>
          <p:nvPr/>
        </p:nvSpPr>
        <p:spPr>
          <a:xfrm>
            <a:off x="3012648" y="5748064"/>
            <a:ext cx="4608190" cy="369332"/>
          </a:xfrm>
          <a:prstGeom prst="rect">
            <a:avLst/>
          </a:prstGeom>
          <a:noFill/>
        </p:spPr>
        <p:txBody>
          <a:bodyPr wrap="square" rtlCol="0">
            <a:spAutoFit/>
          </a:bodyPr>
          <a:lstStyle/>
          <a:p>
            <a:pPr algn="ctr"/>
            <a:r>
              <a:rPr lang="en-US" sz="1800" b="1" dirty="0" smtClean="0">
                <a:solidFill>
                  <a:srgbClr val="00B050"/>
                </a:solidFill>
              </a:rPr>
              <a:t>DCO-ID</a:t>
            </a:r>
            <a:endParaRPr lang="en-US" sz="1800" b="1" dirty="0">
              <a:solidFill>
                <a:srgbClr val="00B050"/>
              </a:solidFill>
            </a:endParaRPr>
          </a:p>
        </p:txBody>
      </p:sp>
      <p:cxnSp>
        <p:nvCxnSpPr>
          <p:cNvPr id="14" name="Straight Arrow Connector 13"/>
          <p:cNvCxnSpPr>
            <a:stCxn id="13" idx="0"/>
          </p:cNvCxnSpPr>
          <p:nvPr/>
        </p:nvCxnSpPr>
        <p:spPr bwMode="auto">
          <a:xfrm flipH="1" flipV="1">
            <a:off x="5028872" y="5460032"/>
            <a:ext cx="287871" cy="288032"/>
          </a:xfrm>
          <a:prstGeom prst="straightConnector1">
            <a:avLst/>
          </a:prstGeom>
          <a:solidFill>
            <a:schemeClr val="accent1"/>
          </a:solidFill>
          <a:ln w="25400" cap="flat" cmpd="sng" algn="ctr">
            <a:solidFill>
              <a:srgbClr val="00B050"/>
            </a:solidFill>
            <a:prstDash val="solid"/>
            <a:round/>
            <a:headEnd type="none" w="lg" len="med"/>
            <a:tailEnd type="triangle" w="lg" len="med"/>
          </a:ln>
          <a:effectLst/>
        </p:spPr>
      </p:cxnSp>
      <p:sp>
        <p:nvSpPr>
          <p:cNvPr id="21" name="Left Brace 20"/>
          <p:cNvSpPr/>
          <p:nvPr/>
        </p:nvSpPr>
        <p:spPr bwMode="auto">
          <a:xfrm>
            <a:off x="889392" y="1866403"/>
            <a:ext cx="474053" cy="4745757"/>
          </a:xfrm>
          <a:prstGeom prst="leftBrace">
            <a:avLst>
              <a:gd name="adj1" fmla="val 147642"/>
              <a:gd name="adj2" fmla="val 50000"/>
            </a:avLst>
          </a:prstGeom>
          <a:noFill/>
          <a:ln w="25400" cap="rnd"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1143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51173"/>
            <a:ext cx="8137599" cy="5073427"/>
          </a:xfrm>
        </p:spPr>
        <p:txBody>
          <a:bodyPr/>
          <a:lstStyle/>
          <a:p>
            <a:r>
              <a:rPr lang="en-US" sz="2000" dirty="0" smtClean="0"/>
              <a:t>Data sharing requires that data can be parsed, understood, and reused by people and applications other than those that created the data </a:t>
            </a:r>
          </a:p>
          <a:p>
            <a:r>
              <a:rPr lang="en-US" sz="2000" dirty="0" smtClean="0"/>
              <a:t>How do we do this now?</a:t>
            </a:r>
          </a:p>
          <a:p>
            <a:pPr lvl="1"/>
            <a:r>
              <a:rPr lang="en-US" sz="2000" dirty="0" smtClean="0"/>
              <a:t>For documents – formats are enough, e.g., PDF, and then the document explains itself to humans</a:t>
            </a:r>
          </a:p>
          <a:p>
            <a:pPr lvl="1"/>
            <a:r>
              <a:rPr lang="en-US" sz="2000" dirty="0" smtClean="0"/>
              <a:t>This doesn’t work well with data – numbers are not self-explanatory</a:t>
            </a:r>
          </a:p>
          <a:p>
            <a:pPr lvl="2"/>
            <a:r>
              <a:rPr lang="en-US" sz="2000" dirty="0" smtClean="0"/>
              <a:t>What does the number 7 mean in cell B27?</a:t>
            </a:r>
          </a:p>
          <a:p>
            <a:r>
              <a:rPr lang="en-US" sz="2000" dirty="0" smtClean="0"/>
              <a:t>Data producers may not have explicitly specified certain details in the data: measurement units, coordinate systems, variable names, etc. </a:t>
            </a:r>
          </a:p>
          <a:p>
            <a:r>
              <a:rPr lang="en-US" sz="2000" dirty="0" smtClean="0"/>
              <a:t>Need a way to precisely characterize those assumptions such that they can be identified by humans and machines that were not closely involved in its creation</a:t>
            </a:r>
          </a:p>
        </p:txBody>
      </p:sp>
      <p:sp>
        <p:nvSpPr>
          <p:cNvPr id="3" name="Title 2"/>
          <p:cNvSpPr>
            <a:spLocks noGrp="1"/>
          </p:cNvSpPr>
          <p:nvPr>
            <p:ph type="title"/>
          </p:nvPr>
        </p:nvSpPr>
        <p:spPr>
          <a:xfrm>
            <a:off x="457200" y="274638"/>
            <a:ext cx="8229600" cy="792162"/>
          </a:xfrm>
        </p:spPr>
        <p:txBody>
          <a:bodyPr/>
          <a:lstStyle/>
          <a:p>
            <a:pPr algn="ctr"/>
            <a:r>
              <a:rPr lang="en-US" sz="2800" dirty="0" smtClean="0"/>
              <a:t>Problem: Implicit Assumptions in Data</a:t>
            </a:r>
            <a:endParaRPr lang="en-US" sz="2800" dirty="0"/>
          </a:p>
        </p:txBody>
      </p:sp>
      <p:cxnSp>
        <p:nvCxnSpPr>
          <p:cNvPr id="4" name="Straight Connector 3"/>
          <p:cNvCxnSpPr/>
          <p:nvPr/>
        </p:nvCxnSpPr>
        <p:spPr>
          <a:xfrm>
            <a:off x="378515" y="960438"/>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90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Type </a:t>
            </a:r>
            <a:r>
              <a:rPr lang="en-US" dirty="0"/>
              <a:t>as a </a:t>
            </a:r>
            <a:r>
              <a:rPr lang="en-US" dirty="0" smtClean="0"/>
              <a:t>facet in DCO dataset browser</a:t>
            </a:r>
            <a:endParaRPr lang="en-US" dirty="0"/>
          </a:p>
        </p:txBody>
      </p:sp>
      <p:pic>
        <p:nvPicPr>
          <p:cNvPr id="3074"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71600" y="1412775"/>
            <a:ext cx="7717950" cy="532859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Oval 4"/>
          <p:cNvSpPr/>
          <p:nvPr/>
        </p:nvSpPr>
        <p:spPr bwMode="auto">
          <a:xfrm>
            <a:off x="611560" y="4365104"/>
            <a:ext cx="2304256" cy="1080120"/>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735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a:t>
            </a:r>
            <a:endParaRPr lang="en-US" dirty="0"/>
          </a:p>
        </p:txBody>
      </p:sp>
      <p:sp>
        <p:nvSpPr>
          <p:cNvPr id="3" name="Content Placeholder 2"/>
          <p:cNvSpPr>
            <a:spLocks noGrp="1"/>
          </p:cNvSpPr>
          <p:nvPr>
            <p:ph idx="1"/>
          </p:nvPr>
        </p:nvSpPr>
        <p:spPr/>
        <p:txBody>
          <a:bodyPr/>
          <a:lstStyle/>
          <a:p>
            <a:r>
              <a:rPr lang="en-US" dirty="0" smtClean="0"/>
              <a:t>Data types, modeled </a:t>
            </a:r>
            <a:r>
              <a:rPr lang="en-US" dirty="0"/>
              <a:t>as first-class objects and published as Linked </a:t>
            </a:r>
            <a:r>
              <a:rPr lang="en-US" dirty="0" smtClean="0"/>
              <a:t>Data, provide a very useful and efficient means of annotating datasets.</a:t>
            </a:r>
          </a:p>
          <a:p>
            <a:r>
              <a:rPr lang="en-US" dirty="0" smtClean="0"/>
              <a:t>When data types are published as Linked Data</a:t>
            </a:r>
          </a:p>
          <a:p>
            <a:pPr lvl="1"/>
            <a:r>
              <a:rPr lang="en-US" dirty="0" smtClean="0"/>
              <a:t>Data type schema and instance records are resolvable</a:t>
            </a:r>
          </a:p>
          <a:p>
            <a:pPr lvl="1"/>
            <a:r>
              <a:rPr lang="en-US" dirty="0"/>
              <a:t>DCO data type schema can be reused by </a:t>
            </a:r>
            <a:r>
              <a:rPr lang="en-US" dirty="0" smtClean="0"/>
              <a:t>third-parties to describe additional data types</a:t>
            </a:r>
          </a:p>
          <a:p>
            <a:pPr lvl="1"/>
            <a:r>
              <a:rPr lang="en-US" dirty="0" smtClean="0"/>
              <a:t>Data types can be easily referenced in third-party dataset annotations</a:t>
            </a:r>
          </a:p>
          <a:p>
            <a:pPr lvl="1"/>
            <a:r>
              <a:rPr lang="en-US" dirty="0" smtClean="0"/>
              <a:t>Data types can be queried using SPARQL</a:t>
            </a:r>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20533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400" dirty="0" smtClean="0"/>
              <a:t>The methodology </a:t>
            </a:r>
            <a:r>
              <a:rPr lang="en-US" sz="2400" dirty="0"/>
              <a:t>of RDA DTR and PIT is highly implementable, especially in the environment of the Semantic Web</a:t>
            </a:r>
            <a:r>
              <a:rPr lang="en-US" sz="2400" dirty="0" smtClean="0"/>
              <a:t>.</a:t>
            </a:r>
          </a:p>
          <a:p>
            <a:r>
              <a:rPr lang="en-US" sz="2400" dirty="0" smtClean="0"/>
              <a:t>A Linked Data publishing platform provides a strong foundation for a data type registry</a:t>
            </a:r>
          </a:p>
          <a:p>
            <a:r>
              <a:rPr lang="en-US" sz="2400" dirty="0" smtClean="0"/>
              <a:t>The </a:t>
            </a:r>
            <a:r>
              <a:rPr lang="en-US" sz="2400" dirty="0"/>
              <a:t>technical framework in the current demonstration systems of DTR and PIT can be adapted </a:t>
            </a:r>
            <a:r>
              <a:rPr lang="en-US" sz="2400" dirty="0" smtClean="0"/>
              <a:t>or further extended for </a:t>
            </a:r>
            <a:r>
              <a:rPr lang="en-US" sz="2400" dirty="0"/>
              <a:t>production uses</a:t>
            </a:r>
            <a:r>
              <a:rPr lang="en-US" sz="2400" dirty="0" smtClean="0"/>
              <a:t>.</a:t>
            </a:r>
          </a:p>
          <a:p>
            <a:r>
              <a:rPr lang="en-US" sz="2400" dirty="0" smtClean="0"/>
              <a:t>Initial good researcher response (they recognize their data types)</a:t>
            </a:r>
            <a:r>
              <a:rPr lang="en-US" sz="2400" dirty="0"/>
              <a:t> </a:t>
            </a:r>
          </a:p>
        </p:txBody>
      </p:sp>
      <p:sp>
        <p:nvSpPr>
          <p:cNvPr id="6" name="Slide Number Placeholder 3"/>
          <p:cNvSpPr txBox="1">
            <a:spLocks/>
          </p:cNvSpPr>
          <p:nvPr/>
        </p:nvSpPr>
        <p:spPr bwMode="auto">
          <a:xfrm>
            <a:off x="8285018" y="6437033"/>
            <a:ext cx="785091" cy="3651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fld id="{84F9FE40-7820-C541-BCC0-0D2581B1A34E}" type="slidenum">
              <a:rPr lang="en-US" smtClean="0"/>
              <a:pPr/>
              <a:t>32</a:t>
            </a:fld>
            <a:endParaRPr lang="en-US"/>
          </a:p>
        </p:txBody>
      </p:sp>
      <p:sp>
        <p:nvSpPr>
          <p:cNvPr id="8" name="Content Placeholder 2"/>
          <p:cNvSpPr txBox="1">
            <a:spLocks/>
          </p:cNvSpPr>
          <p:nvPr/>
        </p:nvSpPr>
        <p:spPr bwMode="auto">
          <a:xfrm>
            <a:off x="6085275" y="5158088"/>
            <a:ext cx="2592288" cy="8143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pPr>
            <a:r>
              <a:rPr lang="en-US" sz="3200" b="1" i="1" dirty="0" smtClean="0">
                <a:solidFill>
                  <a:srgbClr val="00B050"/>
                </a:solidFill>
              </a:rPr>
              <a:t>Thank you!</a:t>
            </a:r>
          </a:p>
        </p:txBody>
      </p:sp>
      <p:pic>
        <p:nvPicPr>
          <p:cNvPr id="7" name="Picture 48" descr="twlogo.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3131" y="5992759"/>
            <a:ext cx="1008112" cy="50530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9" name="Picture 5" descr="RPI_red_header.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88596" y="6104608"/>
            <a:ext cx="1479783" cy="28161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 name="Picture 2" descr="C:\Users\Xiaogang Ma\Dropbox\sloan_dco\2013_DCO_logos_templates\BASIC DCO LOGOS\Data-Science-Logos\DCO-DS-Bold-Type.jp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48610" y="6043537"/>
            <a:ext cx="1289858" cy="40375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1" name="Picture 2" descr="http://d2i.indiana.edu/sites/default/files/rdaus_logotype_cmyk1.png"/>
          <p:cNvPicPr>
            <a:picLocks noChangeAspect="1" noChangeArrowheads="1"/>
          </p:cNvPicPr>
          <p:nvPr/>
        </p:nvPicPr>
        <p:blipFill rotWithShape="1">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401" t="2735" r="4018" b="19345"/>
          <a:stretch/>
        </p:blipFill>
        <p:spPr bwMode="auto">
          <a:xfrm>
            <a:off x="4085732" y="6017413"/>
            <a:ext cx="745525" cy="456001"/>
          </a:xfrm>
          <a:prstGeom prst="rect">
            <a:avLst/>
          </a:prstGeom>
          <a:solidFill>
            <a:schemeClr val="bg1"/>
          </a:solidFill>
        </p:spPr>
      </p:pic>
      <p:pic>
        <p:nvPicPr>
          <p:cNvPr id="12" name="Picture 2" descr="C:\Users\Xiaogang Ma\Dropbox\sloan_dco\2013_DCO_logos_templates\BASIC DCO LOGOS\Sloan Logos\Sloan_Logo_Primary_Web.pn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955819" y="6074350"/>
            <a:ext cx="1576621" cy="34212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096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2010256"/>
            <a:ext cx="9575800" cy="2376424"/>
          </a:xfrm>
        </p:spPr>
        <p:txBody>
          <a:bodyPr>
            <a:normAutofit/>
          </a:bodyPr>
          <a:lstStyle/>
          <a:p>
            <a:r>
              <a:rPr lang="en-US" dirty="0" smtClean="0"/>
              <a:t>NIST/RDA DTR Demonstration Application:</a:t>
            </a:r>
            <a:r>
              <a:rPr lang="en-US" sz="2400" dirty="0" smtClean="0"/>
              <a:t/>
            </a:r>
            <a:br>
              <a:rPr lang="en-US" sz="2400" dirty="0" smtClean="0"/>
            </a:br>
            <a:r>
              <a:rPr lang="en-US" sz="2400" dirty="0" smtClean="0"/>
              <a:t/>
            </a:r>
            <a:br>
              <a:rPr lang="en-US" sz="2400" dirty="0" smtClean="0"/>
            </a:br>
            <a:r>
              <a:rPr lang="en-US" sz="2300" dirty="0" smtClean="0"/>
              <a:t>L. Bartolo, J. Warren  MDII IG Co</a:t>
            </a:r>
            <a:r>
              <a:rPr lang="en-US" sz="2300" dirty="0"/>
              <a:t>-Chairs                  </a:t>
            </a:r>
            <a:br>
              <a:rPr lang="en-US" sz="2300" dirty="0"/>
            </a:br>
            <a:r>
              <a:rPr lang="en-US" sz="2300" dirty="0" smtClean="0"/>
              <a:t>L, </a:t>
            </a:r>
            <a:r>
              <a:rPr lang="en-US" sz="2300" dirty="0" err="1" smtClean="0"/>
              <a:t>Lannom</a:t>
            </a:r>
            <a:r>
              <a:rPr lang="en-US" sz="2300" dirty="0" smtClean="0"/>
              <a:t>, T. </a:t>
            </a:r>
            <a:r>
              <a:rPr lang="en-US" sz="2300" dirty="0" err="1" smtClean="0"/>
              <a:t>Weigel</a:t>
            </a:r>
            <a:r>
              <a:rPr lang="en-US" sz="2300" dirty="0" smtClean="0"/>
              <a:t> DTR </a:t>
            </a:r>
            <a:r>
              <a:rPr lang="en-US" sz="2300" dirty="0"/>
              <a:t>&amp; PID </a:t>
            </a:r>
            <a:r>
              <a:rPr lang="en-US" sz="2300" dirty="0" smtClean="0"/>
              <a:t>WGs</a:t>
            </a:r>
            <a:r>
              <a:rPr lang="en-US" sz="2300" dirty="0"/>
              <a:t/>
            </a:r>
            <a:br>
              <a:rPr lang="en-US" sz="2300" dirty="0"/>
            </a:br>
            <a:r>
              <a:rPr lang="en-US" sz="2300" dirty="0" smtClean="0"/>
              <a:t>JHJ Scott,</a:t>
            </a:r>
            <a:r>
              <a:rPr lang="en-US" sz="2300" dirty="0"/>
              <a:t> </a:t>
            </a:r>
            <a:r>
              <a:rPr lang="en-US" sz="2300" dirty="0" smtClean="0"/>
              <a:t>R. </a:t>
            </a:r>
            <a:r>
              <a:rPr lang="en-US" sz="2300" dirty="0" err="1" smtClean="0"/>
              <a:t>Hanisch</a:t>
            </a:r>
            <a:r>
              <a:rPr lang="en-US" sz="2300" dirty="0" smtClean="0"/>
              <a:t>, Z. </a:t>
            </a:r>
            <a:r>
              <a:rPr lang="en-US" sz="2300" dirty="0" err="1" smtClean="0"/>
              <a:t>Trautt</a:t>
            </a:r>
            <a:r>
              <a:rPr lang="en-US" sz="2300" dirty="0" smtClean="0"/>
              <a:t>, S. Youssef NIST MML, ITL &amp; ODI</a:t>
            </a:r>
            <a:br>
              <a:rPr lang="en-US" sz="2300" dirty="0" smtClean="0"/>
            </a:br>
            <a:r>
              <a:rPr lang="en-US" sz="2300" dirty="0" smtClean="0"/>
              <a:t>A. </a:t>
            </a:r>
            <a:r>
              <a:rPr lang="en-US" sz="2300" dirty="0" err="1" smtClean="0"/>
              <a:t>Fillinger</a:t>
            </a:r>
            <a:r>
              <a:rPr lang="en-US" sz="2300" dirty="0" smtClean="0"/>
              <a:t>, Dakota Consulting   G. </a:t>
            </a:r>
            <a:r>
              <a:rPr lang="en-US" sz="2300" dirty="0" err="1" smtClean="0"/>
              <a:t>Manepelli</a:t>
            </a:r>
            <a:r>
              <a:rPr lang="en-US" sz="2300" dirty="0" smtClean="0"/>
              <a:t>, A. Powell CNRI</a:t>
            </a:r>
            <a:endParaRPr lang="en-US" sz="2300" b="0" dirty="0"/>
          </a:p>
        </p:txBody>
      </p:sp>
      <p:pic>
        <p:nvPicPr>
          <p:cNvPr id="3" name="Picture 2" descr="nist-logo.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96989" y="6161980"/>
            <a:ext cx="1363957" cy="681979"/>
          </a:xfrm>
          <a:prstGeom prst="rect">
            <a:avLst/>
          </a:prstGeom>
        </p:spPr>
      </p:pic>
      <p:pic>
        <p:nvPicPr>
          <p:cNvPr id="4" name="Picture 3" descr="ksu-logo.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957549" y="6260980"/>
            <a:ext cx="1570566" cy="467979"/>
          </a:xfrm>
          <a:prstGeom prst="rect">
            <a:avLst/>
          </a:prstGeom>
        </p:spPr>
      </p:pic>
      <p:pic>
        <p:nvPicPr>
          <p:cNvPr id="5" name="Picture 4" descr="Dakota-logo 600 transparent-,5 high.gi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23736" y="6230208"/>
            <a:ext cx="2524105" cy="59484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6425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099" y="1058528"/>
            <a:ext cx="9002901" cy="5385914"/>
          </a:xfrm>
        </p:spPr>
        <p:txBody>
          <a:bodyPr/>
          <a:lstStyle/>
          <a:p>
            <a:r>
              <a:rPr lang="en-US" b="1" dirty="0">
                <a:solidFill>
                  <a:srgbClr val="008000"/>
                </a:solidFill>
              </a:rPr>
              <a:t>Participants</a:t>
            </a:r>
          </a:p>
          <a:p>
            <a:pPr marL="0" indent="0">
              <a:buNone/>
            </a:pPr>
            <a:r>
              <a:rPr lang="en-US" dirty="0"/>
              <a:t>	NIST MML &amp; ITL Labs</a:t>
            </a:r>
          </a:p>
          <a:p>
            <a:pPr marL="0" indent="0">
              <a:buNone/>
            </a:pPr>
            <a:r>
              <a:rPr lang="en-US" dirty="0">
                <a:solidFill>
                  <a:schemeClr val="accent4"/>
                </a:solidFill>
              </a:rPr>
              <a:t>	WGs DTR &amp; PID: CNRI &amp; DKRZ</a:t>
            </a:r>
          </a:p>
          <a:p>
            <a:pPr marL="0" indent="0">
              <a:buNone/>
            </a:pPr>
            <a:r>
              <a:rPr lang="en-US" dirty="0">
                <a:solidFill>
                  <a:schemeClr val="accent4"/>
                </a:solidFill>
              </a:rPr>
              <a:t>	Dakota Consulting &amp; Kent State </a:t>
            </a:r>
            <a:r>
              <a:rPr lang="en-US" dirty="0" smtClean="0">
                <a:solidFill>
                  <a:schemeClr val="accent4"/>
                </a:solidFill>
              </a:rPr>
              <a:t>University</a:t>
            </a:r>
          </a:p>
          <a:p>
            <a:pPr marL="0" indent="0">
              <a:buNone/>
            </a:pPr>
            <a:endParaRPr lang="en-US" sz="800" dirty="0">
              <a:solidFill>
                <a:schemeClr val="accent4"/>
              </a:solidFill>
            </a:endParaRPr>
          </a:p>
          <a:p>
            <a:r>
              <a:rPr lang="en-US" b="1" dirty="0" smtClean="0">
                <a:solidFill>
                  <a:srgbClr val="008000"/>
                </a:solidFill>
              </a:rPr>
              <a:t>Motivation:</a:t>
            </a:r>
            <a:r>
              <a:rPr lang="en-US" dirty="0" smtClean="0"/>
              <a:t>  </a:t>
            </a:r>
          </a:p>
          <a:p>
            <a:pPr marL="0" indent="0">
              <a:buNone/>
            </a:pPr>
            <a:r>
              <a:rPr lang="en-US" dirty="0" smtClean="0"/>
              <a:t>    – Common problem:  </a:t>
            </a:r>
          </a:p>
          <a:p>
            <a:pPr marL="0" indent="0">
              <a:buNone/>
            </a:pPr>
            <a:r>
              <a:rPr lang="en-US" dirty="0"/>
              <a:t>	</a:t>
            </a:r>
            <a:r>
              <a:rPr lang="en-US" dirty="0" smtClean="0"/>
              <a:t>What kind of data have I found?  What can I do with it?</a:t>
            </a:r>
          </a:p>
          <a:p>
            <a:pPr marL="0" indent="0">
              <a:buNone/>
            </a:pPr>
            <a:endParaRPr lang="en-US" sz="800" dirty="0" smtClean="0"/>
          </a:p>
          <a:p>
            <a:pPr marL="0" indent="0">
              <a:buNone/>
            </a:pPr>
            <a:r>
              <a:rPr lang="en-US" dirty="0"/>
              <a:t> </a:t>
            </a:r>
            <a:r>
              <a:rPr lang="en-US" dirty="0" smtClean="0"/>
              <a:t>  </a:t>
            </a:r>
            <a:r>
              <a:rPr lang="en-US" dirty="0"/>
              <a:t> – Materials </a:t>
            </a:r>
            <a:r>
              <a:rPr lang="en-US" dirty="0" smtClean="0"/>
              <a:t>Science &amp; Engineering focus:</a:t>
            </a:r>
          </a:p>
          <a:p>
            <a:pPr marL="857250" lvl="1" indent="-457200">
              <a:buFont typeface="+mj-lt"/>
              <a:buAutoNum type="arabicPeriod"/>
            </a:pPr>
            <a:r>
              <a:rPr lang="en-US" sz="2200" dirty="0" smtClean="0"/>
              <a:t>Find </a:t>
            </a:r>
            <a:r>
              <a:rPr lang="en-US" sz="2200" dirty="0" err="1" smtClean="0"/>
              <a:t>plottable</a:t>
            </a:r>
            <a:r>
              <a:rPr lang="en-US" sz="2200" dirty="0" smtClean="0"/>
              <a:t> XRD data via NIST </a:t>
            </a:r>
            <a:r>
              <a:rPr lang="en-US" sz="2200" dirty="0" err="1" smtClean="0"/>
              <a:t>Mat’ls</a:t>
            </a:r>
            <a:r>
              <a:rPr lang="en-US" sz="2200" dirty="0" smtClean="0"/>
              <a:t> </a:t>
            </a:r>
            <a:r>
              <a:rPr lang="en-US" sz="2200" dirty="0"/>
              <a:t>Resource </a:t>
            </a:r>
            <a:r>
              <a:rPr lang="en-US" sz="2200" dirty="0" smtClean="0"/>
              <a:t>Registry </a:t>
            </a:r>
            <a:r>
              <a:rPr lang="en-US" sz="2200" dirty="0"/>
              <a:t>in </a:t>
            </a:r>
            <a:r>
              <a:rPr lang="en-US" sz="2200" dirty="0" smtClean="0"/>
              <a:t>MII’s </a:t>
            </a:r>
            <a:r>
              <a:rPr lang="en-US" sz="2200" dirty="0" err="1" smtClean="0"/>
              <a:t>Mat’ls</a:t>
            </a:r>
            <a:r>
              <a:rPr lang="en-US" sz="2200" dirty="0" smtClean="0"/>
              <a:t> Data Curator System </a:t>
            </a:r>
            <a:r>
              <a:rPr lang="en-US" sz="2200" dirty="0"/>
              <a:t>&amp; </a:t>
            </a:r>
            <a:r>
              <a:rPr lang="en-US" sz="2200" dirty="0" err="1" smtClean="0"/>
              <a:t>Mat’ls</a:t>
            </a:r>
            <a:r>
              <a:rPr lang="en-US" sz="2200" dirty="0" smtClean="0"/>
              <a:t> Data Repositories </a:t>
            </a:r>
          </a:p>
          <a:p>
            <a:pPr marL="857250" lvl="1" indent="-457200">
              <a:buFont typeface="+mj-lt"/>
              <a:buAutoNum type="arabicPeriod"/>
            </a:pPr>
            <a:r>
              <a:rPr lang="en-US" sz="2200" dirty="0" smtClean="0"/>
              <a:t>Can </a:t>
            </a:r>
            <a:r>
              <a:rPr lang="en-US" sz="2200" dirty="0"/>
              <a:t>Data Type Registry </a:t>
            </a:r>
            <a:r>
              <a:rPr lang="en-US" sz="2200" dirty="0" smtClean="0"/>
              <a:t>help?</a:t>
            </a:r>
          </a:p>
          <a:p>
            <a:pPr marL="0" indent="0">
              <a:buNone/>
            </a:pPr>
            <a:endParaRPr lang="en-US" sz="800" dirty="0" smtClean="0"/>
          </a:p>
        </p:txBody>
      </p:sp>
      <p:sp>
        <p:nvSpPr>
          <p:cNvPr id="3" name="Title 2"/>
          <p:cNvSpPr>
            <a:spLocks noGrp="1"/>
          </p:cNvSpPr>
          <p:nvPr>
            <p:ph type="title"/>
          </p:nvPr>
        </p:nvSpPr>
        <p:spPr/>
        <p:txBody>
          <a:bodyPr/>
          <a:lstStyle/>
          <a:p>
            <a:pPr algn="ctr"/>
            <a:r>
              <a:rPr lang="en-US" dirty="0" smtClean="0"/>
              <a:t>Participants &amp; Motivation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5936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4664" y="-3205"/>
            <a:ext cx="8229600" cy="1143000"/>
          </a:xfrm>
        </p:spPr>
        <p:txBody>
          <a:bodyPr>
            <a:normAutofit fontScale="90000"/>
          </a:bodyPr>
          <a:lstStyle/>
          <a:p>
            <a:r>
              <a:rPr lang="en-US" dirty="0" smtClean="0"/>
              <a:t>NIST MGI Infrastructures &amp; RDA DTR Product</a:t>
            </a:r>
            <a:endParaRPr lang="en-US" dirty="0"/>
          </a:p>
        </p:txBody>
      </p:sp>
      <p:sp>
        <p:nvSpPr>
          <p:cNvPr id="8" name="Can 7"/>
          <p:cNvSpPr/>
          <p:nvPr/>
        </p:nvSpPr>
        <p:spPr>
          <a:xfrm>
            <a:off x="7097665" y="3146773"/>
            <a:ext cx="1171448" cy="1158167"/>
          </a:xfrm>
          <a:prstGeom prst="can">
            <a:avLst/>
          </a:prstGeom>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TextBox 27"/>
          <p:cNvSpPr txBox="1"/>
          <p:nvPr/>
        </p:nvSpPr>
        <p:spPr>
          <a:xfrm>
            <a:off x="6647332" y="1525044"/>
            <a:ext cx="2516380" cy="1200328"/>
          </a:xfrm>
          <a:prstGeom prst="rect">
            <a:avLst/>
          </a:prstGeom>
          <a:noFill/>
        </p:spPr>
        <p:txBody>
          <a:bodyPr wrap="square" rtlCol="0">
            <a:spAutoFit/>
          </a:bodyPr>
          <a:lstStyle/>
          <a:p>
            <a:r>
              <a:rPr lang="en-US" sz="2400" dirty="0" smtClean="0"/>
              <a:t>NIST Materials Resource Registry (NMRR)</a:t>
            </a:r>
            <a:endParaRPr lang="en-US" sz="2400" dirty="0"/>
          </a:p>
        </p:txBody>
      </p:sp>
      <p:sp>
        <p:nvSpPr>
          <p:cNvPr id="34" name="Double Brace 33"/>
          <p:cNvSpPr/>
          <p:nvPr/>
        </p:nvSpPr>
        <p:spPr>
          <a:xfrm>
            <a:off x="6115711" y="4490131"/>
            <a:ext cx="3048000" cy="1524000"/>
          </a:xfrm>
          <a:prstGeom prst="bracePair">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8" name="TextBox 37"/>
          <p:cNvSpPr txBox="1"/>
          <p:nvPr/>
        </p:nvSpPr>
        <p:spPr>
          <a:xfrm>
            <a:off x="6310444" y="4523233"/>
            <a:ext cx="2743200" cy="1477328"/>
          </a:xfrm>
          <a:prstGeom prst="rect">
            <a:avLst/>
          </a:prstGeom>
          <a:noFill/>
        </p:spPr>
        <p:txBody>
          <a:bodyPr wrap="square" rtlCol="0">
            <a:spAutoFit/>
          </a:bodyPr>
          <a:lstStyle/>
          <a:p>
            <a:r>
              <a:rPr lang="en-US" dirty="0" smtClean="0"/>
              <a:t>NIST </a:t>
            </a:r>
            <a:r>
              <a:rPr lang="en-US" dirty="0" err="1" smtClean="0"/>
              <a:t>Mat’l</a:t>
            </a:r>
            <a:r>
              <a:rPr lang="en-US" dirty="0" smtClean="0"/>
              <a:t> Resource Registry harvests, stores &amp; makes searchable metadata about resources.</a:t>
            </a:r>
            <a:endParaRPr lang="en-US" dirty="0"/>
          </a:p>
        </p:txBody>
      </p:sp>
      <p:sp>
        <p:nvSpPr>
          <p:cNvPr id="19" name="Can 18"/>
          <p:cNvSpPr/>
          <p:nvPr/>
        </p:nvSpPr>
        <p:spPr>
          <a:xfrm>
            <a:off x="3362230" y="3135392"/>
            <a:ext cx="822960" cy="822960"/>
          </a:xfrm>
          <a:prstGeom prst="can">
            <a:avLst/>
          </a:prstGeom>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Can 19"/>
          <p:cNvSpPr/>
          <p:nvPr/>
        </p:nvSpPr>
        <p:spPr>
          <a:xfrm>
            <a:off x="5024507" y="3160793"/>
            <a:ext cx="822960" cy="822960"/>
          </a:xfrm>
          <a:prstGeom prst="can">
            <a:avLst/>
          </a:prstGeom>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TextBox 20"/>
          <p:cNvSpPr txBox="1"/>
          <p:nvPr/>
        </p:nvSpPr>
        <p:spPr>
          <a:xfrm>
            <a:off x="3779832" y="1508977"/>
            <a:ext cx="1676961" cy="461665"/>
          </a:xfrm>
          <a:prstGeom prst="rect">
            <a:avLst/>
          </a:prstGeom>
          <a:noFill/>
        </p:spPr>
        <p:txBody>
          <a:bodyPr wrap="none" rtlCol="0">
            <a:spAutoFit/>
          </a:bodyPr>
          <a:lstStyle/>
          <a:p>
            <a:r>
              <a:rPr lang="en-US" sz="2400" dirty="0" smtClean="0"/>
              <a:t>Repositories</a:t>
            </a:r>
            <a:endParaRPr lang="en-US" sz="2400" dirty="0"/>
          </a:p>
        </p:txBody>
      </p:sp>
      <p:sp>
        <p:nvSpPr>
          <p:cNvPr id="22" name="Double Brace 21"/>
          <p:cNvSpPr/>
          <p:nvPr/>
        </p:nvSpPr>
        <p:spPr>
          <a:xfrm>
            <a:off x="3046218" y="4473684"/>
            <a:ext cx="3048000" cy="1524000"/>
          </a:xfrm>
          <a:prstGeom prst="bracePair">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 name="TextBox 2"/>
          <p:cNvSpPr txBox="1"/>
          <p:nvPr/>
        </p:nvSpPr>
        <p:spPr>
          <a:xfrm>
            <a:off x="3320066" y="2000530"/>
            <a:ext cx="1839716" cy="923330"/>
          </a:xfrm>
          <a:prstGeom prst="rect">
            <a:avLst/>
          </a:prstGeom>
          <a:noFill/>
        </p:spPr>
        <p:txBody>
          <a:bodyPr wrap="none" rtlCol="0">
            <a:spAutoFit/>
          </a:bodyPr>
          <a:lstStyle/>
          <a:p>
            <a:r>
              <a:rPr lang="en-US" dirty="0" smtClean="0"/>
              <a:t>NIST </a:t>
            </a:r>
            <a:r>
              <a:rPr lang="en-US" dirty="0" err="1" smtClean="0"/>
              <a:t>Mat’ls</a:t>
            </a:r>
            <a:endParaRPr lang="en-US" dirty="0" smtClean="0"/>
          </a:p>
          <a:p>
            <a:r>
              <a:rPr lang="en-US" dirty="0" smtClean="0"/>
              <a:t>Data Repository</a:t>
            </a:r>
          </a:p>
          <a:p>
            <a:r>
              <a:rPr lang="en-US" dirty="0" smtClean="0"/>
              <a:t>(MDR)</a:t>
            </a:r>
            <a:endParaRPr lang="en-US" dirty="0"/>
          </a:p>
        </p:txBody>
      </p:sp>
      <p:sp>
        <p:nvSpPr>
          <p:cNvPr id="23" name="TextBox 22"/>
          <p:cNvSpPr txBox="1"/>
          <p:nvPr/>
        </p:nvSpPr>
        <p:spPr>
          <a:xfrm>
            <a:off x="5024676" y="1856599"/>
            <a:ext cx="1497234" cy="1200329"/>
          </a:xfrm>
          <a:prstGeom prst="rect">
            <a:avLst/>
          </a:prstGeom>
          <a:noFill/>
        </p:spPr>
        <p:txBody>
          <a:bodyPr wrap="square" rtlCol="0">
            <a:spAutoFit/>
          </a:bodyPr>
          <a:lstStyle/>
          <a:p>
            <a:r>
              <a:rPr lang="en-US" dirty="0" err="1" smtClean="0"/>
              <a:t>Mat’ls</a:t>
            </a:r>
            <a:r>
              <a:rPr lang="en-US" dirty="0"/>
              <a:t> Data</a:t>
            </a:r>
          </a:p>
          <a:p>
            <a:r>
              <a:rPr lang="en-US" dirty="0" smtClean="0"/>
              <a:t>Curator</a:t>
            </a:r>
          </a:p>
          <a:p>
            <a:r>
              <a:rPr lang="en-US" dirty="0" smtClean="0"/>
              <a:t>System</a:t>
            </a:r>
          </a:p>
          <a:p>
            <a:r>
              <a:rPr lang="en-US" dirty="0" smtClean="0"/>
              <a:t>(MDCS)</a:t>
            </a:r>
            <a:endParaRPr lang="en-US" dirty="0"/>
          </a:p>
        </p:txBody>
      </p:sp>
      <p:sp>
        <p:nvSpPr>
          <p:cNvPr id="24" name="TextBox 23"/>
          <p:cNvSpPr txBox="1"/>
          <p:nvPr/>
        </p:nvSpPr>
        <p:spPr>
          <a:xfrm>
            <a:off x="3230809" y="4418204"/>
            <a:ext cx="2853545" cy="1754327"/>
          </a:xfrm>
          <a:prstGeom prst="rect">
            <a:avLst/>
          </a:prstGeom>
          <a:noFill/>
        </p:spPr>
        <p:txBody>
          <a:bodyPr wrap="square" rtlCol="0">
            <a:spAutoFit/>
          </a:bodyPr>
          <a:lstStyle/>
          <a:p>
            <a:r>
              <a:rPr lang="en-US" dirty="0" smtClean="0"/>
              <a:t>NIST </a:t>
            </a:r>
            <a:r>
              <a:rPr lang="en-US" dirty="0" err="1" smtClean="0"/>
              <a:t>Mat’ls</a:t>
            </a:r>
            <a:r>
              <a:rPr lang="en-US" dirty="0" smtClean="0"/>
              <a:t> Data Repository stores data &amp; metadata.</a:t>
            </a:r>
          </a:p>
          <a:p>
            <a:r>
              <a:rPr lang="en-US" dirty="0" err="1" smtClean="0"/>
              <a:t>Mat’ls</a:t>
            </a:r>
            <a:r>
              <a:rPr lang="en-US" dirty="0" smtClean="0"/>
              <a:t> Data Curator curates data &amp; stores curated data &amp; metadata.</a:t>
            </a:r>
            <a:endParaRPr lang="en-US" dirty="0"/>
          </a:p>
        </p:txBody>
      </p:sp>
      <p:sp>
        <p:nvSpPr>
          <p:cNvPr id="26" name="Can 25"/>
          <p:cNvSpPr/>
          <p:nvPr/>
        </p:nvSpPr>
        <p:spPr>
          <a:xfrm>
            <a:off x="955146" y="3114344"/>
            <a:ext cx="1171448" cy="1158167"/>
          </a:xfrm>
          <a:prstGeom prst="can">
            <a:avLst/>
          </a:prstGeom>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TextBox 30"/>
          <p:cNvSpPr txBox="1"/>
          <p:nvPr/>
        </p:nvSpPr>
        <p:spPr>
          <a:xfrm>
            <a:off x="846705" y="1538015"/>
            <a:ext cx="1681321" cy="1569660"/>
          </a:xfrm>
          <a:prstGeom prst="rect">
            <a:avLst/>
          </a:prstGeom>
          <a:noFill/>
        </p:spPr>
        <p:txBody>
          <a:bodyPr wrap="square" rtlCol="0">
            <a:spAutoFit/>
          </a:bodyPr>
          <a:lstStyle/>
          <a:p>
            <a:r>
              <a:rPr lang="en-US" sz="2400" dirty="0" smtClean="0"/>
              <a:t>RDA</a:t>
            </a:r>
          </a:p>
          <a:p>
            <a:r>
              <a:rPr lang="en-US" sz="2400" dirty="0" smtClean="0"/>
              <a:t>Data Type Registry</a:t>
            </a:r>
          </a:p>
          <a:p>
            <a:r>
              <a:rPr lang="en-US" sz="2400" dirty="0" smtClean="0"/>
              <a:t>(DTR)</a:t>
            </a:r>
            <a:endParaRPr lang="en-US" sz="2400" dirty="0"/>
          </a:p>
        </p:txBody>
      </p:sp>
      <p:sp>
        <p:nvSpPr>
          <p:cNvPr id="32" name="Double Brace 31"/>
          <p:cNvSpPr/>
          <p:nvPr/>
        </p:nvSpPr>
        <p:spPr>
          <a:xfrm>
            <a:off x="-26808" y="4457702"/>
            <a:ext cx="3048000" cy="1524000"/>
          </a:xfrm>
          <a:prstGeom prst="bracePair">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7" name="TextBox 36"/>
          <p:cNvSpPr txBox="1"/>
          <p:nvPr/>
        </p:nvSpPr>
        <p:spPr>
          <a:xfrm>
            <a:off x="200302" y="4509188"/>
            <a:ext cx="2743200" cy="1200329"/>
          </a:xfrm>
          <a:prstGeom prst="rect">
            <a:avLst/>
          </a:prstGeom>
          <a:noFill/>
        </p:spPr>
        <p:txBody>
          <a:bodyPr wrap="square" rtlCol="0">
            <a:spAutoFit/>
          </a:bodyPr>
          <a:lstStyle/>
          <a:p>
            <a:r>
              <a:rPr lang="en-US" dirty="0" smtClean="0"/>
              <a:t>Data Type Registry stores &amp; assigns PIDs to submitted data type descriptions &amp; their relationships.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6099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typeregistry.org</a:t>
            </a:r>
            <a:endParaRPr lang="en-US" dirty="0"/>
          </a:p>
        </p:txBody>
      </p:sp>
      <p:sp>
        <p:nvSpPr>
          <p:cNvPr id="7" name="Content Placeholder 6"/>
          <p:cNvSpPr>
            <a:spLocks noGrp="1"/>
          </p:cNvSpPr>
          <p:nvPr>
            <p:ph idx="1"/>
          </p:nvPr>
        </p:nvSpPr>
        <p:spPr>
          <a:xfrm>
            <a:off x="755576" y="1246688"/>
            <a:ext cx="8137599" cy="4785395"/>
          </a:xfrm>
        </p:spPr>
        <p:txBody>
          <a:bodyPr>
            <a:normAutofit fontScale="62500" lnSpcReduction="20000"/>
          </a:bodyPr>
          <a:lstStyle/>
          <a:p>
            <a:r>
              <a:rPr lang="en-US" dirty="0" smtClean="0"/>
              <a:t>name</a:t>
            </a:r>
          </a:p>
          <a:p>
            <a:r>
              <a:rPr lang="en-US" dirty="0" smtClean="0"/>
              <a:t>description</a:t>
            </a:r>
          </a:p>
          <a:p>
            <a:r>
              <a:rPr lang="en-US" dirty="0" smtClean="0"/>
              <a:t>provenance</a:t>
            </a:r>
          </a:p>
          <a:p>
            <a:pPr lvl="1"/>
            <a:r>
              <a:rPr lang="en-US" dirty="0" smtClean="0"/>
              <a:t>contributors</a:t>
            </a:r>
          </a:p>
          <a:p>
            <a:pPr lvl="1"/>
            <a:r>
              <a:rPr lang="en-US" dirty="0" smtClean="0"/>
              <a:t>creation date</a:t>
            </a:r>
          </a:p>
          <a:p>
            <a:pPr lvl="1"/>
            <a:r>
              <a:rPr lang="en-US" dirty="0" smtClean="0"/>
              <a:t>last mod date</a:t>
            </a:r>
          </a:p>
          <a:p>
            <a:r>
              <a:rPr lang="en-US" dirty="0" smtClean="0"/>
              <a:t>Expected Uses</a:t>
            </a:r>
          </a:p>
          <a:p>
            <a:r>
              <a:rPr lang="en-US" dirty="0" smtClean="0"/>
              <a:t>Representation and Semantics</a:t>
            </a:r>
          </a:p>
          <a:p>
            <a:pPr lvl="1"/>
            <a:r>
              <a:rPr lang="en-US" dirty="0" smtClean="0"/>
              <a:t>expression :: value :: details</a:t>
            </a:r>
          </a:p>
          <a:p>
            <a:r>
              <a:rPr lang="en-US" dirty="0" smtClean="0"/>
              <a:t>Properties (build on other types)</a:t>
            </a:r>
          </a:p>
          <a:p>
            <a:pPr lvl="1"/>
            <a:r>
              <a:rPr lang="en-US" dirty="0" smtClean="0"/>
              <a:t>name</a:t>
            </a:r>
          </a:p>
          <a:p>
            <a:pPr lvl="1"/>
            <a:r>
              <a:rPr lang="en-US" dirty="0" smtClean="0"/>
              <a:t>TID of existing type</a:t>
            </a:r>
          </a:p>
          <a:p>
            <a:pPr lvl="1"/>
            <a:r>
              <a:rPr lang="en-US" dirty="0" smtClean="0"/>
              <a:t>representation and semantics</a:t>
            </a:r>
          </a:p>
          <a:p>
            <a:r>
              <a:rPr lang="en-US" dirty="0" smtClean="0"/>
              <a:t>Relationship</a:t>
            </a:r>
          </a:p>
          <a:p>
            <a:pPr lvl="1"/>
            <a:r>
              <a:rPr lang="en-US" dirty="0" smtClean="0"/>
              <a:t>name :: relative names :: details</a:t>
            </a:r>
            <a:endParaRPr lang="en-US" dirty="0"/>
          </a:p>
        </p:txBody>
      </p:sp>
      <p:sp>
        <p:nvSpPr>
          <p:cNvPr id="2" name="TextBox 1"/>
          <p:cNvSpPr txBox="1"/>
          <p:nvPr/>
        </p:nvSpPr>
        <p:spPr>
          <a:xfrm>
            <a:off x="755576" y="5953683"/>
            <a:ext cx="7560840" cy="369332"/>
          </a:xfrm>
          <a:prstGeom prst="rect">
            <a:avLst/>
          </a:prstGeom>
          <a:noFill/>
        </p:spPr>
        <p:txBody>
          <a:bodyPr wrap="square" rtlCol="0">
            <a:spAutoFit/>
          </a:bodyPr>
          <a:lstStyle/>
          <a:p>
            <a:r>
              <a:rPr lang="en-US" b="1" dirty="0" smtClean="0"/>
              <a:t>Slide prepared</a:t>
            </a:r>
            <a:r>
              <a:rPr lang="en-US" b="1" dirty="0"/>
              <a:t> </a:t>
            </a:r>
            <a:r>
              <a:rPr lang="en-US" b="1" dirty="0" smtClean="0"/>
              <a:t>by</a:t>
            </a:r>
            <a:r>
              <a:rPr lang="en-US" b="1" dirty="0"/>
              <a:t> </a:t>
            </a:r>
            <a:r>
              <a:rPr lang="en-US" b="1" dirty="0" smtClean="0">
                <a:hlinkClick r:id="rId2"/>
              </a:rPr>
              <a:t>John</a:t>
            </a:r>
            <a:r>
              <a:rPr lang="en-US" b="1" dirty="0">
                <a:hlinkClick r:id="rId2"/>
              </a:rPr>
              <a:t> </a:t>
            </a:r>
            <a:r>
              <a:rPr lang="en-US" b="1" dirty="0" smtClean="0">
                <a:hlinkClick r:id="rId2"/>
              </a:rPr>
              <a:t>Henry</a:t>
            </a:r>
            <a:r>
              <a:rPr lang="en-US" b="1" dirty="0">
                <a:hlinkClick r:id="rId2"/>
              </a:rPr>
              <a:t> </a:t>
            </a:r>
            <a:r>
              <a:rPr lang="en-US" b="1" dirty="0" smtClean="0">
                <a:hlinkClick r:id="rId2"/>
              </a:rPr>
              <a:t>Scott</a:t>
            </a:r>
            <a:r>
              <a:rPr lang="en-US" b="1" dirty="0" smtClean="0"/>
              <a:t>,</a:t>
            </a:r>
            <a:r>
              <a:rPr lang="en-US" b="1" dirty="0"/>
              <a:t> </a:t>
            </a:r>
            <a:r>
              <a:rPr lang="en-US" b="1" dirty="0" smtClean="0"/>
              <a:t>MML, NIST</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9216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lide1.jpg"/>
          <p:cNvPicPr>
            <a:picLocks noGrp="1" noChangeAspect="1"/>
          </p:cNvPicPr>
          <p:nvPr>
            <p:ph idx="1"/>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495" t="14906" r="9316"/>
          <a:stretch/>
        </p:blipFill>
        <p:spPr>
          <a:xfrm>
            <a:off x="-1" y="1191674"/>
            <a:ext cx="8987221" cy="4934490"/>
          </a:xfrm>
        </p:spPr>
      </p:pic>
      <p:sp>
        <p:nvSpPr>
          <p:cNvPr id="3" name="Title 2"/>
          <p:cNvSpPr>
            <a:spLocks noGrp="1"/>
          </p:cNvSpPr>
          <p:nvPr>
            <p:ph type="title"/>
          </p:nvPr>
        </p:nvSpPr>
        <p:spPr/>
        <p:txBody>
          <a:bodyPr/>
          <a:lstStyle/>
          <a:p>
            <a:pPr algn="ctr"/>
            <a:r>
              <a:rPr lang="en-US" dirty="0" err="1" smtClean="0"/>
              <a:t>typeregistry.org</a:t>
            </a:r>
            <a:r>
              <a:rPr lang="en-US" dirty="0" smtClean="0"/>
              <a:t/>
            </a:r>
            <a:br>
              <a:rPr lang="en-US" dirty="0" smtClean="0"/>
            </a:br>
            <a:r>
              <a:rPr lang="en-US" dirty="0" smtClean="0"/>
              <a:t>RDA Demo XRD Data Types &amp; their relationships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6388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681" y="1042848"/>
            <a:ext cx="9203682" cy="5479993"/>
          </a:xfrm>
        </p:spPr>
        <p:txBody>
          <a:bodyPr/>
          <a:lstStyle/>
          <a:p>
            <a:pPr marL="0" indent="0" algn="ctr">
              <a:buNone/>
            </a:pPr>
            <a:r>
              <a:rPr lang="en-US" sz="3200" dirty="0">
                <a:hlinkClick r:id="rId2"/>
              </a:rPr>
              <a:t>https://mgi.nist.gov/materials-resource-</a:t>
            </a:r>
            <a:r>
              <a:rPr lang="en-US" sz="3200" dirty="0" smtClean="0">
                <a:hlinkClick r:id="rId2"/>
              </a:rPr>
              <a:t>registry</a:t>
            </a:r>
            <a:r>
              <a:rPr lang="en-US" sz="3200" dirty="0" smtClean="0"/>
              <a:t> </a:t>
            </a:r>
            <a:endParaRPr lang="en-US" sz="3200" dirty="0"/>
          </a:p>
          <a:p>
            <a:endParaRPr lang="en-US" dirty="0"/>
          </a:p>
          <a:p>
            <a:r>
              <a:rPr lang="en-US" dirty="0" smtClean="0"/>
              <a:t>A user looks </a:t>
            </a:r>
            <a:r>
              <a:rPr lang="en-US" dirty="0"/>
              <a:t>for </a:t>
            </a:r>
            <a:r>
              <a:rPr lang="en-US" dirty="0" smtClean="0"/>
              <a:t>Aluminum </a:t>
            </a:r>
            <a:r>
              <a:rPr lang="en-US" dirty="0"/>
              <a:t>Oxide (Al</a:t>
            </a:r>
            <a:r>
              <a:rPr lang="en-US" baseline="30000" dirty="0"/>
              <a:t>2</a:t>
            </a:r>
            <a:r>
              <a:rPr lang="en-US" dirty="0"/>
              <a:t>O</a:t>
            </a:r>
            <a:r>
              <a:rPr lang="en-US" baseline="30000" dirty="0"/>
              <a:t>3</a:t>
            </a:r>
            <a:r>
              <a:rPr lang="en-US" baseline="30000" dirty="0" smtClean="0"/>
              <a:t>)  </a:t>
            </a:r>
            <a:r>
              <a:rPr lang="en-US" dirty="0" smtClean="0"/>
              <a:t>x</a:t>
            </a:r>
            <a:r>
              <a:rPr lang="en-US" dirty="0"/>
              <a:t>-ray diffraction data </a:t>
            </a:r>
          </a:p>
          <a:p>
            <a:pPr marL="0" indent="0">
              <a:buNone/>
            </a:pPr>
            <a:r>
              <a:rPr lang="en-US" dirty="0" smtClean="0"/>
              <a:t>               limits the search to </a:t>
            </a:r>
            <a:r>
              <a:rPr lang="en-US" dirty="0" err="1" smtClean="0"/>
              <a:t>diffractogram</a:t>
            </a:r>
            <a:endParaRPr lang="en-US" dirty="0" smtClean="0"/>
          </a:p>
          <a:p>
            <a:endParaRPr lang="en-US" sz="800" baseline="30000" dirty="0"/>
          </a:p>
          <a:p>
            <a:r>
              <a:rPr lang="en-US" dirty="0" smtClean="0"/>
              <a:t>DTR holds </a:t>
            </a:r>
            <a:r>
              <a:rPr lang="en-US" i="1" u="sng" dirty="0" smtClean="0"/>
              <a:t>registered entries</a:t>
            </a:r>
            <a:r>
              <a:rPr lang="en-US" dirty="0" smtClean="0"/>
              <a:t> with </a:t>
            </a:r>
            <a:r>
              <a:rPr lang="en-US" i="1" u="sng" dirty="0" smtClean="0"/>
              <a:t>assigned PIDs </a:t>
            </a:r>
            <a:r>
              <a:rPr lang="en-US" dirty="0"/>
              <a:t>&amp;</a:t>
            </a:r>
            <a:r>
              <a:rPr lang="en-US" dirty="0" smtClean="0"/>
              <a:t> information </a:t>
            </a:r>
            <a:r>
              <a:rPr lang="en-US" dirty="0"/>
              <a:t>about </a:t>
            </a:r>
            <a:r>
              <a:rPr lang="en-US" dirty="0" smtClean="0"/>
              <a:t>the </a:t>
            </a:r>
            <a:r>
              <a:rPr lang="en-US" i="1" u="sng" dirty="0" smtClean="0"/>
              <a:t>relationships</a:t>
            </a:r>
            <a:r>
              <a:rPr lang="en-US" dirty="0" smtClean="0"/>
              <a:t> for the data type, DIFFRACTOGRAM</a:t>
            </a:r>
          </a:p>
          <a:p>
            <a:pPr lvl="1"/>
            <a:r>
              <a:rPr lang="en-US" sz="1900" dirty="0" smtClean="0"/>
              <a:t>EXAMPLE:  </a:t>
            </a:r>
            <a:r>
              <a:rPr lang="cs-CZ" sz="1900" dirty="0" smtClean="0"/>
              <a:t>RDA</a:t>
            </a:r>
            <a:r>
              <a:rPr lang="cs-CZ" sz="1900" dirty="0"/>
              <a:t>-Demo XRD </a:t>
            </a:r>
            <a:r>
              <a:rPr lang="cs-CZ" sz="1900" dirty="0" err="1" smtClean="0"/>
              <a:t>Diffractogram</a:t>
            </a:r>
            <a:r>
              <a:rPr lang="cs-CZ" sz="1900" dirty="0" smtClean="0"/>
              <a:t> </a:t>
            </a:r>
            <a:r>
              <a:rPr lang="cs-CZ" sz="1900" dirty="0"/>
              <a:t>11314.3/c830042334b25fc6bc68 </a:t>
            </a:r>
            <a:endParaRPr lang="cs-CZ" sz="1900" dirty="0" smtClean="0"/>
          </a:p>
          <a:p>
            <a:pPr marL="457200" lvl="1" indent="0">
              <a:buNone/>
            </a:pPr>
            <a:r>
              <a:rPr lang="en-US" dirty="0" smtClean="0"/>
              <a:t>     with multiple relationships identified</a:t>
            </a:r>
          </a:p>
          <a:p>
            <a:endParaRPr lang="en-US" sz="800" dirty="0"/>
          </a:p>
          <a:p>
            <a:pPr marL="342900" lvl="1" indent="-342900">
              <a:buClr>
                <a:srgbClr val="58A618"/>
              </a:buClr>
            </a:pPr>
            <a:r>
              <a:rPr lang="en-US" sz="2400" dirty="0"/>
              <a:t>Based on </a:t>
            </a:r>
            <a:r>
              <a:rPr lang="en-US" sz="2400" dirty="0" smtClean="0"/>
              <a:t>query of DTR, NMRR can discover </a:t>
            </a:r>
            <a:r>
              <a:rPr lang="en-US" sz="2400" dirty="0"/>
              <a:t>in MDCS &amp; </a:t>
            </a:r>
            <a:r>
              <a:rPr lang="en-US" sz="2400" dirty="0" smtClean="0"/>
              <a:t>MDR</a:t>
            </a:r>
            <a:endParaRPr lang="en-US" sz="2400" dirty="0"/>
          </a:p>
          <a:p>
            <a:pPr lvl="1"/>
            <a:r>
              <a:rPr lang="en-US" sz="2000" dirty="0"/>
              <a:t>R</a:t>
            </a:r>
            <a:r>
              <a:rPr lang="en-US" sz="2000" dirty="0" smtClean="0"/>
              <a:t>elevant XRD </a:t>
            </a:r>
            <a:r>
              <a:rPr lang="en-US" sz="2000" dirty="0" err="1" smtClean="0"/>
              <a:t>diffractogram</a:t>
            </a:r>
            <a:r>
              <a:rPr lang="en-US" sz="2000" dirty="0" smtClean="0"/>
              <a:t> </a:t>
            </a:r>
            <a:r>
              <a:rPr lang="en-US" sz="2000" dirty="0"/>
              <a:t>data </a:t>
            </a:r>
            <a:r>
              <a:rPr lang="en-US" sz="2000" dirty="0" smtClean="0"/>
              <a:t>sets </a:t>
            </a:r>
          </a:p>
          <a:p>
            <a:pPr lvl="1"/>
            <a:r>
              <a:rPr lang="en-US" sz="2000" dirty="0" smtClean="0"/>
              <a:t>Data </a:t>
            </a:r>
            <a:r>
              <a:rPr lang="en-US" sz="2000" dirty="0"/>
              <a:t>conversion resource to convert data into a </a:t>
            </a:r>
            <a:r>
              <a:rPr lang="en-US" sz="2000" dirty="0" err="1"/>
              <a:t>plottable</a:t>
            </a:r>
            <a:r>
              <a:rPr lang="en-US" sz="2000" dirty="0"/>
              <a:t> format </a:t>
            </a:r>
            <a:endParaRPr lang="en-US" sz="2000" dirty="0" smtClean="0"/>
          </a:p>
          <a:p>
            <a:pPr lvl="1"/>
            <a:endParaRPr lang="en-US" sz="800" dirty="0" smtClean="0"/>
          </a:p>
        </p:txBody>
      </p:sp>
      <p:sp>
        <p:nvSpPr>
          <p:cNvPr id="3" name="Title 2"/>
          <p:cNvSpPr>
            <a:spLocks noGrp="1"/>
          </p:cNvSpPr>
          <p:nvPr>
            <p:ph type="title"/>
          </p:nvPr>
        </p:nvSpPr>
        <p:spPr>
          <a:xfrm>
            <a:off x="394982" y="0"/>
            <a:ext cx="8372746" cy="981075"/>
          </a:xfrm>
        </p:spPr>
        <p:txBody>
          <a:bodyPr/>
          <a:lstStyle/>
          <a:p>
            <a:pPr algn="ctr"/>
            <a:r>
              <a:rPr lang="en-US" dirty="0" smtClean="0"/>
              <a:t>RDA Application Use Case Video</a:t>
            </a:r>
            <a:br>
              <a:rPr lang="en-US" dirty="0" smtClean="0"/>
            </a:br>
            <a:r>
              <a:rPr lang="en-US" dirty="0" smtClean="0"/>
              <a:t>on NIST MGI site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739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137599" cy="4968552"/>
          </a:xfrm>
        </p:spPr>
        <p:txBody>
          <a:bodyPr/>
          <a:lstStyle/>
          <a:p>
            <a:r>
              <a:rPr lang="en-US" sz="2000" dirty="0" smtClean="0"/>
              <a:t>Evaluate and identify a few assumptions in data that can be codified and shared in order to…</a:t>
            </a:r>
          </a:p>
          <a:p>
            <a:r>
              <a:rPr lang="en-US" sz="2000" dirty="0" smtClean="0"/>
              <a:t>Produce a functioning Registry system that can easily be evaluated by organizations before adoption</a:t>
            </a:r>
          </a:p>
          <a:p>
            <a:pPr lvl="1"/>
            <a:r>
              <a:rPr lang="en-US" sz="2000" dirty="0" smtClean="0"/>
              <a:t>Highly configurable for changing scope of captured and shared assumptions depending on the domain or organization</a:t>
            </a:r>
          </a:p>
          <a:p>
            <a:pPr lvl="1"/>
            <a:r>
              <a:rPr lang="en-US" sz="2000" dirty="0" smtClean="0"/>
              <a:t>Supports several Type record dissemination variations</a:t>
            </a:r>
          </a:p>
          <a:p>
            <a:r>
              <a:rPr lang="en-US" sz="2000" dirty="0" smtClean="0"/>
              <a:t>Design for allowing federation between multiple Registry instances</a:t>
            </a:r>
          </a:p>
          <a:p>
            <a:r>
              <a:rPr lang="en-US" sz="2000" dirty="0" smtClean="0"/>
              <a:t>The emphasis</a:t>
            </a:r>
            <a:r>
              <a:rPr lang="en-US" sz="2000" dirty="0" smtClean="0"/>
              <a:t> was </a:t>
            </a:r>
            <a:r>
              <a:rPr lang="en-US" sz="2000" dirty="0" smtClean="0"/>
              <a:t>not on</a:t>
            </a:r>
          </a:p>
          <a:p>
            <a:pPr lvl="1"/>
            <a:r>
              <a:rPr lang="en-US" sz="2000" dirty="0" smtClean="0"/>
              <a:t>Identifying every possible assumption and data characteristic applicable for all domains</a:t>
            </a:r>
          </a:p>
          <a:p>
            <a:pPr lvl="1"/>
            <a:r>
              <a:rPr lang="en-US" sz="2000" dirty="0" smtClean="0"/>
              <a:t>Technology</a:t>
            </a:r>
            <a:endParaRPr lang="en-US" sz="2000" dirty="0"/>
          </a:p>
          <a:p>
            <a:pPr lvl="1"/>
            <a:endParaRPr lang="en-US" sz="2000" dirty="0" smtClean="0"/>
          </a:p>
        </p:txBody>
      </p:sp>
      <p:sp>
        <p:nvSpPr>
          <p:cNvPr id="3" name="Title 2"/>
          <p:cNvSpPr>
            <a:spLocks noGrp="1"/>
          </p:cNvSpPr>
          <p:nvPr>
            <p:ph type="title"/>
          </p:nvPr>
        </p:nvSpPr>
        <p:spPr>
          <a:xfrm>
            <a:off x="422170" y="152400"/>
            <a:ext cx="8229600" cy="1143000"/>
          </a:xfrm>
        </p:spPr>
        <p:txBody>
          <a:bodyPr/>
          <a:lstStyle/>
          <a:p>
            <a:pPr algn="ctr"/>
            <a:r>
              <a:rPr lang="en-US" sz="2400" dirty="0" smtClean="0"/>
              <a:t>Goal of the DTR Effort: Explicate and Share Assumptions using Types and Type Registries</a:t>
            </a:r>
            <a:endParaRPr lang="en-US" sz="2400" dirty="0"/>
          </a:p>
        </p:txBody>
      </p:sp>
      <p:cxnSp>
        <p:nvCxnSpPr>
          <p:cNvPr id="4" name="Straight Connector 3"/>
          <p:cNvCxnSpPr/>
          <p:nvPr/>
        </p:nvCxnSpPr>
        <p:spPr>
          <a:xfrm>
            <a:off x="378515" y="12192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3772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38800"/>
          </a:xfrm>
        </p:spPr>
        <p:txBody>
          <a:bodyPr/>
          <a:lstStyle/>
          <a:p>
            <a:r>
              <a:rPr lang="en-US" sz="2400" dirty="0" smtClean="0"/>
              <a:t>A unique and resolvable identifier</a:t>
            </a:r>
          </a:p>
          <a:p>
            <a:pPr lvl="1"/>
            <a:r>
              <a:rPr lang="en-US" sz="2000" dirty="0" smtClean="0"/>
              <a:t>Which resolves to characterization of structures, conventions, semantics, and representations of data</a:t>
            </a:r>
          </a:p>
          <a:p>
            <a:pPr lvl="1"/>
            <a:r>
              <a:rPr lang="en-US" sz="2000" dirty="0" smtClean="0"/>
              <a:t>Serves as a shortcut for humans and machines to understand and process data</a:t>
            </a:r>
          </a:p>
          <a:p>
            <a:r>
              <a:rPr lang="en-US" sz="2400" dirty="0" smtClean="0"/>
              <a:t>File formats and mime types have solved the ‘representation’ problem at a ‘unit’ level</a:t>
            </a:r>
          </a:p>
          <a:p>
            <a:r>
              <a:rPr lang="en-US" sz="2400" dirty="0" smtClean="0"/>
              <a:t>Examples of problems we aim to solve with data types:</a:t>
            </a:r>
          </a:p>
          <a:p>
            <a:pPr lvl="1"/>
            <a:r>
              <a:rPr lang="en-US" sz="2000" dirty="0" smtClean="0"/>
              <a:t>It is a number in cell A3, but is it temperature? If so, in Celsius?</a:t>
            </a:r>
          </a:p>
          <a:p>
            <a:pPr lvl="1"/>
            <a:r>
              <a:rPr lang="en-US" sz="2000" dirty="0" smtClean="0"/>
              <a:t>It is a dataset consisting of location, temperature, and time, but what variable names should I look for?</a:t>
            </a:r>
          </a:p>
          <a:p>
            <a:pPr lvl="1"/>
            <a:r>
              <a:rPr lang="en-US" sz="2000" dirty="0" smtClean="0"/>
              <a:t>Is it all packaged as CSV or </a:t>
            </a:r>
            <a:r>
              <a:rPr lang="en-US" sz="2000" dirty="0" err="1" smtClean="0"/>
              <a:t>NetCDF</a:t>
            </a:r>
            <a:r>
              <a:rPr lang="en-US" sz="2000" dirty="0" smtClean="0"/>
              <a:t>? And as a single unit or a collection of units?</a:t>
            </a:r>
          </a:p>
          <a:p>
            <a:r>
              <a:rPr lang="en-US" sz="2400" dirty="0" smtClean="0"/>
              <a:t>Type record structure will continue to evolve – not finished, but functioning</a:t>
            </a:r>
          </a:p>
        </p:txBody>
      </p:sp>
      <p:cxnSp>
        <p:nvCxnSpPr>
          <p:cNvPr id="5" name="Straight Connector 4"/>
          <p:cNvCxnSpPr/>
          <p:nvPr/>
        </p:nvCxnSpPr>
        <p:spPr>
          <a:xfrm>
            <a:off x="378515" y="7620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200" y="152400"/>
            <a:ext cx="8229600" cy="609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smtClean="0"/>
              <a:t>What is a Data Type?</a:t>
            </a:r>
            <a:endParaRPr 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46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lstStyle/>
          <a:p>
            <a:r>
              <a:rPr lang="en-US" sz="2800" dirty="0" smtClean="0"/>
              <a:t>A low-level infrastructure with wide applicability to record and disseminate type records</a:t>
            </a:r>
          </a:p>
          <a:p>
            <a:pPr lvl="1"/>
            <a:r>
              <a:rPr lang="en-US" sz="2400" dirty="0" smtClean="0"/>
              <a:t>Not an immediate ROI application</a:t>
            </a:r>
          </a:p>
          <a:p>
            <a:r>
              <a:rPr lang="en-US" sz="2800" dirty="0" smtClean="0"/>
              <a:t>Assigns unique and resolvable identifiers to type records</a:t>
            </a:r>
          </a:p>
          <a:p>
            <a:r>
              <a:rPr lang="en-US" sz="2800" dirty="0" smtClean="0"/>
              <a:t>Enforces and validates common data model &amp; expression for interoperation between multiple instances of Registries</a:t>
            </a:r>
          </a:p>
          <a:p>
            <a:r>
              <a:rPr lang="en-US" sz="2800" dirty="0" smtClean="0"/>
              <a:t>API for machine consumption</a:t>
            </a:r>
          </a:p>
          <a:p>
            <a:r>
              <a:rPr lang="en-US" sz="2800" dirty="0" smtClean="0"/>
              <a:t>UI for human use</a:t>
            </a:r>
          </a:p>
        </p:txBody>
      </p:sp>
      <p:cxnSp>
        <p:nvCxnSpPr>
          <p:cNvPr id="5" name="Straight Connector 4"/>
          <p:cNvCxnSpPr/>
          <p:nvPr/>
        </p:nvCxnSpPr>
        <p:spPr>
          <a:xfrm>
            <a:off x="378515" y="9144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200" y="228600"/>
            <a:ext cx="82296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smtClean="0"/>
              <a:t>What is a Data Type Registry?</a:t>
            </a:r>
            <a:endParaRPr lang="en-US" sz="3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77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 name="Cloud"/>
          <p:cNvSpPr>
            <a:spLocks noChangeAspect="1" noEditPoints="1" noChangeArrowheads="1"/>
          </p:cNvSpPr>
          <p:nvPr/>
        </p:nvSpPr>
        <p:spPr bwMode="auto">
          <a:xfrm>
            <a:off x="762000" y="990600"/>
            <a:ext cx="2941687" cy="15973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79646">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2" name="Group 263"/>
          <p:cNvGrpSpPr/>
          <p:nvPr/>
        </p:nvGrpSpPr>
        <p:grpSpPr>
          <a:xfrm>
            <a:off x="2590800" y="1143000"/>
            <a:ext cx="669432" cy="867711"/>
            <a:chOff x="9379965" y="14165490"/>
            <a:chExt cx="2861041" cy="3708456"/>
          </a:xfrm>
        </p:grpSpPr>
        <p:pic>
          <p:nvPicPr>
            <p:cNvPr id="265"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0114762" y="14165490"/>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6" name="Picture 26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9379965" y="14765639"/>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7"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0823510" y="14570168"/>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8"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0628196" y="15401642"/>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269" name="Picture 3" descr="C:\Users\crey\AppData\Local\Microsoft\Windows\Temporary Internet Files\Content.IE5\MDRZXGH2\MC900240341[1].wm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5800" y="1227649"/>
            <a:ext cx="1095210" cy="802860"/>
          </a:xfrm>
          <a:prstGeom prst="rect">
            <a:avLst/>
          </a:prstGeom>
          <a:noFill/>
          <a:effectLst>
            <a:outerShdw blurRad="50800" dist="38100" dir="2700000" algn="tl"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70" name="Picture 4"/>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8891" y="1742104"/>
            <a:ext cx="390680" cy="361137"/>
          </a:xfrm>
          <a:prstGeom prst="rect">
            <a:avLst/>
          </a:prstGeom>
          <a:noFill/>
          <a:ln w="9525">
            <a:no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71" name="TextBox 270"/>
          <p:cNvSpPr txBox="1"/>
          <p:nvPr/>
        </p:nvSpPr>
        <p:spPr>
          <a:xfrm>
            <a:off x="1367031" y="1991263"/>
            <a:ext cx="977200" cy="307777"/>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rPr>
              <a:t>Users</a:t>
            </a:r>
            <a:endParaRPr lang="en-US" sz="1400" dirty="0">
              <a:solidFill>
                <a:prstClr val="black"/>
              </a:solidFill>
              <a:latin typeface="Calibri"/>
            </a:endParaRPr>
          </a:p>
        </p:txBody>
      </p:sp>
      <p:grpSp>
        <p:nvGrpSpPr>
          <p:cNvPr id="3" name="Group 271"/>
          <p:cNvGrpSpPr/>
          <p:nvPr/>
        </p:nvGrpSpPr>
        <p:grpSpPr>
          <a:xfrm>
            <a:off x="441243" y="2944977"/>
            <a:ext cx="3216357" cy="1746506"/>
            <a:chOff x="5155250" y="1563491"/>
            <a:chExt cx="3497018" cy="1898907"/>
          </a:xfrm>
        </p:grpSpPr>
        <p:sp>
          <p:nvSpPr>
            <p:cNvPr id="273" name="Cloud"/>
            <p:cNvSpPr>
              <a:spLocks noChangeAspect="1" noEditPoints="1" noChangeArrowheads="1"/>
            </p:cNvSpPr>
            <p:nvPr/>
          </p:nvSpPr>
          <p:spPr bwMode="auto">
            <a:xfrm>
              <a:off x="5155250" y="1563491"/>
              <a:ext cx="3497018" cy="1898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F81BD">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274" name="TextBox 273"/>
            <p:cNvSpPr txBox="1"/>
            <p:nvPr/>
          </p:nvSpPr>
          <p:spPr>
            <a:xfrm>
              <a:off x="6226992" y="2969182"/>
              <a:ext cx="1380117" cy="3011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latin typeface="Calibri"/>
                </a:rPr>
                <a:t>Typed Data</a:t>
              </a:r>
              <a:endParaRPr kumimoji="0" lang="en-US" sz="1200" b="0" i="0" u="none" strike="noStrike" kern="0" cap="none" spc="0" normalizeH="0" baseline="0" noProof="0" dirty="0" smtClean="0">
                <a:ln>
                  <a:noFill/>
                </a:ln>
                <a:solidFill>
                  <a:prstClr val="black"/>
                </a:solidFill>
                <a:effectLst/>
                <a:uLnTx/>
                <a:uFillTx/>
                <a:latin typeface="Calibri"/>
              </a:endParaRPr>
            </a:p>
          </p:txBody>
        </p:sp>
        <p:grpSp>
          <p:nvGrpSpPr>
            <p:cNvPr id="4" name="Group 274"/>
            <p:cNvGrpSpPr/>
            <p:nvPr/>
          </p:nvGrpSpPr>
          <p:grpSpPr>
            <a:xfrm>
              <a:off x="6872303" y="1804216"/>
              <a:ext cx="950015" cy="1132557"/>
              <a:chOff x="6610524" y="1510000"/>
              <a:chExt cx="950015" cy="1132557"/>
            </a:xfrm>
          </p:grpSpPr>
          <p:sp>
            <p:nvSpPr>
              <p:cNvPr id="297" name="Rectangle 296"/>
              <p:cNvSpPr/>
              <p:nvPr/>
            </p:nvSpPr>
            <p:spPr>
              <a:xfrm>
                <a:off x="6657166" y="1530473"/>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98" name="TextBox 297"/>
              <p:cNvSpPr txBox="1"/>
              <p:nvPr/>
            </p:nvSpPr>
            <p:spPr>
              <a:xfrm>
                <a:off x="6796384" y="1510000"/>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299" name="Straight Connector 298"/>
              <p:cNvCxnSpPr/>
              <p:nvPr/>
            </p:nvCxnSpPr>
            <p:spPr>
              <a:xfrm>
                <a:off x="6742299" y="1781394"/>
                <a:ext cx="408623" cy="0"/>
              </a:xfrm>
              <a:prstGeom prst="line">
                <a:avLst/>
              </a:prstGeom>
              <a:noFill/>
              <a:ln w="9525" cap="flat" cmpd="sng" algn="ctr">
                <a:solidFill>
                  <a:sysClr val="windowText" lastClr="000000"/>
                </a:solidFill>
                <a:prstDash val="solid"/>
              </a:ln>
              <a:effectLst/>
            </p:spPr>
          </p:cxnSp>
          <p:sp>
            <p:nvSpPr>
              <p:cNvPr id="300" name="TextBox 299"/>
              <p:cNvSpPr txBox="1"/>
              <p:nvPr/>
            </p:nvSpPr>
            <p:spPr>
              <a:xfrm>
                <a:off x="6707089" y="1775789"/>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301" name="Straight Connector 300"/>
              <p:cNvCxnSpPr/>
              <p:nvPr/>
            </p:nvCxnSpPr>
            <p:spPr>
              <a:xfrm>
                <a:off x="6742299" y="2047183"/>
                <a:ext cx="408623" cy="0"/>
              </a:xfrm>
              <a:prstGeom prst="line">
                <a:avLst/>
              </a:prstGeom>
              <a:noFill/>
              <a:ln w="9525" cap="flat" cmpd="sng" algn="ctr">
                <a:solidFill>
                  <a:sysClr val="windowText" lastClr="000000"/>
                </a:solidFill>
                <a:prstDash val="solid"/>
              </a:ln>
              <a:effectLst/>
            </p:spPr>
          </p:cxnSp>
          <p:sp>
            <p:nvSpPr>
              <p:cNvPr id="302" name="TextBox 301"/>
              <p:cNvSpPr txBox="1"/>
              <p:nvPr/>
            </p:nvSpPr>
            <p:spPr>
              <a:xfrm>
                <a:off x="6610524" y="2041578"/>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303" name="Rectangle 302"/>
              <p:cNvSpPr/>
              <p:nvPr/>
            </p:nvSpPr>
            <p:spPr>
              <a:xfrm>
                <a:off x="6809566" y="1682873"/>
                <a:ext cx="578888" cy="807284"/>
              </a:xfrm>
              <a:prstGeom prst="rect">
                <a:avLst/>
              </a:prstGeom>
              <a:solidFill>
                <a:srgbClr val="F79646">
                  <a:lumMod val="20000"/>
                  <a:lumOff val="8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04" name="TextBox 303"/>
              <p:cNvSpPr txBox="1"/>
              <p:nvPr/>
            </p:nvSpPr>
            <p:spPr>
              <a:xfrm>
                <a:off x="6948784" y="1662400"/>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305" name="Straight Connector 304"/>
              <p:cNvCxnSpPr/>
              <p:nvPr/>
            </p:nvCxnSpPr>
            <p:spPr>
              <a:xfrm>
                <a:off x="6894699" y="1933794"/>
                <a:ext cx="408623" cy="0"/>
              </a:xfrm>
              <a:prstGeom prst="line">
                <a:avLst/>
              </a:prstGeom>
              <a:noFill/>
              <a:ln w="9525" cap="flat" cmpd="sng" algn="ctr">
                <a:solidFill>
                  <a:sysClr val="windowText" lastClr="000000"/>
                </a:solidFill>
                <a:prstDash val="solid"/>
              </a:ln>
              <a:effectLst/>
            </p:spPr>
          </p:cxnSp>
          <p:sp>
            <p:nvSpPr>
              <p:cNvPr id="306" name="TextBox 305"/>
              <p:cNvSpPr txBox="1"/>
              <p:nvPr/>
            </p:nvSpPr>
            <p:spPr>
              <a:xfrm>
                <a:off x="6859489" y="1928189"/>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307" name="Straight Connector 306"/>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308" name="TextBox 307"/>
              <p:cNvSpPr txBox="1"/>
              <p:nvPr/>
            </p:nvSpPr>
            <p:spPr>
              <a:xfrm>
                <a:off x="6762924" y="2193978"/>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309" name="Straight Connector 308"/>
              <p:cNvCxnSpPr/>
              <p:nvPr/>
            </p:nvCxnSpPr>
            <p:spPr>
              <a:xfrm>
                <a:off x="6894699" y="1933794"/>
                <a:ext cx="408623" cy="0"/>
              </a:xfrm>
              <a:prstGeom prst="line">
                <a:avLst/>
              </a:prstGeom>
              <a:noFill/>
              <a:ln w="9525" cap="flat" cmpd="sng" algn="ctr">
                <a:solidFill>
                  <a:sysClr val="windowText" lastClr="000000"/>
                </a:solidFill>
                <a:prstDash val="solid"/>
              </a:ln>
              <a:effectLst/>
            </p:spPr>
          </p:cxnSp>
          <p:cxnSp>
            <p:nvCxnSpPr>
              <p:cNvPr id="310" name="Straight Connector 309"/>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311" name="Rectangle 310"/>
              <p:cNvSpPr/>
              <p:nvPr/>
            </p:nvSpPr>
            <p:spPr>
              <a:xfrm>
                <a:off x="6961966" y="1835273"/>
                <a:ext cx="578888" cy="807284"/>
              </a:xfrm>
              <a:prstGeom prst="rect">
                <a:avLst/>
              </a:prstGeom>
              <a:solidFill>
                <a:srgbClr val="4BACC6">
                  <a:lumMod val="20000"/>
                  <a:lumOff val="8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12" name="TextBox 311"/>
              <p:cNvSpPr txBox="1"/>
              <p:nvPr/>
            </p:nvSpPr>
            <p:spPr>
              <a:xfrm>
                <a:off x="7101184" y="1814800"/>
                <a:ext cx="321040"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313" name="Straight Connector 312"/>
              <p:cNvCxnSpPr/>
              <p:nvPr/>
            </p:nvCxnSpPr>
            <p:spPr>
              <a:xfrm>
                <a:off x="7047099" y="2086194"/>
                <a:ext cx="408623" cy="0"/>
              </a:xfrm>
              <a:prstGeom prst="line">
                <a:avLst/>
              </a:prstGeom>
              <a:noFill/>
              <a:ln w="9525" cap="flat" cmpd="sng" algn="ctr">
                <a:solidFill>
                  <a:sysClr val="windowText" lastClr="000000"/>
                </a:solidFill>
                <a:prstDash val="solid"/>
              </a:ln>
              <a:effectLst/>
            </p:spPr>
          </p:cxnSp>
          <p:sp>
            <p:nvSpPr>
              <p:cNvPr id="314" name="TextBox 313"/>
              <p:cNvSpPr txBox="1"/>
              <p:nvPr/>
            </p:nvSpPr>
            <p:spPr>
              <a:xfrm>
                <a:off x="7011889" y="2080589"/>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315" name="Straight Connector 314"/>
              <p:cNvCxnSpPr/>
              <p:nvPr/>
            </p:nvCxnSpPr>
            <p:spPr>
              <a:xfrm>
                <a:off x="7047099" y="2351983"/>
                <a:ext cx="408623" cy="0"/>
              </a:xfrm>
              <a:prstGeom prst="line">
                <a:avLst/>
              </a:prstGeom>
              <a:noFill/>
              <a:ln w="9525" cap="flat" cmpd="sng" algn="ctr">
                <a:solidFill>
                  <a:sysClr val="windowText" lastClr="000000"/>
                </a:solidFill>
                <a:prstDash val="solid"/>
              </a:ln>
              <a:effectLst/>
            </p:spPr>
          </p:cxnSp>
          <p:sp>
            <p:nvSpPr>
              <p:cNvPr id="316" name="TextBox 315"/>
              <p:cNvSpPr txBox="1"/>
              <p:nvPr/>
            </p:nvSpPr>
            <p:spPr>
              <a:xfrm>
                <a:off x="6915324" y="2346379"/>
                <a:ext cx="645215"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nvGrpSpPr>
            <p:cNvPr id="5" name="Group 275"/>
            <p:cNvGrpSpPr/>
            <p:nvPr/>
          </p:nvGrpSpPr>
          <p:grpSpPr>
            <a:xfrm>
              <a:off x="6038164" y="1769515"/>
              <a:ext cx="950015" cy="1132557"/>
              <a:chOff x="5960610" y="1872128"/>
              <a:chExt cx="950015" cy="1132557"/>
            </a:xfrm>
          </p:grpSpPr>
          <p:sp>
            <p:nvSpPr>
              <p:cNvPr id="277" name="Rectangle 276"/>
              <p:cNvSpPr/>
              <p:nvPr/>
            </p:nvSpPr>
            <p:spPr>
              <a:xfrm>
                <a:off x="6007252" y="1892601"/>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78" name="TextBox 277"/>
              <p:cNvSpPr txBox="1"/>
              <p:nvPr/>
            </p:nvSpPr>
            <p:spPr>
              <a:xfrm>
                <a:off x="6146470" y="1872128"/>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279" name="Straight Connector 278"/>
              <p:cNvCxnSpPr/>
              <p:nvPr/>
            </p:nvCxnSpPr>
            <p:spPr>
              <a:xfrm>
                <a:off x="6092385" y="2143522"/>
                <a:ext cx="408623" cy="0"/>
              </a:xfrm>
              <a:prstGeom prst="line">
                <a:avLst/>
              </a:prstGeom>
              <a:noFill/>
              <a:ln w="9525" cap="flat" cmpd="sng" algn="ctr">
                <a:solidFill>
                  <a:sysClr val="windowText" lastClr="000000"/>
                </a:solidFill>
                <a:prstDash val="solid"/>
              </a:ln>
              <a:effectLst/>
            </p:spPr>
          </p:cxnSp>
          <p:sp>
            <p:nvSpPr>
              <p:cNvPr id="280" name="TextBox 279"/>
              <p:cNvSpPr txBox="1"/>
              <p:nvPr/>
            </p:nvSpPr>
            <p:spPr>
              <a:xfrm>
                <a:off x="6057175" y="2137917"/>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281" name="Straight Connector 280"/>
              <p:cNvCxnSpPr/>
              <p:nvPr/>
            </p:nvCxnSpPr>
            <p:spPr>
              <a:xfrm>
                <a:off x="6092385" y="2409311"/>
                <a:ext cx="408623" cy="0"/>
              </a:xfrm>
              <a:prstGeom prst="line">
                <a:avLst/>
              </a:prstGeom>
              <a:noFill/>
              <a:ln w="9525" cap="flat" cmpd="sng" algn="ctr">
                <a:solidFill>
                  <a:sysClr val="windowText" lastClr="000000"/>
                </a:solidFill>
                <a:prstDash val="solid"/>
              </a:ln>
              <a:effectLst/>
            </p:spPr>
          </p:cxnSp>
          <p:sp>
            <p:nvSpPr>
              <p:cNvPr id="282" name="TextBox 281"/>
              <p:cNvSpPr txBox="1"/>
              <p:nvPr/>
            </p:nvSpPr>
            <p:spPr>
              <a:xfrm>
                <a:off x="5960610" y="2403706"/>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283" name="Rectangle 282"/>
              <p:cNvSpPr/>
              <p:nvPr/>
            </p:nvSpPr>
            <p:spPr>
              <a:xfrm>
                <a:off x="6159652" y="2045001"/>
                <a:ext cx="578888" cy="807284"/>
              </a:xfrm>
              <a:prstGeom prst="rect">
                <a:avLst/>
              </a:prstGeom>
              <a:solidFill>
                <a:srgbClr val="EEECE1">
                  <a:lumMod val="9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84" name="TextBox 283"/>
              <p:cNvSpPr txBox="1"/>
              <p:nvPr/>
            </p:nvSpPr>
            <p:spPr>
              <a:xfrm>
                <a:off x="6298870" y="2024528"/>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285" name="Straight Connector 284"/>
              <p:cNvCxnSpPr/>
              <p:nvPr/>
            </p:nvCxnSpPr>
            <p:spPr>
              <a:xfrm>
                <a:off x="6244785" y="2295922"/>
                <a:ext cx="408623" cy="0"/>
              </a:xfrm>
              <a:prstGeom prst="line">
                <a:avLst/>
              </a:prstGeom>
              <a:noFill/>
              <a:ln w="9525" cap="flat" cmpd="sng" algn="ctr">
                <a:solidFill>
                  <a:sysClr val="windowText" lastClr="000000"/>
                </a:solidFill>
                <a:prstDash val="solid"/>
              </a:ln>
              <a:effectLst/>
            </p:spPr>
          </p:cxnSp>
          <p:sp>
            <p:nvSpPr>
              <p:cNvPr id="286" name="TextBox 285"/>
              <p:cNvSpPr txBox="1"/>
              <p:nvPr/>
            </p:nvSpPr>
            <p:spPr>
              <a:xfrm>
                <a:off x="6209575" y="2290317"/>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287" name="Straight Connector 286"/>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288" name="TextBox 287"/>
              <p:cNvSpPr txBox="1"/>
              <p:nvPr/>
            </p:nvSpPr>
            <p:spPr>
              <a:xfrm>
                <a:off x="6113010" y="2556106"/>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289" name="Straight Connector 288"/>
              <p:cNvCxnSpPr/>
              <p:nvPr/>
            </p:nvCxnSpPr>
            <p:spPr>
              <a:xfrm>
                <a:off x="6244785" y="2295922"/>
                <a:ext cx="408623" cy="0"/>
              </a:xfrm>
              <a:prstGeom prst="line">
                <a:avLst/>
              </a:prstGeom>
              <a:noFill/>
              <a:ln w="9525" cap="flat" cmpd="sng" algn="ctr">
                <a:solidFill>
                  <a:sysClr val="windowText" lastClr="000000"/>
                </a:solidFill>
                <a:prstDash val="solid"/>
              </a:ln>
              <a:effectLst/>
            </p:spPr>
          </p:cxnSp>
          <p:cxnSp>
            <p:nvCxnSpPr>
              <p:cNvPr id="290" name="Straight Connector 289"/>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291" name="Rectangle 290"/>
              <p:cNvSpPr/>
              <p:nvPr/>
            </p:nvSpPr>
            <p:spPr>
              <a:xfrm>
                <a:off x="6312052" y="2197401"/>
                <a:ext cx="578888" cy="807284"/>
              </a:xfrm>
              <a:prstGeom prst="rect">
                <a:avLst/>
              </a:prstGeom>
              <a:solidFill>
                <a:sysClr val="window" lastClr="FFFFFF">
                  <a:lumMod val="85000"/>
                </a:sys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92" name="TextBox 291"/>
              <p:cNvSpPr txBox="1"/>
              <p:nvPr/>
            </p:nvSpPr>
            <p:spPr>
              <a:xfrm>
                <a:off x="6451270" y="2176928"/>
                <a:ext cx="321040"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293" name="Straight Connector 292"/>
              <p:cNvCxnSpPr/>
              <p:nvPr/>
            </p:nvCxnSpPr>
            <p:spPr>
              <a:xfrm>
                <a:off x="6397185" y="2448322"/>
                <a:ext cx="408623" cy="0"/>
              </a:xfrm>
              <a:prstGeom prst="line">
                <a:avLst/>
              </a:prstGeom>
              <a:noFill/>
              <a:ln w="9525" cap="flat" cmpd="sng" algn="ctr">
                <a:solidFill>
                  <a:sysClr val="windowText" lastClr="000000"/>
                </a:solidFill>
                <a:prstDash val="solid"/>
              </a:ln>
              <a:effectLst/>
            </p:spPr>
          </p:cxnSp>
          <p:sp>
            <p:nvSpPr>
              <p:cNvPr id="294" name="TextBox 293"/>
              <p:cNvSpPr txBox="1"/>
              <p:nvPr/>
            </p:nvSpPr>
            <p:spPr>
              <a:xfrm>
                <a:off x="6361975" y="2442717"/>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295" name="Straight Connector 294"/>
              <p:cNvCxnSpPr/>
              <p:nvPr/>
            </p:nvCxnSpPr>
            <p:spPr>
              <a:xfrm>
                <a:off x="6397185" y="2714111"/>
                <a:ext cx="408623" cy="0"/>
              </a:xfrm>
              <a:prstGeom prst="line">
                <a:avLst/>
              </a:prstGeom>
              <a:noFill/>
              <a:ln w="9525" cap="flat" cmpd="sng" algn="ctr">
                <a:solidFill>
                  <a:sysClr val="windowText" lastClr="000000"/>
                </a:solidFill>
                <a:prstDash val="solid"/>
              </a:ln>
              <a:effectLst/>
            </p:spPr>
          </p:cxnSp>
          <p:sp>
            <p:nvSpPr>
              <p:cNvPr id="296" name="TextBox 295"/>
              <p:cNvSpPr txBox="1"/>
              <p:nvPr/>
            </p:nvSpPr>
            <p:spPr>
              <a:xfrm>
                <a:off x="6265410" y="2708507"/>
                <a:ext cx="645215"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grpSp>
        <p:nvGrpSpPr>
          <p:cNvPr id="6" name="Group 316"/>
          <p:cNvGrpSpPr/>
          <p:nvPr/>
        </p:nvGrpSpPr>
        <p:grpSpPr>
          <a:xfrm>
            <a:off x="5145630" y="1143000"/>
            <a:ext cx="2895600" cy="1546043"/>
            <a:chOff x="609600" y="3766438"/>
            <a:chExt cx="2895600" cy="1546043"/>
          </a:xfrm>
        </p:grpSpPr>
        <p:pic>
          <p:nvPicPr>
            <p:cNvPr id="318"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9949" y="3956730"/>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19" name="Cloud"/>
            <p:cNvSpPr>
              <a:spLocks noChangeAspect="1" noEditPoints="1" noChangeArrowheads="1"/>
            </p:cNvSpPr>
            <p:nvPr/>
          </p:nvSpPr>
          <p:spPr bwMode="auto">
            <a:xfrm>
              <a:off x="609600" y="3766438"/>
              <a:ext cx="2895600" cy="15460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BBB59">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pic>
          <p:nvPicPr>
            <p:cNvPr id="321"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76140" y="3920345"/>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2"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02330" y="4044425"/>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3"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28520" y="4168505"/>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4"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54710" y="4292586"/>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5"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21674" y="3940853"/>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6"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7936" y="4035108"/>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7"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4459" y="4159189"/>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8"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70649" y="4283269"/>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9"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0585" y="4335377"/>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30"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8950" y="4375606"/>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grpSp>
        <p:nvGrpSpPr>
          <p:cNvPr id="7" name="Group 330"/>
          <p:cNvGrpSpPr/>
          <p:nvPr/>
        </p:nvGrpSpPr>
        <p:grpSpPr>
          <a:xfrm>
            <a:off x="4735139" y="3021309"/>
            <a:ext cx="3236904" cy="1728275"/>
            <a:chOff x="4735139" y="3453325"/>
            <a:chExt cx="3236904" cy="1728275"/>
          </a:xfrm>
        </p:grpSpPr>
        <p:sp>
          <p:nvSpPr>
            <p:cNvPr id="332" name="Cloud"/>
            <p:cNvSpPr>
              <a:spLocks noChangeAspect="1" noEditPoints="1" noChangeArrowheads="1"/>
            </p:cNvSpPr>
            <p:nvPr/>
          </p:nvSpPr>
          <p:spPr bwMode="auto">
            <a:xfrm>
              <a:off x="4735139" y="3453325"/>
              <a:ext cx="3236904" cy="17282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ysClr val="window" lastClr="FFFFFF">
                <a:lumMod val="95000"/>
              </a:sys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pic>
          <p:nvPicPr>
            <p:cNvPr id="333" name="Picture 8" descr="C:\Users\crey\AppData\Local\Microsoft\Windows\Temporary Internet Files\Content.IE5\IUCDJGN0\MC900441458[1].png"/>
            <p:cNvPicPr>
              <a:picLocks noChangeAspect="1" noChangeArrowheads="1"/>
            </p:cNvPicPr>
            <p:nvPr/>
          </p:nvPicPr>
          <p:blipFill>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0631" y="3632117"/>
              <a:ext cx="716560" cy="716560"/>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34" name="Flowchart: Magnetic Disk 333"/>
            <p:cNvSpPr/>
            <p:nvPr/>
          </p:nvSpPr>
          <p:spPr>
            <a:xfrm>
              <a:off x="6391539" y="4123030"/>
              <a:ext cx="318908" cy="338585"/>
            </a:xfrm>
            <a:prstGeom prst="flowChartMagneticDisk">
              <a:avLst/>
            </a:prstGeom>
            <a:solidFill>
              <a:sysClr val="window" lastClr="FFFFFF">
                <a:lumMod val="85000"/>
              </a:sys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35" name="TextBox 334"/>
            <p:cNvSpPr txBox="1"/>
            <p:nvPr/>
          </p:nvSpPr>
          <p:spPr>
            <a:xfrm>
              <a:off x="5069432" y="3993467"/>
              <a:ext cx="424417" cy="488589"/>
            </a:xfrm>
            <a:prstGeom prst="rect">
              <a:avLst/>
            </a:prstGeom>
            <a:solidFill>
              <a:sysClr val="window" lastClr="FFFFFF"/>
            </a:solidFill>
            <a:ln>
              <a:solidFill>
                <a:sysClr val="windowText" lastClr="000000"/>
              </a:solidFill>
            </a:ln>
          </p:spPr>
          <p:txBody>
            <a:bodyPr wrap="square" lIns="26664" tIns="13332" rIns="26664" bIns="1333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10100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11010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101….</a:t>
              </a:r>
            </a:p>
          </p:txBody>
        </p:sp>
        <p:sp>
          <p:nvSpPr>
            <p:cNvPr id="336" name="TextBox 335"/>
            <p:cNvSpPr txBox="1"/>
            <p:nvPr/>
          </p:nvSpPr>
          <p:spPr>
            <a:xfrm>
              <a:off x="5507081" y="4042071"/>
              <a:ext cx="840295"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Visualization</a:t>
              </a:r>
            </a:p>
          </p:txBody>
        </p:sp>
        <p:sp>
          <p:nvSpPr>
            <p:cNvPr id="337" name="Flowchart: Internal Storage 333"/>
            <p:cNvSpPr/>
            <p:nvPr/>
          </p:nvSpPr>
          <p:spPr>
            <a:xfrm>
              <a:off x="6852479" y="3708494"/>
              <a:ext cx="620218" cy="585883"/>
            </a:xfrm>
            <a:prstGeom prst="flowChartInternalStorage">
              <a:avLst/>
            </a:prstGeom>
            <a:solidFill>
              <a:srgbClr val="F79646">
                <a:lumMod val="20000"/>
                <a:lumOff val="80000"/>
              </a:srgbClr>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pic>
          <p:nvPicPr>
            <p:cNvPr id="338" name="Picture 33" descr="C:\Users\crey\AppData\Local\Microsoft\Windows\Temporary Internet Files\Content.IE5\LSZS66Q8\MC900432658[1].png"/>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90371" y="3948750"/>
              <a:ext cx="125967" cy="21727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39" name="TextBox 338"/>
            <p:cNvSpPr txBox="1"/>
            <p:nvPr/>
          </p:nvSpPr>
          <p:spPr>
            <a:xfrm>
              <a:off x="7010995" y="3937429"/>
              <a:ext cx="516488"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I Agree</a:t>
              </a:r>
            </a:p>
          </p:txBody>
        </p:sp>
        <p:sp>
          <p:nvSpPr>
            <p:cNvPr id="340" name="TextBox 339"/>
            <p:cNvSpPr txBox="1"/>
            <p:nvPr/>
          </p:nvSpPr>
          <p:spPr>
            <a:xfrm>
              <a:off x="6838052" y="3739609"/>
              <a:ext cx="587020"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Terms:…</a:t>
              </a:r>
            </a:p>
          </p:txBody>
        </p:sp>
        <p:sp>
          <p:nvSpPr>
            <p:cNvPr id="341" name="TextBox 340"/>
            <p:cNvSpPr txBox="1"/>
            <p:nvPr/>
          </p:nvSpPr>
          <p:spPr>
            <a:xfrm>
              <a:off x="6897080" y="4241248"/>
              <a:ext cx="503664"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Rights</a:t>
              </a:r>
            </a:p>
          </p:txBody>
        </p:sp>
        <p:sp>
          <p:nvSpPr>
            <p:cNvPr id="342" name="TextBox 341"/>
            <p:cNvSpPr txBox="1"/>
            <p:nvPr/>
          </p:nvSpPr>
          <p:spPr>
            <a:xfrm>
              <a:off x="6045700" y="4766824"/>
              <a:ext cx="736100"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prstClr val="black"/>
                  </a:solidFill>
                  <a:effectLst/>
                  <a:uLnTx/>
                  <a:uFillTx/>
                  <a:latin typeface="Calibri"/>
                </a:rPr>
                <a:t>Services</a:t>
              </a:r>
            </a:p>
          </p:txBody>
        </p:sp>
        <p:sp>
          <p:nvSpPr>
            <p:cNvPr id="343" name="Flowchart: Magnetic Disk 342"/>
            <p:cNvSpPr/>
            <p:nvPr/>
          </p:nvSpPr>
          <p:spPr>
            <a:xfrm>
              <a:off x="6445135" y="4243724"/>
              <a:ext cx="318908" cy="338585"/>
            </a:xfrm>
            <a:prstGeom prst="flowChartMagneticDisk">
              <a:avLst/>
            </a:prstGeom>
            <a:solidFill>
              <a:sysClr val="window" lastClr="FFFFFF">
                <a:lumMod val="85000"/>
              </a:sys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44" name="Flowchart: Magnetic Disk 343"/>
            <p:cNvSpPr/>
            <p:nvPr/>
          </p:nvSpPr>
          <p:spPr>
            <a:xfrm>
              <a:off x="6272243" y="4214369"/>
              <a:ext cx="318908" cy="338585"/>
            </a:xfrm>
            <a:prstGeom prst="flowChartMagneticDisk">
              <a:avLst/>
            </a:prstGeom>
            <a:solidFill>
              <a:sysClr val="window" lastClr="FFFFFF">
                <a:lumMod val="85000"/>
              </a:sysClr>
            </a:solid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45" name="TextBox 344"/>
            <p:cNvSpPr txBox="1"/>
            <p:nvPr/>
          </p:nvSpPr>
          <p:spPr>
            <a:xfrm>
              <a:off x="6045887" y="4524134"/>
              <a:ext cx="1010213"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Data Processing</a:t>
              </a:r>
            </a:p>
          </p:txBody>
        </p:sp>
        <p:sp>
          <p:nvSpPr>
            <p:cNvPr id="346" name="TextBox 345"/>
            <p:cNvSpPr txBox="1"/>
            <p:nvPr/>
          </p:nvSpPr>
          <p:spPr>
            <a:xfrm>
              <a:off x="4983453" y="4432375"/>
              <a:ext cx="9220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Data Set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Dissemination</a:t>
              </a:r>
            </a:p>
          </p:txBody>
        </p:sp>
      </p:grpSp>
      <p:grpSp>
        <p:nvGrpSpPr>
          <p:cNvPr id="8" name="Group 347"/>
          <p:cNvGrpSpPr/>
          <p:nvPr/>
        </p:nvGrpSpPr>
        <p:grpSpPr>
          <a:xfrm>
            <a:off x="287880" y="4987097"/>
            <a:ext cx="4675319" cy="307777"/>
            <a:chOff x="685800" y="5277974"/>
            <a:chExt cx="4675319" cy="307777"/>
          </a:xfrm>
        </p:grpSpPr>
        <p:sp>
          <p:nvSpPr>
            <p:cNvPr id="349" name="TextBox 348"/>
            <p:cNvSpPr txBox="1"/>
            <p:nvPr/>
          </p:nvSpPr>
          <p:spPr>
            <a:xfrm>
              <a:off x="939816" y="5277974"/>
              <a:ext cx="442130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Client (process or people) encounters unknown data type.</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9" name="Group 349"/>
            <p:cNvGrpSpPr/>
            <p:nvPr/>
          </p:nvGrpSpPr>
          <p:grpSpPr>
            <a:xfrm>
              <a:off x="685800" y="5277974"/>
              <a:ext cx="276038" cy="307777"/>
              <a:chOff x="2705398" y="2861641"/>
              <a:chExt cx="276038" cy="307777"/>
            </a:xfrm>
          </p:grpSpPr>
          <p:sp>
            <p:nvSpPr>
              <p:cNvPr id="351" name="Oval 35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52" name="TextBox 351"/>
              <p:cNvSpPr txBox="1"/>
              <p:nvPr/>
            </p:nvSpPr>
            <p:spPr>
              <a:xfrm>
                <a:off x="2705398" y="2861641"/>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1</a:t>
                </a:r>
              </a:p>
            </p:txBody>
          </p:sp>
        </p:grpSp>
      </p:grpSp>
      <p:grpSp>
        <p:nvGrpSpPr>
          <p:cNvPr id="10" name="Group 352"/>
          <p:cNvGrpSpPr/>
          <p:nvPr/>
        </p:nvGrpSpPr>
        <p:grpSpPr>
          <a:xfrm>
            <a:off x="287880" y="5333573"/>
            <a:ext cx="2363889" cy="311999"/>
            <a:chOff x="685800" y="5631601"/>
            <a:chExt cx="2363889" cy="311999"/>
          </a:xfrm>
        </p:grpSpPr>
        <p:sp>
          <p:nvSpPr>
            <p:cNvPr id="354" name="TextBox 353"/>
            <p:cNvSpPr txBox="1"/>
            <p:nvPr/>
          </p:nvSpPr>
          <p:spPr>
            <a:xfrm>
              <a:off x="939816" y="5635823"/>
              <a:ext cx="210987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Resolved to </a:t>
              </a:r>
              <a:r>
                <a:rPr lang="en-US" sz="1400" kern="0" smtClean="0">
                  <a:solidFill>
                    <a:prstClr val="black"/>
                  </a:solidFill>
                  <a:latin typeface="Calibri"/>
                </a:rPr>
                <a:t>Type Registry.</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11" name="Group 354"/>
            <p:cNvGrpSpPr/>
            <p:nvPr/>
          </p:nvGrpSpPr>
          <p:grpSpPr>
            <a:xfrm>
              <a:off x="685800" y="5631601"/>
              <a:ext cx="276038" cy="307777"/>
              <a:chOff x="2705398" y="2861640"/>
              <a:chExt cx="276038" cy="307777"/>
            </a:xfrm>
          </p:grpSpPr>
          <p:sp>
            <p:nvSpPr>
              <p:cNvPr id="356" name="Oval 35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57" name="TextBox 356"/>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2</a:t>
                </a:r>
              </a:p>
            </p:txBody>
          </p:sp>
        </p:grpSp>
      </p:grpSp>
      <p:grpSp>
        <p:nvGrpSpPr>
          <p:cNvPr id="12" name="Group 357"/>
          <p:cNvGrpSpPr/>
          <p:nvPr/>
        </p:nvGrpSpPr>
        <p:grpSpPr>
          <a:xfrm>
            <a:off x="287880" y="5648980"/>
            <a:ext cx="8325456" cy="523220"/>
            <a:chOff x="685800" y="5959374"/>
            <a:chExt cx="8325456" cy="523220"/>
          </a:xfrm>
        </p:grpSpPr>
        <p:sp>
          <p:nvSpPr>
            <p:cNvPr id="359" name="TextBox 358"/>
            <p:cNvSpPr txBox="1"/>
            <p:nvPr/>
          </p:nvSpPr>
          <p:spPr>
            <a:xfrm>
              <a:off x="939816" y="5959374"/>
              <a:ext cx="807144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Response includes type definitions, relationships, properties, and possibly service pointers. Response can be</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u</a:t>
              </a:r>
              <a:r>
                <a:rPr kumimoji="0" lang="en-US" sz="1400" b="0" i="0" u="none" strike="noStrike" kern="0" cap="none" spc="0" normalizeH="0" baseline="0" noProof="0" dirty="0" err="1" smtClean="0">
                  <a:ln>
                    <a:noFill/>
                  </a:ln>
                  <a:solidFill>
                    <a:prstClr val="black"/>
                  </a:solidFill>
                  <a:effectLst/>
                  <a:uLnTx/>
                  <a:uFillTx/>
                  <a:latin typeface="Calibri"/>
                </a:rPr>
                <a:t>sed</a:t>
              </a:r>
              <a:r>
                <a:rPr kumimoji="0" lang="en-US" sz="1400" b="0" i="0" u="none" strike="noStrike" kern="0" cap="none" spc="0" normalizeH="0" noProof="0" dirty="0" smtClean="0">
                  <a:ln>
                    <a:noFill/>
                  </a:ln>
                  <a:solidFill>
                    <a:prstClr val="black"/>
                  </a:solidFill>
                  <a:effectLst/>
                  <a:uLnTx/>
                  <a:uFillTx/>
                  <a:latin typeface="Calibri"/>
                </a:rPr>
                <a:t> locally </a:t>
              </a:r>
              <a:r>
                <a:rPr kumimoji="0" lang="en-US" sz="1400" b="0" i="0" u="none" strike="noStrike" kern="0" cap="none" spc="0" normalizeH="0" noProof="0" dirty="0" err="1" smtClean="0">
                  <a:ln>
                    <a:noFill/>
                  </a:ln>
                  <a:solidFill>
                    <a:prstClr val="black"/>
                  </a:solidFill>
                  <a:effectLst/>
                  <a:uLnTx/>
                  <a:uFillTx/>
                  <a:latin typeface="Calibri"/>
                </a:rPr>
                <a:t>fo</a:t>
              </a:r>
              <a:r>
                <a:rPr lang="en-US" sz="1400" kern="0" dirty="0" smtClean="0">
                  <a:solidFill>
                    <a:prstClr val="black"/>
                  </a:solidFill>
                  <a:latin typeface="Calibri"/>
                </a:rPr>
                <a:t>r processing, or, optionally</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13" name="Group 359"/>
            <p:cNvGrpSpPr/>
            <p:nvPr/>
          </p:nvGrpSpPr>
          <p:grpSpPr>
            <a:xfrm>
              <a:off x="685800" y="5959374"/>
              <a:ext cx="276038" cy="307777"/>
              <a:chOff x="2705398" y="2861640"/>
              <a:chExt cx="276038" cy="307777"/>
            </a:xfrm>
          </p:grpSpPr>
          <p:sp>
            <p:nvSpPr>
              <p:cNvPr id="361" name="Oval 36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2" name="TextBox 361"/>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3</a:t>
                </a:r>
              </a:p>
            </p:txBody>
          </p:sp>
        </p:grpSp>
      </p:grpSp>
      <p:grpSp>
        <p:nvGrpSpPr>
          <p:cNvPr id="14" name="Group 362"/>
          <p:cNvGrpSpPr/>
          <p:nvPr/>
        </p:nvGrpSpPr>
        <p:grpSpPr>
          <a:xfrm>
            <a:off x="3606428" y="5854898"/>
            <a:ext cx="5565364" cy="317302"/>
            <a:chOff x="685800" y="6319512"/>
            <a:chExt cx="5565364" cy="317302"/>
          </a:xfrm>
        </p:grpSpPr>
        <p:sp>
          <p:nvSpPr>
            <p:cNvPr id="364" name="TextBox 363"/>
            <p:cNvSpPr txBox="1"/>
            <p:nvPr/>
          </p:nvSpPr>
          <p:spPr>
            <a:xfrm>
              <a:off x="911241" y="6329037"/>
              <a:ext cx="533992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t</a:t>
              </a:r>
              <a:r>
                <a:rPr lang="en-US" sz="1400" kern="0" dirty="0" smtClean="0">
                  <a:solidFill>
                    <a:prstClr val="black"/>
                  </a:solidFill>
                  <a:latin typeface="Calibri"/>
                </a:rPr>
                <a:t>yped data or reference to typed data can be sent to service provider.</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15" name="Group 364"/>
            <p:cNvGrpSpPr/>
            <p:nvPr/>
          </p:nvGrpSpPr>
          <p:grpSpPr>
            <a:xfrm>
              <a:off x="685800" y="6319512"/>
              <a:ext cx="276038" cy="307777"/>
              <a:chOff x="2705398" y="2861640"/>
              <a:chExt cx="276038" cy="307777"/>
            </a:xfrm>
          </p:grpSpPr>
          <p:sp>
            <p:nvSpPr>
              <p:cNvPr id="366" name="Oval 36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7" name="TextBox 366"/>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4</a:t>
                </a:r>
              </a:p>
            </p:txBody>
          </p:sp>
        </p:grpSp>
      </p:grpSp>
      <p:grpSp>
        <p:nvGrpSpPr>
          <p:cNvPr id="16" name="Group 367"/>
          <p:cNvGrpSpPr/>
          <p:nvPr/>
        </p:nvGrpSpPr>
        <p:grpSpPr>
          <a:xfrm>
            <a:off x="1589207" y="2263948"/>
            <a:ext cx="276038" cy="1063369"/>
            <a:chOff x="1589207" y="2568748"/>
            <a:chExt cx="276038" cy="1063369"/>
          </a:xfrm>
        </p:grpSpPr>
        <p:cxnSp>
          <p:nvCxnSpPr>
            <p:cNvPr id="369" name="Straight Arrow Connector 368"/>
            <p:cNvCxnSpPr/>
            <p:nvPr/>
          </p:nvCxnSpPr>
          <p:spPr>
            <a:xfrm>
              <a:off x="1736366" y="2568748"/>
              <a:ext cx="0" cy="1063369"/>
            </a:xfrm>
            <a:prstGeom prst="straightConnector1">
              <a:avLst/>
            </a:prstGeom>
            <a:noFill/>
            <a:ln w="19050" cap="flat" cmpd="sng" algn="ctr">
              <a:solidFill>
                <a:sysClr val="windowText" lastClr="000000"/>
              </a:solidFill>
              <a:prstDash val="solid"/>
              <a:headEnd type="arrow" w="med" len="med"/>
              <a:tailEnd type="arrow" w="med" len="med"/>
            </a:ln>
            <a:effectLst/>
          </p:spPr>
        </p:cxnSp>
        <p:grpSp>
          <p:nvGrpSpPr>
            <p:cNvPr id="17" name="Group 369"/>
            <p:cNvGrpSpPr/>
            <p:nvPr/>
          </p:nvGrpSpPr>
          <p:grpSpPr>
            <a:xfrm>
              <a:off x="1589207" y="2912929"/>
              <a:ext cx="276038" cy="307777"/>
              <a:chOff x="2705398" y="2861640"/>
              <a:chExt cx="276038" cy="307777"/>
            </a:xfrm>
          </p:grpSpPr>
          <p:sp>
            <p:nvSpPr>
              <p:cNvPr id="371" name="Oval 37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72" name="TextBox 371"/>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1</a:t>
                </a:r>
              </a:p>
            </p:txBody>
          </p:sp>
        </p:grpSp>
      </p:grpSp>
      <p:grpSp>
        <p:nvGrpSpPr>
          <p:cNvPr id="18" name="Group 372"/>
          <p:cNvGrpSpPr/>
          <p:nvPr/>
        </p:nvGrpSpPr>
        <p:grpSpPr>
          <a:xfrm>
            <a:off x="2111946" y="2030570"/>
            <a:ext cx="3450654" cy="307777"/>
            <a:chOff x="2111946" y="2335370"/>
            <a:chExt cx="3450654" cy="307777"/>
          </a:xfrm>
        </p:grpSpPr>
        <p:cxnSp>
          <p:nvCxnSpPr>
            <p:cNvPr id="374" name="Straight Arrow Connector 373"/>
            <p:cNvCxnSpPr/>
            <p:nvPr/>
          </p:nvCxnSpPr>
          <p:spPr>
            <a:xfrm>
              <a:off x="2111946" y="2494057"/>
              <a:ext cx="3450654" cy="0"/>
            </a:xfrm>
            <a:prstGeom prst="straightConnector1">
              <a:avLst/>
            </a:prstGeom>
            <a:noFill/>
            <a:ln w="19050" cap="flat" cmpd="sng" algn="ctr">
              <a:solidFill>
                <a:sysClr val="windowText" lastClr="000000"/>
              </a:solidFill>
              <a:prstDash val="solid"/>
              <a:headEnd type="none" w="med" len="med"/>
              <a:tailEnd type="arrow" w="med" len="med"/>
            </a:ln>
            <a:effectLst/>
          </p:spPr>
        </p:cxnSp>
        <p:grpSp>
          <p:nvGrpSpPr>
            <p:cNvPr id="19" name="Group 374"/>
            <p:cNvGrpSpPr/>
            <p:nvPr/>
          </p:nvGrpSpPr>
          <p:grpSpPr>
            <a:xfrm>
              <a:off x="3914962" y="2335370"/>
              <a:ext cx="276038" cy="307777"/>
              <a:chOff x="2705398" y="2861640"/>
              <a:chExt cx="276038" cy="307777"/>
            </a:xfrm>
          </p:grpSpPr>
          <p:sp>
            <p:nvSpPr>
              <p:cNvPr id="376" name="Oval 37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77" name="TextBox 376"/>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2</a:t>
                </a:r>
              </a:p>
            </p:txBody>
          </p:sp>
        </p:grpSp>
      </p:grpSp>
      <p:grpSp>
        <p:nvGrpSpPr>
          <p:cNvPr id="20" name="Group 377"/>
          <p:cNvGrpSpPr/>
          <p:nvPr/>
        </p:nvGrpSpPr>
        <p:grpSpPr>
          <a:xfrm>
            <a:off x="2609939" y="1769433"/>
            <a:ext cx="2903118" cy="307777"/>
            <a:chOff x="2609939" y="2074233"/>
            <a:chExt cx="2903118" cy="307777"/>
          </a:xfrm>
        </p:grpSpPr>
        <p:cxnSp>
          <p:nvCxnSpPr>
            <p:cNvPr id="379" name="Straight Arrow Connector 378"/>
            <p:cNvCxnSpPr/>
            <p:nvPr/>
          </p:nvCxnSpPr>
          <p:spPr>
            <a:xfrm>
              <a:off x="2609939" y="2238462"/>
              <a:ext cx="2903118" cy="0"/>
            </a:xfrm>
            <a:prstGeom prst="straightConnector1">
              <a:avLst/>
            </a:prstGeom>
            <a:noFill/>
            <a:ln w="19050" cap="flat" cmpd="sng" algn="ctr">
              <a:solidFill>
                <a:sysClr val="windowText" lastClr="000000"/>
              </a:solidFill>
              <a:prstDash val="solid"/>
              <a:headEnd type="arrow" w="med" len="med"/>
              <a:tailEnd type="none" w="med" len="med"/>
            </a:ln>
            <a:effectLst/>
          </p:spPr>
        </p:cxnSp>
        <p:grpSp>
          <p:nvGrpSpPr>
            <p:cNvPr id="21" name="Group 379"/>
            <p:cNvGrpSpPr/>
            <p:nvPr/>
          </p:nvGrpSpPr>
          <p:grpSpPr>
            <a:xfrm>
              <a:off x="4537289" y="2074233"/>
              <a:ext cx="276038" cy="307777"/>
              <a:chOff x="2705398" y="2861640"/>
              <a:chExt cx="276038" cy="307777"/>
            </a:xfrm>
          </p:grpSpPr>
          <p:sp>
            <p:nvSpPr>
              <p:cNvPr id="381" name="Oval 38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82" name="TextBox 381"/>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3</a:t>
                </a:r>
              </a:p>
            </p:txBody>
          </p:sp>
        </p:grpSp>
      </p:grpSp>
      <p:grpSp>
        <p:nvGrpSpPr>
          <p:cNvPr id="22" name="Group 382"/>
          <p:cNvGrpSpPr/>
          <p:nvPr/>
        </p:nvGrpSpPr>
        <p:grpSpPr>
          <a:xfrm>
            <a:off x="2517517" y="2058915"/>
            <a:ext cx="2816483" cy="1603745"/>
            <a:chOff x="2517517" y="2363715"/>
            <a:chExt cx="2816483" cy="1603745"/>
          </a:xfrm>
        </p:grpSpPr>
        <p:cxnSp>
          <p:nvCxnSpPr>
            <p:cNvPr id="384" name="Straight Arrow Connector 383"/>
            <p:cNvCxnSpPr/>
            <p:nvPr/>
          </p:nvCxnSpPr>
          <p:spPr>
            <a:xfrm>
              <a:off x="2517517" y="2363715"/>
              <a:ext cx="2816483" cy="1374718"/>
            </a:xfrm>
            <a:prstGeom prst="straightConnector1">
              <a:avLst/>
            </a:prstGeom>
            <a:noFill/>
            <a:ln w="19050" cap="flat" cmpd="sng" algn="ctr">
              <a:solidFill>
                <a:sysClr val="window" lastClr="FFFFFF">
                  <a:lumMod val="65000"/>
                </a:sysClr>
              </a:solidFill>
              <a:prstDash val="solid"/>
              <a:headEnd type="arrow" w="med" len="med"/>
              <a:tailEnd type="arrow" w="med" len="med"/>
            </a:ln>
            <a:effectLst/>
          </p:spPr>
        </p:cxnSp>
        <p:cxnSp>
          <p:nvCxnSpPr>
            <p:cNvPr id="385" name="Straight Arrow Connector 384"/>
            <p:cNvCxnSpPr/>
            <p:nvPr/>
          </p:nvCxnSpPr>
          <p:spPr>
            <a:xfrm>
              <a:off x="3111400" y="3809630"/>
              <a:ext cx="2222600" cy="0"/>
            </a:xfrm>
            <a:prstGeom prst="straightConnector1">
              <a:avLst/>
            </a:prstGeom>
            <a:noFill/>
            <a:ln w="19050" cap="flat" cmpd="sng" algn="ctr">
              <a:solidFill>
                <a:sysClr val="window" lastClr="FFFFFF">
                  <a:lumMod val="65000"/>
                </a:sysClr>
              </a:solidFill>
              <a:prstDash val="solid"/>
              <a:headEnd type="arrow" w="med" len="med"/>
              <a:tailEnd type="arrow" w="med" len="med"/>
            </a:ln>
            <a:effectLst/>
          </p:spPr>
        </p:cxnSp>
        <p:grpSp>
          <p:nvGrpSpPr>
            <p:cNvPr id="23" name="Group 385"/>
            <p:cNvGrpSpPr/>
            <p:nvPr/>
          </p:nvGrpSpPr>
          <p:grpSpPr>
            <a:xfrm>
              <a:off x="4301083" y="3659683"/>
              <a:ext cx="276038" cy="307777"/>
              <a:chOff x="2705398" y="2885493"/>
              <a:chExt cx="276038" cy="307777"/>
            </a:xfrm>
          </p:grpSpPr>
          <p:sp>
            <p:nvSpPr>
              <p:cNvPr id="390" name="Oval 389"/>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91" name="TextBox 390"/>
              <p:cNvSpPr txBox="1"/>
              <p:nvPr/>
            </p:nvSpPr>
            <p:spPr>
              <a:xfrm>
                <a:off x="2705398" y="2885493"/>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4</a:t>
                </a:r>
              </a:p>
            </p:txBody>
          </p:sp>
        </p:grpSp>
        <p:grpSp>
          <p:nvGrpSpPr>
            <p:cNvPr id="24" name="Group 386"/>
            <p:cNvGrpSpPr/>
            <p:nvPr/>
          </p:nvGrpSpPr>
          <p:grpSpPr>
            <a:xfrm>
              <a:off x="4204311" y="3070947"/>
              <a:ext cx="276038" cy="307777"/>
              <a:chOff x="2705398" y="2861640"/>
              <a:chExt cx="276038" cy="307777"/>
            </a:xfrm>
          </p:grpSpPr>
          <p:sp>
            <p:nvSpPr>
              <p:cNvPr id="388" name="Oval 387"/>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89" name="TextBox 388"/>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4</a:t>
                </a:r>
              </a:p>
            </p:txBody>
          </p:sp>
        </p:grpSp>
      </p:grpSp>
      <p:cxnSp>
        <p:nvCxnSpPr>
          <p:cNvPr id="392" name="Straight Connector 391"/>
          <p:cNvCxnSpPr/>
          <p:nvPr/>
        </p:nvCxnSpPr>
        <p:spPr>
          <a:xfrm>
            <a:off x="378515" y="9144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93" name="Title 1"/>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smtClean="0"/>
              <a:t>Process Use Case</a:t>
            </a:r>
            <a:endParaRPr lang="en-US" sz="3200" dirty="0"/>
          </a:p>
        </p:txBody>
      </p:sp>
      <p:sp>
        <p:nvSpPr>
          <p:cNvPr id="133" name="TextBox 132"/>
          <p:cNvSpPr txBox="1"/>
          <p:nvPr/>
        </p:nvSpPr>
        <p:spPr>
          <a:xfrm>
            <a:off x="5571358" y="2142158"/>
            <a:ext cx="214523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latin typeface="Calibri"/>
              </a:rPr>
              <a:t>Federated Set of Type Registries</a:t>
            </a:r>
            <a:endParaRPr kumimoji="0" lang="en-US" sz="1200" b="0" i="0" u="none" strike="noStrike" kern="0" cap="none" spc="0" normalizeH="0" baseline="0" noProof="0" dirty="0" smtClean="0">
              <a:ln>
                <a:noFill/>
              </a:ln>
              <a:solidFill>
                <a:prstClr val="black"/>
              </a:solidFill>
              <a:effectLst/>
              <a:uLnTx/>
              <a:uFillTx/>
              <a:latin typeface="Calibri"/>
            </a:endParaRPr>
          </a:p>
        </p:txBody>
      </p:sp>
      <p:cxnSp>
        <p:nvCxnSpPr>
          <p:cNvPr id="134" name="Straight Connector 133"/>
          <p:cNvCxnSpPr/>
          <p:nvPr/>
        </p:nvCxnSpPr>
        <p:spPr>
          <a:xfrm>
            <a:off x="321720" y="4851373"/>
            <a:ext cx="8305800" cy="0"/>
          </a:xfrm>
          <a:prstGeom prst="line">
            <a:avLst/>
          </a:prstGeom>
          <a:noFill/>
          <a:ln w="9525" cap="flat" cmpd="sng" algn="ctr">
            <a:solidFill>
              <a:sysClr val="windowText" lastClr="000000"/>
            </a:solidFill>
            <a:prstDash val="sysDash"/>
          </a:ln>
          <a:effectLst/>
        </p:spPr>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45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 name="Cloud"/>
          <p:cNvSpPr>
            <a:spLocks noChangeAspect="1" noEditPoints="1" noChangeArrowheads="1"/>
          </p:cNvSpPr>
          <p:nvPr/>
        </p:nvSpPr>
        <p:spPr bwMode="auto">
          <a:xfrm>
            <a:off x="762000" y="990600"/>
            <a:ext cx="2941687" cy="15973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79646">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2" name="Group 263"/>
          <p:cNvGrpSpPr/>
          <p:nvPr/>
        </p:nvGrpSpPr>
        <p:grpSpPr>
          <a:xfrm>
            <a:off x="2590800" y="1143000"/>
            <a:ext cx="669432" cy="867711"/>
            <a:chOff x="9379965" y="14165490"/>
            <a:chExt cx="2861041" cy="3708456"/>
          </a:xfrm>
        </p:grpSpPr>
        <p:pic>
          <p:nvPicPr>
            <p:cNvPr id="265"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0114762" y="14165490"/>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6" name="Picture 26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9379965" y="14765639"/>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7"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0823510" y="14570168"/>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68"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0628196" y="15401642"/>
              <a:ext cx="1417496" cy="2472304"/>
            </a:xfrm>
            <a:prstGeom prst="rect">
              <a:avLst/>
            </a:prstGeom>
            <a:noFil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269" name="Picture 3" descr="C:\Users\crey\AppData\Local\Microsoft\Windows\Temporary Internet Files\Content.IE5\MDRZXGH2\MC900240341[1].wmf"/>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5800" y="1227649"/>
            <a:ext cx="1095210" cy="802860"/>
          </a:xfrm>
          <a:prstGeom prst="rect">
            <a:avLst/>
          </a:prstGeom>
          <a:noFill/>
          <a:effectLst>
            <a:outerShdw blurRad="50800" dist="38100" dir="2700000" algn="tl" rotWithShape="0">
              <a:prstClr val="black">
                <a:alpha val="40000"/>
              </a:prst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70" name="Picture 4"/>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8891" y="1742104"/>
            <a:ext cx="390680" cy="361137"/>
          </a:xfrm>
          <a:prstGeom prst="rect">
            <a:avLst/>
          </a:prstGeom>
          <a:noFill/>
          <a:ln w="9525">
            <a:no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71" name="TextBox 270"/>
          <p:cNvSpPr txBox="1"/>
          <p:nvPr/>
        </p:nvSpPr>
        <p:spPr>
          <a:xfrm>
            <a:off x="1367031" y="1991263"/>
            <a:ext cx="977200" cy="307777"/>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rPr>
              <a:t>Users</a:t>
            </a:r>
            <a:endParaRPr lang="en-US" sz="1400" dirty="0">
              <a:solidFill>
                <a:prstClr val="black"/>
              </a:solidFill>
              <a:latin typeface="Calibri"/>
            </a:endParaRPr>
          </a:p>
        </p:txBody>
      </p:sp>
      <p:grpSp>
        <p:nvGrpSpPr>
          <p:cNvPr id="3" name="Group 271"/>
          <p:cNvGrpSpPr/>
          <p:nvPr/>
        </p:nvGrpSpPr>
        <p:grpSpPr>
          <a:xfrm>
            <a:off x="441243" y="2944977"/>
            <a:ext cx="3216357" cy="1746505"/>
            <a:chOff x="5155250" y="1563491"/>
            <a:chExt cx="3497018" cy="1898907"/>
          </a:xfrm>
        </p:grpSpPr>
        <p:sp>
          <p:nvSpPr>
            <p:cNvPr id="273" name="Cloud"/>
            <p:cNvSpPr>
              <a:spLocks noChangeAspect="1" noEditPoints="1" noChangeArrowheads="1"/>
            </p:cNvSpPr>
            <p:nvPr/>
          </p:nvSpPr>
          <p:spPr bwMode="auto">
            <a:xfrm>
              <a:off x="5155250" y="1563491"/>
              <a:ext cx="3497018" cy="1898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F81BD">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274" name="TextBox 273"/>
            <p:cNvSpPr txBox="1"/>
            <p:nvPr/>
          </p:nvSpPr>
          <p:spPr>
            <a:xfrm>
              <a:off x="5856106" y="2882320"/>
              <a:ext cx="2121677" cy="5019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Repositories and Metadata Registries</a:t>
              </a:r>
            </a:p>
          </p:txBody>
        </p:sp>
        <p:grpSp>
          <p:nvGrpSpPr>
            <p:cNvPr id="4" name="Group 274"/>
            <p:cNvGrpSpPr/>
            <p:nvPr/>
          </p:nvGrpSpPr>
          <p:grpSpPr>
            <a:xfrm>
              <a:off x="6872303" y="1804216"/>
              <a:ext cx="950015" cy="1132557"/>
              <a:chOff x="6610524" y="1510000"/>
              <a:chExt cx="950015" cy="1132557"/>
            </a:xfrm>
          </p:grpSpPr>
          <p:sp>
            <p:nvSpPr>
              <p:cNvPr id="297" name="Rectangle 296"/>
              <p:cNvSpPr/>
              <p:nvPr/>
            </p:nvSpPr>
            <p:spPr>
              <a:xfrm>
                <a:off x="6657166" y="1530473"/>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98" name="TextBox 297"/>
              <p:cNvSpPr txBox="1"/>
              <p:nvPr/>
            </p:nvSpPr>
            <p:spPr>
              <a:xfrm>
                <a:off x="6796384" y="1510000"/>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299" name="Straight Connector 298"/>
              <p:cNvCxnSpPr/>
              <p:nvPr/>
            </p:nvCxnSpPr>
            <p:spPr>
              <a:xfrm>
                <a:off x="6742299" y="1781394"/>
                <a:ext cx="408623" cy="0"/>
              </a:xfrm>
              <a:prstGeom prst="line">
                <a:avLst/>
              </a:prstGeom>
              <a:noFill/>
              <a:ln w="9525" cap="flat" cmpd="sng" algn="ctr">
                <a:solidFill>
                  <a:sysClr val="windowText" lastClr="000000"/>
                </a:solidFill>
                <a:prstDash val="solid"/>
              </a:ln>
              <a:effectLst/>
            </p:spPr>
          </p:cxnSp>
          <p:sp>
            <p:nvSpPr>
              <p:cNvPr id="300" name="TextBox 299"/>
              <p:cNvSpPr txBox="1"/>
              <p:nvPr/>
            </p:nvSpPr>
            <p:spPr>
              <a:xfrm>
                <a:off x="6707089" y="1775789"/>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301" name="Straight Connector 300"/>
              <p:cNvCxnSpPr/>
              <p:nvPr/>
            </p:nvCxnSpPr>
            <p:spPr>
              <a:xfrm>
                <a:off x="6742299" y="2047183"/>
                <a:ext cx="408623" cy="0"/>
              </a:xfrm>
              <a:prstGeom prst="line">
                <a:avLst/>
              </a:prstGeom>
              <a:noFill/>
              <a:ln w="9525" cap="flat" cmpd="sng" algn="ctr">
                <a:solidFill>
                  <a:sysClr val="windowText" lastClr="000000"/>
                </a:solidFill>
                <a:prstDash val="solid"/>
              </a:ln>
              <a:effectLst/>
            </p:spPr>
          </p:cxnSp>
          <p:sp>
            <p:nvSpPr>
              <p:cNvPr id="302" name="TextBox 301"/>
              <p:cNvSpPr txBox="1"/>
              <p:nvPr/>
            </p:nvSpPr>
            <p:spPr>
              <a:xfrm>
                <a:off x="6610524" y="2041578"/>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303" name="Rectangle 302"/>
              <p:cNvSpPr/>
              <p:nvPr/>
            </p:nvSpPr>
            <p:spPr>
              <a:xfrm>
                <a:off x="6809566" y="1682873"/>
                <a:ext cx="578888" cy="807284"/>
              </a:xfrm>
              <a:prstGeom prst="rect">
                <a:avLst/>
              </a:prstGeom>
              <a:solidFill>
                <a:srgbClr val="F79646">
                  <a:lumMod val="20000"/>
                  <a:lumOff val="8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04" name="TextBox 303"/>
              <p:cNvSpPr txBox="1"/>
              <p:nvPr/>
            </p:nvSpPr>
            <p:spPr>
              <a:xfrm>
                <a:off x="6948784" y="1662400"/>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305" name="Straight Connector 304"/>
              <p:cNvCxnSpPr/>
              <p:nvPr/>
            </p:nvCxnSpPr>
            <p:spPr>
              <a:xfrm>
                <a:off x="6894699" y="1933794"/>
                <a:ext cx="408623" cy="0"/>
              </a:xfrm>
              <a:prstGeom prst="line">
                <a:avLst/>
              </a:prstGeom>
              <a:noFill/>
              <a:ln w="9525" cap="flat" cmpd="sng" algn="ctr">
                <a:solidFill>
                  <a:sysClr val="windowText" lastClr="000000"/>
                </a:solidFill>
                <a:prstDash val="solid"/>
              </a:ln>
              <a:effectLst/>
            </p:spPr>
          </p:cxnSp>
          <p:sp>
            <p:nvSpPr>
              <p:cNvPr id="306" name="TextBox 305"/>
              <p:cNvSpPr txBox="1"/>
              <p:nvPr/>
            </p:nvSpPr>
            <p:spPr>
              <a:xfrm>
                <a:off x="6859489" y="1928189"/>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307" name="Straight Connector 306"/>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308" name="TextBox 307"/>
              <p:cNvSpPr txBox="1"/>
              <p:nvPr/>
            </p:nvSpPr>
            <p:spPr>
              <a:xfrm>
                <a:off x="6762924" y="2193978"/>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309" name="Straight Connector 308"/>
              <p:cNvCxnSpPr/>
              <p:nvPr/>
            </p:nvCxnSpPr>
            <p:spPr>
              <a:xfrm>
                <a:off x="6894699" y="1933794"/>
                <a:ext cx="408623" cy="0"/>
              </a:xfrm>
              <a:prstGeom prst="line">
                <a:avLst/>
              </a:prstGeom>
              <a:noFill/>
              <a:ln w="9525" cap="flat" cmpd="sng" algn="ctr">
                <a:solidFill>
                  <a:sysClr val="windowText" lastClr="000000"/>
                </a:solidFill>
                <a:prstDash val="solid"/>
              </a:ln>
              <a:effectLst/>
            </p:spPr>
          </p:cxnSp>
          <p:cxnSp>
            <p:nvCxnSpPr>
              <p:cNvPr id="310" name="Straight Connector 309"/>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311" name="Rectangle 310"/>
              <p:cNvSpPr/>
              <p:nvPr/>
            </p:nvSpPr>
            <p:spPr>
              <a:xfrm>
                <a:off x="6961966" y="1835273"/>
                <a:ext cx="578888" cy="807284"/>
              </a:xfrm>
              <a:prstGeom prst="rect">
                <a:avLst/>
              </a:prstGeom>
              <a:solidFill>
                <a:srgbClr val="4BACC6">
                  <a:lumMod val="20000"/>
                  <a:lumOff val="8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312" name="TextBox 311"/>
              <p:cNvSpPr txBox="1"/>
              <p:nvPr/>
            </p:nvSpPr>
            <p:spPr>
              <a:xfrm>
                <a:off x="7101184" y="1814800"/>
                <a:ext cx="321040"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313" name="Straight Connector 312"/>
              <p:cNvCxnSpPr/>
              <p:nvPr/>
            </p:nvCxnSpPr>
            <p:spPr>
              <a:xfrm>
                <a:off x="7047099" y="2086194"/>
                <a:ext cx="408623" cy="0"/>
              </a:xfrm>
              <a:prstGeom prst="line">
                <a:avLst/>
              </a:prstGeom>
              <a:noFill/>
              <a:ln w="9525" cap="flat" cmpd="sng" algn="ctr">
                <a:solidFill>
                  <a:sysClr val="windowText" lastClr="000000"/>
                </a:solidFill>
                <a:prstDash val="solid"/>
              </a:ln>
              <a:effectLst/>
            </p:spPr>
          </p:cxnSp>
          <p:sp>
            <p:nvSpPr>
              <p:cNvPr id="314" name="TextBox 313"/>
              <p:cNvSpPr txBox="1"/>
              <p:nvPr/>
            </p:nvSpPr>
            <p:spPr>
              <a:xfrm>
                <a:off x="7011889" y="2080589"/>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315" name="Straight Connector 314"/>
              <p:cNvCxnSpPr/>
              <p:nvPr/>
            </p:nvCxnSpPr>
            <p:spPr>
              <a:xfrm>
                <a:off x="7047099" y="2351983"/>
                <a:ext cx="408623" cy="0"/>
              </a:xfrm>
              <a:prstGeom prst="line">
                <a:avLst/>
              </a:prstGeom>
              <a:noFill/>
              <a:ln w="9525" cap="flat" cmpd="sng" algn="ctr">
                <a:solidFill>
                  <a:sysClr val="windowText" lastClr="000000"/>
                </a:solidFill>
                <a:prstDash val="solid"/>
              </a:ln>
              <a:effectLst/>
            </p:spPr>
          </p:cxnSp>
          <p:sp>
            <p:nvSpPr>
              <p:cNvPr id="316" name="TextBox 315"/>
              <p:cNvSpPr txBox="1"/>
              <p:nvPr/>
            </p:nvSpPr>
            <p:spPr>
              <a:xfrm>
                <a:off x="6915324" y="2346379"/>
                <a:ext cx="645215"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nvGrpSpPr>
            <p:cNvPr id="5" name="Group 275"/>
            <p:cNvGrpSpPr/>
            <p:nvPr/>
          </p:nvGrpSpPr>
          <p:grpSpPr>
            <a:xfrm>
              <a:off x="6038164" y="1769515"/>
              <a:ext cx="950015" cy="1132557"/>
              <a:chOff x="5960610" y="1872128"/>
              <a:chExt cx="950015" cy="1132557"/>
            </a:xfrm>
          </p:grpSpPr>
          <p:sp>
            <p:nvSpPr>
              <p:cNvPr id="277" name="Rectangle 276"/>
              <p:cNvSpPr/>
              <p:nvPr/>
            </p:nvSpPr>
            <p:spPr>
              <a:xfrm>
                <a:off x="6007252" y="1892601"/>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78" name="TextBox 277"/>
              <p:cNvSpPr txBox="1"/>
              <p:nvPr/>
            </p:nvSpPr>
            <p:spPr>
              <a:xfrm>
                <a:off x="6146470" y="1872128"/>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279" name="Straight Connector 278"/>
              <p:cNvCxnSpPr/>
              <p:nvPr/>
            </p:nvCxnSpPr>
            <p:spPr>
              <a:xfrm>
                <a:off x="6092385" y="2143522"/>
                <a:ext cx="408623" cy="0"/>
              </a:xfrm>
              <a:prstGeom prst="line">
                <a:avLst/>
              </a:prstGeom>
              <a:noFill/>
              <a:ln w="9525" cap="flat" cmpd="sng" algn="ctr">
                <a:solidFill>
                  <a:sysClr val="windowText" lastClr="000000"/>
                </a:solidFill>
                <a:prstDash val="solid"/>
              </a:ln>
              <a:effectLst/>
            </p:spPr>
          </p:cxnSp>
          <p:sp>
            <p:nvSpPr>
              <p:cNvPr id="280" name="TextBox 279"/>
              <p:cNvSpPr txBox="1"/>
              <p:nvPr/>
            </p:nvSpPr>
            <p:spPr>
              <a:xfrm>
                <a:off x="6057175" y="2137917"/>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281" name="Straight Connector 280"/>
              <p:cNvCxnSpPr/>
              <p:nvPr/>
            </p:nvCxnSpPr>
            <p:spPr>
              <a:xfrm>
                <a:off x="6092385" y="2409311"/>
                <a:ext cx="408623" cy="0"/>
              </a:xfrm>
              <a:prstGeom prst="line">
                <a:avLst/>
              </a:prstGeom>
              <a:noFill/>
              <a:ln w="9525" cap="flat" cmpd="sng" algn="ctr">
                <a:solidFill>
                  <a:sysClr val="windowText" lastClr="000000"/>
                </a:solidFill>
                <a:prstDash val="solid"/>
              </a:ln>
              <a:effectLst/>
            </p:spPr>
          </p:cxnSp>
          <p:sp>
            <p:nvSpPr>
              <p:cNvPr id="282" name="TextBox 281"/>
              <p:cNvSpPr txBox="1"/>
              <p:nvPr/>
            </p:nvSpPr>
            <p:spPr>
              <a:xfrm>
                <a:off x="5960610" y="2403706"/>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283" name="Rectangle 282"/>
              <p:cNvSpPr/>
              <p:nvPr/>
            </p:nvSpPr>
            <p:spPr>
              <a:xfrm>
                <a:off x="6159652" y="2045001"/>
                <a:ext cx="578888" cy="807284"/>
              </a:xfrm>
              <a:prstGeom prst="rect">
                <a:avLst/>
              </a:prstGeom>
              <a:solidFill>
                <a:srgbClr val="EEECE1">
                  <a:lumMod val="90000"/>
                </a:srgb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84" name="TextBox 283"/>
              <p:cNvSpPr txBox="1"/>
              <p:nvPr/>
            </p:nvSpPr>
            <p:spPr>
              <a:xfrm>
                <a:off x="6298870" y="2024528"/>
                <a:ext cx="3177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285" name="Straight Connector 284"/>
              <p:cNvCxnSpPr/>
              <p:nvPr/>
            </p:nvCxnSpPr>
            <p:spPr>
              <a:xfrm>
                <a:off x="6244785" y="2295922"/>
                <a:ext cx="408623" cy="0"/>
              </a:xfrm>
              <a:prstGeom prst="line">
                <a:avLst/>
              </a:prstGeom>
              <a:noFill/>
              <a:ln w="9525" cap="flat" cmpd="sng" algn="ctr">
                <a:solidFill>
                  <a:sysClr val="windowText" lastClr="000000"/>
                </a:solidFill>
                <a:prstDash val="solid"/>
              </a:ln>
              <a:effectLst/>
            </p:spPr>
          </p:cxnSp>
          <p:sp>
            <p:nvSpPr>
              <p:cNvPr id="286" name="TextBox 285"/>
              <p:cNvSpPr txBox="1"/>
              <p:nvPr/>
            </p:nvSpPr>
            <p:spPr>
              <a:xfrm>
                <a:off x="6209575" y="2290317"/>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287" name="Straight Connector 286"/>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288" name="TextBox 287"/>
              <p:cNvSpPr txBox="1"/>
              <p:nvPr/>
            </p:nvSpPr>
            <p:spPr>
              <a:xfrm>
                <a:off x="6113010" y="2556106"/>
                <a:ext cx="6721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289" name="Straight Connector 288"/>
              <p:cNvCxnSpPr/>
              <p:nvPr/>
            </p:nvCxnSpPr>
            <p:spPr>
              <a:xfrm>
                <a:off x="6244785" y="2295922"/>
                <a:ext cx="408623" cy="0"/>
              </a:xfrm>
              <a:prstGeom prst="line">
                <a:avLst/>
              </a:prstGeom>
              <a:noFill/>
              <a:ln w="9525" cap="flat" cmpd="sng" algn="ctr">
                <a:solidFill>
                  <a:sysClr val="windowText" lastClr="000000"/>
                </a:solidFill>
                <a:prstDash val="solid"/>
              </a:ln>
              <a:effectLst/>
            </p:spPr>
          </p:cxnSp>
          <p:cxnSp>
            <p:nvCxnSpPr>
              <p:cNvPr id="290" name="Straight Connector 289"/>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291" name="Rectangle 290"/>
              <p:cNvSpPr/>
              <p:nvPr/>
            </p:nvSpPr>
            <p:spPr>
              <a:xfrm>
                <a:off x="6312052" y="2197401"/>
                <a:ext cx="578888" cy="807284"/>
              </a:xfrm>
              <a:prstGeom prst="rect">
                <a:avLst/>
              </a:prstGeom>
              <a:solidFill>
                <a:sysClr val="window" lastClr="FFFFFF">
                  <a:lumMod val="85000"/>
                </a:sysClr>
              </a:solidFill>
              <a:ln w="31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292" name="TextBox 291"/>
              <p:cNvSpPr txBox="1"/>
              <p:nvPr/>
            </p:nvSpPr>
            <p:spPr>
              <a:xfrm>
                <a:off x="6451270" y="2176928"/>
                <a:ext cx="321040"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293" name="Straight Connector 292"/>
              <p:cNvCxnSpPr/>
              <p:nvPr/>
            </p:nvCxnSpPr>
            <p:spPr>
              <a:xfrm>
                <a:off x="6397185" y="2448322"/>
                <a:ext cx="408623" cy="0"/>
              </a:xfrm>
              <a:prstGeom prst="line">
                <a:avLst/>
              </a:prstGeom>
              <a:noFill/>
              <a:ln w="9525" cap="flat" cmpd="sng" algn="ctr">
                <a:solidFill>
                  <a:sysClr val="windowText" lastClr="000000"/>
                </a:solidFill>
                <a:prstDash val="solid"/>
              </a:ln>
              <a:effectLst/>
            </p:spPr>
          </p:cxnSp>
          <p:sp>
            <p:nvSpPr>
              <p:cNvPr id="294" name="TextBox 293"/>
              <p:cNvSpPr txBox="1"/>
              <p:nvPr/>
            </p:nvSpPr>
            <p:spPr>
              <a:xfrm>
                <a:off x="6361975" y="2442717"/>
                <a:ext cx="47904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295" name="Straight Connector 294"/>
              <p:cNvCxnSpPr/>
              <p:nvPr/>
            </p:nvCxnSpPr>
            <p:spPr>
              <a:xfrm>
                <a:off x="6397185" y="2714111"/>
                <a:ext cx="408623" cy="0"/>
              </a:xfrm>
              <a:prstGeom prst="line">
                <a:avLst/>
              </a:prstGeom>
              <a:noFill/>
              <a:ln w="9525" cap="flat" cmpd="sng" algn="ctr">
                <a:solidFill>
                  <a:sysClr val="windowText" lastClr="000000"/>
                </a:solidFill>
                <a:prstDash val="solid"/>
              </a:ln>
              <a:effectLst/>
            </p:spPr>
          </p:cxnSp>
          <p:sp>
            <p:nvSpPr>
              <p:cNvPr id="296" name="TextBox 295"/>
              <p:cNvSpPr txBox="1"/>
              <p:nvPr/>
            </p:nvSpPr>
            <p:spPr>
              <a:xfrm>
                <a:off x="6265410" y="2708507"/>
                <a:ext cx="645215" cy="2677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grpSp>
        <p:nvGrpSpPr>
          <p:cNvPr id="6" name="Group 316"/>
          <p:cNvGrpSpPr/>
          <p:nvPr/>
        </p:nvGrpSpPr>
        <p:grpSpPr>
          <a:xfrm>
            <a:off x="5145630" y="1143000"/>
            <a:ext cx="2895600" cy="1546043"/>
            <a:chOff x="609600" y="3766438"/>
            <a:chExt cx="2895600" cy="1546043"/>
          </a:xfrm>
        </p:grpSpPr>
        <p:pic>
          <p:nvPicPr>
            <p:cNvPr id="318"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9949" y="3956730"/>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19" name="Cloud"/>
            <p:cNvSpPr>
              <a:spLocks noChangeAspect="1" noEditPoints="1" noChangeArrowheads="1"/>
            </p:cNvSpPr>
            <p:nvPr/>
          </p:nvSpPr>
          <p:spPr bwMode="auto">
            <a:xfrm>
              <a:off x="609600" y="3766438"/>
              <a:ext cx="2895600" cy="15460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BBB59">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320" name="TextBox 319"/>
            <p:cNvSpPr txBox="1"/>
            <p:nvPr/>
          </p:nvSpPr>
          <p:spPr>
            <a:xfrm>
              <a:off x="1035328" y="4765596"/>
              <a:ext cx="2145234"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latin typeface="Calibri"/>
                </a:rPr>
                <a:t>Federated Set of Type Registries</a:t>
              </a:r>
              <a:endParaRPr kumimoji="0" lang="en-US" sz="1200" b="0" i="0" u="none" strike="noStrike" kern="0" cap="none" spc="0" normalizeH="0" baseline="0" noProof="0" dirty="0" smtClean="0">
                <a:ln>
                  <a:noFill/>
                </a:ln>
                <a:solidFill>
                  <a:prstClr val="black"/>
                </a:solidFill>
                <a:effectLst/>
                <a:uLnTx/>
                <a:uFillTx/>
                <a:latin typeface="Calibri"/>
              </a:endParaRPr>
            </a:p>
          </p:txBody>
        </p:sp>
        <p:pic>
          <p:nvPicPr>
            <p:cNvPr id="321"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76140" y="3920345"/>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2"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02330" y="4044425"/>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3"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28520" y="4168505"/>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4"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54710" y="4292586"/>
              <a:ext cx="481100" cy="47305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5"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21674" y="3940853"/>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6"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7936" y="4035108"/>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7"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4459" y="4159189"/>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8"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70649" y="4283269"/>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29"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0585" y="4335377"/>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30"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8950" y="4375606"/>
              <a:ext cx="444096" cy="436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cxnSp>
        <p:nvCxnSpPr>
          <p:cNvPr id="347" name="Straight Connector 346"/>
          <p:cNvCxnSpPr/>
          <p:nvPr/>
        </p:nvCxnSpPr>
        <p:spPr>
          <a:xfrm>
            <a:off x="321720" y="4851373"/>
            <a:ext cx="8305800" cy="0"/>
          </a:xfrm>
          <a:prstGeom prst="line">
            <a:avLst/>
          </a:prstGeom>
          <a:noFill/>
          <a:ln w="9525" cap="flat" cmpd="sng" algn="ctr">
            <a:solidFill>
              <a:sysClr val="windowText" lastClr="000000"/>
            </a:solidFill>
            <a:prstDash val="sysDash"/>
          </a:ln>
          <a:effectLst/>
        </p:spPr>
      </p:cxnSp>
      <p:grpSp>
        <p:nvGrpSpPr>
          <p:cNvPr id="7" name="Group 347"/>
          <p:cNvGrpSpPr/>
          <p:nvPr/>
        </p:nvGrpSpPr>
        <p:grpSpPr>
          <a:xfrm>
            <a:off x="685800" y="4876800"/>
            <a:ext cx="8001000" cy="557317"/>
            <a:chOff x="685801" y="5243877"/>
            <a:chExt cx="10667999" cy="557317"/>
          </a:xfrm>
        </p:grpSpPr>
        <p:sp>
          <p:nvSpPr>
            <p:cNvPr id="349" name="TextBox 348"/>
            <p:cNvSpPr txBox="1"/>
            <p:nvPr/>
          </p:nvSpPr>
          <p:spPr>
            <a:xfrm>
              <a:off x="939816" y="5277974"/>
              <a:ext cx="1041398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Clients (process or people) look for types that match their criteria for data. For example, clients may look for types that match certain criteria, e.g., combine location, temperature, and date-time stamp.</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8" name="Group 349"/>
            <p:cNvGrpSpPr/>
            <p:nvPr/>
          </p:nvGrpSpPr>
          <p:grpSpPr>
            <a:xfrm>
              <a:off x="685801" y="5243877"/>
              <a:ext cx="304800" cy="307777"/>
              <a:chOff x="2705399" y="2827544"/>
              <a:chExt cx="304800" cy="307777"/>
            </a:xfrm>
          </p:grpSpPr>
          <p:sp>
            <p:nvSpPr>
              <p:cNvPr id="351" name="Oval 350"/>
              <p:cNvSpPr/>
              <p:nvPr/>
            </p:nvSpPr>
            <p:spPr>
              <a:xfrm>
                <a:off x="281665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52" name="TextBox 351"/>
              <p:cNvSpPr txBox="1"/>
              <p:nvPr/>
            </p:nvSpPr>
            <p:spPr>
              <a:xfrm>
                <a:off x="2705399" y="2827544"/>
                <a:ext cx="27603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a:t>
                </a:r>
              </a:p>
            </p:txBody>
          </p:sp>
        </p:grpSp>
      </p:grpSp>
      <p:grpSp>
        <p:nvGrpSpPr>
          <p:cNvPr id="9" name="Group 352"/>
          <p:cNvGrpSpPr/>
          <p:nvPr/>
        </p:nvGrpSpPr>
        <p:grpSpPr>
          <a:xfrm>
            <a:off x="685800" y="5403001"/>
            <a:ext cx="3280055" cy="311999"/>
            <a:chOff x="685800" y="5631601"/>
            <a:chExt cx="3280055" cy="311999"/>
          </a:xfrm>
        </p:grpSpPr>
        <p:sp>
          <p:nvSpPr>
            <p:cNvPr id="354" name="TextBox 353"/>
            <p:cNvSpPr txBox="1"/>
            <p:nvPr/>
          </p:nvSpPr>
          <p:spPr>
            <a:xfrm>
              <a:off x="939816" y="5635823"/>
              <a:ext cx="302603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Type Registry returns matching types.</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10" name="Group 354"/>
            <p:cNvGrpSpPr/>
            <p:nvPr/>
          </p:nvGrpSpPr>
          <p:grpSpPr>
            <a:xfrm>
              <a:off x="685800" y="5631601"/>
              <a:ext cx="276038" cy="307777"/>
              <a:chOff x="2705398" y="2861640"/>
              <a:chExt cx="276038" cy="307777"/>
            </a:xfrm>
          </p:grpSpPr>
          <p:sp>
            <p:nvSpPr>
              <p:cNvPr id="356" name="Oval 35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57" name="TextBox 356"/>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2</a:t>
                </a:r>
              </a:p>
            </p:txBody>
          </p:sp>
        </p:grpSp>
      </p:grpSp>
      <p:grpSp>
        <p:nvGrpSpPr>
          <p:cNvPr id="11" name="Group 357"/>
          <p:cNvGrpSpPr/>
          <p:nvPr/>
        </p:nvGrpSpPr>
        <p:grpSpPr>
          <a:xfrm>
            <a:off x="685800" y="5725180"/>
            <a:ext cx="6974225" cy="307777"/>
            <a:chOff x="685800" y="5959374"/>
            <a:chExt cx="6974225" cy="307777"/>
          </a:xfrm>
        </p:grpSpPr>
        <p:sp>
          <p:nvSpPr>
            <p:cNvPr id="359" name="TextBox 358"/>
            <p:cNvSpPr txBox="1"/>
            <p:nvPr/>
          </p:nvSpPr>
          <p:spPr>
            <a:xfrm>
              <a:off x="939816" y="5959374"/>
              <a:ext cx="672020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Clients look up in repositories and metadata registries for data sets matching those types.</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12" name="Group 359"/>
            <p:cNvGrpSpPr/>
            <p:nvPr/>
          </p:nvGrpSpPr>
          <p:grpSpPr>
            <a:xfrm>
              <a:off x="685800" y="5959374"/>
              <a:ext cx="276038" cy="307777"/>
              <a:chOff x="2705398" y="2861640"/>
              <a:chExt cx="276038" cy="307777"/>
            </a:xfrm>
          </p:grpSpPr>
          <p:sp>
            <p:nvSpPr>
              <p:cNvPr id="361" name="Oval 36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2" name="TextBox 361"/>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3</a:t>
                </a:r>
              </a:p>
            </p:txBody>
          </p:sp>
        </p:grpSp>
      </p:grpSp>
      <p:grpSp>
        <p:nvGrpSpPr>
          <p:cNvPr id="13" name="Group 362"/>
          <p:cNvGrpSpPr/>
          <p:nvPr/>
        </p:nvGrpSpPr>
        <p:grpSpPr>
          <a:xfrm>
            <a:off x="685800" y="6019800"/>
            <a:ext cx="3088421" cy="307777"/>
            <a:chOff x="685800" y="6319512"/>
            <a:chExt cx="3088421" cy="307777"/>
          </a:xfrm>
        </p:grpSpPr>
        <p:sp>
          <p:nvSpPr>
            <p:cNvPr id="364" name="TextBox 363"/>
            <p:cNvSpPr txBox="1"/>
            <p:nvPr/>
          </p:nvSpPr>
          <p:spPr>
            <a:xfrm>
              <a:off x="939816" y="6319512"/>
              <a:ext cx="283440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Appropriate typed data is returned.</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14" name="Group 364"/>
            <p:cNvGrpSpPr/>
            <p:nvPr/>
          </p:nvGrpSpPr>
          <p:grpSpPr>
            <a:xfrm>
              <a:off x="685800" y="6319512"/>
              <a:ext cx="276038" cy="307777"/>
              <a:chOff x="2705398" y="2861640"/>
              <a:chExt cx="276038" cy="307777"/>
            </a:xfrm>
          </p:grpSpPr>
          <p:sp>
            <p:nvSpPr>
              <p:cNvPr id="366" name="Oval 36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7" name="TextBox 366"/>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4</a:t>
                </a:r>
              </a:p>
            </p:txBody>
          </p:sp>
        </p:grpSp>
      </p:grpSp>
      <p:grpSp>
        <p:nvGrpSpPr>
          <p:cNvPr id="15" name="Group 367"/>
          <p:cNvGrpSpPr/>
          <p:nvPr/>
        </p:nvGrpSpPr>
        <p:grpSpPr>
          <a:xfrm>
            <a:off x="1295400" y="2209800"/>
            <a:ext cx="276038" cy="1063369"/>
            <a:chOff x="1589207" y="2568748"/>
            <a:chExt cx="276038" cy="1063369"/>
          </a:xfrm>
        </p:grpSpPr>
        <p:cxnSp>
          <p:nvCxnSpPr>
            <p:cNvPr id="369" name="Straight Arrow Connector 368"/>
            <p:cNvCxnSpPr/>
            <p:nvPr/>
          </p:nvCxnSpPr>
          <p:spPr>
            <a:xfrm>
              <a:off x="1736366" y="2568748"/>
              <a:ext cx="0" cy="1063369"/>
            </a:xfrm>
            <a:prstGeom prst="straightConnector1">
              <a:avLst/>
            </a:prstGeom>
            <a:noFill/>
            <a:ln w="19050" cap="flat" cmpd="sng" algn="ctr">
              <a:solidFill>
                <a:sysClr val="windowText" lastClr="000000"/>
              </a:solidFill>
              <a:prstDash val="solid"/>
              <a:headEnd type="none" w="med" len="med"/>
              <a:tailEnd type="arrow" w="med" len="med"/>
            </a:ln>
            <a:effectLst/>
          </p:spPr>
        </p:cxnSp>
        <p:grpSp>
          <p:nvGrpSpPr>
            <p:cNvPr id="16" name="Group 369"/>
            <p:cNvGrpSpPr/>
            <p:nvPr/>
          </p:nvGrpSpPr>
          <p:grpSpPr>
            <a:xfrm>
              <a:off x="1589207" y="2912929"/>
              <a:ext cx="276038" cy="307777"/>
              <a:chOff x="2705398" y="2861640"/>
              <a:chExt cx="276038" cy="307777"/>
            </a:xfrm>
          </p:grpSpPr>
          <p:sp>
            <p:nvSpPr>
              <p:cNvPr id="371" name="Oval 37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72" name="TextBox 371"/>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3</a:t>
                </a:r>
              </a:p>
            </p:txBody>
          </p:sp>
        </p:grpSp>
      </p:grpSp>
      <p:grpSp>
        <p:nvGrpSpPr>
          <p:cNvPr id="17" name="Group 372"/>
          <p:cNvGrpSpPr/>
          <p:nvPr/>
        </p:nvGrpSpPr>
        <p:grpSpPr>
          <a:xfrm>
            <a:off x="2111946" y="2030570"/>
            <a:ext cx="3450654" cy="307777"/>
            <a:chOff x="2111946" y="2335370"/>
            <a:chExt cx="3450654" cy="307777"/>
          </a:xfrm>
        </p:grpSpPr>
        <p:cxnSp>
          <p:nvCxnSpPr>
            <p:cNvPr id="374" name="Straight Arrow Connector 373"/>
            <p:cNvCxnSpPr/>
            <p:nvPr/>
          </p:nvCxnSpPr>
          <p:spPr>
            <a:xfrm>
              <a:off x="2111946" y="2494057"/>
              <a:ext cx="3450654" cy="0"/>
            </a:xfrm>
            <a:prstGeom prst="straightConnector1">
              <a:avLst/>
            </a:prstGeom>
            <a:noFill/>
            <a:ln w="19050" cap="flat" cmpd="sng" algn="ctr">
              <a:solidFill>
                <a:sysClr val="windowText" lastClr="000000"/>
              </a:solidFill>
              <a:prstDash val="solid"/>
              <a:headEnd type="none" w="med" len="med"/>
              <a:tailEnd type="arrow" w="med" len="med"/>
            </a:ln>
            <a:effectLst/>
          </p:spPr>
        </p:cxnSp>
        <p:grpSp>
          <p:nvGrpSpPr>
            <p:cNvPr id="18" name="Group 374"/>
            <p:cNvGrpSpPr/>
            <p:nvPr/>
          </p:nvGrpSpPr>
          <p:grpSpPr>
            <a:xfrm>
              <a:off x="3914962" y="2335370"/>
              <a:ext cx="276038" cy="307777"/>
              <a:chOff x="2705398" y="2861640"/>
              <a:chExt cx="276038" cy="307777"/>
            </a:xfrm>
          </p:grpSpPr>
          <p:sp>
            <p:nvSpPr>
              <p:cNvPr id="376" name="Oval 37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77" name="TextBox 376"/>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a:t>
                </a:r>
              </a:p>
            </p:txBody>
          </p:sp>
        </p:grpSp>
      </p:grpSp>
      <p:grpSp>
        <p:nvGrpSpPr>
          <p:cNvPr id="19" name="Group 377"/>
          <p:cNvGrpSpPr/>
          <p:nvPr/>
        </p:nvGrpSpPr>
        <p:grpSpPr>
          <a:xfrm>
            <a:off x="2609939" y="1769433"/>
            <a:ext cx="2903118" cy="307777"/>
            <a:chOff x="2609939" y="2074233"/>
            <a:chExt cx="2903118" cy="307777"/>
          </a:xfrm>
        </p:grpSpPr>
        <p:cxnSp>
          <p:nvCxnSpPr>
            <p:cNvPr id="379" name="Straight Arrow Connector 378"/>
            <p:cNvCxnSpPr/>
            <p:nvPr/>
          </p:nvCxnSpPr>
          <p:spPr>
            <a:xfrm>
              <a:off x="2609939" y="2238462"/>
              <a:ext cx="2903118" cy="0"/>
            </a:xfrm>
            <a:prstGeom prst="straightConnector1">
              <a:avLst/>
            </a:prstGeom>
            <a:noFill/>
            <a:ln w="19050" cap="flat" cmpd="sng" algn="ctr">
              <a:solidFill>
                <a:sysClr val="windowText" lastClr="000000"/>
              </a:solidFill>
              <a:prstDash val="solid"/>
              <a:headEnd type="arrow" w="med" len="med"/>
              <a:tailEnd type="none" w="med" len="med"/>
            </a:ln>
            <a:effectLst/>
          </p:spPr>
        </p:cxnSp>
        <p:grpSp>
          <p:nvGrpSpPr>
            <p:cNvPr id="20" name="Group 379"/>
            <p:cNvGrpSpPr/>
            <p:nvPr/>
          </p:nvGrpSpPr>
          <p:grpSpPr>
            <a:xfrm>
              <a:off x="4537289" y="2074233"/>
              <a:ext cx="276038" cy="307777"/>
              <a:chOff x="2705398" y="2861640"/>
              <a:chExt cx="276038" cy="307777"/>
            </a:xfrm>
          </p:grpSpPr>
          <p:sp>
            <p:nvSpPr>
              <p:cNvPr id="381" name="Oval 38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82" name="TextBox 381"/>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2</a:t>
                </a:r>
              </a:p>
            </p:txBody>
          </p:sp>
        </p:grpSp>
      </p:grpSp>
      <p:cxnSp>
        <p:nvCxnSpPr>
          <p:cNvPr id="392" name="Straight Connector 391"/>
          <p:cNvCxnSpPr/>
          <p:nvPr/>
        </p:nvCxnSpPr>
        <p:spPr>
          <a:xfrm>
            <a:off x="378515" y="9144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93" name="Title 1"/>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t>Discovery Use Case</a:t>
            </a:r>
            <a:endParaRPr lang="en-US" sz="3600" dirty="0"/>
          </a:p>
        </p:txBody>
      </p:sp>
      <p:grpSp>
        <p:nvGrpSpPr>
          <p:cNvPr id="21" name="Group 134"/>
          <p:cNvGrpSpPr/>
          <p:nvPr/>
        </p:nvGrpSpPr>
        <p:grpSpPr>
          <a:xfrm>
            <a:off x="1981200" y="2209800"/>
            <a:ext cx="276038" cy="1063369"/>
            <a:chOff x="1589207" y="2568748"/>
            <a:chExt cx="276038" cy="1063369"/>
          </a:xfrm>
        </p:grpSpPr>
        <p:cxnSp>
          <p:nvCxnSpPr>
            <p:cNvPr id="136" name="Straight Arrow Connector 135"/>
            <p:cNvCxnSpPr/>
            <p:nvPr/>
          </p:nvCxnSpPr>
          <p:spPr>
            <a:xfrm>
              <a:off x="1736366" y="2568748"/>
              <a:ext cx="0" cy="1063369"/>
            </a:xfrm>
            <a:prstGeom prst="straightConnector1">
              <a:avLst/>
            </a:prstGeom>
            <a:noFill/>
            <a:ln w="19050" cap="flat" cmpd="sng" algn="ctr">
              <a:solidFill>
                <a:sysClr val="windowText" lastClr="000000"/>
              </a:solidFill>
              <a:prstDash val="solid"/>
              <a:headEnd type="arrow" w="med" len="med"/>
              <a:tailEnd type="none" w="med" len="med"/>
            </a:ln>
            <a:effectLst/>
          </p:spPr>
        </p:cxnSp>
        <p:grpSp>
          <p:nvGrpSpPr>
            <p:cNvPr id="22" name="Group 136"/>
            <p:cNvGrpSpPr/>
            <p:nvPr/>
          </p:nvGrpSpPr>
          <p:grpSpPr>
            <a:xfrm>
              <a:off x="1589207" y="2912929"/>
              <a:ext cx="276038" cy="307777"/>
              <a:chOff x="2705398" y="2861640"/>
              <a:chExt cx="276038" cy="307777"/>
            </a:xfrm>
          </p:grpSpPr>
          <p:sp>
            <p:nvSpPr>
              <p:cNvPr id="138" name="Oval 137"/>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39" name="TextBox 138"/>
              <p:cNvSpPr txBox="1"/>
              <p:nvPr/>
            </p:nvSpPr>
            <p:spPr>
              <a:xfrm>
                <a:off x="2705398" y="2861640"/>
                <a:ext cx="27603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4</a:t>
                </a:r>
              </a:p>
            </p:txBody>
          </p:sp>
        </p:gr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55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5181600"/>
          </a:xfrm>
        </p:spPr>
        <p:txBody>
          <a:bodyPr/>
          <a:lstStyle/>
          <a:p>
            <a:pPr>
              <a:spcAft>
                <a:spcPts val="500"/>
              </a:spcAft>
            </a:pPr>
            <a:r>
              <a:rPr lang="en-US" sz="2400" dirty="0"/>
              <a:t>A prototype is</a:t>
            </a:r>
            <a:r>
              <a:rPr lang="en-US" sz="2400" dirty="0" smtClean="0"/>
              <a:t> at: </a:t>
            </a:r>
            <a:r>
              <a:rPr lang="en-US" sz="2400" dirty="0">
                <a:hlinkClick r:id="rId3"/>
              </a:rPr>
              <a:t>http://typeregistry.org</a:t>
            </a:r>
            <a:r>
              <a:rPr lang="en-US" sz="2400" dirty="0" smtClean="0">
                <a:hlinkClick r:id="rId3"/>
              </a:rPr>
              <a:t>/</a:t>
            </a:r>
            <a:endParaRPr lang="en-US" sz="2400" dirty="0" smtClean="0"/>
          </a:p>
          <a:p>
            <a:pPr>
              <a:spcAft>
                <a:spcPts val="500"/>
              </a:spcAft>
            </a:pPr>
            <a:r>
              <a:rPr lang="en-US" sz="2400" dirty="0" smtClean="0"/>
              <a:t>Multiple adoption/evaluation projects in process</a:t>
            </a:r>
            <a:endParaRPr lang="en-US" sz="2000" dirty="0" smtClean="0"/>
          </a:p>
          <a:p>
            <a:pPr lvl="1">
              <a:spcAft>
                <a:spcPts val="500"/>
              </a:spcAft>
            </a:pPr>
            <a:r>
              <a:rPr lang="en-US" sz="2000" dirty="0" smtClean="0"/>
              <a:t>Demos at multiple RDA </a:t>
            </a:r>
            <a:r>
              <a:rPr lang="en-US" sz="2000" dirty="0" err="1" smtClean="0"/>
              <a:t>plenaries</a:t>
            </a:r>
            <a:endParaRPr lang="en-US" sz="2000" dirty="0" smtClean="0"/>
          </a:p>
          <a:p>
            <a:pPr lvl="1">
              <a:spcAft>
                <a:spcPts val="500"/>
              </a:spcAft>
            </a:pPr>
            <a:r>
              <a:rPr lang="en-US" sz="2000" dirty="0" smtClean="0"/>
              <a:t>DOI, Materials Science, DCO, </a:t>
            </a:r>
            <a:r>
              <a:rPr lang="en-US" sz="2000" dirty="0" smtClean="0"/>
              <a:t>EUDAT, more coming</a:t>
            </a:r>
          </a:p>
          <a:p>
            <a:pPr>
              <a:spcAft>
                <a:spcPts val="500"/>
              </a:spcAft>
            </a:pPr>
            <a:r>
              <a:rPr lang="en-US" sz="2400" dirty="0" smtClean="0"/>
              <a:t>Follow-on Data Typing WG being proposed</a:t>
            </a:r>
          </a:p>
          <a:p>
            <a:pPr lvl="1">
              <a:spcAft>
                <a:spcPts val="500"/>
              </a:spcAft>
            </a:pPr>
            <a:r>
              <a:rPr lang="en-US" sz="2000" dirty="0" smtClean="0"/>
              <a:t>BOF at </a:t>
            </a:r>
            <a:r>
              <a:rPr lang="en-US" sz="2000" dirty="0" smtClean="0"/>
              <a:t>P6 &amp; now P7 (with Case Statement)</a:t>
            </a:r>
          </a:p>
          <a:p>
            <a:pPr lvl="1">
              <a:spcAft>
                <a:spcPts val="500"/>
              </a:spcAft>
            </a:pPr>
            <a:r>
              <a:rPr lang="en-US" sz="2000" dirty="0" smtClean="0"/>
              <a:t>Policies</a:t>
            </a:r>
          </a:p>
          <a:p>
            <a:pPr lvl="1">
              <a:spcAft>
                <a:spcPts val="500"/>
              </a:spcAft>
            </a:pPr>
            <a:r>
              <a:rPr lang="en-US" sz="2000" dirty="0" smtClean="0"/>
              <a:t>Federation</a:t>
            </a:r>
          </a:p>
        </p:txBody>
      </p:sp>
      <p:cxnSp>
        <p:nvCxnSpPr>
          <p:cNvPr id="7" name="Straight Connector 6"/>
          <p:cNvCxnSpPr/>
          <p:nvPr/>
        </p:nvCxnSpPr>
        <p:spPr>
          <a:xfrm>
            <a:off x="378515" y="914400"/>
            <a:ext cx="831691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prstClr val="black"/>
                </a:solidFill>
                <a:latin typeface="Calibri"/>
              </a:rPr>
              <a:t>Current State</a:t>
            </a:r>
            <a:endParaRPr lang="en-US" sz="3600" dirty="0">
              <a:solidFill>
                <a:prstClr val="black"/>
              </a:solidFill>
              <a:latin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62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24510</TotalTime>
  <Words>2790</Words>
  <Application>Microsoft Macintosh PowerPoint</Application>
  <PresentationFormat>On-screen Show (4:3)</PresentationFormat>
  <Paragraphs>386</Paragraphs>
  <Slides>38</Slides>
  <Notes>14</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Slide 1</vt:lpstr>
      <vt:lpstr>Agenda: 14:30 - 16:00</vt:lpstr>
      <vt:lpstr>Problem: Implicit Assumptions in Data</vt:lpstr>
      <vt:lpstr>Goal of the DTR Effort: Explicate and Share Assumptions using Types and Type Registries</vt:lpstr>
      <vt:lpstr>Slide 5</vt:lpstr>
      <vt:lpstr>Slide 6</vt:lpstr>
      <vt:lpstr>Slide 7</vt:lpstr>
      <vt:lpstr>Slide 8</vt:lpstr>
      <vt:lpstr>Slide 9</vt:lpstr>
      <vt:lpstr>Slide 10</vt:lpstr>
      <vt:lpstr>Slide 11</vt:lpstr>
      <vt:lpstr>Data Typing Working Group (DTWG)</vt:lpstr>
      <vt:lpstr>Scope, Communities, Use Cases</vt:lpstr>
      <vt:lpstr>Timeframe, Deliverables, Participants</vt:lpstr>
      <vt:lpstr> Additional use cases, prototypes and related efforts </vt:lpstr>
      <vt:lpstr>Next Steps</vt:lpstr>
      <vt:lpstr>Earlier Adoptions</vt:lpstr>
      <vt:lpstr>DTR in Deep Carbon Science</vt:lpstr>
      <vt:lpstr>Outline</vt:lpstr>
      <vt:lpstr>Background</vt:lpstr>
      <vt:lpstr>DCO Research Requirements</vt:lpstr>
      <vt:lpstr>Possible DCO-DTR Approaches</vt:lpstr>
      <vt:lpstr>Data Types as Linked Data in DCO-VIVO</vt:lpstr>
      <vt:lpstr>Nature of efforts</vt:lpstr>
      <vt:lpstr>Results of data type specification</vt:lpstr>
      <vt:lpstr>Data Type record as Linked Data</vt:lpstr>
      <vt:lpstr>Data Type metadata pages</vt:lpstr>
      <vt:lpstr>Using data types in RDF</vt:lpstr>
      <vt:lpstr>A faceted browser for registered data types</vt:lpstr>
      <vt:lpstr>Using Data Type as a facet in DCO dataset browser</vt:lpstr>
      <vt:lpstr>Notable</vt:lpstr>
      <vt:lpstr>Conclusions</vt:lpstr>
      <vt:lpstr>NIST/RDA DTR Demonstration Application:  L. Bartolo, J. Warren  MDII IG Co-Chairs                   L, Lannom, T. Weigel DTR &amp; PID WGs JHJ Scott, R. Hanisch, Z. Trautt, S. Youssef NIST MML, ITL &amp; ODI A. Fillinger, Dakota Consulting   G. Manepelli, A. Powell CNRI</vt:lpstr>
      <vt:lpstr>Participants &amp; Motivation</vt:lpstr>
      <vt:lpstr>NIST MGI Infrastructures &amp; RDA DTR Product</vt:lpstr>
      <vt:lpstr>typeregistry.org</vt:lpstr>
      <vt:lpstr>typeregistry.org RDA Demo XRD Data Types &amp; their relationships</vt:lpstr>
      <vt:lpstr>RDA Application Use Case Video on NIST MGI site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 Rey</dc:creator>
  <cp:lastModifiedBy>Laurence Lannom</cp:lastModifiedBy>
  <cp:revision>489</cp:revision>
  <cp:lastPrinted>2014-11-10T19:37:42Z</cp:lastPrinted>
  <dcterms:created xsi:type="dcterms:W3CDTF">2016-02-21T19:24:40Z</dcterms:created>
  <dcterms:modified xsi:type="dcterms:W3CDTF">2016-02-22T21:34:47Z</dcterms:modified>
</cp:coreProperties>
</file>