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3" r:id="rId2"/>
    <p:sldId id="258" r:id="rId3"/>
    <p:sldId id="262" r:id="rId4"/>
    <p:sldId id="264" r:id="rId5"/>
    <p:sldId id="267" r:id="rId6"/>
    <p:sldId id="266" r:id="rId7"/>
    <p:sldId id="265"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y Berg-Cross" initials="GB-C" lastIdx="1" clrIdx="0">
    <p:extLst>
      <p:ext uri="{19B8F6BF-5375-455C-9EA6-DF929625EA0E}">
        <p15:presenceInfo xmlns:p15="http://schemas.microsoft.com/office/powerpoint/2012/main" userId="Gary Berg-Cros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01" autoAdjust="0"/>
    <p:restoredTop sz="92989" autoAdjust="0"/>
  </p:normalViewPr>
  <p:slideViewPr>
    <p:cSldViewPr snapToGrid="0">
      <p:cViewPr varScale="1">
        <p:scale>
          <a:sx n="57" d="100"/>
          <a:sy n="57" d="100"/>
        </p:scale>
        <p:origin x="427"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DC439C-8E8C-4674-B82E-D64E2A037A85}"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6DC20DCD-14CF-4365-8F77-3CE309EC4212}">
      <dgm:prSet phldrT="[Text]"/>
      <dgm:spPr>
        <a:solidFill>
          <a:srgbClr val="92D050"/>
        </a:solidFill>
      </dgm:spPr>
      <dgm:t>
        <a:bodyPr/>
        <a:lstStyle/>
        <a:p>
          <a:r>
            <a:rPr lang="en-US" dirty="0" smtClean="0"/>
            <a:t>RDA Scope….</a:t>
          </a:r>
          <a:endParaRPr lang="en-US" dirty="0"/>
        </a:p>
      </dgm:t>
    </dgm:pt>
    <dgm:pt modelId="{488BFB75-DC0F-4E0D-A802-F3C7C5471893}" type="parTrans" cxnId="{5545A674-C50D-467B-94BA-C53DD35F042F}">
      <dgm:prSet/>
      <dgm:spPr/>
      <dgm:t>
        <a:bodyPr/>
        <a:lstStyle/>
        <a:p>
          <a:endParaRPr lang="en-US"/>
        </a:p>
      </dgm:t>
    </dgm:pt>
    <dgm:pt modelId="{CBDC1173-2390-4D16-9B56-71C1825AC6A2}" type="sibTrans" cxnId="{5545A674-C50D-467B-94BA-C53DD35F042F}">
      <dgm:prSet/>
      <dgm:spPr/>
      <dgm:t>
        <a:bodyPr/>
        <a:lstStyle/>
        <a:p>
          <a:endParaRPr lang="en-US"/>
        </a:p>
      </dgm:t>
    </dgm:pt>
    <dgm:pt modelId="{77C4A9B8-F974-4BAD-B699-106BE1E0B8BA}">
      <dgm:prSet phldrT="[Text]"/>
      <dgm:spPr>
        <a:solidFill>
          <a:srgbClr val="3399FF"/>
        </a:solidFill>
      </dgm:spPr>
      <dgm:t>
        <a:bodyPr/>
        <a:lstStyle/>
        <a:p>
          <a:r>
            <a:rPr lang="en-US" dirty="0" smtClean="0"/>
            <a:t>WG Scope</a:t>
          </a:r>
          <a:endParaRPr lang="en-US" dirty="0"/>
        </a:p>
      </dgm:t>
    </dgm:pt>
    <dgm:pt modelId="{BBAE69AE-40EA-427D-965C-C70D4A22B71E}" type="parTrans" cxnId="{3588E9C6-E098-40F2-93C4-7B28E27373A8}">
      <dgm:prSet/>
      <dgm:spPr/>
      <dgm:t>
        <a:bodyPr/>
        <a:lstStyle/>
        <a:p>
          <a:endParaRPr lang="en-US"/>
        </a:p>
      </dgm:t>
    </dgm:pt>
    <dgm:pt modelId="{0DE4109D-8E54-402A-8220-CF7003812D0C}" type="sibTrans" cxnId="{3588E9C6-E098-40F2-93C4-7B28E27373A8}">
      <dgm:prSet/>
      <dgm:spPr/>
      <dgm:t>
        <a:bodyPr/>
        <a:lstStyle/>
        <a:p>
          <a:endParaRPr lang="en-US"/>
        </a:p>
      </dgm:t>
    </dgm:pt>
    <dgm:pt modelId="{F6478C0E-1802-4AC3-9798-DDEDE70B3C1E}">
      <dgm:prSet phldrT="[Text]"/>
      <dgm:spPr>
        <a:solidFill>
          <a:schemeClr val="bg2">
            <a:lumMod val="75000"/>
          </a:schemeClr>
        </a:solidFill>
      </dgm:spPr>
      <dgm:t>
        <a:bodyPr/>
        <a:lstStyle/>
        <a:p>
          <a:r>
            <a:rPr lang="en-US" dirty="0" smtClean="0"/>
            <a:t>Core</a:t>
          </a:r>
          <a:endParaRPr lang="en-US" dirty="0"/>
        </a:p>
      </dgm:t>
    </dgm:pt>
    <dgm:pt modelId="{B4BFD3A5-F0CA-47FA-87F8-F6E9E4EF953A}" type="parTrans" cxnId="{1F6EB71E-8A52-49BA-93D5-D8F115E38D1A}">
      <dgm:prSet/>
      <dgm:spPr/>
      <dgm:t>
        <a:bodyPr/>
        <a:lstStyle/>
        <a:p>
          <a:endParaRPr lang="en-US"/>
        </a:p>
      </dgm:t>
    </dgm:pt>
    <dgm:pt modelId="{D52DB81D-DDAC-4B7C-A70E-44419E861C51}" type="sibTrans" cxnId="{1F6EB71E-8A52-49BA-93D5-D8F115E38D1A}">
      <dgm:prSet/>
      <dgm:spPr/>
      <dgm:t>
        <a:bodyPr/>
        <a:lstStyle/>
        <a:p>
          <a:endParaRPr lang="en-US"/>
        </a:p>
      </dgm:t>
    </dgm:pt>
    <dgm:pt modelId="{5497C7F5-1148-489E-9478-AB3C351F224C}">
      <dgm:prSet phldrT="[Text]"/>
      <dgm:spPr/>
      <dgm:t>
        <a:bodyPr/>
        <a:lstStyle/>
        <a:p>
          <a:r>
            <a:rPr lang="en-US" dirty="0" smtClean="0"/>
            <a:t>Starter Set</a:t>
          </a:r>
          <a:endParaRPr lang="en-US" dirty="0"/>
        </a:p>
      </dgm:t>
    </dgm:pt>
    <dgm:pt modelId="{A5A171CE-3E62-4D09-B037-5D73E4E2EFF6}" type="parTrans" cxnId="{1783E85A-2154-440E-9F0B-1E912A015153}">
      <dgm:prSet/>
      <dgm:spPr/>
      <dgm:t>
        <a:bodyPr/>
        <a:lstStyle/>
        <a:p>
          <a:endParaRPr lang="en-US"/>
        </a:p>
      </dgm:t>
    </dgm:pt>
    <dgm:pt modelId="{ECA47C08-2C16-46F0-A7E0-294D50A0DDF2}" type="sibTrans" cxnId="{1783E85A-2154-440E-9F0B-1E912A015153}">
      <dgm:prSet/>
      <dgm:spPr/>
      <dgm:t>
        <a:bodyPr/>
        <a:lstStyle/>
        <a:p>
          <a:endParaRPr lang="en-US"/>
        </a:p>
      </dgm:t>
    </dgm:pt>
    <dgm:pt modelId="{38A2AAC9-FE1C-4BFF-AF1A-F13FEF14D708}" type="pres">
      <dgm:prSet presAssocID="{74DC439C-8E8C-4674-B82E-D64E2A037A85}" presName="Name0" presStyleCnt="0">
        <dgm:presLayoutVars>
          <dgm:chMax val="7"/>
          <dgm:resizeHandles val="exact"/>
        </dgm:presLayoutVars>
      </dgm:prSet>
      <dgm:spPr/>
      <dgm:t>
        <a:bodyPr/>
        <a:lstStyle/>
        <a:p>
          <a:endParaRPr lang="en-US"/>
        </a:p>
      </dgm:t>
    </dgm:pt>
    <dgm:pt modelId="{AB07A518-9FE9-4D1E-9369-5C23A363D28F}" type="pres">
      <dgm:prSet presAssocID="{74DC439C-8E8C-4674-B82E-D64E2A037A85}" presName="comp1" presStyleCnt="0"/>
      <dgm:spPr/>
    </dgm:pt>
    <dgm:pt modelId="{30D5306D-7D11-4484-B9F3-071EB2760F29}" type="pres">
      <dgm:prSet presAssocID="{74DC439C-8E8C-4674-B82E-D64E2A037A85}" presName="circle1" presStyleLbl="node1" presStyleIdx="0" presStyleCnt="4" custLinFactNeighborX="-2411" custLinFactNeighborY="13281"/>
      <dgm:spPr/>
      <dgm:t>
        <a:bodyPr/>
        <a:lstStyle/>
        <a:p>
          <a:endParaRPr lang="en-US"/>
        </a:p>
      </dgm:t>
    </dgm:pt>
    <dgm:pt modelId="{CC42DCEC-2775-4B3B-89A1-0EF051EA242E}" type="pres">
      <dgm:prSet presAssocID="{74DC439C-8E8C-4674-B82E-D64E2A037A85}" presName="c1text" presStyleLbl="node1" presStyleIdx="0" presStyleCnt="4">
        <dgm:presLayoutVars>
          <dgm:bulletEnabled val="1"/>
        </dgm:presLayoutVars>
      </dgm:prSet>
      <dgm:spPr/>
      <dgm:t>
        <a:bodyPr/>
        <a:lstStyle/>
        <a:p>
          <a:endParaRPr lang="en-US"/>
        </a:p>
      </dgm:t>
    </dgm:pt>
    <dgm:pt modelId="{51430309-78BD-4D3A-BDAC-8C2D8B42DE04}" type="pres">
      <dgm:prSet presAssocID="{74DC439C-8E8C-4674-B82E-D64E2A037A85}" presName="comp2" presStyleCnt="0"/>
      <dgm:spPr/>
    </dgm:pt>
    <dgm:pt modelId="{D63ECF78-6948-4D0E-A0E1-72FDAC94358E}" type="pres">
      <dgm:prSet presAssocID="{74DC439C-8E8C-4674-B82E-D64E2A037A85}" presName="circle2" presStyleLbl="node1" presStyleIdx="1" presStyleCnt="4"/>
      <dgm:spPr/>
      <dgm:t>
        <a:bodyPr/>
        <a:lstStyle/>
        <a:p>
          <a:endParaRPr lang="en-US"/>
        </a:p>
      </dgm:t>
    </dgm:pt>
    <dgm:pt modelId="{765115A8-C8B5-4B80-A9F0-314B562E34B6}" type="pres">
      <dgm:prSet presAssocID="{74DC439C-8E8C-4674-B82E-D64E2A037A85}" presName="c2text" presStyleLbl="node1" presStyleIdx="1" presStyleCnt="4">
        <dgm:presLayoutVars>
          <dgm:bulletEnabled val="1"/>
        </dgm:presLayoutVars>
      </dgm:prSet>
      <dgm:spPr/>
      <dgm:t>
        <a:bodyPr/>
        <a:lstStyle/>
        <a:p>
          <a:endParaRPr lang="en-US"/>
        </a:p>
      </dgm:t>
    </dgm:pt>
    <dgm:pt modelId="{98B85DD2-FFD6-45A1-8039-8932DF0EBE1F}" type="pres">
      <dgm:prSet presAssocID="{74DC439C-8E8C-4674-B82E-D64E2A037A85}" presName="comp3" presStyleCnt="0"/>
      <dgm:spPr/>
    </dgm:pt>
    <dgm:pt modelId="{3A239A48-A027-4F35-8F13-EED2AA0733F7}" type="pres">
      <dgm:prSet presAssocID="{74DC439C-8E8C-4674-B82E-D64E2A037A85}" presName="circle3" presStyleLbl="node1" presStyleIdx="2" presStyleCnt="4"/>
      <dgm:spPr/>
      <dgm:t>
        <a:bodyPr/>
        <a:lstStyle/>
        <a:p>
          <a:endParaRPr lang="en-US"/>
        </a:p>
      </dgm:t>
    </dgm:pt>
    <dgm:pt modelId="{FBC71E4C-C927-4AA6-9EA9-6144AF88F912}" type="pres">
      <dgm:prSet presAssocID="{74DC439C-8E8C-4674-B82E-D64E2A037A85}" presName="c3text" presStyleLbl="node1" presStyleIdx="2" presStyleCnt="4">
        <dgm:presLayoutVars>
          <dgm:bulletEnabled val="1"/>
        </dgm:presLayoutVars>
      </dgm:prSet>
      <dgm:spPr/>
      <dgm:t>
        <a:bodyPr/>
        <a:lstStyle/>
        <a:p>
          <a:endParaRPr lang="en-US"/>
        </a:p>
      </dgm:t>
    </dgm:pt>
    <dgm:pt modelId="{05DACF27-F2DA-4250-ACBF-32B7CA2D7E48}" type="pres">
      <dgm:prSet presAssocID="{74DC439C-8E8C-4674-B82E-D64E2A037A85}" presName="comp4" presStyleCnt="0"/>
      <dgm:spPr/>
    </dgm:pt>
    <dgm:pt modelId="{C5DC6135-58C6-4589-A12E-1D675425112B}" type="pres">
      <dgm:prSet presAssocID="{74DC439C-8E8C-4674-B82E-D64E2A037A85}" presName="circle4" presStyleLbl="node1" presStyleIdx="3" presStyleCnt="4"/>
      <dgm:spPr/>
      <dgm:t>
        <a:bodyPr/>
        <a:lstStyle/>
        <a:p>
          <a:endParaRPr lang="en-US"/>
        </a:p>
      </dgm:t>
    </dgm:pt>
    <dgm:pt modelId="{41B35623-E0C8-4603-84C9-69EBCF5DA475}" type="pres">
      <dgm:prSet presAssocID="{74DC439C-8E8C-4674-B82E-D64E2A037A85}" presName="c4text" presStyleLbl="node1" presStyleIdx="3" presStyleCnt="4">
        <dgm:presLayoutVars>
          <dgm:bulletEnabled val="1"/>
        </dgm:presLayoutVars>
      </dgm:prSet>
      <dgm:spPr/>
      <dgm:t>
        <a:bodyPr/>
        <a:lstStyle/>
        <a:p>
          <a:endParaRPr lang="en-US"/>
        </a:p>
      </dgm:t>
    </dgm:pt>
  </dgm:ptLst>
  <dgm:cxnLst>
    <dgm:cxn modelId="{A8FA226F-719C-4F2E-9FF5-F526721037A9}" type="presOf" srcId="{74DC439C-8E8C-4674-B82E-D64E2A037A85}" destId="{38A2AAC9-FE1C-4BFF-AF1A-F13FEF14D708}" srcOrd="0" destOrd="0" presId="urn:microsoft.com/office/officeart/2005/8/layout/venn2"/>
    <dgm:cxn modelId="{64B845CE-7696-432B-9D4B-02B884768D39}" type="presOf" srcId="{F6478C0E-1802-4AC3-9798-DDEDE70B3C1E}" destId="{FBC71E4C-C927-4AA6-9EA9-6144AF88F912}" srcOrd="1" destOrd="0" presId="urn:microsoft.com/office/officeart/2005/8/layout/venn2"/>
    <dgm:cxn modelId="{1783E85A-2154-440E-9F0B-1E912A015153}" srcId="{74DC439C-8E8C-4674-B82E-D64E2A037A85}" destId="{5497C7F5-1148-489E-9478-AB3C351F224C}" srcOrd="3" destOrd="0" parTransId="{A5A171CE-3E62-4D09-B037-5D73E4E2EFF6}" sibTransId="{ECA47C08-2C16-46F0-A7E0-294D50A0DDF2}"/>
    <dgm:cxn modelId="{1E6C432F-E23C-4D05-BC3C-D2334BD2F6D8}" type="presOf" srcId="{6DC20DCD-14CF-4365-8F77-3CE309EC4212}" destId="{30D5306D-7D11-4484-B9F3-071EB2760F29}" srcOrd="0" destOrd="0" presId="urn:microsoft.com/office/officeart/2005/8/layout/venn2"/>
    <dgm:cxn modelId="{A59A13F8-6CE3-4006-A698-A6857A6A4841}" type="presOf" srcId="{F6478C0E-1802-4AC3-9798-DDEDE70B3C1E}" destId="{3A239A48-A027-4F35-8F13-EED2AA0733F7}" srcOrd="0" destOrd="0" presId="urn:microsoft.com/office/officeart/2005/8/layout/venn2"/>
    <dgm:cxn modelId="{3588E9C6-E098-40F2-93C4-7B28E27373A8}" srcId="{74DC439C-8E8C-4674-B82E-D64E2A037A85}" destId="{77C4A9B8-F974-4BAD-B699-106BE1E0B8BA}" srcOrd="1" destOrd="0" parTransId="{BBAE69AE-40EA-427D-965C-C70D4A22B71E}" sibTransId="{0DE4109D-8E54-402A-8220-CF7003812D0C}"/>
    <dgm:cxn modelId="{5545A674-C50D-467B-94BA-C53DD35F042F}" srcId="{74DC439C-8E8C-4674-B82E-D64E2A037A85}" destId="{6DC20DCD-14CF-4365-8F77-3CE309EC4212}" srcOrd="0" destOrd="0" parTransId="{488BFB75-DC0F-4E0D-A802-F3C7C5471893}" sibTransId="{CBDC1173-2390-4D16-9B56-71C1825AC6A2}"/>
    <dgm:cxn modelId="{34189177-A440-4913-927D-CDA55C0C78E1}" type="presOf" srcId="{6DC20DCD-14CF-4365-8F77-3CE309EC4212}" destId="{CC42DCEC-2775-4B3B-89A1-0EF051EA242E}" srcOrd="1" destOrd="0" presId="urn:microsoft.com/office/officeart/2005/8/layout/venn2"/>
    <dgm:cxn modelId="{CBC0E9BB-CF61-4372-AB72-4163A1D44012}" type="presOf" srcId="{77C4A9B8-F974-4BAD-B699-106BE1E0B8BA}" destId="{D63ECF78-6948-4D0E-A0E1-72FDAC94358E}" srcOrd="0" destOrd="0" presId="urn:microsoft.com/office/officeart/2005/8/layout/venn2"/>
    <dgm:cxn modelId="{6B7CE011-266E-4752-834C-5E3C0617685A}" type="presOf" srcId="{5497C7F5-1148-489E-9478-AB3C351F224C}" destId="{C5DC6135-58C6-4589-A12E-1D675425112B}" srcOrd="0" destOrd="0" presId="urn:microsoft.com/office/officeart/2005/8/layout/venn2"/>
    <dgm:cxn modelId="{1F6EB71E-8A52-49BA-93D5-D8F115E38D1A}" srcId="{74DC439C-8E8C-4674-B82E-D64E2A037A85}" destId="{F6478C0E-1802-4AC3-9798-DDEDE70B3C1E}" srcOrd="2" destOrd="0" parTransId="{B4BFD3A5-F0CA-47FA-87F8-F6E9E4EF953A}" sibTransId="{D52DB81D-DDAC-4B7C-A70E-44419E861C51}"/>
    <dgm:cxn modelId="{F9A8596F-FD64-4ABF-91C5-D2EB26694C37}" type="presOf" srcId="{5497C7F5-1148-489E-9478-AB3C351F224C}" destId="{41B35623-E0C8-4603-84C9-69EBCF5DA475}" srcOrd="1" destOrd="0" presId="urn:microsoft.com/office/officeart/2005/8/layout/venn2"/>
    <dgm:cxn modelId="{60FD8664-79F0-4DD5-82F2-E0DECD5DCA7A}" type="presOf" srcId="{77C4A9B8-F974-4BAD-B699-106BE1E0B8BA}" destId="{765115A8-C8B5-4B80-A9F0-314B562E34B6}" srcOrd="1" destOrd="0" presId="urn:microsoft.com/office/officeart/2005/8/layout/venn2"/>
    <dgm:cxn modelId="{14FD5FFE-ADC3-43D8-BD9D-E38489B5C007}" type="presParOf" srcId="{38A2AAC9-FE1C-4BFF-AF1A-F13FEF14D708}" destId="{AB07A518-9FE9-4D1E-9369-5C23A363D28F}" srcOrd="0" destOrd="0" presId="urn:microsoft.com/office/officeart/2005/8/layout/venn2"/>
    <dgm:cxn modelId="{E4B19951-8DF8-4508-8D8F-2602B54CD51B}" type="presParOf" srcId="{AB07A518-9FE9-4D1E-9369-5C23A363D28F}" destId="{30D5306D-7D11-4484-B9F3-071EB2760F29}" srcOrd="0" destOrd="0" presId="urn:microsoft.com/office/officeart/2005/8/layout/venn2"/>
    <dgm:cxn modelId="{70D22329-5132-4654-8EB0-8334A38610CB}" type="presParOf" srcId="{AB07A518-9FE9-4D1E-9369-5C23A363D28F}" destId="{CC42DCEC-2775-4B3B-89A1-0EF051EA242E}" srcOrd="1" destOrd="0" presId="urn:microsoft.com/office/officeart/2005/8/layout/venn2"/>
    <dgm:cxn modelId="{75273E6A-7891-47B2-961D-2B00AEC2E116}" type="presParOf" srcId="{38A2AAC9-FE1C-4BFF-AF1A-F13FEF14D708}" destId="{51430309-78BD-4D3A-BDAC-8C2D8B42DE04}" srcOrd="1" destOrd="0" presId="urn:microsoft.com/office/officeart/2005/8/layout/venn2"/>
    <dgm:cxn modelId="{6E286D81-E4B4-45B8-8A64-DB6DD7B8C797}" type="presParOf" srcId="{51430309-78BD-4D3A-BDAC-8C2D8B42DE04}" destId="{D63ECF78-6948-4D0E-A0E1-72FDAC94358E}" srcOrd="0" destOrd="0" presId="urn:microsoft.com/office/officeart/2005/8/layout/venn2"/>
    <dgm:cxn modelId="{E24CB9E2-0E81-4480-8274-10DF82355CCF}" type="presParOf" srcId="{51430309-78BD-4D3A-BDAC-8C2D8B42DE04}" destId="{765115A8-C8B5-4B80-A9F0-314B562E34B6}" srcOrd="1" destOrd="0" presId="urn:microsoft.com/office/officeart/2005/8/layout/venn2"/>
    <dgm:cxn modelId="{3A6362DA-BBAE-4836-996B-CB7D36A51F31}" type="presParOf" srcId="{38A2AAC9-FE1C-4BFF-AF1A-F13FEF14D708}" destId="{98B85DD2-FFD6-45A1-8039-8932DF0EBE1F}" srcOrd="2" destOrd="0" presId="urn:microsoft.com/office/officeart/2005/8/layout/venn2"/>
    <dgm:cxn modelId="{2DF82954-1BC8-41CB-B1EF-77EE20D80BA5}" type="presParOf" srcId="{98B85DD2-FFD6-45A1-8039-8932DF0EBE1F}" destId="{3A239A48-A027-4F35-8F13-EED2AA0733F7}" srcOrd="0" destOrd="0" presId="urn:microsoft.com/office/officeart/2005/8/layout/venn2"/>
    <dgm:cxn modelId="{1D81871D-A67B-4EAF-8CBC-D0A8D40D962E}" type="presParOf" srcId="{98B85DD2-FFD6-45A1-8039-8932DF0EBE1F}" destId="{FBC71E4C-C927-4AA6-9EA9-6144AF88F912}" srcOrd="1" destOrd="0" presId="urn:microsoft.com/office/officeart/2005/8/layout/venn2"/>
    <dgm:cxn modelId="{30998C0D-BE9F-4391-85BC-2F4B1ED38D07}" type="presParOf" srcId="{38A2AAC9-FE1C-4BFF-AF1A-F13FEF14D708}" destId="{05DACF27-F2DA-4250-ACBF-32B7CA2D7E48}" srcOrd="3" destOrd="0" presId="urn:microsoft.com/office/officeart/2005/8/layout/venn2"/>
    <dgm:cxn modelId="{4AD77146-F42A-4A82-8B98-1C50518FE820}" type="presParOf" srcId="{05DACF27-F2DA-4250-ACBF-32B7CA2D7E48}" destId="{C5DC6135-58C6-4589-A12E-1D675425112B}" srcOrd="0" destOrd="0" presId="urn:microsoft.com/office/officeart/2005/8/layout/venn2"/>
    <dgm:cxn modelId="{921234D4-89C4-435D-A5A3-33DD0BFE0195}" type="presParOf" srcId="{05DACF27-F2DA-4250-ACBF-32B7CA2D7E48}" destId="{41B35623-E0C8-4603-84C9-69EBCF5DA475}"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5306D-7D11-4484-B9F3-071EB2760F29}">
      <dsp:nvSpPr>
        <dsp:cNvPr id="0" name=""/>
        <dsp:cNvSpPr/>
      </dsp:nvSpPr>
      <dsp:spPr>
        <a:xfrm>
          <a:off x="994416" y="0"/>
          <a:ext cx="2924944" cy="2924944"/>
        </a:xfrm>
        <a:prstGeom prst="ellipse">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RDA Scope….</a:t>
          </a:r>
          <a:endParaRPr lang="en-US" sz="1000" kern="1200" dirty="0"/>
        </a:p>
      </dsp:txBody>
      <dsp:txXfrm>
        <a:off x="2047980" y="146247"/>
        <a:ext cx="817814" cy="438741"/>
      </dsp:txXfrm>
    </dsp:sp>
    <dsp:sp modelId="{D63ECF78-6948-4D0E-A0E1-72FDAC94358E}">
      <dsp:nvSpPr>
        <dsp:cNvPr id="0" name=""/>
        <dsp:cNvSpPr/>
      </dsp:nvSpPr>
      <dsp:spPr>
        <a:xfrm>
          <a:off x="1357430" y="584988"/>
          <a:ext cx="2339955" cy="2339955"/>
        </a:xfrm>
        <a:prstGeom prst="ellipse">
          <a:avLst/>
        </a:prstGeom>
        <a:solidFill>
          <a:srgbClr val="3399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WG Scope</a:t>
          </a:r>
          <a:endParaRPr lang="en-US" sz="1000" kern="1200" dirty="0"/>
        </a:p>
      </dsp:txBody>
      <dsp:txXfrm>
        <a:off x="2118501" y="725386"/>
        <a:ext cx="817814" cy="421191"/>
      </dsp:txXfrm>
    </dsp:sp>
    <dsp:sp modelId="{3A239A48-A027-4F35-8F13-EED2AA0733F7}">
      <dsp:nvSpPr>
        <dsp:cNvPr id="0" name=""/>
        <dsp:cNvSpPr/>
      </dsp:nvSpPr>
      <dsp:spPr>
        <a:xfrm>
          <a:off x="1649925" y="1169977"/>
          <a:ext cx="1754966" cy="1754966"/>
        </a:xfrm>
        <a:prstGeom prst="ellipse">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Core</a:t>
          </a:r>
          <a:endParaRPr lang="en-US" sz="1000" kern="1200" dirty="0"/>
        </a:p>
      </dsp:txBody>
      <dsp:txXfrm>
        <a:off x="2118501" y="1301600"/>
        <a:ext cx="817814" cy="394867"/>
      </dsp:txXfrm>
    </dsp:sp>
    <dsp:sp modelId="{C5DC6135-58C6-4589-A12E-1D675425112B}">
      <dsp:nvSpPr>
        <dsp:cNvPr id="0" name=""/>
        <dsp:cNvSpPr/>
      </dsp:nvSpPr>
      <dsp:spPr>
        <a:xfrm>
          <a:off x="1942419" y="1754966"/>
          <a:ext cx="1169977" cy="116997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kern="1200" dirty="0" smtClean="0"/>
            <a:t>Starter Set</a:t>
          </a:r>
          <a:endParaRPr lang="en-US" sz="1000" kern="1200" dirty="0"/>
        </a:p>
      </dsp:txBody>
      <dsp:txXfrm>
        <a:off x="2113758" y="2047460"/>
        <a:ext cx="827299" cy="584988"/>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66C4B9-93A1-479C-A3F7-A80121761CCA}" type="datetimeFigureOut">
              <a:rPr lang="en-US" smtClean="0"/>
              <a:t>11/13/2014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4C0636-8DCA-48EB-8C46-9218877F4189}" type="slidenum">
              <a:rPr lang="en-US" smtClean="0"/>
              <a:t>‹#›</a:t>
            </a:fld>
            <a:endParaRPr lang="en-US"/>
          </a:p>
        </p:txBody>
      </p:sp>
    </p:spTree>
    <p:extLst>
      <p:ext uri="{BB962C8B-B14F-4D97-AF65-F5344CB8AC3E}">
        <p14:creationId xmlns:p14="http://schemas.microsoft.com/office/powerpoint/2010/main" val="2466959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5FA21091-5BA2-AC44-833F-B265DB045E52}" type="slidenum">
              <a:rPr lang="en-AU" smtClean="0"/>
              <a:pPr>
                <a:defRPr/>
              </a:pPr>
              <a:t>1</a:t>
            </a:fld>
            <a:endParaRPr lang="en-AU"/>
          </a:p>
        </p:txBody>
      </p:sp>
    </p:spTree>
    <p:extLst>
      <p:ext uri="{BB962C8B-B14F-4D97-AF65-F5344CB8AC3E}">
        <p14:creationId xmlns:p14="http://schemas.microsoft.com/office/powerpoint/2010/main" val="899464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3C4C0636-8DCA-48EB-8C46-9218877F4189}" type="slidenum">
              <a:rPr lang="en-US" smtClean="0"/>
              <a:t>8</a:t>
            </a:fld>
            <a:endParaRPr lang="en-US"/>
          </a:p>
        </p:txBody>
      </p:sp>
    </p:spTree>
    <p:extLst>
      <p:ext uri="{BB962C8B-B14F-4D97-AF65-F5344CB8AC3E}">
        <p14:creationId xmlns:p14="http://schemas.microsoft.com/office/powerpoint/2010/main" val="1653236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7E088C-51B9-42D7-9BA0-FEAE964D37BD}" type="datetimeFigureOut">
              <a:rPr lang="en-US" smtClean="0"/>
              <a:t>11/13/2014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D54DF-0615-4D6A-B798-25B3BD5771C3}" type="slidenum">
              <a:rPr lang="en-US" smtClean="0"/>
              <a:t>‹#›</a:t>
            </a:fld>
            <a:endParaRPr lang="en-US"/>
          </a:p>
        </p:txBody>
      </p:sp>
    </p:spTree>
    <p:extLst>
      <p:ext uri="{BB962C8B-B14F-4D97-AF65-F5344CB8AC3E}">
        <p14:creationId xmlns:p14="http://schemas.microsoft.com/office/powerpoint/2010/main" val="2246227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7E088C-51B9-42D7-9BA0-FEAE964D37BD}" type="datetimeFigureOut">
              <a:rPr lang="en-US" smtClean="0"/>
              <a:t>11/13/2014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D54DF-0615-4D6A-B798-25B3BD5771C3}" type="slidenum">
              <a:rPr lang="en-US" smtClean="0"/>
              <a:t>‹#›</a:t>
            </a:fld>
            <a:endParaRPr lang="en-US"/>
          </a:p>
        </p:txBody>
      </p:sp>
    </p:spTree>
    <p:extLst>
      <p:ext uri="{BB962C8B-B14F-4D97-AF65-F5344CB8AC3E}">
        <p14:creationId xmlns:p14="http://schemas.microsoft.com/office/powerpoint/2010/main" val="2053845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7E088C-51B9-42D7-9BA0-FEAE964D37BD}" type="datetimeFigureOut">
              <a:rPr lang="en-US" smtClean="0"/>
              <a:t>11/13/2014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D54DF-0615-4D6A-B798-25B3BD5771C3}" type="slidenum">
              <a:rPr lang="en-US" smtClean="0"/>
              <a:t>‹#›</a:t>
            </a:fld>
            <a:endParaRPr lang="en-US"/>
          </a:p>
        </p:txBody>
      </p:sp>
    </p:spTree>
    <p:extLst>
      <p:ext uri="{BB962C8B-B14F-4D97-AF65-F5344CB8AC3E}">
        <p14:creationId xmlns:p14="http://schemas.microsoft.com/office/powerpoint/2010/main" val="2344217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3" name="Picture 9"/>
          <p:cNvPicPr>
            <a:picLocks noChangeAspect="1" noChangeArrowheads="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0" y="1588"/>
            <a:ext cx="12192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99" name="Rectangle 3"/>
          <p:cNvSpPr>
            <a:spLocks noGrp="1" noChangeArrowheads="1"/>
          </p:cNvSpPr>
          <p:nvPr>
            <p:ph type="ctrTitle"/>
          </p:nvPr>
        </p:nvSpPr>
        <p:spPr>
          <a:xfrm>
            <a:off x="1295468" y="2132856"/>
            <a:ext cx="9697077" cy="2232248"/>
          </a:xfrm>
          <a:prstGeom prst="rect">
            <a:avLst/>
          </a:prstGeom>
        </p:spPr>
        <p:txBody>
          <a:bodyPr anchor="ctr"/>
          <a:lstStyle>
            <a:lvl1pPr algn="ctr">
              <a:defRPr sz="3000" b="1" i="0">
                <a:solidFill>
                  <a:schemeClr val="bg1"/>
                </a:solidFill>
                <a:latin typeface=""/>
                <a:cs typeface="Trebuchet MS"/>
              </a:defRPr>
            </a:lvl1pPr>
          </a:lstStyle>
          <a:p>
            <a:pPr lvl="0"/>
            <a:r>
              <a:rPr lang="en-US" noProof="0" smtClean="0"/>
              <a:t>Click to edit Master title style</a:t>
            </a:r>
            <a:endParaRPr lang="en-AU" noProof="0" dirty="0" smtClean="0"/>
          </a:p>
        </p:txBody>
      </p:sp>
    </p:spTree>
    <p:extLst>
      <p:ext uri="{BB962C8B-B14F-4D97-AF65-F5344CB8AC3E}">
        <p14:creationId xmlns:p14="http://schemas.microsoft.com/office/powerpoint/2010/main" val="2319194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7E088C-51B9-42D7-9BA0-FEAE964D37BD}" type="datetimeFigureOut">
              <a:rPr lang="en-US" smtClean="0"/>
              <a:t>11/13/2014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D54DF-0615-4D6A-B798-25B3BD5771C3}" type="slidenum">
              <a:rPr lang="en-US" smtClean="0"/>
              <a:t>‹#›</a:t>
            </a:fld>
            <a:endParaRPr lang="en-US"/>
          </a:p>
        </p:txBody>
      </p:sp>
    </p:spTree>
    <p:extLst>
      <p:ext uri="{BB962C8B-B14F-4D97-AF65-F5344CB8AC3E}">
        <p14:creationId xmlns:p14="http://schemas.microsoft.com/office/powerpoint/2010/main" val="1081085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7E088C-51B9-42D7-9BA0-FEAE964D37BD}" type="datetimeFigureOut">
              <a:rPr lang="en-US" smtClean="0"/>
              <a:t>11/13/2014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D54DF-0615-4D6A-B798-25B3BD5771C3}" type="slidenum">
              <a:rPr lang="en-US" smtClean="0"/>
              <a:t>‹#›</a:t>
            </a:fld>
            <a:endParaRPr lang="en-US"/>
          </a:p>
        </p:txBody>
      </p:sp>
    </p:spTree>
    <p:extLst>
      <p:ext uri="{BB962C8B-B14F-4D97-AF65-F5344CB8AC3E}">
        <p14:creationId xmlns:p14="http://schemas.microsoft.com/office/powerpoint/2010/main" val="3935658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7E088C-51B9-42D7-9BA0-FEAE964D37BD}" type="datetimeFigureOut">
              <a:rPr lang="en-US" smtClean="0"/>
              <a:t>11/13/2014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D54DF-0615-4D6A-B798-25B3BD5771C3}" type="slidenum">
              <a:rPr lang="en-US" smtClean="0"/>
              <a:t>‹#›</a:t>
            </a:fld>
            <a:endParaRPr lang="en-US"/>
          </a:p>
        </p:txBody>
      </p:sp>
    </p:spTree>
    <p:extLst>
      <p:ext uri="{BB962C8B-B14F-4D97-AF65-F5344CB8AC3E}">
        <p14:creationId xmlns:p14="http://schemas.microsoft.com/office/powerpoint/2010/main" val="2212085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7E088C-51B9-42D7-9BA0-FEAE964D37BD}" type="datetimeFigureOut">
              <a:rPr lang="en-US" smtClean="0"/>
              <a:t>11/13/2014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2D54DF-0615-4D6A-B798-25B3BD5771C3}" type="slidenum">
              <a:rPr lang="en-US" smtClean="0"/>
              <a:t>‹#›</a:t>
            </a:fld>
            <a:endParaRPr lang="en-US"/>
          </a:p>
        </p:txBody>
      </p:sp>
    </p:spTree>
    <p:extLst>
      <p:ext uri="{BB962C8B-B14F-4D97-AF65-F5344CB8AC3E}">
        <p14:creationId xmlns:p14="http://schemas.microsoft.com/office/powerpoint/2010/main" val="1596959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7E088C-51B9-42D7-9BA0-FEAE964D37BD}" type="datetimeFigureOut">
              <a:rPr lang="en-US" smtClean="0"/>
              <a:t>11/13/2014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2D54DF-0615-4D6A-B798-25B3BD5771C3}" type="slidenum">
              <a:rPr lang="en-US" smtClean="0"/>
              <a:t>‹#›</a:t>
            </a:fld>
            <a:endParaRPr lang="en-US"/>
          </a:p>
        </p:txBody>
      </p:sp>
    </p:spTree>
    <p:extLst>
      <p:ext uri="{BB962C8B-B14F-4D97-AF65-F5344CB8AC3E}">
        <p14:creationId xmlns:p14="http://schemas.microsoft.com/office/powerpoint/2010/main" val="740159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7E088C-51B9-42D7-9BA0-FEAE964D37BD}" type="datetimeFigureOut">
              <a:rPr lang="en-US" smtClean="0"/>
              <a:t>11/13/2014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2D54DF-0615-4D6A-B798-25B3BD5771C3}" type="slidenum">
              <a:rPr lang="en-US" smtClean="0"/>
              <a:t>‹#›</a:t>
            </a:fld>
            <a:endParaRPr lang="en-US"/>
          </a:p>
        </p:txBody>
      </p:sp>
    </p:spTree>
    <p:extLst>
      <p:ext uri="{BB962C8B-B14F-4D97-AF65-F5344CB8AC3E}">
        <p14:creationId xmlns:p14="http://schemas.microsoft.com/office/powerpoint/2010/main" val="3783040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7E088C-51B9-42D7-9BA0-FEAE964D37BD}" type="datetimeFigureOut">
              <a:rPr lang="en-US" smtClean="0"/>
              <a:t>11/13/2014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D54DF-0615-4D6A-B798-25B3BD5771C3}" type="slidenum">
              <a:rPr lang="en-US" smtClean="0"/>
              <a:t>‹#›</a:t>
            </a:fld>
            <a:endParaRPr lang="en-US"/>
          </a:p>
        </p:txBody>
      </p:sp>
    </p:spTree>
    <p:extLst>
      <p:ext uri="{BB962C8B-B14F-4D97-AF65-F5344CB8AC3E}">
        <p14:creationId xmlns:p14="http://schemas.microsoft.com/office/powerpoint/2010/main" val="3751939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7E088C-51B9-42D7-9BA0-FEAE964D37BD}" type="datetimeFigureOut">
              <a:rPr lang="en-US" smtClean="0"/>
              <a:t>11/13/2014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D54DF-0615-4D6A-B798-25B3BD5771C3}" type="slidenum">
              <a:rPr lang="en-US" smtClean="0"/>
              <a:t>‹#›</a:t>
            </a:fld>
            <a:endParaRPr lang="en-US"/>
          </a:p>
        </p:txBody>
      </p:sp>
    </p:spTree>
    <p:extLst>
      <p:ext uri="{BB962C8B-B14F-4D97-AF65-F5344CB8AC3E}">
        <p14:creationId xmlns:p14="http://schemas.microsoft.com/office/powerpoint/2010/main" val="1312746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7E088C-51B9-42D7-9BA0-FEAE964D37BD}" type="datetimeFigureOut">
              <a:rPr lang="en-US" smtClean="0"/>
              <a:t>11/13/2014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2D54DF-0615-4D6A-B798-25B3BD5771C3}" type="slidenum">
              <a:rPr lang="en-US" smtClean="0"/>
              <a:t>‹#›</a:t>
            </a:fld>
            <a:endParaRPr lang="en-US"/>
          </a:p>
        </p:txBody>
      </p:sp>
    </p:spTree>
    <p:extLst>
      <p:ext uri="{BB962C8B-B14F-4D97-AF65-F5344CB8AC3E}">
        <p14:creationId xmlns:p14="http://schemas.microsoft.com/office/powerpoint/2010/main" val="4223488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jstage.jst.go.jp/article/dsj/12/0/12_OSOM13-043/_pdf'" TargetMode="External"/><Relationship Id="rId2" Type="http://schemas.openxmlformats.org/officeDocument/2006/relationships/hyperlink" Target="http://www.force11.org/node/477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401471" y="2132856"/>
            <a:ext cx="7272808" cy="792088"/>
          </a:xfrm>
        </p:spPr>
        <p:txBody>
          <a:bodyPr>
            <a:normAutofit fontScale="90000"/>
          </a:bodyPr>
          <a:lstStyle/>
          <a:p>
            <a:r>
              <a:rPr lang="en-US" sz="3200" dirty="0"/>
              <a:t>RDA Data Foundation and Terminology (DFT) </a:t>
            </a:r>
            <a:r>
              <a:rPr lang="en-US" sz="3200" dirty="0" smtClean="0"/>
              <a:t>WG: Overview</a:t>
            </a:r>
            <a:endParaRPr lang="en-US" dirty="0"/>
          </a:p>
        </p:txBody>
      </p:sp>
      <p:sp>
        <p:nvSpPr>
          <p:cNvPr id="4" name="Subtitle 2"/>
          <p:cNvSpPr txBox="1">
            <a:spLocks/>
          </p:cNvSpPr>
          <p:nvPr/>
        </p:nvSpPr>
        <p:spPr>
          <a:xfrm>
            <a:off x="1753399" y="4680659"/>
            <a:ext cx="8568952" cy="936104"/>
          </a:xfrm>
          <a:prstGeom prst="rect">
            <a:avLst/>
          </a:prstGeom>
          <a:solidFill>
            <a:srgbClr val="FFFF00"/>
          </a:solidFill>
        </p:spPr>
        <p:txBody>
          <a:bodyPr>
            <a:normAutofit fontScale="92500" lnSpcReduction="20000"/>
          </a:bodyPr>
          <a:lstStyle>
            <a:lvl1pPr marL="342900" indent="-342900" algn="l" rtl="0" eaLnBrk="1" fontAlgn="base" hangingPunct="1">
              <a:spcBef>
                <a:spcPct val="20000"/>
              </a:spcBef>
              <a:spcAft>
                <a:spcPct val="0"/>
              </a:spcAft>
              <a:buClr>
                <a:schemeClr val="hlink"/>
              </a:buClr>
              <a:buFont typeface="Wingdings" charset="0"/>
              <a:buChar char="§"/>
              <a:defRPr sz="28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chemeClr val="hlink"/>
              </a:buClr>
              <a:buFont typeface="Wingdings" charset="0"/>
              <a:buChar char="§"/>
              <a:defRPr sz="2400">
                <a:solidFill>
                  <a:schemeClr val="tx1"/>
                </a:solidFill>
                <a:latin typeface="+mn-lt"/>
                <a:ea typeface="ＭＳ Ｐゴシック" charset="0"/>
              </a:defRPr>
            </a:lvl2pPr>
            <a:lvl3pPr marL="1143000" indent="-228600" algn="l" rtl="0" eaLnBrk="1" fontAlgn="base" hangingPunct="1">
              <a:spcBef>
                <a:spcPct val="20000"/>
              </a:spcBef>
              <a:spcAft>
                <a:spcPct val="0"/>
              </a:spcAft>
              <a:buClr>
                <a:schemeClr val="hlink"/>
              </a:buClr>
              <a:buFont typeface="Wingdings" charset="0"/>
              <a:buChar char="§"/>
              <a:defRPr sz="2400">
                <a:solidFill>
                  <a:schemeClr val="tx1"/>
                </a:solidFill>
                <a:latin typeface="+mn-lt"/>
                <a:ea typeface="ＭＳ Ｐゴシック" charset="0"/>
              </a:defRPr>
            </a:lvl3pPr>
            <a:lvl4pPr marL="1600200" indent="-228600" algn="l" rtl="0" eaLnBrk="1" fontAlgn="base" hangingPunct="1">
              <a:spcBef>
                <a:spcPct val="20000"/>
              </a:spcBef>
              <a:spcAft>
                <a:spcPct val="0"/>
              </a:spcAft>
              <a:buClr>
                <a:schemeClr val="hlink"/>
              </a:buClr>
              <a:buFont typeface="Wingdings" charset="0"/>
              <a:buChar char="§"/>
              <a:defRPr sz="2000">
                <a:solidFill>
                  <a:schemeClr val="tx1"/>
                </a:solidFill>
                <a:latin typeface="+mn-lt"/>
                <a:ea typeface="ＭＳ Ｐゴシック" charset="0"/>
              </a:defRPr>
            </a:lvl4pPr>
            <a:lvl5pPr marL="2057400" indent="-228600" algn="l" rtl="0" eaLnBrk="1" fontAlgn="base" hangingPunct="1">
              <a:spcBef>
                <a:spcPct val="20000"/>
              </a:spcBef>
              <a:spcAft>
                <a:spcPct val="0"/>
              </a:spcAft>
              <a:buClr>
                <a:schemeClr val="hlink"/>
              </a:buClr>
              <a:buFont typeface="Wingdings" charset="0"/>
              <a:buChar char="§"/>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lr>
                <a:schemeClr val="hlink"/>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hlink"/>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hlink"/>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hlink"/>
              </a:buClr>
              <a:buFont typeface="Wingdings" pitchFamily="2" charset="2"/>
              <a:buChar char="§"/>
              <a:defRPr sz="2000">
                <a:solidFill>
                  <a:schemeClr val="tx1"/>
                </a:solidFill>
                <a:latin typeface="+mn-lt"/>
              </a:defRPr>
            </a:lvl9pPr>
          </a:lstStyle>
          <a:p>
            <a:pPr algn="ctr"/>
            <a:r>
              <a:rPr lang="en-US" sz="2000" dirty="0"/>
              <a:t>Prepared for </a:t>
            </a:r>
            <a:r>
              <a:rPr lang="en-US" sz="2000" dirty="0" err="1">
                <a:solidFill>
                  <a:srgbClr val="222222"/>
                </a:solidFill>
                <a:cs typeface="Arial" panose="020B0604020202020204" pitchFamily="34" charset="0"/>
              </a:rPr>
              <a:t>Collab</a:t>
            </a:r>
            <a:r>
              <a:rPr lang="en-US" sz="2000" dirty="0">
                <a:solidFill>
                  <a:srgbClr val="222222"/>
                </a:solidFill>
                <a:cs typeface="Arial" panose="020B0604020202020204" pitchFamily="34" charset="0"/>
              </a:rPr>
              <a:t> Chairs Meeting, NIST, Nov 13-14, 2014</a:t>
            </a:r>
            <a:endParaRPr lang="en-US" sz="2000" dirty="0"/>
          </a:p>
          <a:p>
            <a:pPr algn="ctr"/>
            <a:r>
              <a:rPr lang="en-US" sz="2000" dirty="0"/>
              <a:t>Gary Berg-Cross, Raphael Ritz, Peter </a:t>
            </a:r>
            <a:r>
              <a:rPr lang="en-US" sz="2000" dirty="0" err="1"/>
              <a:t>Wittenburg</a:t>
            </a:r>
            <a:endParaRPr lang="en-US" sz="2000" dirty="0"/>
          </a:p>
          <a:p>
            <a:pPr algn="ctr"/>
            <a:r>
              <a:rPr lang="en-US" sz="2000" dirty="0"/>
              <a:t>Co-Chairs DFT WG</a:t>
            </a:r>
          </a:p>
        </p:txBody>
      </p:sp>
      <p:sp>
        <p:nvSpPr>
          <p:cNvPr id="5" name="TextBox 4"/>
          <p:cNvSpPr txBox="1"/>
          <p:nvPr/>
        </p:nvSpPr>
        <p:spPr>
          <a:xfrm>
            <a:off x="1518667" y="3026060"/>
            <a:ext cx="8897814" cy="1323439"/>
          </a:xfrm>
          <a:prstGeom prst="rect">
            <a:avLst/>
          </a:prstGeom>
          <a:solidFill>
            <a:schemeClr val="accent4">
              <a:lumMod val="20000"/>
              <a:lumOff val="80000"/>
            </a:schemeClr>
          </a:solidFill>
        </p:spPr>
        <p:txBody>
          <a:bodyPr wrap="square" rtlCol="0">
            <a:spAutoFit/>
          </a:bodyPr>
          <a:lstStyle/>
          <a:p>
            <a:pPr algn="ctr"/>
            <a:r>
              <a:rPr lang="en-US" sz="2000" b="1" dirty="0"/>
              <a:t>DFT WG </a:t>
            </a:r>
            <a:r>
              <a:rPr lang="en-US" sz="2000" b="1" dirty="0" smtClean="0"/>
              <a:t> Goal</a:t>
            </a:r>
            <a:r>
              <a:rPr lang="en-US" sz="2000" dirty="0" smtClean="0"/>
              <a:t>:</a:t>
            </a:r>
          </a:p>
          <a:p>
            <a:pPr lvl="0"/>
            <a:r>
              <a:rPr lang="en-US" sz="2000" dirty="0" smtClean="0"/>
              <a:t> </a:t>
            </a:r>
            <a:r>
              <a:rPr lang="en-US" sz="2000" dirty="0"/>
              <a:t>Describe a basic, abstract (but clear) data organization model </a:t>
            </a:r>
            <a:r>
              <a:rPr lang="en-US" sz="2000" dirty="0" smtClean="0"/>
              <a:t>that helps </a:t>
            </a:r>
            <a:r>
              <a:rPr lang="en-US" sz="2000" dirty="0"/>
              <a:t>systemizes the already large body of definition work on </a:t>
            </a:r>
            <a:r>
              <a:rPr lang="en-US" sz="2000" b="1" dirty="0"/>
              <a:t>data management terms</a:t>
            </a:r>
            <a:r>
              <a:rPr lang="en-US" sz="2000" dirty="0"/>
              <a:t>, especially as involved in RDA’s </a:t>
            </a:r>
            <a:r>
              <a:rPr lang="en-US" sz="2000" dirty="0" smtClean="0"/>
              <a:t>efforts. </a:t>
            </a:r>
            <a:endParaRPr lang="en-US" sz="2000" dirty="0"/>
          </a:p>
        </p:txBody>
      </p:sp>
      <p:graphicFrame>
        <p:nvGraphicFramePr>
          <p:cNvPr id="6" name="Diagram 5"/>
          <p:cNvGraphicFramePr/>
          <p:nvPr>
            <p:extLst>
              <p:ext uri="{D42A27DB-BD31-4B8C-83A1-F6EECF244321}">
                <p14:modId xmlns:p14="http://schemas.microsoft.com/office/powerpoint/2010/main" val="4229575009"/>
              </p:ext>
            </p:extLst>
          </p:nvPr>
        </p:nvGraphicFramePr>
        <p:xfrm>
          <a:off x="8202706" y="0"/>
          <a:ext cx="5054817" cy="29249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7540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4029"/>
          </a:xfrm>
        </p:spPr>
        <p:txBody>
          <a:bodyPr/>
          <a:lstStyle/>
          <a:p>
            <a:r>
              <a:rPr lang="en-US" dirty="0" smtClean="0"/>
              <a:t>DFT WG Activities &amp; Accomplishments</a:t>
            </a:r>
            <a:endParaRPr lang="en-US" dirty="0"/>
          </a:p>
        </p:txBody>
      </p:sp>
      <p:sp>
        <p:nvSpPr>
          <p:cNvPr id="3" name="Content Placeholder 2"/>
          <p:cNvSpPr>
            <a:spLocks noGrp="1"/>
          </p:cNvSpPr>
          <p:nvPr>
            <p:ph idx="1"/>
          </p:nvPr>
        </p:nvSpPr>
        <p:spPr>
          <a:xfrm>
            <a:off x="0" y="1465337"/>
            <a:ext cx="9677400" cy="5208580"/>
          </a:xfrm>
        </p:spPr>
        <p:txBody>
          <a:bodyPr>
            <a:normAutofit/>
          </a:bodyPr>
          <a:lstStyle/>
          <a:p>
            <a:r>
              <a:rPr lang="en-US" dirty="0" smtClean="0"/>
              <a:t>Drafted 4 related Model Documents on core work;</a:t>
            </a:r>
          </a:p>
          <a:p>
            <a:pPr marL="914400" lvl="1" indent="-457200">
              <a:buFont typeface="+mj-lt"/>
              <a:buAutoNum type="arabicPeriod"/>
            </a:pPr>
            <a:r>
              <a:rPr lang="en-US" dirty="0"/>
              <a:t>Data Models 1: </a:t>
            </a:r>
            <a:r>
              <a:rPr lang="en-US" dirty="0" smtClean="0"/>
              <a:t>Overview – 20 + models</a:t>
            </a:r>
            <a:endParaRPr lang="en-US" dirty="0"/>
          </a:p>
          <a:p>
            <a:pPr marL="914400" lvl="1" indent="-457200">
              <a:buFont typeface="+mj-lt"/>
              <a:buAutoNum type="arabicPeriod"/>
            </a:pPr>
            <a:r>
              <a:rPr lang="en-US" dirty="0"/>
              <a:t>Data Models 2: Analysis &amp; Synthesis</a:t>
            </a:r>
          </a:p>
          <a:p>
            <a:pPr marL="914400" lvl="1" indent="-457200">
              <a:buFont typeface="+mj-lt"/>
              <a:buAutoNum type="arabicPeriod"/>
            </a:pPr>
            <a:r>
              <a:rPr lang="en-US" dirty="0"/>
              <a:t>Data Models 3: Term Snapshot</a:t>
            </a:r>
          </a:p>
          <a:p>
            <a:pPr marL="914400" lvl="1" indent="-457200">
              <a:buFont typeface="+mj-lt"/>
              <a:buAutoNum type="arabicPeriod"/>
            </a:pPr>
            <a:r>
              <a:rPr lang="en-US" dirty="0"/>
              <a:t>Data Models 4: Use </a:t>
            </a:r>
            <a:r>
              <a:rPr lang="en-US" dirty="0" smtClean="0"/>
              <a:t>Cases- Work </a:t>
            </a:r>
            <a:r>
              <a:rPr lang="en-US" dirty="0"/>
              <a:t>with other RDA WGs on use cases to illustrate data </a:t>
            </a:r>
            <a:r>
              <a:rPr lang="en-US" dirty="0" smtClean="0"/>
              <a:t>concepts</a:t>
            </a:r>
            <a:endParaRPr lang="en-US" dirty="0"/>
          </a:p>
          <a:p>
            <a:r>
              <a:rPr lang="en-US" dirty="0" smtClean="0"/>
              <a:t>Drafted 2 page brochure</a:t>
            </a:r>
          </a:p>
          <a:p>
            <a:r>
              <a:rPr lang="en-US" dirty="0" smtClean="0"/>
              <a:t>Presented </a:t>
            </a:r>
            <a:r>
              <a:rPr lang="en-US" dirty="0" smtClean="0"/>
              <a:t>draft work &amp; held community discussions at RDA </a:t>
            </a:r>
            <a:r>
              <a:rPr lang="en-US" dirty="0" smtClean="0"/>
              <a:t>P1-P4 meetings</a:t>
            </a:r>
            <a:endParaRPr lang="en-US" dirty="0" smtClean="0"/>
          </a:p>
          <a:p>
            <a:r>
              <a:rPr lang="en-US" dirty="0" smtClean="0"/>
              <a:t>Participated in cross WG discussions</a:t>
            </a:r>
          </a:p>
          <a:p>
            <a:r>
              <a:rPr lang="en-US" dirty="0"/>
              <a:t>Developed Semantic Media Wiki Term Tool to capture initial list of terms and definitions for </a:t>
            </a:r>
            <a:r>
              <a:rPr lang="en-US" dirty="0" smtClean="0"/>
              <a:t>discussions, demo held at P3</a:t>
            </a:r>
          </a:p>
          <a:p>
            <a:pPr marL="457200" lvl="1" indent="0">
              <a:buNone/>
            </a:pPr>
            <a:endParaRPr lang="en-US" dirty="0" smtClean="0"/>
          </a:p>
          <a:p>
            <a:endParaRPr lang="en-US" dirty="0"/>
          </a:p>
        </p:txBody>
      </p:sp>
      <p:sp>
        <p:nvSpPr>
          <p:cNvPr id="4" name="Right Arrow 3"/>
          <p:cNvSpPr/>
          <p:nvPr/>
        </p:nvSpPr>
        <p:spPr>
          <a:xfrm>
            <a:off x="9501150" y="5747102"/>
            <a:ext cx="593936" cy="5099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8210801" y="2587172"/>
            <a:ext cx="780493" cy="5099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0218806" y="2587172"/>
            <a:ext cx="1556617" cy="923330"/>
          </a:xfrm>
          <a:prstGeom prst="rect">
            <a:avLst/>
          </a:prstGeom>
          <a:solidFill>
            <a:srgbClr val="FFFF00"/>
          </a:solidFill>
        </p:spPr>
        <p:txBody>
          <a:bodyPr wrap="square" rtlCol="0">
            <a:spAutoFit/>
          </a:bodyPr>
          <a:lstStyle/>
          <a:p>
            <a:r>
              <a:rPr lang="en-US" dirty="0" smtClean="0"/>
              <a:t>Candidate List</a:t>
            </a:r>
          </a:p>
          <a:p>
            <a:r>
              <a:rPr lang="en-US" dirty="0" smtClean="0"/>
              <a:t>Evolved to</a:t>
            </a:r>
          </a:p>
          <a:p>
            <a:r>
              <a:rPr lang="en-US" dirty="0" smtClean="0"/>
              <a:t>Refined List</a:t>
            </a:r>
            <a:endParaRPr lang="en-US" dirty="0"/>
          </a:p>
        </p:txBody>
      </p:sp>
      <p:sp>
        <p:nvSpPr>
          <p:cNvPr id="11" name="TextBox 10"/>
          <p:cNvSpPr txBox="1"/>
          <p:nvPr/>
        </p:nvSpPr>
        <p:spPr>
          <a:xfrm>
            <a:off x="10254665" y="5737080"/>
            <a:ext cx="1556617" cy="646331"/>
          </a:xfrm>
          <a:prstGeom prst="rect">
            <a:avLst/>
          </a:prstGeom>
          <a:solidFill>
            <a:srgbClr val="FFFF00"/>
          </a:solidFill>
        </p:spPr>
        <p:txBody>
          <a:bodyPr wrap="square" rtlCol="0">
            <a:spAutoFit/>
          </a:bodyPr>
          <a:lstStyle/>
          <a:p>
            <a:r>
              <a:rPr lang="en-US" dirty="0" smtClean="0"/>
              <a:t>Tool demo at</a:t>
            </a:r>
          </a:p>
          <a:p>
            <a:r>
              <a:rPr lang="en-US" dirty="0" smtClean="0"/>
              <a:t> Plenary 3</a:t>
            </a:r>
            <a:endParaRPr lang="en-US" dirty="0"/>
          </a:p>
        </p:txBody>
      </p:sp>
    </p:spTree>
    <p:extLst>
      <p:ext uri="{BB962C8B-B14F-4D97-AF65-F5344CB8AC3E}">
        <p14:creationId xmlns:p14="http://schemas.microsoft.com/office/powerpoint/2010/main" val="955570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Interactions </a:t>
            </a:r>
            <a:r>
              <a:rPr lang="en-US" dirty="0"/>
              <a:t>with the other Groups</a:t>
            </a: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6365498" y="1493397"/>
            <a:ext cx="5356810" cy="5042313"/>
          </a:xfrm>
          <a:prstGeom prst="rect">
            <a:avLst/>
          </a:prstGeom>
          <a:noFill/>
        </p:spPr>
      </p:pic>
      <p:sp>
        <p:nvSpPr>
          <p:cNvPr id="4" name="TextBox 3"/>
          <p:cNvSpPr txBox="1"/>
          <p:nvPr/>
        </p:nvSpPr>
        <p:spPr>
          <a:xfrm>
            <a:off x="238594" y="4036797"/>
            <a:ext cx="4853354" cy="1015663"/>
          </a:xfrm>
          <a:prstGeom prst="rect">
            <a:avLst/>
          </a:prstGeom>
          <a:solidFill>
            <a:schemeClr val="accent4">
              <a:lumMod val="20000"/>
              <a:lumOff val="80000"/>
            </a:schemeClr>
          </a:solidFill>
        </p:spPr>
        <p:txBody>
          <a:bodyPr wrap="square" rtlCol="0">
            <a:spAutoFit/>
          </a:bodyPr>
          <a:lstStyle/>
          <a:p>
            <a:pPr lvl="0"/>
            <a:r>
              <a:rPr lang="en-US" sz="2000" dirty="0"/>
              <a:t>A </a:t>
            </a:r>
            <a:r>
              <a:rPr lang="en-US" sz="2000" u="sng" dirty="0"/>
              <a:t>PID record</a:t>
            </a:r>
            <a:r>
              <a:rPr lang="en-US" sz="2000" dirty="0"/>
              <a:t> </a:t>
            </a:r>
            <a:r>
              <a:rPr lang="en-US" sz="2000" dirty="0" smtClean="0"/>
              <a:t>points </a:t>
            </a:r>
            <a:r>
              <a:rPr lang="en-US" sz="2000" dirty="0"/>
              <a:t>to a </a:t>
            </a:r>
            <a:r>
              <a:rPr lang="en-US" sz="2000" u="sng" dirty="0"/>
              <a:t>metadata record</a:t>
            </a:r>
            <a:r>
              <a:rPr lang="en-US" sz="2000" dirty="0"/>
              <a:t> and to </a:t>
            </a:r>
            <a:r>
              <a:rPr lang="en-US" sz="2000" u="sng" dirty="0"/>
              <a:t>instantiations</a:t>
            </a:r>
            <a:r>
              <a:rPr lang="en-US" sz="2000" dirty="0"/>
              <a:t> of identical </a:t>
            </a:r>
            <a:r>
              <a:rPr lang="en-US" sz="2000" u="sng" dirty="0"/>
              <a:t>bit-streams</a:t>
            </a:r>
            <a:r>
              <a:rPr lang="en-US" sz="2000" dirty="0"/>
              <a:t> </a:t>
            </a:r>
            <a:r>
              <a:rPr lang="en-US" sz="2000" dirty="0" smtClean="0">
                <a:solidFill>
                  <a:srgbClr val="FF0000"/>
                </a:solidFill>
              </a:rPr>
              <a:t>and</a:t>
            </a:r>
            <a:r>
              <a:rPr lang="en-US" sz="2000" dirty="0" smtClean="0"/>
              <a:t> may </a:t>
            </a:r>
            <a:r>
              <a:rPr lang="en-US" sz="2000" dirty="0"/>
              <a:t>store additional </a:t>
            </a:r>
            <a:r>
              <a:rPr lang="en-US" sz="2000" u="sng" dirty="0" smtClean="0"/>
              <a:t>attributes</a:t>
            </a:r>
            <a:endParaRPr lang="en-US" sz="2000" dirty="0"/>
          </a:p>
        </p:txBody>
      </p:sp>
      <p:sp>
        <p:nvSpPr>
          <p:cNvPr id="5" name="Right Arrow 4"/>
          <p:cNvSpPr/>
          <p:nvPr/>
        </p:nvSpPr>
        <p:spPr>
          <a:xfrm rot="20054001" flipV="1">
            <a:off x="5020429" y="3602359"/>
            <a:ext cx="1492427" cy="5919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38594" y="1585251"/>
            <a:ext cx="4853354" cy="2246769"/>
          </a:xfrm>
          <a:prstGeom prst="rect">
            <a:avLst/>
          </a:prstGeom>
          <a:solidFill>
            <a:srgbClr val="FFFF99"/>
          </a:solidFill>
        </p:spPr>
        <p:txBody>
          <a:bodyPr wrap="square" rtlCol="0">
            <a:spAutoFit/>
          </a:bodyPr>
          <a:lstStyle/>
          <a:p>
            <a:pPr marL="342900" lvl="0" indent="-342900">
              <a:buFont typeface="Arial" panose="020B0604020202020204" pitchFamily="34" charset="0"/>
              <a:buChar char="•"/>
            </a:pPr>
            <a:r>
              <a:rPr lang="en-US" sz="2000" dirty="0" smtClean="0"/>
              <a:t>Coordinated with several RDA WGs, as shown in the Figure on data concepts and relations.</a:t>
            </a:r>
          </a:p>
          <a:p>
            <a:pPr marL="342900" lvl="0" indent="-342900">
              <a:buFont typeface="Arial" panose="020B0604020202020204" pitchFamily="34" charset="0"/>
              <a:buChar char="•"/>
            </a:pPr>
            <a:r>
              <a:rPr lang="en-US" sz="2000" dirty="0" smtClean="0"/>
              <a:t>Participated in </a:t>
            </a:r>
            <a:r>
              <a:rPr lang="en-US" sz="2000" dirty="0" err="1" smtClean="0"/>
              <a:t>Garching</a:t>
            </a:r>
            <a:r>
              <a:rPr lang="en-US" sz="2000" dirty="0" smtClean="0"/>
              <a:t> meeting and Chairs teleconferences.</a:t>
            </a:r>
          </a:p>
          <a:p>
            <a:pPr marL="342900" lvl="0" indent="-342900">
              <a:buFont typeface="Arial" panose="020B0604020202020204" pitchFamily="34" charset="0"/>
              <a:buChar char="•"/>
            </a:pPr>
            <a:r>
              <a:rPr lang="en-US" sz="2000" dirty="0" smtClean="0"/>
              <a:t>Part of WG forum discussions</a:t>
            </a:r>
          </a:p>
          <a:p>
            <a:pPr lvl="0"/>
            <a:endParaRPr lang="en-US" sz="2000" dirty="0"/>
          </a:p>
        </p:txBody>
      </p:sp>
      <p:sp>
        <p:nvSpPr>
          <p:cNvPr id="7" name="TextBox 6"/>
          <p:cNvSpPr txBox="1"/>
          <p:nvPr/>
        </p:nvSpPr>
        <p:spPr>
          <a:xfrm>
            <a:off x="1713963" y="5511463"/>
            <a:ext cx="4853354" cy="1015663"/>
          </a:xfrm>
          <a:prstGeom prst="rect">
            <a:avLst/>
          </a:prstGeom>
          <a:solidFill>
            <a:schemeClr val="accent4">
              <a:lumMod val="20000"/>
              <a:lumOff val="80000"/>
            </a:schemeClr>
          </a:solidFill>
        </p:spPr>
        <p:txBody>
          <a:bodyPr wrap="square" rtlCol="0">
            <a:spAutoFit/>
          </a:bodyPr>
          <a:lstStyle/>
          <a:p>
            <a:pPr lvl="0"/>
            <a:r>
              <a:rPr lang="en-US" sz="2000" dirty="0" smtClean="0">
                <a:solidFill>
                  <a:srgbClr val="FF0000"/>
                </a:solidFill>
              </a:rPr>
              <a:t>Processing model derived from about 125 interviews and interactions with community experts in addition to what DFT aggregated.  </a:t>
            </a:r>
            <a:endParaRPr lang="en-US" sz="2000" dirty="0">
              <a:solidFill>
                <a:srgbClr val="FF0000"/>
              </a:solidFill>
            </a:endParaRPr>
          </a:p>
        </p:txBody>
      </p:sp>
    </p:spTree>
    <p:extLst>
      <p:ext uri="{BB962C8B-B14F-4D97-AF65-F5344CB8AC3E}">
        <p14:creationId xmlns:p14="http://schemas.microsoft.com/office/powerpoint/2010/main" val="984732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6787" y="209109"/>
            <a:ext cx="7777316" cy="514950"/>
          </a:xfrm>
        </p:spPr>
        <p:txBody>
          <a:bodyPr>
            <a:normAutofit fontScale="90000"/>
          </a:bodyPr>
          <a:lstStyle/>
          <a:p>
            <a:r>
              <a:rPr lang="en-US" sz="3600" b="1" dirty="0" smtClean="0"/>
              <a:t>One View of DFT Scope from Process View</a:t>
            </a:r>
            <a:endParaRPr lang="en-US" dirty="0"/>
          </a:p>
        </p:txBody>
      </p:sp>
      <p:sp>
        <p:nvSpPr>
          <p:cNvPr id="3" name="Subtitle 2"/>
          <p:cNvSpPr>
            <a:spLocks noGrp="1"/>
          </p:cNvSpPr>
          <p:nvPr>
            <p:ph type="subTitle" idx="1"/>
          </p:nvPr>
        </p:nvSpPr>
        <p:spPr>
          <a:xfrm>
            <a:off x="1524000" y="4953246"/>
            <a:ext cx="9144000" cy="1655762"/>
          </a:xfrm>
        </p:spPr>
        <p:txBody>
          <a:bodyPr>
            <a:normAutofit/>
          </a:bodyPr>
          <a:lstStyle/>
          <a:p>
            <a:endParaRPr lang="en-US" sz="2000" b="1" dirty="0">
              <a:latin typeface="inherit"/>
            </a:endParaRPr>
          </a:p>
          <a:p>
            <a:endParaRPr lang="en-US" sz="2600" dirty="0" smtClean="0"/>
          </a:p>
          <a:p>
            <a:endParaRPr lang="en-US" dirty="0"/>
          </a:p>
        </p:txBody>
      </p:sp>
      <p:sp>
        <p:nvSpPr>
          <p:cNvPr id="4" name="Rectangle 1"/>
          <p:cNvSpPr>
            <a:spLocks noChangeArrowheads="1"/>
          </p:cNvSpPr>
          <p:nvPr/>
        </p:nvSpPr>
        <p:spPr bwMode="auto">
          <a:xfrm>
            <a:off x="0" y="-266858"/>
            <a:ext cx="9680" cy="99091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07916" rIns="9522" bIns="8093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a:r>
            <a:br>
              <a:rPr kumimoji="0" lang="en-US"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br>
            <a:endParaRPr kumimoji="0" lang="en-US" sz="16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TextBox 5"/>
          <p:cNvSpPr txBox="1"/>
          <p:nvPr/>
        </p:nvSpPr>
        <p:spPr>
          <a:xfrm>
            <a:off x="139328" y="724058"/>
            <a:ext cx="4983001" cy="2554545"/>
          </a:xfrm>
          <a:prstGeom prst="rect">
            <a:avLst/>
          </a:prstGeom>
          <a:solidFill>
            <a:srgbClr val="FFFF00"/>
          </a:solidFill>
        </p:spPr>
        <p:txBody>
          <a:bodyPr wrap="square" rtlCol="0">
            <a:spAutoFit/>
          </a:bodyPr>
          <a:lstStyle/>
          <a:p>
            <a:pPr lvl="0"/>
            <a:r>
              <a:rPr lang="en-US" sz="2000" u="sng" dirty="0" smtClean="0"/>
              <a:t>Policy defines this</a:t>
            </a:r>
            <a:r>
              <a:rPr lang="en-US" sz="2000" dirty="0" smtClean="0"/>
              <a:t>?</a:t>
            </a:r>
          </a:p>
          <a:p>
            <a:pPr marL="457200" lvl="0" indent="-457200">
              <a:buFont typeface="+mj-lt"/>
              <a:buAutoNum type="arabicPeriod"/>
            </a:pPr>
            <a:r>
              <a:rPr lang="en-US" sz="2000" dirty="0" smtClean="0"/>
              <a:t>What elements are in a  </a:t>
            </a:r>
            <a:r>
              <a:rPr lang="en-US" sz="2000" u="sng" dirty="0"/>
              <a:t>PID record</a:t>
            </a:r>
            <a:r>
              <a:rPr lang="en-US" sz="2000" dirty="0"/>
              <a:t> </a:t>
            </a:r>
            <a:endParaRPr lang="en-US" sz="2000" dirty="0" smtClean="0"/>
          </a:p>
          <a:p>
            <a:pPr marL="457200" lvl="0" indent="-457200">
              <a:buFont typeface="+mj-lt"/>
              <a:buAutoNum type="arabicPeriod"/>
            </a:pPr>
            <a:r>
              <a:rPr lang="en-US" sz="2000" dirty="0" smtClean="0"/>
              <a:t>How to  point </a:t>
            </a:r>
            <a:r>
              <a:rPr lang="en-US" sz="2000" dirty="0"/>
              <a:t>to a </a:t>
            </a:r>
            <a:r>
              <a:rPr lang="en-US" sz="2000" u="sng" dirty="0"/>
              <a:t>metadata </a:t>
            </a:r>
            <a:r>
              <a:rPr lang="en-US" sz="2000" u="sng" dirty="0" smtClean="0"/>
              <a:t>record?</a:t>
            </a:r>
            <a:r>
              <a:rPr lang="en-US" sz="2000" dirty="0" smtClean="0"/>
              <a:t> </a:t>
            </a:r>
            <a:endParaRPr lang="en-US" sz="2000" dirty="0" smtClean="0"/>
          </a:p>
          <a:p>
            <a:pPr marL="457200" lvl="0" indent="-457200">
              <a:buFont typeface="+mj-lt"/>
              <a:buAutoNum type="arabicPeriod"/>
            </a:pPr>
            <a:r>
              <a:rPr lang="en-US" sz="2000" dirty="0" smtClean="0"/>
              <a:t>What is in a </a:t>
            </a:r>
            <a:r>
              <a:rPr lang="en-US" sz="2000" u="sng" dirty="0"/>
              <a:t>metadata record</a:t>
            </a:r>
            <a:r>
              <a:rPr lang="en-US" sz="2000" dirty="0"/>
              <a:t> </a:t>
            </a:r>
            <a:r>
              <a:rPr lang="en-US" sz="2000" dirty="0" smtClean="0"/>
              <a:t>at </a:t>
            </a:r>
            <a:r>
              <a:rPr lang="en-US" sz="2000" dirty="0" smtClean="0"/>
              <a:t>registration?</a:t>
            </a:r>
            <a:endParaRPr lang="en-US" sz="2000" dirty="0" smtClean="0"/>
          </a:p>
          <a:p>
            <a:pPr marL="457200" lvl="0" indent="-457200">
              <a:buFont typeface="+mj-lt"/>
              <a:buAutoNum type="arabicPeriod"/>
            </a:pPr>
            <a:r>
              <a:rPr lang="en-US" sz="2000" dirty="0" smtClean="0"/>
              <a:t>What is replication with identical vs. different </a:t>
            </a:r>
            <a:r>
              <a:rPr lang="en-US" sz="2000" u="sng" dirty="0"/>
              <a:t>bit-streams</a:t>
            </a:r>
            <a:r>
              <a:rPr lang="en-US" sz="2000" dirty="0"/>
              <a:t> that may store </a:t>
            </a:r>
            <a:r>
              <a:rPr lang="en-US" sz="2000"/>
              <a:t>additional </a:t>
            </a:r>
            <a:r>
              <a:rPr lang="en-US" sz="2000" u="sng" smtClean="0"/>
              <a:t>attributes?</a:t>
            </a:r>
            <a:endParaRPr lang="en-US" sz="2000" dirty="0"/>
          </a:p>
        </p:txBody>
      </p:sp>
      <p:sp>
        <p:nvSpPr>
          <p:cNvPr id="7" name="Right Arrow 6"/>
          <p:cNvSpPr/>
          <p:nvPr/>
        </p:nvSpPr>
        <p:spPr>
          <a:xfrm>
            <a:off x="4155175" y="3072570"/>
            <a:ext cx="967154" cy="5105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p:nvPr/>
        </p:nvPicPr>
        <p:blipFill>
          <a:blip r:embed="rId2"/>
          <a:stretch>
            <a:fillRect/>
          </a:stretch>
        </p:blipFill>
        <p:spPr>
          <a:xfrm>
            <a:off x="5122329" y="795992"/>
            <a:ext cx="6174936" cy="5678550"/>
          </a:xfrm>
          <a:prstGeom prst="rect">
            <a:avLst/>
          </a:prstGeom>
        </p:spPr>
      </p:pic>
      <p:sp>
        <p:nvSpPr>
          <p:cNvPr id="9" name="Right Arrow 8"/>
          <p:cNvSpPr/>
          <p:nvPr/>
        </p:nvSpPr>
        <p:spPr>
          <a:xfrm>
            <a:off x="3950972" y="4697955"/>
            <a:ext cx="967154" cy="5105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04204" y="4808426"/>
            <a:ext cx="3423900" cy="707886"/>
          </a:xfrm>
          <a:prstGeom prst="rect">
            <a:avLst/>
          </a:prstGeom>
          <a:solidFill>
            <a:srgbClr val="CCFFCC"/>
          </a:solidFill>
        </p:spPr>
        <p:txBody>
          <a:bodyPr wrap="square" rtlCol="0">
            <a:spAutoFit/>
          </a:bodyPr>
          <a:lstStyle/>
          <a:p>
            <a:pPr lvl="0"/>
            <a:r>
              <a:rPr lang="en-US" sz="2000" dirty="0" smtClean="0"/>
              <a:t>The rest of data management and the lifecycle?</a:t>
            </a:r>
            <a:endParaRPr lang="en-US" sz="2000" dirty="0"/>
          </a:p>
        </p:txBody>
      </p:sp>
      <p:sp>
        <p:nvSpPr>
          <p:cNvPr id="11" name="TextBox 10"/>
          <p:cNvSpPr txBox="1"/>
          <p:nvPr/>
        </p:nvSpPr>
        <p:spPr>
          <a:xfrm>
            <a:off x="139328" y="3565807"/>
            <a:ext cx="3423900" cy="707886"/>
          </a:xfrm>
          <a:prstGeom prst="rect">
            <a:avLst/>
          </a:prstGeom>
          <a:solidFill>
            <a:srgbClr val="FFC000"/>
          </a:solidFill>
        </p:spPr>
        <p:txBody>
          <a:bodyPr wrap="square" rtlCol="0">
            <a:spAutoFit/>
          </a:bodyPr>
          <a:lstStyle/>
          <a:p>
            <a:pPr lvl="0"/>
            <a:r>
              <a:rPr lang="en-US" sz="2000" dirty="0" smtClean="0"/>
              <a:t>We have policy for a minimum metadata record?</a:t>
            </a:r>
            <a:endParaRPr lang="en-US" sz="2000" dirty="0"/>
          </a:p>
        </p:txBody>
      </p:sp>
      <p:sp>
        <p:nvSpPr>
          <p:cNvPr id="12" name="TextBox 11"/>
          <p:cNvSpPr txBox="1"/>
          <p:nvPr/>
        </p:nvSpPr>
        <p:spPr>
          <a:xfrm>
            <a:off x="929148" y="6002594"/>
            <a:ext cx="1873046" cy="369332"/>
          </a:xfrm>
          <a:prstGeom prst="rect">
            <a:avLst/>
          </a:prstGeom>
          <a:noFill/>
        </p:spPr>
        <p:txBody>
          <a:bodyPr wrap="square" rtlCol="0">
            <a:spAutoFit/>
          </a:bodyPr>
          <a:lstStyle/>
          <a:p>
            <a:r>
              <a:rPr lang="en-US" smtClean="0"/>
              <a:t>Other WGs…..</a:t>
            </a:r>
            <a:endParaRPr lang="en-US"/>
          </a:p>
        </p:txBody>
      </p:sp>
    </p:spTree>
    <p:extLst>
      <p:ext uri="{BB962C8B-B14F-4D97-AF65-F5344CB8AC3E}">
        <p14:creationId xmlns:p14="http://schemas.microsoft.com/office/powerpoint/2010/main" val="1423550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693174" y="276636"/>
            <a:ext cx="10660626" cy="6404383"/>
          </a:xfrm>
          <a:prstGeom prst="rect">
            <a:avLst/>
          </a:prstGeom>
        </p:spPr>
      </p:pic>
    </p:spTree>
    <p:extLst>
      <p:ext uri="{BB962C8B-B14F-4D97-AF65-F5344CB8AC3E}">
        <p14:creationId xmlns:p14="http://schemas.microsoft.com/office/powerpoint/2010/main" val="3692014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342" y="276636"/>
            <a:ext cx="5670176" cy="800000"/>
          </a:xfrm>
        </p:spPr>
        <p:txBody>
          <a:bodyPr>
            <a:normAutofit/>
          </a:bodyPr>
          <a:lstStyle/>
          <a:p>
            <a:r>
              <a:rPr lang="en-US" sz="2800" dirty="0" smtClean="0"/>
              <a:t>Practical Policy WG area examples</a:t>
            </a:r>
            <a:endParaRPr lang="en-US" sz="2800" dirty="0"/>
          </a:p>
        </p:txBody>
      </p:sp>
      <p:sp>
        <p:nvSpPr>
          <p:cNvPr id="3" name="Content Placeholder 2"/>
          <p:cNvSpPr>
            <a:spLocks noGrp="1"/>
          </p:cNvSpPr>
          <p:nvPr>
            <p:ph idx="1"/>
          </p:nvPr>
        </p:nvSpPr>
        <p:spPr>
          <a:xfrm>
            <a:off x="250723" y="1165125"/>
            <a:ext cx="5043949" cy="2890681"/>
          </a:xfrm>
        </p:spPr>
        <p:txBody>
          <a:bodyPr>
            <a:normAutofit/>
          </a:bodyPr>
          <a:lstStyle/>
          <a:p>
            <a:pPr lvl="0"/>
            <a:r>
              <a:rPr lang="en-US" sz="2400" dirty="0"/>
              <a:t>Contextual metadata extraction </a:t>
            </a:r>
          </a:p>
          <a:p>
            <a:pPr lvl="0"/>
            <a:r>
              <a:rPr lang="en-US" sz="1600" dirty="0"/>
              <a:t>Data access control</a:t>
            </a:r>
          </a:p>
          <a:p>
            <a:pPr lvl="0"/>
            <a:r>
              <a:rPr lang="en-US" sz="1600" dirty="0"/>
              <a:t>Data backup</a:t>
            </a:r>
          </a:p>
          <a:p>
            <a:pPr lvl="0"/>
            <a:r>
              <a:rPr lang="en-US" sz="1600" dirty="0"/>
              <a:t>Data format control</a:t>
            </a:r>
          </a:p>
          <a:p>
            <a:pPr lvl="0"/>
            <a:r>
              <a:rPr lang="en-US" sz="1600" dirty="0"/>
              <a:t>Data retention</a:t>
            </a:r>
          </a:p>
          <a:p>
            <a:pPr lvl="0"/>
            <a:r>
              <a:rPr lang="en-US" sz="1600" dirty="0"/>
              <a:t>Disposition</a:t>
            </a:r>
          </a:p>
          <a:p>
            <a:pPr lvl="0"/>
            <a:r>
              <a:rPr lang="en-US" sz="1600" dirty="0"/>
              <a:t>Integrity (including replication)</a:t>
            </a:r>
          </a:p>
          <a:p>
            <a:pPr lvl="0"/>
            <a:r>
              <a:rPr lang="en-US" sz="1600" dirty="0" smtClean="0"/>
              <a:t>Notification..</a:t>
            </a:r>
            <a:endParaRPr lang="en-US" sz="1600" dirty="0"/>
          </a:p>
        </p:txBody>
      </p:sp>
      <p:sp>
        <p:nvSpPr>
          <p:cNvPr id="4" name="TextBox 3"/>
          <p:cNvSpPr txBox="1"/>
          <p:nvPr/>
        </p:nvSpPr>
        <p:spPr>
          <a:xfrm>
            <a:off x="6649065" y="276636"/>
            <a:ext cx="5149645" cy="6463308"/>
          </a:xfrm>
          <a:prstGeom prst="rect">
            <a:avLst/>
          </a:prstGeom>
          <a:solidFill>
            <a:srgbClr val="CCFFCC"/>
          </a:solidFill>
        </p:spPr>
        <p:txBody>
          <a:bodyPr wrap="square" rtlCol="0">
            <a:spAutoFit/>
          </a:bodyPr>
          <a:lstStyle/>
          <a:p>
            <a:r>
              <a:rPr lang="en-US" b="1" dirty="0"/>
              <a:t>Contextual metadata extraction policies</a:t>
            </a:r>
          </a:p>
          <a:p>
            <a:r>
              <a:rPr lang="en-US" dirty="0"/>
              <a:t> </a:t>
            </a:r>
          </a:p>
          <a:p>
            <a:r>
              <a:rPr lang="en-US" b="1" dirty="0"/>
              <a:t>This policy area focuses on metadata associated with files and collections.</a:t>
            </a:r>
          </a:p>
          <a:p>
            <a:endParaRPr lang="en-US" dirty="0" smtClean="0"/>
          </a:p>
          <a:p>
            <a:r>
              <a:rPr lang="en-US" dirty="0" smtClean="0"/>
              <a:t>The </a:t>
            </a:r>
            <a:r>
              <a:rPr lang="en-US" dirty="0"/>
              <a:t>creation of provenance and descriptive metadata defines a context for interpreting the relevance of files in a collection.  Depending upon the data source, there are multiple ways to provide metadata</a:t>
            </a:r>
            <a:r>
              <a:rPr lang="en-US" dirty="0" smtClean="0"/>
              <a:t>:</a:t>
            </a:r>
          </a:p>
          <a:p>
            <a:endParaRPr lang="en-US" dirty="0"/>
          </a:p>
          <a:p>
            <a:pPr marL="285750" lvl="0" indent="-285750">
              <a:buFont typeface="Arial" panose="020B0604020202020204" pitchFamily="34" charset="0"/>
              <a:buChar char="•"/>
            </a:pPr>
            <a:r>
              <a:rPr lang="en-US" dirty="0"/>
              <a:t>Extract metadata from an associated document.  An example is the medical imaging format DICOM</a:t>
            </a:r>
            <a:r>
              <a:rPr lang="en-US" dirty="0" smtClean="0"/>
              <a:t>.</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Extract metadata from a structured document which includes internal metadata. </a:t>
            </a:r>
            <a:endParaRPr lang="en-US" dirty="0" smtClean="0"/>
          </a:p>
          <a:p>
            <a:pPr marL="742950" lvl="1" indent="-285750">
              <a:buFont typeface="Arial" panose="020B0604020202020204" pitchFamily="34" charset="0"/>
              <a:buChar char="•"/>
            </a:pPr>
            <a:r>
              <a:rPr lang="en-US" dirty="0" smtClean="0"/>
              <a:t> </a:t>
            </a:r>
            <a:r>
              <a:rPr lang="en-US" dirty="0"/>
              <a:t>Examples are FITS for astronomy, </a:t>
            </a:r>
            <a:r>
              <a:rPr lang="en-US" dirty="0" err="1"/>
              <a:t>netCDF</a:t>
            </a:r>
            <a:r>
              <a:rPr lang="en-US" dirty="0"/>
              <a:t>, and HDF.</a:t>
            </a:r>
          </a:p>
          <a:p>
            <a:pPr marL="285750" lvl="0" indent="-285750">
              <a:buFont typeface="Arial" panose="020B0604020202020204" pitchFamily="34" charset="0"/>
              <a:buChar char="•"/>
            </a:pPr>
            <a:r>
              <a:rPr lang="en-US" dirty="0"/>
              <a:t>Extract metadata by parsing patterns within the text within a document.</a:t>
            </a:r>
          </a:p>
          <a:p>
            <a:pPr marL="285750" lvl="0" indent="-285750">
              <a:buFont typeface="Arial" panose="020B0604020202020204" pitchFamily="34" charset="0"/>
              <a:buChar char="•"/>
            </a:pPr>
            <a:r>
              <a:rPr lang="en-US" dirty="0"/>
              <a:t>Identify a feature present within a file and label the file with the location of the feature that is present within the file</a:t>
            </a:r>
            <a:r>
              <a:rPr lang="en-US" dirty="0" smtClean="0"/>
              <a:t>.</a:t>
            </a:r>
          </a:p>
          <a:p>
            <a:pPr marL="285750" lvl="0" indent="-285750">
              <a:buFont typeface="Arial" panose="020B0604020202020204" pitchFamily="34" charset="0"/>
              <a:buChar char="•"/>
            </a:pPr>
            <a:endParaRPr lang="en-US" dirty="0"/>
          </a:p>
        </p:txBody>
      </p:sp>
      <p:graphicFrame>
        <p:nvGraphicFramePr>
          <p:cNvPr id="5" name="Table 4"/>
          <p:cNvGraphicFramePr>
            <a:graphicFrameLocks noGrp="1"/>
          </p:cNvGraphicFramePr>
          <p:nvPr>
            <p:extLst/>
          </p:nvPr>
        </p:nvGraphicFramePr>
        <p:xfrm>
          <a:off x="383459" y="4277033"/>
          <a:ext cx="4778478" cy="2338850"/>
        </p:xfrm>
        <a:graphic>
          <a:graphicData uri="http://schemas.openxmlformats.org/drawingml/2006/table">
            <a:tbl>
              <a:tblPr firstRow="1" firstCol="1" bandRow="1">
                <a:tableStyleId>{5C22544A-7EE6-4342-B048-85BDC9FD1C3A}</a:tableStyleId>
              </a:tblPr>
              <a:tblGrid>
                <a:gridCol w="2149630"/>
                <a:gridCol w="2628848"/>
              </a:tblGrid>
              <a:tr h="467770">
                <a:tc>
                  <a:txBody>
                    <a:bodyPr/>
                    <a:lstStyle/>
                    <a:p>
                      <a:pPr marL="0" marR="0">
                        <a:spcBef>
                          <a:spcPts val="0"/>
                        </a:spcBef>
                        <a:spcAft>
                          <a:spcPts val="0"/>
                        </a:spcAft>
                      </a:pPr>
                      <a:r>
                        <a:rPr lang="en-US" sz="1800" dirty="0">
                          <a:effectLst/>
                        </a:rPr>
                        <a:t>Extract metadata</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800" dirty="0" err="1">
                          <a:effectLst/>
                        </a:rPr>
                        <a:t>Attribute_name</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tc>
              </a:tr>
              <a:tr h="467770">
                <a:tc>
                  <a:txBody>
                    <a:bodyPr/>
                    <a:lstStyle/>
                    <a:p>
                      <a:pPr marL="0" marR="0">
                        <a:spcBef>
                          <a:spcPts val="0"/>
                        </a:spcBef>
                        <a:spcAft>
                          <a:spcPts val="0"/>
                        </a:spcAft>
                      </a:pPr>
                      <a:r>
                        <a:rPr lang="en-US" sz="1800" dirty="0">
                          <a:effectLst/>
                        </a:rPr>
                        <a:t> </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800" dirty="0" err="1">
                          <a:effectLst/>
                        </a:rPr>
                        <a:t>Attribute_value</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tc>
              </a:tr>
              <a:tr h="467770">
                <a:tc>
                  <a:txBody>
                    <a:bodyPr/>
                    <a:lstStyle/>
                    <a:p>
                      <a:pPr marL="0" marR="0">
                        <a:spcBef>
                          <a:spcPts val="0"/>
                        </a:spcBef>
                        <a:spcAft>
                          <a:spcPts val="0"/>
                        </a:spcAft>
                      </a:pPr>
                      <a:r>
                        <a:rPr lang="en-US" sz="1800">
                          <a:effectLst/>
                        </a:rPr>
                        <a:t> </a:t>
                      </a:r>
                      <a:endParaRPr lang="en-US" sz="18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800" dirty="0" err="1">
                          <a:effectLst/>
                        </a:rPr>
                        <a:t>Attribute_unit</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tc>
              </a:tr>
              <a:tr h="467770">
                <a:tc>
                  <a:txBody>
                    <a:bodyPr/>
                    <a:lstStyle/>
                    <a:p>
                      <a:pPr marL="0" marR="0">
                        <a:spcBef>
                          <a:spcPts val="0"/>
                        </a:spcBef>
                        <a:spcAft>
                          <a:spcPts val="0"/>
                        </a:spcAft>
                      </a:pPr>
                      <a:r>
                        <a:rPr lang="en-US" sz="1800">
                          <a:effectLst/>
                        </a:rPr>
                        <a:t> </a:t>
                      </a:r>
                      <a:endParaRPr lang="en-US" sz="18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800" dirty="0" err="1">
                          <a:effectLst/>
                        </a:rPr>
                        <a:t>Source_file</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tc>
              </a:tr>
              <a:tr h="467770">
                <a:tc>
                  <a:txBody>
                    <a:bodyPr/>
                    <a:lstStyle/>
                    <a:p>
                      <a:pPr marL="0" marR="0">
                        <a:spcBef>
                          <a:spcPts val="0"/>
                        </a:spcBef>
                        <a:spcAft>
                          <a:spcPts val="0"/>
                        </a:spcAft>
                      </a:pPr>
                      <a:r>
                        <a:rPr lang="en-US" sz="1800">
                          <a:effectLst/>
                        </a:rPr>
                        <a:t> </a:t>
                      </a:r>
                      <a:endParaRPr lang="en-US" sz="18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800" dirty="0" err="1">
                          <a:effectLst/>
                        </a:rPr>
                        <a:t>Source_collection</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nchor="b"/>
                </a:tc>
              </a:tr>
            </a:tbl>
          </a:graphicData>
        </a:graphic>
      </p:graphicFrame>
      <p:sp>
        <p:nvSpPr>
          <p:cNvPr id="6" name="TextBox 5"/>
          <p:cNvSpPr txBox="1"/>
          <p:nvPr/>
        </p:nvSpPr>
        <p:spPr>
          <a:xfrm>
            <a:off x="3368400" y="3102946"/>
            <a:ext cx="3032400" cy="923330"/>
          </a:xfrm>
          <a:prstGeom prst="rect">
            <a:avLst/>
          </a:prstGeom>
          <a:solidFill>
            <a:srgbClr val="FFFF00"/>
          </a:solidFill>
        </p:spPr>
        <p:txBody>
          <a:bodyPr wrap="square" rtlCol="0">
            <a:spAutoFit/>
          </a:bodyPr>
          <a:lstStyle/>
          <a:p>
            <a:pPr marL="285750" indent="-285750">
              <a:buFont typeface="Arial" panose="020B0604020202020204" pitchFamily="34" charset="0"/>
              <a:buChar char="•"/>
            </a:pPr>
            <a:r>
              <a:rPr lang="en-US" dirty="0" smtClean="0"/>
              <a:t>A start on minimal MD?</a:t>
            </a:r>
          </a:p>
          <a:p>
            <a:pPr marL="285750" indent="-285750">
              <a:buFont typeface="Arial" panose="020B0604020202020204" pitchFamily="34" charset="0"/>
              <a:buChar char="•"/>
            </a:pPr>
            <a:r>
              <a:rPr lang="en-US" dirty="0" smtClean="0"/>
              <a:t>Key processes across the data lifecycle?</a:t>
            </a:r>
            <a:endParaRPr lang="en-US" dirty="0"/>
          </a:p>
        </p:txBody>
      </p:sp>
    </p:spTree>
    <p:extLst>
      <p:ext uri="{BB962C8B-B14F-4D97-AF65-F5344CB8AC3E}">
        <p14:creationId xmlns:p14="http://schemas.microsoft.com/office/powerpoint/2010/main" val="3491907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252" y="44511"/>
            <a:ext cx="10515600" cy="947191"/>
          </a:xfrm>
          <a:solidFill>
            <a:srgbClr val="92D050"/>
          </a:solidFill>
        </p:spPr>
        <p:txBody>
          <a:bodyPr>
            <a:normAutofit/>
          </a:bodyPr>
          <a:lstStyle/>
          <a:p>
            <a:pPr algn="ctr"/>
            <a:r>
              <a:rPr lang="en-US" sz="3200" dirty="0" smtClean="0"/>
              <a:t>Basic </a:t>
            </a:r>
            <a:r>
              <a:rPr lang="en-US" sz="3200" dirty="0" smtClean="0"/>
              <a:t>Terms -Data Citation as Example</a:t>
            </a:r>
            <a:endParaRPr lang="en-US" sz="3200" dirty="0"/>
          </a:p>
        </p:txBody>
      </p:sp>
      <p:sp>
        <p:nvSpPr>
          <p:cNvPr id="3" name="Content Placeholder 2"/>
          <p:cNvSpPr>
            <a:spLocks noGrp="1"/>
          </p:cNvSpPr>
          <p:nvPr>
            <p:ph idx="1"/>
          </p:nvPr>
        </p:nvSpPr>
        <p:spPr>
          <a:xfrm>
            <a:off x="0" y="991702"/>
            <a:ext cx="11950262" cy="2597241"/>
          </a:xfrm>
        </p:spPr>
        <p:txBody>
          <a:bodyPr>
            <a:normAutofit/>
          </a:bodyPr>
          <a:lstStyle/>
          <a:p>
            <a:pPr fontAlgn="ctr"/>
            <a:r>
              <a:rPr lang="en-US" sz="1800" b="1" dirty="0"/>
              <a:t>Term </a:t>
            </a:r>
            <a:r>
              <a:rPr lang="en-US" sz="1800" b="1" dirty="0" smtClean="0"/>
              <a:t>Data </a:t>
            </a:r>
            <a:r>
              <a:rPr lang="en-US" sz="1800" b="1" dirty="0"/>
              <a:t>Citation </a:t>
            </a:r>
            <a:endParaRPr lang="en-US" sz="1800" dirty="0"/>
          </a:p>
          <a:p>
            <a:pPr fontAlgn="ctr"/>
            <a:r>
              <a:rPr lang="en-US" sz="1800" b="1" dirty="0"/>
              <a:t>Definition </a:t>
            </a:r>
            <a:r>
              <a:rPr lang="en-US" sz="1800" dirty="0" smtClean="0"/>
              <a:t>Data </a:t>
            </a:r>
            <a:r>
              <a:rPr lang="en-US" sz="1800" dirty="0"/>
              <a:t>Citation is the practice of providing a citation to data in a similar way that researchers routinely include a bibliographic reference to published resources. </a:t>
            </a:r>
          </a:p>
          <a:p>
            <a:pPr fontAlgn="ctr"/>
            <a:r>
              <a:rPr lang="en-US" sz="1800" b="1" dirty="0"/>
              <a:t>Examples </a:t>
            </a:r>
            <a:r>
              <a:rPr lang="en-US" sz="1800" b="1" dirty="0" smtClean="0"/>
              <a:t>References </a:t>
            </a:r>
            <a:r>
              <a:rPr lang="en-US" sz="1800" dirty="0"/>
              <a:t> </a:t>
            </a:r>
            <a:r>
              <a:rPr lang="en-US" sz="1800" dirty="0" smtClean="0"/>
              <a:t>[[</a:t>
            </a:r>
            <a:r>
              <a:rPr lang="en-US" sz="1800" dirty="0"/>
              <a:t>References::Australian National Data Service [ANDS], [2011], Van </a:t>
            </a:r>
            <a:r>
              <a:rPr lang="en-US" sz="1800" dirty="0" err="1"/>
              <a:t>Leunen</a:t>
            </a:r>
            <a:r>
              <a:rPr lang="en-US" sz="1800" dirty="0"/>
              <a:t>, [1992] </a:t>
            </a:r>
          </a:p>
          <a:p>
            <a:pPr fontAlgn="ctr"/>
            <a:r>
              <a:rPr lang="en-US" sz="1800" dirty="0"/>
              <a:t>Other sources: quoted from </a:t>
            </a:r>
            <a:r>
              <a:rPr lang="en-US" sz="1800" u="sng" dirty="0">
                <a:hlinkClick r:id="rId2"/>
              </a:rPr>
              <a:t>http://www.force11.org/node/4770</a:t>
            </a:r>
            <a:r>
              <a:rPr lang="en-US" sz="1800" dirty="0"/>
              <a:t>, cited there as 'adapted from </a:t>
            </a:r>
            <a:r>
              <a:rPr lang="en-US" sz="1800" u="sng" dirty="0">
                <a:hlinkClick r:id="rId3"/>
              </a:rPr>
              <a:t>https://www.jstage.jst.go.jp/article/dsj/12/0/12_OSOM13-043/_pdf'</a:t>
            </a:r>
            <a:r>
              <a:rPr lang="en-US" sz="1800" dirty="0"/>
              <a:t>]] </a:t>
            </a:r>
            <a:endParaRPr lang="en-US" sz="1800" dirty="0" smtClean="0"/>
          </a:p>
          <a:p>
            <a:pPr fontAlgn="ctr"/>
            <a:r>
              <a:rPr lang="en-US" sz="1800" b="1" dirty="0"/>
              <a:t>Related Term: </a:t>
            </a:r>
            <a:r>
              <a:rPr lang="en-US" sz="1800" dirty="0"/>
              <a:t>Citable Data is a type of referable data that has undergone quality assessment and can be referred to as citations in publications and as part of Research Objects. </a:t>
            </a:r>
          </a:p>
        </p:txBody>
      </p:sp>
      <p:sp>
        <p:nvSpPr>
          <p:cNvPr id="5" name="Rectangle 1"/>
          <p:cNvSpPr>
            <a:spLocks noChangeArrowheads="1"/>
          </p:cNvSpPr>
          <p:nvPr/>
        </p:nvSpPr>
        <p:spPr bwMode="auto">
          <a:xfrm>
            <a:off x="322861" y="3760839"/>
            <a:ext cx="11302935" cy="2898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rPr>
              <a:t>Data Citation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citation is a formal structured reference to another scholarly published or unpublished work. </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 traditional print publishing, a “bibliographic citation” refers to a formal structured reference to another scholarly published or unpublished work.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Typically, in-text citation pointers to these structured references are either marked off with parentheses or brackets, such as “(Author, Year),” or</a:t>
            </a:r>
            <a:r>
              <a:rPr kumimoji="0" lang="en-US" altLang="en-US" b="0" i="0" u="none" strike="noStrike" cap="none" normalizeH="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indicated by superscript or square-bracketed numerals although in some research domains footnotes are used. Such citations of a single work</a:t>
            </a:r>
            <a:r>
              <a:rPr kumimoji="0" lang="en-US" altLang="en-US" b="0" i="0" u="none" strike="noStrike" cap="none" normalizeH="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may occur several times throughout the text. The full bibliographic reference to the work appears in the bibliography or reference list, often</a:t>
            </a:r>
            <a:r>
              <a:rPr kumimoji="0" lang="en-US" altLang="en-US" b="0" i="0" u="none" strike="noStrike" cap="none" normalizeH="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following the end of the main text, and is called a “reference” or “bibliographic reference.” Traditional print citations include “pinpointing” information, typically in the form of a page range that identifies which part of the cited work is being referenced. </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12315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34527"/>
          </a:xfrm>
        </p:spPr>
        <p:txBody>
          <a:bodyPr>
            <a:normAutofit/>
          </a:bodyPr>
          <a:lstStyle/>
          <a:p>
            <a:pPr algn="ctr"/>
            <a:r>
              <a:rPr lang="en-US" sz="3200" dirty="0" smtClean="0"/>
              <a:t>Objectives for </a:t>
            </a:r>
            <a:r>
              <a:rPr lang="en-US" sz="3200" dirty="0" smtClean="0"/>
              <a:t>Completing &amp; Adoption</a:t>
            </a:r>
            <a:endParaRPr lang="en-US" sz="3200" dirty="0"/>
          </a:p>
        </p:txBody>
      </p:sp>
      <p:sp>
        <p:nvSpPr>
          <p:cNvPr id="5" name="Content Placeholder 4"/>
          <p:cNvSpPr>
            <a:spLocks noGrp="1"/>
          </p:cNvSpPr>
          <p:nvPr>
            <p:ph idx="1"/>
          </p:nvPr>
        </p:nvSpPr>
        <p:spPr>
          <a:xfrm>
            <a:off x="191729" y="899652"/>
            <a:ext cx="11650501" cy="5840361"/>
          </a:xfrm>
        </p:spPr>
        <p:txBody>
          <a:bodyPr>
            <a:normAutofit/>
          </a:bodyPr>
          <a:lstStyle/>
          <a:p>
            <a:pPr marL="514350" indent="-514350">
              <a:buFont typeface="+mj-lt"/>
              <a:buAutoNum type="arabicPeriod"/>
            </a:pPr>
            <a:r>
              <a:rPr lang="en-US" dirty="0"/>
              <a:t>Facilitate community discussion on core concepts </a:t>
            </a:r>
          </a:p>
          <a:p>
            <a:pPr marL="971550" lvl="1" indent="-514350">
              <a:buFont typeface="+mj-lt"/>
              <a:buAutoNum type="arabicPeriod"/>
            </a:pPr>
            <a:r>
              <a:rPr lang="en-US" dirty="0" smtClean="0"/>
              <a:t>We </a:t>
            </a:r>
            <a:r>
              <a:rPr lang="en-US" dirty="0"/>
              <a:t>are </a:t>
            </a:r>
            <a:r>
              <a:rPr lang="en-US" dirty="0" smtClean="0"/>
              <a:t>updating products</a:t>
            </a:r>
            <a:r>
              <a:rPr lang="en-US" dirty="0"/>
              <a:t> </a:t>
            </a:r>
            <a:r>
              <a:rPr lang="en-US" dirty="0" smtClean="0"/>
              <a:t>based on  </a:t>
            </a:r>
            <a:r>
              <a:rPr lang="en-US" dirty="0" smtClean="0"/>
              <a:t>P4 discussions with </a:t>
            </a:r>
            <a:r>
              <a:rPr lang="en-US" dirty="0"/>
              <a:t>our core communities and </a:t>
            </a:r>
            <a:r>
              <a:rPr lang="en-US" dirty="0" smtClean="0"/>
              <a:t>conversations on </a:t>
            </a:r>
            <a:r>
              <a:rPr lang="en-US" dirty="0"/>
              <a:t>the </a:t>
            </a:r>
            <a:r>
              <a:rPr lang="en-US" dirty="0" smtClean="0"/>
              <a:t>Wiki</a:t>
            </a:r>
            <a:r>
              <a:rPr lang="en-US" dirty="0" smtClean="0"/>
              <a:t>.</a:t>
            </a:r>
          </a:p>
          <a:p>
            <a:pPr marL="514350" indent="-514350">
              <a:buFont typeface="+mj-lt"/>
              <a:buAutoNum type="arabicPeriod"/>
            </a:pPr>
            <a:r>
              <a:rPr lang="en-US" dirty="0" smtClean="0"/>
              <a:t>Adoption Discussion and Take Up</a:t>
            </a:r>
            <a:endParaRPr lang="en-US" dirty="0" smtClean="0"/>
          </a:p>
          <a:p>
            <a:pPr marL="971550" lvl="1" indent="-514350">
              <a:buFont typeface="+mj-lt"/>
              <a:buAutoNum type="arabicPeriod"/>
            </a:pPr>
            <a:r>
              <a:rPr lang="en-US" dirty="0" smtClean="0"/>
              <a:t>We </a:t>
            </a:r>
            <a:r>
              <a:rPr lang="en-US" dirty="0" smtClean="0"/>
              <a:t>expect </a:t>
            </a:r>
            <a:r>
              <a:rPr lang="en-US" dirty="0"/>
              <a:t>considerable discussion </a:t>
            </a:r>
            <a:r>
              <a:rPr lang="en-US" dirty="0" smtClean="0"/>
              <a:t>over time with “adopters” and with the </a:t>
            </a:r>
            <a:r>
              <a:rPr lang="en-US" dirty="0"/>
              <a:t>DF IG </a:t>
            </a:r>
            <a:r>
              <a:rPr lang="en-US" dirty="0" smtClean="0"/>
              <a:t>that will </a:t>
            </a:r>
            <a:r>
              <a:rPr lang="en-US" dirty="0"/>
              <a:t>serve to plan take up  between P4 and P5. </a:t>
            </a:r>
            <a:endParaRPr lang="en-US" dirty="0" smtClean="0"/>
          </a:p>
          <a:p>
            <a:pPr marL="1428750" lvl="2" indent="-514350">
              <a:buFont typeface="+mj-lt"/>
              <a:buAutoNum type="arabicPeriod"/>
            </a:pPr>
            <a:r>
              <a:rPr lang="en-US" dirty="0"/>
              <a:t>Potential adopters </a:t>
            </a:r>
            <a:r>
              <a:rPr lang="en-US" dirty="0" smtClean="0"/>
              <a:t>were encouraged </a:t>
            </a:r>
            <a:r>
              <a:rPr lang="en-US" dirty="0"/>
              <a:t>at P4 to provide feedback on additional use case scenarios to illustrate what areas of work they plan on using the models and vocabulary for. </a:t>
            </a:r>
            <a:endParaRPr lang="en-US" dirty="0" smtClean="0"/>
          </a:p>
          <a:p>
            <a:pPr marL="1428750" lvl="2" indent="-514350">
              <a:buFont typeface="+mj-lt"/>
              <a:buAutoNum type="arabicPeriod"/>
            </a:pPr>
            <a:r>
              <a:rPr lang="en-US" dirty="0" smtClean="0"/>
              <a:t>Based </a:t>
            </a:r>
            <a:r>
              <a:rPr lang="en-US" dirty="0"/>
              <a:t>on feedback, some curated revisions  on definitions and the overall synthesis model can be expected to finalize and stabilize the effort for submission and subsequent use.   </a:t>
            </a:r>
            <a:endParaRPr lang="en-US" dirty="0" smtClean="0"/>
          </a:p>
          <a:p>
            <a:pPr marL="971550" lvl="1" indent="-514350">
              <a:buFont typeface="+mj-lt"/>
              <a:buAutoNum type="arabicPeriod"/>
            </a:pPr>
            <a:r>
              <a:rPr lang="en-US" dirty="0" smtClean="0"/>
              <a:t>The </a:t>
            </a:r>
            <a:r>
              <a:rPr lang="en-US" dirty="0"/>
              <a:t>WG will attempt to track this up take and adoption in order to facilitate adoption  and prepare for exposition  at P5</a:t>
            </a:r>
            <a:r>
              <a:rPr lang="en-US" dirty="0" smtClean="0"/>
              <a:t>.</a:t>
            </a:r>
          </a:p>
          <a:p>
            <a:pPr marL="1428750" lvl="2" indent="-514350">
              <a:buFont typeface="+mj-lt"/>
              <a:buAutoNum type="arabicPeriod"/>
            </a:pPr>
            <a:r>
              <a:rPr lang="en-US" dirty="0" smtClean="0"/>
              <a:t> During </a:t>
            </a:r>
            <a:r>
              <a:rPr lang="en-US" dirty="0"/>
              <a:t>this initial adoption period from P4 to P5 we will, for example, attempt to gather and publicize success factors  and critical issues, and encourage new (and outside) adopters such as the </a:t>
            </a:r>
            <a:r>
              <a:rPr lang="en-US" dirty="0" err="1"/>
              <a:t>DataNet</a:t>
            </a:r>
            <a:r>
              <a:rPr lang="en-US" dirty="0"/>
              <a:t> Federation Consortium and </a:t>
            </a:r>
            <a:r>
              <a:rPr lang="en-US" dirty="0" err="1"/>
              <a:t>DataONE</a:t>
            </a:r>
            <a:r>
              <a:rPr lang="en-US" dirty="0"/>
              <a:t> communities to use the DFT  model. </a:t>
            </a:r>
          </a:p>
          <a:p>
            <a:pPr marL="514350" indent="-514350">
              <a:buFont typeface="+mj-lt"/>
              <a:buAutoNum type="arabicPeriod"/>
            </a:pPr>
            <a:endParaRPr lang="en-US" dirty="0"/>
          </a:p>
        </p:txBody>
      </p:sp>
    </p:spTree>
    <p:extLst>
      <p:ext uri="{BB962C8B-B14F-4D97-AF65-F5344CB8AC3E}">
        <p14:creationId xmlns:p14="http://schemas.microsoft.com/office/powerpoint/2010/main" val="2935730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10448</TotalTime>
  <Words>671</Words>
  <Application>Microsoft Office PowerPoint</Application>
  <PresentationFormat>Widescreen</PresentationFormat>
  <Paragraphs>97</Paragraphs>
  <Slides>8</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vt:i4>
      </vt:variant>
    </vt:vector>
  </HeadingPairs>
  <TitlesOfParts>
    <vt:vector size="19" baseType="lpstr">
      <vt:lpstr>MS Mincho</vt:lpstr>
      <vt:lpstr>ＭＳ Ｐゴシック</vt:lpstr>
      <vt:lpstr>Arial</vt:lpstr>
      <vt:lpstr>Calibri</vt:lpstr>
      <vt:lpstr>Calibri Light</vt:lpstr>
      <vt:lpstr>Cambria</vt:lpstr>
      <vt:lpstr>inherit</vt:lpstr>
      <vt:lpstr>Times New Roman</vt:lpstr>
      <vt:lpstr>Trebuchet MS</vt:lpstr>
      <vt:lpstr>Wingdings</vt:lpstr>
      <vt:lpstr>Office Theme</vt:lpstr>
      <vt:lpstr>RDA Data Foundation and Terminology (DFT) WG: Overview</vt:lpstr>
      <vt:lpstr>DFT WG Activities &amp; Accomplishments</vt:lpstr>
      <vt:lpstr>Interactions with the other Groups</vt:lpstr>
      <vt:lpstr>One View of DFT Scope from Process View</vt:lpstr>
      <vt:lpstr>PowerPoint Presentation</vt:lpstr>
      <vt:lpstr>Practical Policy WG area examples</vt:lpstr>
      <vt:lpstr>Basic Terms -Data Citation as Example</vt:lpstr>
      <vt:lpstr>Objectives for Completing &amp; Adoption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Data Foundation and Terminology (DFT) Vocabulary Development Process</dc:title>
  <dc:creator>Gary Berg-Cross</dc:creator>
  <cp:lastModifiedBy>Gary Berg-Cross</cp:lastModifiedBy>
  <cp:revision>55</cp:revision>
  <dcterms:created xsi:type="dcterms:W3CDTF">2014-02-19T20:45:35Z</dcterms:created>
  <dcterms:modified xsi:type="dcterms:W3CDTF">2014-11-13T19:31:14Z</dcterms:modified>
</cp:coreProperties>
</file>