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800" r:id="rId3"/>
    <p:sldMasterId id="2147483813" r:id="rId4"/>
  </p:sldMasterIdLst>
  <p:notesMasterIdLst>
    <p:notesMasterId r:id="rId17"/>
  </p:notesMasterIdLst>
  <p:sldIdLst>
    <p:sldId id="270" r:id="rId5"/>
    <p:sldId id="275" r:id="rId6"/>
    <p:sldId id="282" r:id="rId7"/>
    <p:sldId id="283" r:id="rId8"/>
    <p:sldId id="284" r:id="rId9"/>
    <p:sldId id="285" r:id="rId10"/>
    <p:sldId id="280" r:id="rId11"/>
    <p:sldId id="281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700"/>
    <a:srgbClr val="9A9B9C"/>
    <a:srgbClr val="58A618"/>
    <a:srgbClr val="703D29"/>
    <a:srgbClr val="D96A2C"/>
    <a:srgbClr val="CC6021"/>
    <a:srgbClr val="C55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898" autoAdjust="0"/>
    <p:restoredTop sz="94656" autoAdjust="0"/>
  </p:normalViewPr>
  <p:slideViewPr>
    <p:cSldViewPr>
      <p:cViewPr>
        <p:scale>
          <a:sx n="68" d="100"/>
          <a:sy n="68" d="100"/>
        </p:scale>
        <p:origin x="-896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5FA21091-5BA2-AC44-833F-B265DB045E5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988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9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9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9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NULL"/><Relationship Id="rId3" Type="http://schemas.openxmlformats.org/officeDocument/2006/relationships/image" Target="../media/image4.tif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NULL"/><Relationship Id="rId3" Type="http://schemas.openxmlformats.org/officeDocument/2006/relationships/image" Target="../media/image4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601" y="2132856"/>
            <a:ext cx="7272808" cy="2232248"/>
          </a:xfrm>
          <a:prstGeom prst="rect">
            <a:avLst/>
          </a:prstGeom>
        </p:spPr>
        <p:txBody>
          <a:bodyPr anchor="ctr"/>
          <a:lstStyle>
            <a:lvl1pPr algn="ctr">
              <a:defRPr sz="3000" b="1" i="0">
                <a:solidFill>
                  <a:schemeClr val="bg1"/>
                </a:solidFill>
                <a:latin typeface=""/>
                <a:cs typeface="Trebuchet MS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88104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466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467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310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27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5852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1872"/>
            <a:ext cx="4079545" cy="1162050"/>
          </a:xfrm>
        </p:spPr>
        <p:txBody>
          <a:bodyPr anchor="b"/>
          <a:lstStyle>
            <a:lvl1pPr algn="ctr">
              <a:defRPr sz="27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6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15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62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5483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7450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385" y="3088833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58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450" kern="1200">
                <a:solidFill>
                  <a:srgbClr val="215D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383" y="4863844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ts val="22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350" kern="1200">
                <a:solidFill>
                  <a:srgbClr val="215D77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7492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t="44218" b="14586"/>
          <a:stretch/>
        </p:blipFill>
        <p:spPr>
          <a:xfrm>
            <a:off x="0" y="1"/>
            <a:ext cx="9144000" cy="1485856"/>
          </a:xfrm>
          <a:prstGeom prst="rect">
            <a:avLst/>
          </a:prstGeom>
          <a:solidFill>
            <a:srgbClr val="3C618D"/>
          </a:solidFill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539134" cy="4258543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t="82148"/>
          <a:stretch/>
        </p:blipFill>
        <p:spPr>
          <a:xfrm>
            <a:off x="0" y="6075947"/>
            <a:ext cx="9144000" cy="782053"/>
          </a:xfrm>
          <a:prstGeom prst="rect">
            <a:avLst/>
          </a:prstGeom>
          <a:solidFill>
            <a:srgbClr val="3C618D"/>
          </a:solidFill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44218" b="14586"/>
          <a:stretch/>
        </p:blipFill>
        <p:spPr>
          <a:xfrm>
            <a:off x="0" y="0"/>
            <a:ext cx="9144000" cy="1559368"/>
          </a:xfrm>
          <a:prstGeom prst="rect">
            <a:avLst/>
          </a:prstGeom>
          <a:solidFill>
            <a:srgbClr val="3C618D"/>
          </a:solidFill>
          <a:effectLst>
            <a:softEdge rad="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t="82148"/>
          <a:stretch/>
        </p:blipFill>
        <p:spPr>
          <a:xfrm>
            <a:off x="21768" y="6097715"/>
            <a:ext cx="9144000" cy="782053"/>
          </a:xfrm>
          <a:prstGeom prst="rect">
            <a:avLst/>
          </a:prstGeom>
          <a:solidFill>
            <a:srgbClr val="3C618D"/>
          </a:solidFill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4458" y="107576"/>
            <a:ext cx="8660534" cy="13369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0" y="3352805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0" y="4771033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225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013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137599" cy="47853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2400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76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8"/>
            <a:ext cx="8056563" cy="1362075"/>
          </a:xfrm>
        </p:spPr>
        <p:txBody>
          <a:bodyPr anchor="b" anchorCtr="0"/>
          <a:lstStyle>
            <a:lvl1pPr algn="ctr">
              <a:defRPr sz="345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9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225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74247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0198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466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467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310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27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5852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1872"/>
            <a:ext cx="4079545" cy="1162050"/>
          </a:xfrm>
        </p:spPr>
        <p:txBody>
          <a:bodyPr anchor="b"/>
          <a:lstStyle>
            <a:lvl1pPr algn="ctr">
              <a:defRPr sz="27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6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15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62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5483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7450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2132856"/>
            <a:ext cx="3888432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3889127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755576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052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232248"/>
          </a:xfrm>
          <a:prstGeom prst="rect">
            <a:avLst/>
          </a:prstGeom>
        </p:spPr>
        <p:txBody>
          <a:bodyPr vert="horz" anchor="ctr" anchorCtr="0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8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385" y="3088833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58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450" kern="1200">
                <a:solidFill>
                  <a:srgbClr val="215D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383" y="4863844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ts val="22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350" kern="1200">
                <a:solidFill>
                  <a:srgbClr val="215D77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7492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t="44218" b="14586"/>
          <a:stretch/>
        </p:blipFill>
        <p:spPr>
          <a:xfrm>
            <a:off x="0" y="1"/>
            <a:ext cx="9144000" cy="1485856"/>
          </a:xfrm>
          <a:prstGeom prst="rect">
            <a:avLst/>
          </a:prstGeom>
          <a:solidFill>
            <a:srgbClr val="3C618D"/>
          </a:solidFill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539134" cy="4258543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t="82148"/>
          <a:stretch/>
        </p:blipFill>
        <p:spPr>
          <a:xfrm>
            <a:off x="0" y="6075947"/>
            <a:ext cx="9144000" cy="782053"/>
          </a:xfrm>
          <a:prstGeom prst="rect">
            <a:avLst/>
          </a:prstGeom>
          <a:solidFill>
            <a:srgbClr val="3C618D"/>
          </a:solidFill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44218" b="14586"/>
          <a:stretch/>
        </p:blipFill>
        <p:spPr>
          <a:xfrm>
            <a:off x="0" y="0"/>
            <a:ext cx="9144000" cy="1559368"/>
          </a:xfrm>
          <a:prstGeom prst="rect">
            <a:avLst/>
          </a:prstGeom>
          <a:solidFill>
            <a:srgbClr val="3C618D"/>
          </a:solidFill>
          <a:effectLst>
            <a:softEdge rad="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t="82148"/>
          <a:stretch/>
        </p:blipFill>
        <p:spPr>
          <a:xfrm>
            <a:off x="21768" y="6097715"/>
            <a:ext cx="9144000" cy="782053"/>
          </a:xfrm>
          <a:prstGeom prst="rect">
            <a:avLst/>
          </a:prstGeom>
          <a:solidFill>
            <a:srgbClr val="3C618D"/>
          </a:solidFill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4458" y="107576"/>
            <a:ext cx="8660534" cy="13369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0" y="3352805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0" y="4771033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225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013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8"/>
            <a:ext cx="8056563" cy="1362075"/>
          </a:xfrm>
        </p:spPr>
        <p:txBody>
          <a:bodyPr anchor="b" anchorCtr="0"/>
          <a:lstStyle>
            <a:lvl1pPr algn="ctr">
              <a:defRPr sz="345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9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225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74247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1/10/18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0198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Relationship Id="rId3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14" Type="http://schemas.openxmlformats.org/officeDocument/2006/relationships/image" Target="NUL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14" Type="http://schemas.openxmlformats.org/officeDocument/2006/relationships/image" Target="NUL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8316416" y="332656"/>
            <a:ext cx="5842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>
              <a:defRPr/>
            </a:pPr>
            <a:fld id="{7252A759-CE90-8E4D-8205-5455BBF991FC}" type="slidenum">
              <a:rPr lang="en-AU" sz="1000" b="0" i="0">
                <a:solidFill>
                  <a:srgbClr val="58A618"/>
                </a:solidFill>
                <a:latin typeface=""/>
                <a:cs typeface="Trebuchet MS"/>
              </a:rPr>
              <a:pPr algn="r">
                <a:defRPr/>
              </a:pPr>
              <a:t>‹#›</a:t>
            </a:fld>
            <a:endParaRPr lang="en-AU" sz="1000" b="0" i="0" dirty="0">
              <a:solidFill>
                <a:srgbClr val="58A618"/>
              </a:solidFill>
              <a:latin typeface=""/>
              <a:cs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9" r:id="rId2"/>
    <p:sldLayoutId id="2147483790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0">
          <a:solidFill>
            <a:schemeClr val="bg1"/>
          </a:solidFill>
          <a:latin typeface=""/>
          <a:ea typeface="ＭＳ Ｐゴシック" charset="0"/>
          <a:cs typeface="Trebuchet M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1879600" algn="l"/>
        </a:tabLst>
        <a:defRPr sz="1600">
          <a:solidFill>
            <a:schemeClr val="bg1"/>
          </a:solidFill>
          <a:latin typeface="Trebuchet MS"/>
          <a:ea typeface="ＭＳ Ｐゴシック" charset="0"/>
          <a:cs typeface="Trebuchet MS"/>
        </a:defRPr>
      </a:lvl1pPr>
      <a:lvl2pPr marL="811213" indent="-3540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879600" algn="l"/>
        </a:tabLst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219200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879600" algn="l"/>
        </a:tabLst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271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879600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6" y="107576"/>
            <a:ext cx="837571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539134" cy="473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70943" y="64520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News Gothic MT"/>
                <a:ea typeface="Arial"/>
                <a:cs typeface="Arial"/>
                <a:sym typeface="Arial"/>
                <a:rtl val="0"/>
              </a:rPr>
              <a:t>12/9/14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809" y="6452042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DDD8B9-C07E-F649-BDB8-C1B81A4039A1}" type="slidenum">
              <a:rPr lang="en-US" b="0">
                <a:solidFill>
                  <a:prstClr val="white"/>
                </a:solidFill>
                <a:latin typeface="News Gothic MT"/>
                <a:ea typeface="Arial"/>
                <a:cs typeface="Arial"/>
                <a:sym typeface="Arial"/>
                <a:rtl val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white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" y="6337701"/>
            <a:ext cx="523027" cy="52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7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45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685800" rtl="0" eaLnBrk="1" latinLnBrk="0" hangingPunct="1">
        <a:spcBef>
          <a:spcPts val="1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100" kern="1200">
          <a:solidFill>
            <a:srgbClr val="215D77"/>
          </a:solidFill>
          <a:latin typeface="+mn-lt"/>
          <a:ea typeface="+mn-ea"/>
          <a:cs typeface="+mn-cs"/>
        </a:defRPr>
      </a:lvl1pPr>
      <a:lvl2pPr marL="514350" indent="-252413" algn="l" defTabSz="685800" rtl="0" eaLnBrk="1" latinLnBrk="0" hangingPunct="1">
        <a:spcBef>
          <a:spcPts val="45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rgbClr val="215D77"/>
          </a:solidFill>
          <a:latin typeface="+mn-lt"/>
          <a:ea typeface="+mn-ea"/>
          <a:cs typeface="+mn-cs"/>
        </a:defRPr>
      </a:lvl2pPr>
      <a:lvl3pPr marL="726281" indent="-211931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rgbClr val="215D77"/>
          </a:solidFill>
          <a:latin typeface="+mn-lt"/>
          <a:ea typeface="+mn-ea"/>
          <a:cs typeface="+mn-cs"/>
        </a:defRPr>
      </a:lvl3pPr>
      <a:lvl4pPr marL="947738" indent="-221456" algn="l" defTabSz="685800" rtl="0" eaLnBrk="1" latinLnBrk="0" hangingPunct="1">
        <a:spcBef>
          <a:spcPts val="45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500" kern="1200">
          <a:solidFill>
            <a:srgbClr val="215D77"/>
          </a:solidFill>
          <a:latin typeface="+mn-lt"/>
          <a:ea typeface="+mn-ea"/>
          <a:cs typeface="+mn-cs"/>
        </a:defRPr>
      </a:lvl4pPr>
      <a:lvl5pPr marL="1159669" indent="-211931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500" kern="1200">
          <a:solidFill>
            <a:srgbClr val="215D77"/>
          </a:solidFill>
          <a:latin typeface="+mn-lt"/>
          <a:ea typeface="+mn-ea"/>
          <a:cs typeface="+mn-cs"/>
        </a:defRPr>
      </a:lvl5pPr>
      <a:lvl6pPr marL="1371600" indent="-211931" algn="l" defTabSz="6858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88294" indent="-211931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799035" indent="-211931" algn="l" defTabSz="6858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16919" indent="-211931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35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6" y="107576"/>
            <a:ext cx="837571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539134" cy="473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70943" y="64520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News Gothic MT"/>
                <a:ea typeface="Arial"/>
                <a:cs typeface="Arial"/>
                <a:sym typeface="Arial"/>
                <a:rtl val="0"/>
              </a:rPr>
              <a:t>12/9/14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809" y="6452042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DDD8B9-C07E-F649-BDB8-C1B81A4039A1}" type="slidenum">
              <a:rPr lang="en-US" b="0">
                <a:solidFill>
                  <a:prstClr val="white"/>
                </a:solidFill>
                <a:latin typeface="News Gothic MT"/>
                <a:ea typeface="Arial"/>
                <a:cs typeface="Arial"/>
                <a:sym typeface="Arial"/>
                <a:rtl val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white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" y="6337701"/>
            <a:ext cx="523027" cy="52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7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45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685800" rtl="0" eaLnBrk="1" latinLnBrk="0" hangingPunct="1">
        <a:spcBef>
          <a:spcPts val="1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100" kern="1200">
          <a:solidFill>
            <a:srgbClr val="215D77"/>
          </a:solidFill>
          <a:latin typeface="+mn-lt"/>
          <a:ea typeface="+mn-ea"/>
          <a:cs typeface="+mn-cs"/>
        </a:defRPr>
      </a:lvl1pPr>
      <a:lvl2pPr marL="514350" indent="-252413" algn="l" defTabSz="685800" rtl="0" eaLnBrk="1" latinLnBrk="0" hangingPunct="1">
        <a:spcBef>
          <a:spcPts val="45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rgbClr val="215D77"/>
          </a:solidFill>
          <a:latin typeface="+mn-lt"/>
          <a:ea typeface="+mn-ea"/>
          <a:cs typeface="+mn-cs"/>
        </a:defRPr>
      </a:lvl2pPr>
      <a:lvl3pPr marL="726281" indent="-211931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rgbClr val="215D77"/>
          </a:solidFill>
          <a:latin typeface="+mn-lt"/>
          <a:ea typeface="+mn-ea"/>
          <a:cs typeface="+mn-cs"/>
        </a:defRPr>
      </a:lvl3pPr>
      <a:lvl4pPr marL="947738" indent="-221456" algn="l" defTabSz="685800" rtl="0" eaLnBrk="1" latinLnBrk="0" hangingPunct="1">
        <a:spcBef>
          <a:spcPts val="45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500" kern="1200">
          <a:solidFill>
            <a:srgbClr val="215D77"/>
          </a:solidFill>
          <a:latin typeface="+mn-lt"/>
          <a:ea typeface="+mn-ea"/>
          <a:cs typeface="+mn-cs"/>
        </a:defRPr>
      </a:lvl4pPr>
      <a:lvl5pPr marL="1159669" indent="-211931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500" kern="1200">
          <a:solidFill>
            <a:srgbClr val="215D77"/>
          </a:solidFill>
          <a:latin typeface="+mn-lt"/>
          <a:ea typeface="+mn-ea"/>
          <a:cs typeface="+mn-cs"/>
        </a:defRPr>
      </a:lvl5pPr>
      <a:lvl6pPr marL="1371600" indent="-211931" algn="l" defTabSz="6858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88294" indent="-211931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799035" indent="-211931" algn="l" defTabSz="6858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16919" indent="-211931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35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elps </a:t>
            </a:r>
            <a:r>
              <a:rPr lang="en-US" dirty="0"/>
              <a:t>reach a consensus about a set of needs and the technologies required to satisfy those </a:t>
            </a:r>
            <a:r>
              <a:rPr lang="en-US" dirty="0" smtClean="0"/>
              <a:t>needs</a:t>
            </a:r>
          </a:p>
          <a:p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a mechanism to help forecast technology </a:t>
            </a:r>
            <a:r>
              <a:rPr lang="en-US" dirty="0" smtClean="0"/>
              <a:t>developments</a:t>
            </a:r>
          </a:p>
          <a:p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a framework to help plan and coordinate technology </a:t>
            </a:r>
            <a:r>
              <a:rPr lang="en-US" dirty="0" smtClean="0"/>
              <a:t>developments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Three Uses for a Technology Roadmap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41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[</a:t>
            </a:r>
            <a:r>
              <a:rPr lang="en-US" dirty="0"/>
              <a:t>Technical implementation</a:t>
            </a:r>
            <a:r>
              <a:rPr lang="en-US" dirty="0" smtClean="0"/>
              <a:t>]</a:t>
            </a:r>
          </a:p>
          <a:p>
            <a:pPr lvl="1"/>
            <a:r>
              <a:rPr lang="en-US" dirty="0"/>
              <a:t>[Citation system</a:t>
            </a:r>
            <a:r>
              <a:rPr lang="en-US" dirty="0" smtClean="0"/>
              <a:t>]</a:t>
            </a:r>
          </a:p>
          <a:p>
            <a:pPr lvl="1"/>
            <a:r>
              <a:rPr lang="en-US" dirty="0"/>
              <a:t>[Common catalogues</a:t>
            </a:r>
            <a:r>
              <a:rPr lang="en-US" dirty="0" smtClean="0"/>
              <a:t>]</a:t>
            </a:r>
          </a:p>
          <a:p>
            <a:pPr lvl="1"/>
            <a:r>
              <a:rPr lang="en-US" dirty="0"/>
              <a:t>[Semantic layer</a:t>
            </a:r>
            <a:r>
              <a:rPr lang="en-US" dirty="0" smtClean="0"/>
              <a:t>]</a:t>
            </a:r>
          </a:p>
          <a:p>
            <a:pPr lvl="1"/>
            <a:r>
              <a:rPr lang="en-US" dirty="0"/>
              <a:t>[FAIR tools and services</a:t>
            </a:r>
            <a:r>
              <a:rPr lang="en-US" dirty="0" smtClean="0"/>
              <a:t>]</a:t>
            </a:r>
          </a:p>
          <a:p>
            <a:r>
              <a:rPr lang="en-US" dirty="0"/>
              <a:t>[Data expert </a:t>
            </a:r>
            <a:r>
              <a:rPr lang="en-US" dirty="0" err="1"/>
              <a:t>organisations</a:t>
            </a:r>
            <a:r>
              <a:rPr lang="en-US" dirty="0" smtClean="0"/>
              <a:t>]</a:t>
            </a:r>
          </a:p>
          <a:p>
            <a:r>
              <a:rPr lang="en-US" dirty="0"/>
              <a:t>[Legal aspects</a:t>
            </a:r>
            <a:r>
              <a:rPr lang="en-US" dirty="0" smtClean="0"/>
              <a:t>]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Data culture and FAIR data (cont.)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819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[EOSC architecture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[Implementation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[Legacy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[User needs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[Service provision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[Service deployment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[Thematic areas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[Research infrastructures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[EU-added value and coordination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[High Performance Computing and the EOSC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[Innovation]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/>
              <a:t>Research data services and architecture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603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[Governance model</a:t>
            </a:r>
            <a:r>
              <a:rPr lang="en-US" dirty="0" smtClean="0"/>
              <a:t>]</a:t>
            </a:r>
          </a:p>
          <a:p>
            <a:r>
              <a:rPr lang="en-US" dirty="0"/>
              <a:t>[Governance framework</a:t>
            </a:r>
            <a:r>
              <a:rPr lang="en-US" dirty="0" smtClean="0"/>
              <a:t>]</a:t>
            </a:r>
          </a:p>
          <a:p>
            <a:r>
              <a:rPr lang="en-US" dirty="0"/>
              <a:t>[Executive board</a:t>
            </a:r>
            <a:r>
              <a:rPr lang="en-US" dirty="0" smtClean="0"/>
              <a:t>]</a:t>
            </a:r>
          </a:p>
          <a:p>
            <a:r>
              <a:rPr lang="en-US" dirty="0"/>
              <a:t>[Coordination structure</a:t>
            </a:r>
            <a:r>
              <a:rPr lang="en-US" dirty="0" smtClean="0"/>
              <a:t>]</a:t>
            </a:r>
          </a:p>
          <a:p>
            <a:r>
              <a:rPr lang="en-US" dirty="0"/>
              <a:t>[Long-term sustainability</a:t>
            </a:r>
            <a:r>
              <a:rPr lang="en-US" dirty="0" smtClean="0"/>
              <a:t>]</a:t>
            </a:r>
          </a:p>
          <a:p>
            <a:r>
              <a:rPr lang="en-US" dirty="0"/>
              <a:t>[Funding</a:t>
            </a:r>
            <a:r>
              <a:rPr lang="en-US" dirty="0" smtClean="0"/>
              <a:t>]</a:t>
            </a:r>
          </a:p>
          <a:p>
            <a:r>
              <a:rPr lang="en-US" dirty="0"/>
              <a:t>[Global aspects]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/>
              <a:t>Governance and funding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607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51" y="0"/>
            <a:ext cx="8761706" cy="1336956"/>
          </a:xfrm>
        </p:spPr>
        <p:txBody>
          <a:bodyPr/>
          <a:lstStyle/>
          <a:p>
            <a:r>
              <a:rPr lang="en-US" dirty="0" smtClean="0"/>
              <a:t>EarthCube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088409" cy="214180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“EarthCube is a community effort to promote interdisciplinary geoscience by enabling technology, organization, and culture that facilitates connectivity through standards and protocols to existing and emerging resources</a:t>
            </a:r>
            <a:r>
              <a:rPr lang="en-US" b="1" i="1" dirty="0" smtClean="0"/>
              <a:t>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276" y="3897675"/>
            <a:ext cx="84045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100" b="0" kern="0" dirty="0" smtClean="0">
                <a:solidFill>
                  <a:srgbClr val="244A58"/>
                </a:solidFill>
                <a:latin typeface="Arial"/>
                <a:ea typeface="Arial"/>
                <a:cs typeface="Arial"/>
                <a:sym typeface="Arial"/>
                <a:rtl val="0"/>
              </a:rPr>
              <a:t>NSF </a:t>
            </a:r>
            <a:r>
              <a:rPr lang="en-US" sz="2100" b="0" kern="0" dirty="0">
                <a:solidFill>
                  <a:srgbClr val="244A58"/>
                </a:solidFill>
                <a:latin typeface="Arial"/>
                <a:ea typeface="Arial"/>
                <a:cs typeface="Arial"/>
                <a:sym typeface="Arial"/>
                <a:rtl val="0"/>
              </a:rPr>
              <a:t>&amp; GEOSCIENCE COMMUNITY PARTNERSHIP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i="1" kern="0" dirty="0">
                <a:solidFill>
                  <a:srgbClr val="FFB4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  <a:rtl val="0"/>
              </a:rPr>
              <a:t>Geoscience community involvement </a:t>
            </a:r>
            <a:r>
              <a:rPr lang="en-US" sz="1400" b="0" i="1" kern="0" dirty="0" smtClean="0">
                <a:solidFill>
                  <a:srgbClr val="FFB4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  <a:rtl val="0"/>
              </a:rPr>
              <a:t>in decision-making </a:t>
            </a:r>
            <a:r>
              <a:rPr lang="en-US" sz="1400" b="0" i="1" kern="0" dirty="0">
                <a:solidFill>
                  <a:srgbClr val="FFB4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  <a:rtl val="0"/>
              </a:rPr>
              <a:t>processes 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400" b="0" i="1" kern="0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b="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6" name="Picture 5" descr="nsf-logo-new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4943" y="4900933"/>
            <a:ext cx="1140601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eft-Right Arrow 6"/>
          <p:cNvSpPr/>
          <p:nvPr/>
        </p:nvSpPr>
        <p:spPr>
          <a:xfrm>
            <a:off x="3205544" y="5299839"/>
            <a:ext cx="3223678" cy="342900"/>
          </a:xfrm>
          <a:prstGeom prst="leftRight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b="0" kern="0">
              <a:solidFill>
                <a:prstClr val="white"/>
              </a:solidFill>
              <a:latin typeface="News Gothic MT"/>
              <a:sym typeface="Arial"/>
              <a:rtl val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309" y="4985109"/>
            <a:ext cx="1058992" cy="10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107576"/>
            <a:ext cx="8375716" cy="1336956"/>
          </a:xfrm>
        </p:spPr>
        <p:txBody>
          <a:bodyPr/>
          <a:lstStyle/>
          <a:p>
            <a:r>
              <a:rPr lang="en-US" dirty="0" smtClean="0"/>
              <a:t>Early </a:t>
            </a:r>
            <a:r>
              <a:rPr lang="en-US" dirty="0" err="1" smtClean="0"/>
              <a:t>EarthCube</a:t>
            </a:r>
            <a:r>
              <a:rPr lang="en-US" dirty="0" smtClean="0"/>
              <a:t> 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6" y="1444532"/>
            <a:ext cx="8539134" cy="4258543"/>
          </a:xfrm>
        </p:spPr>
        <p:txBody>
          <a:bodyPr>
            <a:normAutofit/>
          </a:bodyPr>
          <a:lstStyle/>
          <a:p>
            <a:r>
              <a:rPr lang="en-US" sz="2000" dirty="0"/>
              <a:t>4 Working Groups – gathered user requirements from the geosciences community</a:t>
            </a:r>
          </a:p>
          <a:p>
            <a:pPr lvl="2"/>
            <a:r>
              <a:rPr lang="en-US" dirty="0"/>
              <a:t>Data, Governance</a:t>
            </a:r>
          </a:p>
          <a:p>
            <a:pPr lvl="2"/>
            <a:r>
              <a:rPr lang="en-US" dirty="0"/>
              <a:t>Semantics and Ontologies</a:t>
            </a:r>
          </a:p>
          <a:p>
            <a:pPr lvl="2"/>
            <a:r>
              <a:rPr lang="en-US" dirty="0"/>
              <a:t>Workflows </a:t>
            </a:r>
          </a:p>
          <a:p>
            <a:r>
              <a:rPr lang="en-US" sz="2000" dirty="0"/>
              <a:t>5 Concept Teams – evaluated and prototyped key technologies</a:t>
            </a:r>
          </a:p>
          <a:p>
            <a:pPr lvl="2"/>
            <a:r>
              <a:rPr lang="en-US" dirty="0"/>
              <a:t>Brokering</a:t>
            </a:r>
          </a:p>
          <a:p>
            <a:pPr lvl="2"/>
            <a:r>
              <a:rPr lang="en-US" dirty="0"/>
              <a:t>Cross-Domain Interoperability</a:t>
            </a:r>
          </a:p>
          <a:p>
            <a:pPr lvl="2"/>
            <a:r>
              <a:rPr lang="en-US" dirty="0"/>
              <a:t>Earth System Models</a:t>
            </a:r>
          </a:p>
          <a:p>
            <a:pPr lvl="2"/>
            <a:r>
              <a:rPr lang="en-US" dirty="0"/>
              <a:t>Layered Architecture</a:t>
            </a:r>
          </a:p>
          <a:p>
            <a:pPr lvl="2"/>
            <a:r>
              <a:rPr lang="en-US" dirty="0"/>
              <a:t>Web Services</a:t>
            </a:r>
          </a:p>
        </p:txBody>
      </p:sp>
    </p:spTree>
    <p:extLst>
      <p:ext uri="{BB962C8B-B14F-4D97-AF65-F5344CB8AC3E}">
        <p14:creationId xmlns:p14="http://schemas.microsoft.com/office/powerpoint/2010/main" val="2664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107576"/>
            <a:ext cx="8375716" cy="1336956"/>
          </a:xfrm>
        </p:spPr>
        <p:txBody>
          <a:bodyPr/>
          <a:lstStyle/>
          <a:p>
            <a:r>
              <a:rPr lang="en-US" dirty="0" err="1" smtClean="0"/>
              <a:t>EarthCube</a:t>
            </a:r>
            <a:r>
              <a:rPr lang="en-US" dirty="0" smtClean="0"/>
              <a:t> Roadmaps</a:t>
            </a:r>
            <a:endParaRPr lang="en-US" dirty="0"/>
          </a:p>
        </p:txBody>
      </p:sp>
      <p:pic>
        <p:nvPicPr>
          <p:cNvPr id="4" name="Content Placeholder 3" descr="Screen Shot 2018-01-09 at 7.28.09 A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750"/>
          <a:stretch>
            <a:fillRect/>
          </a:stretch>
        </p:blipFill>
        <p:spPr>
          <a:xfrm>
            <a:off x="549275" y="1444625"/>
            <a:ext cx="8539163" cy="4257675"/>
          </a:xfrm>
        </p:spPr>
      </p:pic>
    </p:spTree>
    <p:extLst>
      <p:ext uri="{BB962C8B-B14F-4D97-AF65-F5344CB8AC3E}">
        <p14:creationId xmlns:p14="http://schemas.microsoft.com/office/powerpoint/2010/main" val="40451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107576"/>
            <a:ext cx="8375716" cy="1336956"/>
          </a:xfrm>
        </p:spPr>
        <p:txBody>
          <a:bodyPr/>
          <a:lstStyle/>
          <a:p>
            <a:r>
              <a:rPr lang="en-US" dirty="0" err="1" smtClean="0"/>
              <a:t>EarthCube</a:t>
            </a:r>
            <a:r>
              <a:rPr lang="en-US" dirty="0" smtClean="0"/>
              <a:t> Roadmaps</a:t>
            </a:r>
            <a:endParaRPr lang="en-US" dirty="0"/>
          </a:p>
        </p:txBody>
      </p:sp>
      <p:pic>
        <p:nvPicPr>
          <p:cNvPr id="4" name="Content Placeholder 3" descr="Screen Shot 2018-01-09 at 7.28.09 A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750"/>
          <a:stretch>
            <a:fillRect/>
          </a:stretch>
        </p:blipFill>
        <p:spPr>
          <a:xfrm>
            <a:off x="549276" y="1988840"/>
            <a:ext cx="7447690" cy="3713460"/>
          </a:xfrm>
        </p:spPr>
      </p:pic>
      <p:pic>
        <p:nvPicPr>
          <p:cNvPr id="5" name="Picture 4" descr="Screen Shot 2018-01-09 at 7.53.5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48339"/>
            <a:ext cx="7344816" cy="2910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869160"/>
            <a:ext cx="7344816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Many very </a:t>
            </a:r>
            <a:r>
              <a:rPr lang="en-US" dirty="0"/>
              <a:t>similar sessions of varying flavor </a:t>
            </a:r>
            <a:r>
              <a:rPr lang="en-US" dirty="0" smtClean="0"/>
              <a:t>at plenaries – how to organize meeting topics?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How to make RDA easier to understand/navigate by non-RDA members?</a:t>
            </a:r>
          </a:p>
          <a:p>
            <a:r>
              <a:rPr lang="en-US" dirty="0" smtClean="0"/>
              <a:t>How to identify the overlap in groups or gaps in areas covered by groups?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Problem(s) Need to be Solved?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387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1-09 at 1.01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85" r="-41485"/>
          <a:stretch>
            <a:fillRect/>
          </a:stretch>
        </p:blipFill>
        <p:spPr>
          <a:xfrm>
            <a:off x="755650" y="1341438"/>
            <a:ext cx="8137525" cy="47847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 smtClean="0"/>
              <a:t>RECOGNISING </a:t>
            </a:r>
            <a:r>
              <a:rPr lang="en-US" sz="1800" dirty="0"/>
              <a:t>the challenges of </a:t>
            </a:r>
            <a:r>
              <a:rPr lang="en-US" sz="1800" b="1" dirty="0"/>
              <a:t>data driven research</a:t>
            </a:r>
            <a:r>
              <a:rPr lang="en-US" sz="1800" dirty="0"/>
              <a:t> in pursuing excellent science;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GRANTING that the vision of European Open Science is that of </a:t>
            </a:r>
            <a:r>
              <a:rPr lang="en-US" sz="1800" b="1" dirty="0"/>
              <a:t>a research data commons, </a:t>
            </a:r>
            <a:r>
              <a:rPr lang="en-US" sz="1800" b="1" dirty="0" smtClean="0"/>
              <a:t>widely inclusive </a:t>
            </a:r>
            <a:r>
              <a:rPr lang="en-US" sz="1800" b="1" dirty="0"/>
              <a:t>of all disciplines </a:t>
            </a:r>
            <a:r>
              <a:rPr lang="en-US" sz="1800" dirty="0"/>
              <a:t>and Member States, sustainable in the long-term,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CONFIRMING that the </a:t>
            </a:r>
            <a:r>
              <a:rPr lang="en-US" sz="1800" b="1" dirty="0"/>
              <a:t>implementation </a:t>
            </a:r>
            <a:r>
              <a:rPr lang="en-US" sz="1800" dirty="0"/>
              <a:t>of the EOSC </a:t>
            </a:r>
            <a:r>
              <a:rPr lang="en-US" sz="1800" b="1" dirty="0"/>
              <a:t>is a process</a:t>
            </a:r>
            <a:r>
              <a:rPr lang="en-US" sz="1800" dirty="0"/>
              <a:t>, not a project, by its </a:t>
            </a:r>
            <a:r>
              <a:rPr lang="en-US" sz="1800" dirty="0" smtClean="0"/>
              <a:t>nature iterative </a:t>
            </a:r>
            <a:r>
              <a:rPr lang="en-US" sz="1800" dirty="0"/>
              <a:t>and based on constant learning and mutual alignment;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UPHOLDING that the EOSC Summit marked the beginning and not the end of this process, </a:t>
            </a:r>
            <a:r>
              <a:rPr lang="en-US" sz="1800" dirty="0" smtClean="0"/>
              <a:t>one based </a:t>
            </a:r>
            <a:r>
              <a:rPr lang="en-US" sz="1800" dirty="0"/>
              <a:t>on </a:t>
            </a:r>
            <a:r>
              <a:rPr lang="en-US" sz="1800" b="1" dirty="0"/>
              <a:t>continuous engagement with scientific stakeholders</a:t>
            </a:r>
            <a:r>
              <a:rPr lang="en-US" sz="1800" dirty="0"/>
              <a:t>, the signatories,</a:t>
            </a:r>
          </a:p>
          <a:p>
            <a:r>
              <a:rPr lang="en-US" sz="1800" dirty="0"/>
              <a:t>ENDORSE the following intents and will actively support their implementation in their </a:t>
            </a:r>
            <a:r>
              <a:rPr lang="en-US" sz="1800" dirty="0" smtClean="0"/>
              <a:t>respective capacities</a:t>
            </a:r>
            <a:r>
              <a:rPr lang="en-US" sz="1800" dirty="0"/>
              <a:t>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EOSC Declaration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36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[</a:t>
            </a:r>
            <a:r>
              <a:rPr lang="en-US" sz="2000" dirty="0"/>
              <a:t>Data culture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[Open access by-default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[Skills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[Data stewardship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[Rewards and incentives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[FAIR principles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[Standards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[FAIR Data governance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[Implementation &amp; transition to FAIR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[Research data repositories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[Accreditation/certification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[Data Management Plans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[Technical implementation]</a:t>
            </a:r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Data culture and FAIR data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438795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RDA">
  <a:themeElements>
    <a:clrScheme name="Custom 2">
      <a:dk1>
        <a:srgbClr val="37424A"/>
      </a:dk1>
      <a:lt1>
        <a:srgbClr val="FFFFFF"/>
      </a:lt1>
      <a:dk2>
        <a:srgbClr val="FFFFFF"/>
      </a:dk2>
      <a:lt2>
        <a:srgbClr val="FFFFFF"/>
      </a:lt2>
      <a:accent1>
        <a:srgbClr val="69923A"/>
      </a:accent1>
      <a:accent2>
        <a:srgbClr val="969696"/>
      </a:accent2>
      <a:accent3>
        <a:srgbClr val="FFFFFF"/>
      </a:accent3>
      <a:accent4>
        <a:srgbClr val="212121"/>
      </a:accent4>
      <a:accent5>
        <a:srgbClr val="93B1CC"/>
      </a:accent5>
      <a:accent6>
        <a:srgbClr val="878787"/>
      </a:accent6>
      <a:hlink>
        <a:srgbClr val="69923A"/>
      </a:hlink>
      <a:folHlink>
        <a:srgbClr val="69923A"/>
      </a:folHlink>
    </a:clrScheme>
    <a:fontScheme name="Standard Conten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Slide 1">
  <a:themeElements>
    <a:clrScheme name="Section Slide 1 13">
      <a:dk1>
        <a:srgbClr val="292929"/>
      </a:dk1>
      <a:lt1>
        <a:srgbClr val="FFFFFF"/>
      </a:lt1>
      <a:dk2>
        <a:srgbClr val="FFFFFF"/>
      </a:dk2>
      <a:lt2>
        <a:srgbClr val="FFFFFF"/>
      </a:lt2>
      <a:accent1>
        <a:srgbClr val="007F7B"/>
      </a:accent1>
      <a:accent2>
        <a:srgbClr val="969696"/>
      </a:accent2>
      <a:accent3>
        <a:srgbClr val="FFFFFF"/>
      </a:accent3>
      <a:accent4>
        <a:srgbClr val="212121"/>
      </a:accent4>
      <a:accent5>
        <a:srgbClr val="AAC0BF"/>
      </a:accent5>
      <a:accent6>
        <a:srgbClr val="878787"/>
      </a:accent6>
      <a:hlink>
        <a:srgbClr val="E17A00"/>
      </a:hlink>
      <a:folHlink>
        <a:srgbClr val="1C9D92"/>
      </a:folHlink>
    </a:clrScheme>
    <a:fontScheme name="Section Slid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ction Slid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E17A00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14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RDA.potx</Template>
  <TotalTime>5673</TotalTime>
  <Words>479</Words>
  <Application>Microsoft Macintosh PowerPoint</Application>
  <PresentationFormat>On-screen Show (4:3)</PresentationFormat>
  <Paragraphs>75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ＭＳ Ｐゴシック</vt:lpstr>
      <vt:lpstr>News Gothic MT</vt:lpstr>
      <vt:lpstr>Trebuchet MS</vt:lpstr>
      <vt:lpstr>Wingdings</vt:lpstr>
      <vt:lpstr>Wingdings 2</vt:lpstr>
      <vt:lpstr>RDA</vt:lpstr>
      <vt:lpstr>Section Slide 1</vt:lpstr>
      <vt:lpstr>Breeze</vt:lpstr>
      <vt:lpstr>1_Breeze</vt:lpstr>
      <vt:lpstr>Three Uses for a Technology Roadmap</vt:lpstr>
      <vt:lpstr>EarthCube</vt:lpstr>
      <vt:lpstr>Early EarthCube (2012)</vt:lpstr>
      <vt:lpstr>EarthCube Roadmaps</vt:lpstr>
      <vt:lpstr>EarthCube Roadmaps</vt:lpstr>
      <vt:lpstr>What Problem(s) Need to be Solved?</vt:lpstr>
      <vt:lpstr>PowerPoint Presentation</vt:lpstr>
      <vt:lpstr>EOSC Declaration </vt:lpstr>
      <vt:lpstr>Data culture and FAIR data </vt:lpstr>
      <vt:lpstr>Data culture and FAIR data (cont.) </vt:lpstr>
      <vt:lpstr>Research data services and architecture</vt:lpstr>
      <vt:lpstr>Governance and funding</vt:lpstr>
    </vt:vector>
  </TitlesOfParts>
  <Manager/>
  <Company/>
  <LinksUpToDate>false</LinksUpToDate>
  <SharedDoc>false</SharedDoc>
  <HyperlinkBase/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melecy</dc:creator>
  <cp:keywords/>
  <dc:description/>
  <cp:lastModifiedBy>Lynn Yarmey</cp:lastModifiedBy>
  <cp:revision>160</cp:revision>
  <dcterms:created xsi:type="dcterms:W3CDTF">2011-02-25T12:57:11Z</dcterms:created>
  <dcterms:modified xsi:type="dcterms:W3CDTF">2018-01-10T18:13:45Z</dcterms:modified>
  <cp:category/>
</cp:coreProperties>
</file>