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p:restoredTop sz="94643"/>
  </p:normalViewPr>
  <p:slideViewPr>
    <p:cSldViewPr snapToGrid="0" snapToObjects="1">
      <p:cViewPr varScale="1">
        <p:scale>
          <a:sx n="129" d="100"/>
          <a:sy n="129"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a:t>Today (1/10/2018) during the Chairs meeting I volunteered to provide a brief update on our IG.  It will be in the morning (EST) of 1/11/2018.  I think this is a good opportunity to get feedback from more seasoned groups as to how we are doing and what we could improve on.  They gave presenters a set of questions and ask that they provide a brief statement for each.  The answers can be as straightforward as 'I don't know'.  I am going to take a pass at the questions tonight but thought you two might want to add some thoughts.  It is not a formal presentation or going to be reported anywhere so the answers don't have to be perfect.  But if this activity is useful they may ask groups who were not at the meeting to do a similar assessment.   I will report back afterwards and let you both know how it goes.</a:t>
            </a:r>
            <a:endParaRPr/>
          </a:p>
          <a:p>
            <a:pPr marL="0" lvl="0" indent="0">
              <a:spcBef>
                <a:spcPts val="0"/>
              </a:spcBef>
              <a:spcAft>
                <a:spcPts val="0"/>
              </a:spcAft>
              <a:buClr>
                <a:schemeClr val="dk1"/>
              </a:buClr>
              <a:buSzPts val="1100"/>
              <a:buFont typeface="Arial"/>
              <a:buNone/>
            </a:pPr>
            <a:endParaRPr/>
          </a:p>
          <a:p>
            <a:pPr marL="0" lvl="0" indent="0">
              <a:spcBef>
                <a:spcPts val="0"/>
              </a:spcBef>
              <a:spcAft>
                <a:spcPts val="0"/>
              </a:spcAft>
              <a:buClr>
                <a:schemeClr val="dk1"/>
              </a:buClr>
              <a:buSzPts val="1100"/>
              <a:buFont typeface="Arial"/>
              <a:buNone/>
            </a:pPr>
            <a:r>
              <a:rPr lang="en"/>
              <a:t>Thanks!</a:t>
            </a:r>
            <a:endParaRPr/>
          </a:p>
          <a:p>
            <a:pPr marL="0" lvl="0" indent="0">
              <a:spcBef>
                <a:spcPts val="0"/>
              </a:spcBef>
              <a:spcAft>
                <a:spcPts val="0"/>
              </a:spcAft>
              <a:buNone/>
            </a:pPr>
            <a:r>
              <a:rPr lang="en"/>
              <a:t>Sarah</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a:t>Today (1/10/2018) during the Chairs meeting I volunteered to provide a brief update on our IG.  It will be in the morning (EST) of 1/11/2018.  I think this is a good opportunity to get feedback from more seasoned groups as to how we are doing and what we could improve on.  They gave presenters a set of questions and ask that they provide a brief statement for each.  The answers can be as straightforward as 'I don't know'.  I am going to take a pass at the questions tonight but thought you two might want to add some thoughts.  It is not a formal presentation or going to be reported anywhere so the answers don't have to be perfect.  But if this activity is useful they may ask groups who were not at the meeting to do a similar assessment.   I will report back afterwards and let you both know how it goes.</a:t>
            </a:r>
            <a:endParaRPr/>
          </a:p>
          <a:p>
            <a:pPr marL="0" lvl="0" indent="0" rtl="0">
              <a:spcBef>
                <a:spcPts val="0"/>
              </a:spcBef>
              <a:spcAft>
                <a:spcPts val="0"/>
              </a:spcAft>
              <a:buClr>
                <a:schemeClr val="dk1"/>
              </a:buClr>
              <a:buSzPts val="1100"/>
              <a:buFont typeface="Arial"/>
              <a:buNone/>
            </a:pPr>
            <a:endParaRPr/>
          </a:p>
          <a:p>
            <a:pPr marL="0" lvl="0" indent="0" rtl="0">
              <a:spcBef>
                <a:spcPts val="0"/>
              </a:spcBef>
              <a:spcAft>
                <a:spcPts val="0"/>
              </a:spcAft>
              <a:buClr>
                <a:schemeClr val="dk1"/>
              </a:buClr>
              <a:buSzPts val="1100"/>
              <a:buFont typeface="Arial"/>
              <a:buNone/>
            </a:pPr>
            <a:r>
              <a:rPr lang="en"/>
              <a:t>Thanks!</a:t>
            </a:r>
            <a:endParaRPr/>
          </a:p>
          <a:p>
            <a:pPr marL="0" lvl="0" indent="0" rtl="0">
              <a:spcBef>
                <a:spcPts val="0"/>
              </a:spcBef>
              <a:spcAft>
                <a:spcPts val="0"/>
              </a:spcAft>
              <a:buNone/>
            </a:pPr>
            <a:r>
              <a:rPr lang="en"/>
              <a:t>Sarah</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r>
              <a:rPr lang="en"/>
              <a:t>Had to look up mission: The Research Data Alliance (RDA) builds the social and technical bridges that enable open sharing of data. The RDA vision is researchers and innovators openly sharing data across technologies, disciplines, and countries to address the grand challenges of society</a:t>
            </a:r>
            <a:endParaRPr/>
          </a:p>
          <a:p>
            <a:pPr marL="0" lvl="0" indent="0">
              <a:spcBef>
                <a:spcPts val="0"/>
              </a:spcBef>
              <a:spcAft>
                <a:spcPts val="0"/>
              </a:spcAft>
              <a:buNone/>
            </a:pPr>
            <a:endParaRPr/>
          </a:p>
          <a:p>
            <a:pPr marL="914400" lvl="1" indent="-317500" rtl="0">
              <a:lnSpc>
                <a:spcPct val="115000"/>
              </a:lnSpc>
              <a:spcBef>
                <a:spcPts val="0"/>
              </a:spcBef>
              <a:spcAft>
                <a:spcPts val="0"/>
              </a:spcAft>
              <a:buClr>
                <a:schemeClr val="dk1"/>
              </a:buClr>
              <a:buSzPts val="1400"/>
              <a:buChar char="○"/>
            </a:pPr>
            <a:r>
              <a:rPr lang="en" sz="1400">
                <a:solidFill>
                  <a:schemeClr val="dk1"/>
                </a:solidFill>
              </a:rPr>
              <a:t>Archives and Records Professionals have many skills that typically happen after data have been deposited… moving our role and insights earlier in the lifecycle/process such as during development of plans for making the data interoperable, shareable etc. would be beneficial to both sides of the conversation.</a:t>
            </a:r>
            <a:endParaRPr sz="1400">
              <a:solidFill>
                <a:schemeClr val="dk1"/>
              </a:solidFill>
            </a:endParaRPr>
          </a:p>
          <a:p>
            <a:pPr marL="0" lvl="0" indent="0" rtl="0">
              <a:lnSpc>
                <a:spcPct val="115000"/>
              </a:lnSpc>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a:t>Had to look up mission: The Research Data Alliance (RDA) builds the social and technical bridges that enable open sharing of data. The RDA vision is researchers and innovators openly sharing data across technologies, disciplines, and countries to address the grand challenges of society</a:t>
            </a:r>
            <a:endParaRPr/>
          </a:p>
          <a:p>
            <a:pPr marL="0" lvl="0" indent="0" rtl="0">
              <a:spcBef>
                <a:spcPts val="0"/>
              </a:spcBef>
              <a:spcAft>
                <a:spcPts val="0"/>
              </a:spcAft>
              <a:buNone/>
            </a:pPr>
            <a:endParaRPr/>
          </a:p>
          <a:p>
            <a:pPr marL="914400" lvl="1" indent="-317500" rtl="0">
              <a:lnSpc>
                <a:spcPct val="115000"/>
              </a:lnSpc>
              <a:spcBef>
                <a:spcPts val="0"/>
              </a:spcBef>
              <a:spcAft>
                <a:spcPts val="0"/>
              </a:spcAft>
              <a:buClr>
                <a:schemeClr val="dk1"/>
              </a:buClr>
              <a:buSzPts val="1400"/>
              <a:buChar char="○"/>
            </a:pPr>
            <a:r>
              <a:rPr lang="en" sz="1400">
                <a:solidFill>
                  <a:schemeClr val="dk1"/>
                </a:solidFill>
              </a:rPr>
              <a:t>Archives and Records Professionals have many skills that typically happen after data have been deposited… moving our role and insights earlier in the lifecycle/process such as during development of plans for making the data interoperable, shareable etc. would be beneficial to both sides of the conversation.</a:t>
            </a:r>
            <a:endParaRPr sz="1400">
              <a:solidFill>
                <a:schemeClr val="dk1"/>
              </a:solidFill>
            </a:endParaRPr>
          </a:p>
          <a:p>
            <a:pPr marL="0" lvl="0" indent="0" rtl="0">
              <a:lnSpc>
                <a:spcPct val="115000"/>
              </a:lnSpc>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r>
              <a:rPr lang="en"/>
              <a:t>Appraisal themes</a:t>
            </a:r>
            <a:endParaRPr/>
          </a:p>
          <a:p>
            <a:pPr marL="0" lvl="0" indent="0">
              <a:spcBef>
                <a:spcPts val="0"/>
              </a:spcBef>
              <a:spcAft>
                <a:spcPts val="0"/>
              </a:spcAft>
              <a:buClr>
                <a:schemeClr val="dk1"/>
              </a:buClr>
              <a:buSzPts val="1100"/>
              <a:buFont typeface="Arial"/>
              <a:buNone/>
            </a:pPr>
            <a:r>
              <a:rPr lang="en"/>
              <a:t>Introduction to appraisal</a:t>
            </a:r>
            <a:endParaRPr/>
          </a:p>
          <a:p>
            <a:pPr marL="0" lvl="0" indent="0">
              <a:spcBef>
                <a:spcPts val="0"/>
              </a:spcBef>
              <a:spcAft>
                <a:spcPts val="0"/>
              </a:spcAft>
              <a:buClr>
                <a:schemeClr val="dk1"/>
              </a:buClr>
              <a:buSzPts val="1100"/>
              <a:buFont typeface="Arial"/>
              <a:buNone/>
            </a:pPr>
            <a:r>
              <a:rPr lang="en"/>
              <a:t>▪ How to develop an appraisal process with your domain</a:t>
            </a:r>
            <a:endParaRPr/>
          </a:p>
          <a:p>
            <a:pPr marL="0" lvl="0" indent="0">
              <a:spcBef>
                <a:spcPts val="0"/>
              </a:spcBef>
              <a:spcAft>
                <a:spcPts val="0"/>
              </a:spcAft>
              <a:buClr>
                <a:schemeClr val="dk1"/>
              </a:buClr>
              <a:buSzPts val="1100"/>
              <a:buFont typeface="Arial"/>
              <a:buNone/>
            </a:pPr>
            <a:r>
              <a:rPr lang="en"/>
              <a:t>experts to ensure items meet your mission.</a:t>
            </a:r>
            <a:endParaRPr/>
          </a:p>
          <a:p>
            <a:pPr marL="0" lvl="0" indent="0">
              <a:spcBef>
                <a:spcPts val="0"/>
              </a:spcBef>
              <a:spcAft>
                <a:spcPts val="0"/>
              </a:spcAft>
              <a:buClr>
                <a:schemeClr val="dk1"/>
              </a:buClr>
              <a:buSzPts val="1100"/>
              <a:buFont typeface="Arial"/>
              <a:buNone/>
            </a:pPr>
            <a:r>
              <a:rPr lang="en"/>
              <a:t>▪ What metadata should be (or must be) collected - This will</a:t>
            </a:r>
            <a:endParaRPr/>
          </a:p>
          <a:p>
            <a:pPr marL="0" lvl="0" indent="0">
              <a:spcBef>
                <a:spcPts val="0"/>
              </a:spcBef>
              <a:spcAft>
                <a:spcPts val="0"/>
              </a:spcAft>
              <a:buClr>
                <a:schemeClr val="dk1"/>
              </a:buClr>
              <a:buSzPts val="1100"/>
              <a:buFont typeface="Arial"/>
              <a:buNone/>
            </a:pPr>
            <a:r>
              <a:rPr lang="en"/>
              <a:t>outline what information will be required to conduct an appraisal</a:t>
            </a:r>
            <a:endParaRPr/>
          </a:p>
          <a:p>
            <a:pPr marL="0" lvl="0" indent="0">
              <a:spcBef>
                <a:spcPts val="0"/>
              </a:spcBef>
              <a:spcAft>
                <a:spcPts val="0"/>
              </a:spcAft>
              <a:buClr>
                <a:schemeClr val="dk1"/>
              </a:buClr>
              <a:buSzPts val="1100"/>
              <a:buFont typeface="Arial"/>
              <a:buNone/>
            </a:pPr>
            <a:r>
              <a:rPr lang="en"/>
              <a:t>assessment and ensure that processes are in place to collect</a:t>
            </a:r>
            <a:endParaRPr/>
          </a:p>
          <a:p>
            <a:pPr marL="0" lvl="0" indent="0">
              <a:spcBef>
                <a:spcPts val="0"/>
              </a:spcBef>
              <a:spcAft>
                <a:spcPts val="0"/>
              </a:spcAft>
              <a:buClr>
                <a:schemeClr val="dk1"/>
              </a:buClr>
              <a:buSzPts val="1100"/>
              <a:buFont typeface="Arial"/>
              <a:buNone/>
            </a:pPr>
            <a:r>
              <a:rPr lang="en"/>
              <a:t>the necessary information.</a:t>
            </a:r>
            <a:endParaRPr/>
          </a:p>
          <a:p>
            <a:pPr marL="0" lvl="0" indent="0">
              <a:spcBef>
                <a:spcPts val="0"/>
              </a:spcBef>
              <a:spcAft>
                <a:spcPts val="0"/>
              </a:spcAft>
              <a:buClr>
                <a:schemeClr val="dk1"/>
              </a:buClr>
              <a:buSzPts val="1100"/>
              <a:buFont typeface="Arial"/>
              <a:buNone/>
            </a:pPr>
            <a:r>
              <a:rPr lang="en"/>
              <a:t>▪ Why and how to disposition something - How to evaluate</a:t>
            </a:r>
            <a:endParaRPr/>
          </a:p>
          <a:p>
            <a:pPr marL="0" lvl="0" indent="0">
              <a:spcBef>
                <a:spcPts val="0"/>
              </a:spcBef>
              <a:spcAft>
                <a:spcPts val="0"/>
              </a:spcAft>
              <a:buClr>
                <a:schemeClr val="dk1"/>
              </a:buClr>
              <a:buSzPts val="1100"/>
              <a:buFont typeface="Arial"/>
              <a:buNone/>
            </a:pPr>
            <a:r>
              <a:rPr lang="en"/>
              <a:t>materials for possible deaccession from your questions and</a:t>
            </a:r>
            <a:endParaRPr/>
          </a:p>
          <a:p>
            <a:pPr marL="0" lvl="0" indent="0" rtl="0">
              <a:spcBef>
                <a:spcPts val="0"/>
              </a:spcBef>
              <a:spcAft>
                <a:spcPts val="0"/>
              </a:spcAft>
              <a:buNone/>
            </a:pPr>
            <a:r>
              <a:rPr lang="en"/>
              <a:t>guidelines for evaluation.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a:t>Appraisal themes</a:t>
            </a:r>
            <a:endParaRPr/>
          </a:p>
          <a:p>
            <a:pPr marL="0" lvl="0" indent="0" rtl="0">
              <a:spcBef>
                <a:spcPts val="0"/>
              </a:spcBef>
              <a:spcAft>
                <a:spcPts val="0"/>
              </a:spcAft>
              <a:buNone/>
            </a:pPr>
            <a:r>
              <a:rPr lang="en"/>
              <a:t>Introduction to appraisal</a:t>
            </a:r>
            <a:endParaRPr/>
          </a:p>
          <a:p>
            <a:pPr marL="0" lvl="0" indent="0" rtl="0">
              <a:spcBef>
                <a:spcPts val="0"/>
              </a:spcBef>
              <a:spcAft>
                <a:spcPts val="0"/>
              </a:spcAft>
              <a:buNone/>
            </a:pPr>
            <a:r>
              <a:rPr lang="en"/>
              <a:t>▪ How to develop an appraisal process with your domain</a:t>
            </a:r>
            <a:endParaRPr/>
          </a:p>
          <a:p>
            <a:pPr marL="0" lvl="0" indent="0" rtl="0">
              <a:spcBef>
                <a:spcPts val="0"/>
              </a:spcBef>
              <a:spcAft>
                <a:spcPts val="0"/>
              </a:spcAft>
              <a:buNone/>
            </a:pPr>
            <a:r>
              <a:rPr lang="en"/>
              <a:t>experts to ensure items meet your mission.</a:t>
            </a:r>
            <a:endParaRPr/>
          </a:p>
          <a:p>
            <a:pPr marL="0" lvl="0" indent="0" rtl="0">
              <a:spcBef>
                <a:spcPts val="0"/>
              </a:spcBef>
              <a:spcAft>
                <a:spcPts val="0"/>
              </a:spcAft>
              <a:buNone/>
            </a:pPr>
            <a:r>
              <a:rPr lang="en"/>
              <a:t>▪ What metadata should be (or must be) collected - This will</a:t>
            </a:r>
            <a:endParaRPr/>
          </a:p>
          <a:p>
            <a:pPr marL="0" lvl="0" indent="0" rtl="0">
              <a:spcBef>
                <a:spcPts val="0"/>
              </a:spcBef>
              <a:spcAft>
                <a:spcPts val="0"/>
              </a:spcAft>
              <a:buNone/>
            </a:pPr>
            <a:r>
              <a:rPr lang="en"/>
              <a:t>outline what information will be required to conduct an appraisal</a:t>
            </a:r>
            <a:endParaRPr/>
          </a:p>
          <a:p>
            <a:pPr marL="0" lvl="0" indent="0" rtl="0">
              <a:spcBef>
                <a:spcPts val="0"/>
              </a:spcBef>
              <a:spcAft>
                <a:spcPts val="0"/>
              </a:spcAft>
              <a:buNone/>
            </a:pPr>
            <a:r>
              <a:rPr lang="en"/>
              <a:t>assessment and ensure that processes are in place to collect</a:t>
            </a:r>
            <a:endParaRPr/>
          </a:p>
          <a:p>
            <a:pPr marL="0" lvl="0" indent="0" rtl="0">
              <a:spcBef>
                <a:spcPts val="0"/>
              </a:spcBef>
              <a:spcAft>
                <a:spcPts val="0"/>
              </a:spcAft>
              <a:buNone/>
            </a:pPr>
            <a:r>
              <a:rPr lang="en"/>
              <a:t>the necessary information.</a:t>
            </a:r>
            <a:endParaRPr/>
          </a:p>
          <a:p>
            <a:pPr marL="0" lvl="0" indent="0" rtl="0">
              <a:spcBef>
                <a:spcPts val="0"/>
              </a:spcBef>
              <a:spcAft>
                <a:spcPts val="0"/>
              </a:spcAft>
              <a:buNone/>
            </a:pPr>
            <a:r>
              <a:rPr lang="en"/>
              <a:t>▪ Why and how to disposition something - How to evaluate</a:t>
            </a:r>
            <a:endParaRPr/>
          </a:p>
          <a:p>
            <a:pPr marL="0" lvl="0" indent="0" rtl="0">
              <a:spcBef>
                <a:spcPts val="0"/>
              </a:spcBef>
              <a:spcAft>
                <a:spcPts val="0"/>
              </a:spcAft>
              <a:buNone/>
            </a:pPr>
            <a:r>
              <a:rPr lang="en"/>
              <a:t>materials for possible deaccession from your questions and</a:t>
            </a:r>
            <a:endParaRPr/>
          </a:p>
          <a:p>
            <a:pPr marL="0" lvl="0" indent="0" rtl="0">
              <a:spcBef>
                <a:spcPts val="0"/>
              </a:spcBef>
              <a:spcAft>
                <a:spcPts val="0"/>
              </a:spcAft>
              <a:buNone/>
            </a:pPr>
            <a:r>
              <a:rPr lang="en"/>
              <a:t>guidelines for evaluation.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spcAft>
                <a:spcPts val="0"/>
              </a:spcAft>
              <a:buNone/>
            </a:pPr>
            <a:fld id="{00000000-1234-1234-1234-123412341234}" type="slidenum">
              <a:rPr lang="en" sz="1000">
                <a:solidFill>
                  <a:schemeClr val="dk2"/>
                </a:solidFill>
              </a:rPr>
              <a:t>‹#›</a:t>
            </a:fld>
            <a:endParaRPr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a:spcBef>
                <a:spcPts val="0"/>
              </a:spcBef>
              <a:spcAft>
                <a:spcPts val="0"/>
              </a:spcAft>
              <a:buNone/>
            </a:pPr>
            <a:r>
              <a:rPr lang="en" sz="2400"/>
              <a:t>Archives and Records Professionals for Research Data IG</a:t>
            </a:r>
            <a:endParaRPr sz="2400"/>
          </a:p>
        </p:txBody>
      </p:sp>
      <p:sp>
        <p:nvSpPr>
          <p:cNvPr id="55" name="Shape 55"/>
          <p:cNvSpPr txBox="1">
            <a:spLocks noGrp="1"/>
          </p:cNvSpPr>
          <p:nvPr>
            <p:ph type="body" idx="1"/>
          </p:nvPr>
        </p:nvSpPr>
        <p:spPr>
          <a:xfrm>
            <a:off x="311700" y="966175"/>
            <a:ext cx="8520600" cy="4405800"/>
          </a:xfrm>
          <a:prstGeom prst="rect">
            <a:avLst/>
          </a:prstGeom>
        </p:spPr>
        <p:txBody>
          <a:bodyPr wrap="square" lIns="91425" tIns="91425" rIns="91425" bIns="91425" anchor="t" anchorCtr="0">
            <a:noAutofit/>
          </a:bodyPr>
          <a:lstStyle/>
          <a:p>
            <a:pPr marL="457200" lvl="0" indent="-317500" rtl="0">
              <a:spcBef>
                <a:spcPts val="0"/>
              </a:spcBef>
              <a:spcAft>
                <a:spcPts val="0"/>
              </a:spcAft>
              <a:buClr>
                <a:srgbClr val="666666"/>
              </a:buClr>
              <a:buSzPts val="1400"/>
              <a:buAutoNum type="arabicPeriod"/>
            </a:pPr>
            <a:r>
              <a:rPr lang="en" sz="1400">
                <a:solidFill>
                  <a:srgbClr val="666666"/>
                </a:solidFill>
              </a:rPr>
              <a:t>Brief recap of purpose of WG/IG and planned outcomes/aims?</a:t>
            </a:r>
            <a:endParaRPr sz="1400">
              <a:solidFill>
                <a:srgbClr val="666666"/>
              </a:solidFill>
            </a:endParaRPr>
          </a:p>
          <a:p>
            <a:pPr marL="914400" lvl="1" indent="-317500" rtl="0">
              <a:spcBef>
                <a:spcPts val="0"/>
              </a:spcBef>
              <a:spcAft>
                <a:spcPts val="0"/>
              </a:spcAft>
              <a:buClr>
                <a:srgbClr val="000000"/>
              </a:buClr>
              <a:buSzPts val="1400"/>
              <a:buChar char="○"/>
            </a:pPr>
            <a:r>
              <a:rPr lang="en">
                <a:solidFill>
                  <a:srgbClr val="000000"/>
                </a:solidFill>
              </a:rPr>
              <a:t>Create a space for Archives and Records Professionals to join the RDA community while not necessarily coming from a specific domain representation. To raise the profile of archival principles and practices in relation to data management activities in domain sciences.</a:t>
            </a:r>
            <a:endParaRPr>
              <a:solidFill>
                <a:srgbClr val="000000"/>
              </a:solidFill>
            </a:endParaRPr>
          </a:p>
          <a:p>
            <a:pPr marL="914400" lvl="1" indent="-317500" rtl="0">
              <a:spcBef>
                <a:spcPts val="0"/>
              </a:spcBef>
              <a:spcAft>
                <a:spcPts val="0"/>
              </a:spcAft>
              <a:buClr>
                <a:srgbClr val="000000"/>
              </a:buClr>
              <a:buSzPts val="1400"/>
              <a:buChar char="○"/>
            </a:pPr>
            <a:r>
              <a:rPr lang="en" i="1">
                <a:solidFill>
                  <a:srgbClr val="000000"/>
                </a:solidFill>
              </a:rPr>
              <a:t>See slides after 7 questions on planned outcomes/aims.</a:t>
            </a:r>
            <a:endParaRPr i="1">
              <a:solidFill>
                <a:srgbClr val="000000"/>
              </a:solidFill>
            </a:endParaRPr>
          </a:p>
          <a:p>
            <a:pPr marL="0" lvl="0" indent="0" rtl="0">
              <a:spcBef>
                <a:spcPts val="0"/>
              </a:spcBef>
              <a:spcAft>
                <a:spcPts val="0"/>
              </a:spcAft>
              <a:buNone/>
            </a:pPr>
            <a:endParaRPr>
              <a:solidFill>
                <a:srgbClr val="000000"/>
              </a:solidFill>
            </a:endParaRPr>
          </a:p>
          <a:p>
            <a:pPr marL="0" lvl="0" indent="0" rtl="0">
              <a:spcBef>
                <a:spcPts val="0"/>
              </a:spcBef>
              <a:spcAft>
                <a:spcPts val="0"/>
              </a:spcAft>
              <a:buNone/>
            </a:pPr>
            <a:endParaRPr sz="600">
              <a:solidFill>
                <a:srgbClr val="666666"/>
              </a:solidFill>
            </a:endParaRPr>
          </a:p>
          <a:p>
            <a:pPr marL="457200" lvl="0" indent="-317500" rtl="0">
              <a:spcBef>
                <a:spcPts val="0"/>
              </a:spcBef>
              <a:spcAft>
                <a:spcPts val="0"/>
              </a:spcAft>
              <a:buClr>
                <a:srgbClr val="666666"/>
              </a:buClr>
              <a:buSzPts val="1400"/>
              <a:buAutoNum type="arabicPeriod"/>
            </a:pPr>
            <a:r>
              <a:rPr lang="en" sz="1400">
                <a:solidFill>
                  <a:srgbClr val="666666"/>
                </a:solidFill>
              </a:rPr>
              <a:t>What has been accomplished to date?</a:t>
            </a:r>
            <a:endParaRPr sz="1400">
              <a:solidFill>
                <a:srgbClr val="666666"/>
              </a:solidFill>
            </a:endParaRPr>
          </a:p>
          <a:p>
            <a:pPr marL="914400" lvl="1" indent="-317500" rtl="0">
              <a:spcBef>
                <a:spcPts val="0"/>
              </a:spcBef>
              <a:spcAft>
                <a:spcPts val="0"/>
              </a:spcAft>
              <a:buClr>
                <a:schemeClr val="dk1"/>
              </a:buClr>
              <a:buSzPts val="1400"/>
              <a:buChar char="○"/>
            </a:pPr>
            <a:r>
              <a:rPr lang="en">
                <a:solidFill>
                  <a:schemeClr val="dk1"/>
                </a:solidFill>
              </a:rPr>
              <a:t>Developed some internal projects (not officially spun off as WGs), and have partnered with other IGs to provide our viewpoint/expertise (example, Chemistry IG and Preservation tools, Techniques, and Policies IG in Montreal).</a:t>
            </a:r>
            <a:endParaRPr>
              <a:solidFill>
                <a:schemeClr val="dk1"/>
              </a:solidFill>
            </a:endParaRPr>
          </a:p>
          <a:p>
            <a:pPr marL="0" marR="0" lvl="0" indent="0" algn="l" rtl="0">
              <a:lnSpc>
                <a:spcPct val="115000"/>
              </a:lnSpc>
              <a:spcBef>
                <a:spcPts val="0"/>
              </a:spcBef>
              <a:spcAft>
                <a:spcPts val="0"/>
              </a:spcAft>
              <a:buNone/>
            </a:pP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t>Archives and Records Professionals for Research Data IG</a:t>
            </a:r>
            <a:endParaRPr sz="2400"/>
          </a:p>
        </p:txBody>
      </p:sp>
      <p:sp>
        <p:nvSpPr>
          <p:cNvPr id="61" name="Shape 61"/>
          <p:cNvSpPr txBox="1">
            <a:spLocks noGrp="1"/>
          </p:cNvSpPr>
          <p:nvPr>
            <p:ph type="body" idx="1"/>
          </p:nvPr>
        </p:nvSpPr>
        <p:spPr>
          <a:xfrm>
            <a:off x="311700" y="966175"/>
            <a:ext cx="8520600" cy="4405800"/>
          </a:xfrm>
          <a:prstGeom prst="rect">
            <a:avLst/>
          </a:prstGeom>
        </p:spPr>
        <p:txBody>
          <a:bodyPr wrap="square" lIns="91425" tIns="91425" rIns="91425" bIns="91425" anchor="t" anchorCtr="0">
            <a:noAutofit/>
          </a:bodyPr>
          <a:lstStyle/>
          <a:p>
            <a:pPr marL="457200" lvl="0" indent="-317500" rtl="0">
              <a:spcBef>
                <a:spcPts val="0"/>
              </a:spcBef>
              <a:spcAft>
                <a:spcPts val="0"/>
              </a:spcAft>
              <a:buClr>
                <a:srgbClr val="666666"/>
              </a:buClr>
              <a:buSzPts val="1400"/>
              <a:buAutoNum type="arabicPeriod" startAt="3"/>
            </a:pPr>
            <a:r>
              <a:rPr lang="en" sz="1400">
                <a:solidFill>
                  <a:srgbClr val="666666"/>
                </a:solidFill>
              </a:rPr>
              <a:t>What issues, challenges, problems, have been encountered?</a:t>
            </a:r>
            <a:endParaRPr sz="1400">
              <a:solidFill>
                <a:srgbClr val="666666"/>
              </a:solidFill>
            </a:endParaRPr>
          </a:p>
          <a:p>
            <a:pPr marL="914400" lvl="1" indent="-317500" rtl="0">
              <a:spcBef>
                <a:spcPts val="0"/>
              </a:spcBef>
              <a:spcAft>
                <a:spcPts val="0"/>
              </a:spcAft>
              <a:buClr>
                <a:schemeClr val="dk1"/>
              </a:buClr>
              <a:buSzPts val="1400"/>
              <a:buChar char="○"/>
            </a:pPr>
            <a:r>
              <a:rPr lang="en">
                <a:solidFill>
                  <a:schemeClr val="dk1"/>
                </a:solidFill>
              </a:rPr>
              <a:t>Getting membership to help with group tasks outside of the Plenary meetings, and not just putting the weight on the chairs. Identifying what our IG members would like to get out of the meetings/group membership.</a:t>
            </a:r>
            <a:endParaRPr>
              <a:solidFill>
                <a:schemeClr val="dk1"/>
              </a:solidFill>
            </a:endParaRPr>
          </a:p>
          <a:p>
            <a:pPr marL="0" lvl="0" indent="0" rtl="0">
              <a:spcBef>
                <a:spcPts val="0"/>
              </a:spcBef>
              <a:spcAft>
                <a:spcPts val="0"/>
              </a:spcAft>
              <a:buNone/>
            </a:pPr>
            <a:endParaRPr>
              <a:solidFill>
                <a:schemeClr val="dk1"/>
              </a:solidFill>
            </a:endParaRPr>
          </a:p>
          <a:p>
            <a:pPr marL="0" lvl="0" indent="0" rtl="0">
              <a:spcBef>
                <a:spcPts val="0"/>
              </a:spcBef>
              <a:spcAft>
                <a:spcPts val="0"/>
              </a:spcAft>
              <a:buNone/>
            </a:pPr>
            <a:endParaRPr sz="600">
              <a:solidFill>
                <a:schemeClr val="dk1"/>
              </a:solidFill>
            </a:endParaRPr>
          </a:p>
          <a:p>
            <a:pPr marL="457200" lvl="0" indent="-317500" rtl="0">
              <a:spcBef>
                <a:spcPts val="0"/>
              </a:spcBef>
              <a:spcAft>
                <a:spcPts val="0"/>
              </a:spcAft>
              <a:buClr>
                <a:srgbClr val="666666"/>
              </a:buClr>
              <a:buSzPts val="1400"/>
              <a:buAutoNum type="arabicPeriod" startAt="3"/>
            </a:pPr>
            <a:r>
              <a:rPr lang="en" sz="1400">
                <a:solidFill>
                  <a:srgbClr val="666666"/>
                </a:solidFill>
              </a:rPr>
              <a:t>Are these issues sufficient to require modification of the outcome, schedules, scope?</a:t>
            </a:r>
            <a:endParaRPr sz="1400">
              <a:solidFill>
                <a:srgbClr val="666666"/>
              </a:solidFill>
            </a:endParaRPr>
          </a:p>
          <a:p>
            <a:pPr marL="914400" lvl="1" indent="-317500" rtl="0">
              <a:spcBef>
                <a:spcPts val="0"/>
              </a:spcBef>
              <a:spcAft>
                <a:spcPts val="0"/>
              </a:spcAft>
              <a:buClr>
                <a:schemeClr val="dk1"/>
              </a:buClr>
              <a:buSzPts val="1400"/>
              <a:buChar char="○"/>
            </a:pPr>
            <a:r>
              <a:rPr lang="en">
                <a:solidFill>
                  <a:schemeClr val="dk1"/>
                </a:solidFill>
              </a:rPr>
              <a:t>We listed our current tasks in our charter, but IG’s don’t seem to have a fixed deadline.  So the schedule has changed but not sure it ‘requires’ modification officially.  Feedback from this group would be useful.</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t>Archives and Records Professionals for Research Data IG</a:t>
            </a:r>
            <a:endParaRPr sz="2400"/>
          </a:p>
        </p:txBody>
      </p:sp>
      <p:sp>
        <p:nvSpPr>
          <p:cNvPr id="67" name="Shape 67"/>
          <p:cNvSpPr txBox="1">
            <a:spLocks noGrp="1"/>
          </p:cNvSpPr>
          <p:nvPr>
            <p:ph type="body" idx="1"/>
          </p:nvPr>
        </p:nvSpPr>
        <p:spPr>
          <a:xfrm>
            <a:off x="311700" y="966175"/>
            <a:ext cx="8520600" cy="4283100"/>
          </a:xfrm>
          <a:prstGeom prst="rect">
            <a:avLst/>
          </a:prstGeom>
        </p:spPr>
        <p:txBody>
          <a:bodyPr wrap="square" lIns="91425" tIns="91425" rIns="91425" bIns="91425" anchor="t" anchorCtr="0">
            <a:noAutofit/>
          </a:bodyPr>
          <a:lstStyle/>
          <a:p>
            <a:pPr marL="457200" lvl="0" indent="-317500" rtl="0">
              <a:spcBef>
                <a:spcPts val="0"/>
              </a:spcBef>
              <a:spcAft>
                <a:spcPts val="0"/>
              </a:spcAft>
              <a:buClr>
                <a:srgbClr val="666666"/>
              </a:buClr>
              <a:buSzPts val="1400"/>
              <a:buAutoNum type="arabicPeriod" startAt="5"/>
            </a:pPr>
            <a:r>
              <a:rPr lang="en" sz="1400">
                <a:solidFill>
                  <a:srgbClr val="666666"/>
                </a:solidFill>
              </a:rPr>
              <a:t>What is the plan for completion/progress for the coming 6-12 months</a:t>
            </a:r>
            <a:endParaRPr sz="1400">
              <a:solidFill>
                <a:srgbClr val="666666"/>
              </a:solidFill>
            </a:endParaRPr>
          </a:p>
          <a:p>
            <a:pPr marL="914400" lvl="1" indent="-317500" rtl="0">
              <a:spcBef>
                <a:spcPts val="0"/>
              </a:spcBef>
              <a:spcAft>
                <a:spcPts val="0"/>
              </a:spcAft>
              <a:buClr>
                <a:srgbClr val="000000"/>
              </a:buClr>
              <a:buSzPts val="1400"/>
              <a:buChar char="○"/>
            </a:pPr>
            <a:r>
              <a:rPr lang="en">
                <a:solidFill>
                  <a:srgbClr val="000000"/>
                </a:solidFill>
              </a:rPr>
              <a:t>We have set up a joint session at the next plenary.  Hope by having this joint discussion might either get more volunteers for the IG tasks, or get encouragement from possible adopters.  In the next 6 months we hope to move forward on our two tasks (Appraisal and Digital Preservation) or reassess these goals.</a:t>
            </a:r>
            <a:endParaRPr>
              <a:solidFill>
                <a:srgbClr val="000000"/>
              </a:solidFill>
            </a:endParaRPr>
          </a:p>
          <a:p>
            <a:pPr marL="0" lvl="0" indent="0" rtl="0">
              <a:spcBef>
                <a:spcPts val="0"/>
              </a:spcBef>
              <a:spcAft>
                <a:spcPts val="0"/>
              </a:spcAft>
              <a:buNone/>
            </a:pPr>
            <a:endParaRPr>
              <a:solidFill>
                <a:srgbClr val="000000"/>
              </a:solidFill>
            </a:endParaRPr>
          </a:p>
          <a:p>
            <a:pPr marL="0" lvl="0" indent="0" rtl="0">
              <a:spcBef>
                <a:spcPts val="0"/>
              </a:spcBef>
              <a:spcAft>
                <a:spcPts val="0"/>
              </a:spcAft>
              <a:buNone/>
            </a:pPr>
            <a:endParaRPr sz="600">
              <a:solidFill>
                <a:srgbClr val="000000"/>
              </a:solidFill>
            </a:endParaRPr>
          </a:p>
          <a:p>
            <a:pPr marL="457200" lvl="0" indent="-317500" rtl="0">
              <a:spcBef>
                <a:spcPts val="0"/>
              </a:spcBef>
              <a:spcAft>
                <a:spcPts val="0"/>
              </a:spcAft>
              <a:buClr>
                <a:srgbClr val="666666"/>
              </a:buClr>
              <a:buSzPts val="1400"/>
              <a:buAutoNum type="arabicPeriod" startAt="5"/>
            </a:pPr>
            <a:r>
              <a:rPr lang="en" sz="1400">
                <a:solidFill>
                  <a:srgbClr val="666666"/>
                </a:solidFill>
              </a:rPr>
              <a:t>Is your work related to/coordinated with other WG/IGs?</a:t>
            </a:r>
            <a:endParaRPr sz="1400">
              <a:solidFill>
                <a:srgbClr val="666666"/>
              </a:solidFill>
            </a:endParaRPr>
          </a:p>
          <a:p>
            <a:pPr marL="914400" lvl="1" indent="-317500" rtl="0">
              <a:spcBef>
                <a:spcPts val="0"/>
              </a:spcBef>
              <a:spcAft>
                <a:spcPts val="0"/>
              </a:spcAft>
              <a:buClr>
                <a:srgbClr val="000000"/>
              </a:buClr>
              <a:buSzPts val="1400"/>
              <a:buChar char="○"/>
            </a:pPr>
            <a:r>
              <a:rPr lang="en">
                <a:solidFill>
                  <a:srgbClr val="000000"/>
                </a:solidFill>
              </a:rPr>
              <a:t>Yes … We have asked other WGs and IGs to present their groups in our sessions (see P10 as an example) and are planning a joint session with the Libraries IG for P11, but see more connections not being leveraged from many other IGs/WGs.</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t>Archives and Records Professionals for Research Data IG</a:t>
            </a:r>
            <a:endParaRPr sz="2400"/>
          </a:p>
        </p:txBody>
      </p:sp>
      <p:sp>
        <p:nvSpPr>
          <p:cNvPr id="73" name="Shape 73"/>
          <p:cNvSpPr txBox="1">
            <a:spLocks noGrp="1"/>
          </p:cNvSpPr>
          <p:nvPr>
            <p:ph type="body" idx="1"/>
          </p:nvPr>
        </p:nvSpPr>
        <p:spPr>
          <a:xfrm>
            <a:off x="311700" y="966175"/>
            <a:ext cx="8520600" cy="2520600"/>
          </a:xfrm>
          <a:prstGeom prst="rect">
            <a:avLst/>
          </a:prstGeom>
        </p:spPr>
        <p:txBody>
          <a:bodyPr wrap="square" lIns="91425" tIns="91425" rIns="91425" bIns="91425" anchor="t" anchorCtr="0">
            <a:noAutofit/>
          </a:bodyPr>
          <a:lstStyle/>
          <a:p>
            <a:pPr marL="457200" lvl="0" indent="-317500" rtl="0">
              <a:spcBef>
                <a:spcPts val="0"/>
              </a:spcBef>
              <a:spcAft>
                <a:spcPts val="0"/>
              </a:spcAft>
              <a:buClr>
                <a:schemeClr val="dk1"/>
              </a:buClr>
              <a:buSzPts val="1400"/>
              <a:buAutoNum type="arabicPeriod" startAt="7"/>
            </a:pPr>
            <a:r>
              <a:rPr lang="en" sz="1400">
                <a:solidFill>
                  <a:srgbClr val="666666"/>
                </a:solidFill>
              </a:rPr>
              <a:t>How does your work fit into the RDA mission? </a:t>
            </a:r>
            <a:endParaRPr sz="1400">
              <a:solidFill>
                <a:srgbClr val="666666"/>
              </a:solidFill>
            </a:endParaRPr>
          </a:p>
          <a:p>
            <a:pPr marL="914400" lvl="1" indent="-317500" rtl="0">
              <a:spcBef>
                <a:spcPts val="0"/>
              </a:spcBef>
              <a:spcAft>
                <a:spcPts val="0"/>
              </a:spcAft>
              <a:buClr>
                <a:srgbClr val="000000"/>
              </a:buClr>
              <a:buSzPts val="1400"/>
              <a:buChar char="○"/>
            </a:pPr>
            <a:r>
              <a:rPr lang="en">
                <a:solidFill>
                  <a:srgbClr val="000000"/>
                </a:solidFill>
              </a:rPr>
              <a:t>From our case statement: </a:t>
            </a:r>
            <a:endParaRPr>
              <a:solidFill>
                <a:srgbClr val="000000"/>
              </a:solidFill>
            </a:endParaRPr>
          </a:p>
          <a:p>
            <a:pPr marL="914400" lvl="0" indent="0" rtl="0">
              <a:spcBef>
                <a:spcPts val="0"/>
              </a:spcBef>
              <a:spcAft>
                <a:spcPts val="0"/>
              </a:spcAft>
              <a:buNone/>
            </a:pPr>
            <a:r>
              <a:rPr lang="en" sz="1400">
                <a:solidFill>
                  <a:srgbClr val="000000"/>
                </a:solidFill>
              </a:rPr>
              <a:t>“The IG is explicitly aligned with RDA’s goal to build social bridges that enable the open sharing of data. Specifically, the IG will build relationships among professionals who are committed to developing data sharing frameworks and practices that are able to withstand the various challenges introduced by the passage of time: technological obsolescence, loss of contextual understanding of data, and resource constraints that make it impractical to commit to preserving all data forever”.</a:t>
            </a:r>
            <a:endParaRPr sz="1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t>Archives and Records Professionals for Research Data IG</a:t>
            </a:r>
            <a:endParaRPr/>
          </a:p>
        </p:txBody>
      </p:sp>
      <p:sp>
        <p:nvSpPr>
          <p:cNvPr id="79" name="Shape 79"/>
          <p:cNvSpPr txBox="1">
            <a:spLocks noGrp="1"/>
          </p:cNvSpPr>
          <p:nvPr>
            <p:ph type="body" idx="1"/>
          </p:nvPr>
        </p:nvSpPr>
        <p:spPr>
          <a:xfrm>
            <a:off x="311700" y="923875"/>
            <a:ext cx="8520600" cy="39519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400"/>
              <a:t>Current tasks</a:t>
            </a:r>
            <a:endParaRPr sz="1400"/>
          </a:p>
          <a:p>
            <a:pPr marL="0" lvl="0" indent="0">
              <a:spcBef>
                <a:spcPts val="1600"/>
              </a:spcBef>
              <a:spcAft>
                <a:spcPts val="0"/>
              </a:spcAft>
              <a:buNone/>
            </a:pPr>
            <a:r>
              <a:rPr lang="en" sz="1400">
                <a:solidFill>
                  <a:srgbClr val="000000"/>
                </a:solidFill>
              </a:rPr>
              <a:t>Digital Preservation Task</a:t>
            </a:r>
            <a:endParaRPr sz="1400">
              <a:solidFill>
                <a:srgbClr val="000000"/>
              </a:solidFill>
            </a:endParaRPr>
          </a:p>
          <a:p>
            <a:pPr marL="457200" lvl="0" indent="-317500" rtl="0">
              <a:spcBef>
                <a:spcPts val="1600"/>
              </a:spcBef>
              <a:spcAft>
                <a:spcPts val="0"/>
              </a:spcAft>
              <a:buClr>
                <a:srgbClr val="000000"/>
              </a:buClr>
              <a:buSzPts val="1400"/>
              <a:buChar char="●"/>
            </a:pPr>
            <a:r>
              <a:rPr lang="en" sz="1400">
                <a:solidFill>
                  <a:srgbClr val="000000"/>
                </a:solidFill>
              </a:rPr>
              <a:t>To establish the Archives and Records Professionals IG as experts in digital preservation within RDA. To create high level guidance for researchers giving advice on how they can address digital preservation.</a:t>
            </a:r>
            <a:endParaRPr sz="1400">
              <a:solidFill>
                <a:srgbClr val="000000"/>
              </a:solidFill>
            </a:endParaRPr>
          </a:p>
          <a:p>
            <a:pPr marL="914400" lvl="1" indent="-317500" rtl="0">
              <a:spcBef>
                <a:spcPts val="0"/>
              </a:spcBef>
              <a:spcAft>
                <a:spcPts val="0"/>
              </a:spcAft>
              <a:buClr>
                <a:srgbClr val="000000"/>
              </a:buClr>
              <a:buSzPts val="1400"/>
              <a:buChar char="○"/>
            </a:pPr>
            <a:r>
              <a:rPr lang="en" sz="1400">
                <a:solidFill>
                  <a:srgbClr val="000000"/>
                </a:solidFill>
              </a:rPr>
              <a:t>Provide useful guidance aimed at researchers both</a:t>
            </a:r>
            <a:r>
              <a:rPr lang="en">
                <a:solidFill>
                  <a:srgbClr val="000000"/>
                </a:solidFill>
              </a:rPr>
              <a:t> </a:t>
            </a:r>
            <a:r>
              <a:rPr lang="en" sz="1400">
                <a:solidFill>
                  <a:srgbClr val="000000"/>
                </a:solidFill>
              </a:rPr>
              <a:t>inside and outside RDA</a:t>
            </a:r>
            <a:endParaRPr sz="1400">
              <a:solidFill>
                <a:srgbClr val="000000"/>
              </a:solidFill>
            </a:endParaRPr>
          </a:p>
          <a:p>
            <a:pPr marL="914400" lvl="1" indent="-317500" rtl="0">
              <a:spcBef>
                <a:spcPts val="0"/>
              </a:spcBef>
              <a:spcAft>
                <a:spcPts val="0"/>
              </a:spcAft>
              <a:buClr>
                <a:srgbClr val="000000"/>
              </a:buClr>
              <a:buSzPts val="1400"/>
              <a:buChar char="○"/>
            </a:pPr>
            <a:r>
              <a:rPr lang="en" sz="1400">
                <a:solidFill>
                  <a:srgbClr val="000000"/>
                </a:solidFill>
              </a:rPr>
              <a:t>Introduce researchers to archival terminology and its</a:t>
            </a:r>
            <a:r>
              <a:rPr lang="en">
                <a:solidFill>
                  <a:srgbClr val="000000"/>
                </a:solidFill>
              </a:rPr>
              <a:t> </a:t>
            </a:r>
            <a:r>
              <a:rPr lang="en" sz="1400">
                <a:solidFill>
                  <a:srgbClr val="000000"/>
                </a:solidFill>
              </a:rPr>
              <a:t>connection to research data management practices</a:t>
            </a:r>
            <a:endParaRPr>
              <a:solidFill>
                <a:srgbClr val="000000"/>
              </a:solidFill>
            </a:endParaRPr>
          </a:p>
          <a:p>
            <a:pPr marL="914400" lvl="1" indent="-317500" rtl="0">
              <a:spcBef>
                <a:spcPts val="0"/>
              </a:spcBef>
              <a:spcAft>
                <a:spcPts val="0"/>
              </a:spcAft>
              <a:buClr>
                <a:srgbClr val="000000"/>
              </a:buClr>
              <a:buSzPts val="1400"/>
              <a:buChar char="○"/>
            </a:pPr>
            <a:r>
              <a:rPr lang="en" sz="1400">
                <a:solidFill>
                  <a:srgbClr val="000000"/>
                </a:solidFill>
              </a:rPr>
              <a:t>Build on the 2013 NDSA’s Levels of Digital</a:t>
            </a:r>
            <a:r>
              <a:rPr lang="en">
                <a:solidFill>
                  <a:srgbClr val="000000"/>
                </a:solidFill>
              </a:rPr>
              <a:t> </a:t>
            </a:r>
            <a:r>
              <a:rPr lang="en" sz="1400">
                <a:solidFill>
                  <a:srgbClr val="000000"/>
                </a:solidFill>
              </a:rPr>
              <a:t>Preservation document</a:t>
            </a:r>
            <a:endParaRPr sz="1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t>Archives and Records Professionals for Research Data IG</a:t>
            </a:r>
            <a:endParaRPr/>
          </a:p>
        </p:txBody>
      </p:sp>
      <p:sp>
        <p:nvSpPr>
          <p:cNvPr id="85" name="Shape 85"/>
          <p:cNvSpPr txBox="1">
            <a:spLocks noGrp="1"/>
          </p:cNvSpPr>
          <p:nvPr>
            <p:ph type="body" idx="1"/>
          </p:nvPr>
        </p:nvSpPr>
        <p:spPr>
          <a:xfrm>
            <a:off x="311700" y="923875"/>
            <a:ext cx="8520600" cy="39519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400"/>
              <a:t>Current tasks</a:t>
            </a:r>
            <a:endParaRPr sz="1400"/>
          </a:p>
          <a:p>
            <a:pPr marL="0" lvl="0" indent="0" rtl="0">
              <a:spcBef>
                <a:spcPts val="1600"/>
              </a:spcBef>
              <a:spcAft>
                <a:spcPts val="0"/>
              </a:spcAft>
              <a:buNone/>
            </a:pPr>
            <a:r>
              <a:rPr lang="en" sz="1400">
                <a:solidFill>
                  <a:srgbClr val="000000"/>
                </a:solidFill>
              </a:rPr>
              <a:t>Appraisal Task</a:t>
            </a:r>
            <a:endParaRPr sz="1400">
              <a:solidFill>
                <a:srgbClr val="000000"/>
              </a:solidFill>
            </a:endParaRPr>
          </a:p>
          <a:p>
            <a:pPr marL="457200" lvl="0" indent="-317500" rtl="0">
              <a:spcBef>
                <a:spcPts val="1600"/>
              </a:spcBef>
              <a:spcAft>
                <a:spcPts val="0"/>
              </a:spcAft>
              <a:buClr>
                <a:srgbClr val="000000"/>
              </a:buClr>
              <a:buSzPts val="1400"/>
              <a:buChar char="●"/>
            </a:pPr>
            <a:r>
              <a:rPr lang="en" sz="1400">
                <a:solidFill>
                  <a:srgbClr val="000000"/>
                </a:solidFill>
              </a:rPr>
              <a:t>A short, user friendly guide to appraisal for research data. The audience for this resource would include domain researchers to introduce them to the topic as well as people/organizations with little or no access to archival professionals in their organization. </a:t>
            </a:r>
            <a:endParaRPr sz="1400">
              <a:solidFill>
                <a:srgbClr val="000000"/>
              </a:solidFill>
            </a:endParaRPr>
          </a:p>
          <a:p>
            <a:pPr marL="457200" lvl="0" indent="-317500" rtl="0">
              <a:spcBef>
                <a:spcPts val="0"/>
              </a:spcBef>
              <a:spcAft>
                <a:spcPts val="0"/>
              </a:spcAft>
              <a:buClr>
                <a:srgbClr val="000000"/>
              </a:buClr>
              <a:buSzPts val="1400"/>
              <a:buChar char="●"/>
            </a:pPr>
            <a:r>
              <a:rPr lang="en" sz="1400">
                <a:solidFill>
                  <a:srgbClr val="000000"/>
                </a:solidFill>
              </a:rPr>
              <a:t>Built around 4 themes identified at the Barcelona Plenary: </a:t>
            </a:r>
            <a:endParaRPr sz="1400">
              <a:solidFill>
                <a:srgbClr val="000000"/>
              </a:solidFill>
            </a:endParaRPr>
          </a:p>
          <a:p>
            <a:pPr marL="914400" lvl="1" indent="-317500" rtl="0">
              <a:spcBef>
                <a:spcPts val="0"/>
              </a:spcBef>
              <a:spcAft>
                <a:spcPts val="0"/>
              </a:spcAft>
              <a:buClr>
                <a:srgbClr val="000000"/>
              </a:buClr>
              <a:buSzPts val="1400"/>
              <a:buChar char="○"/>
            </a:pPr>
            <a:r>
              <a:rPr lang="en" sz="1400">
                <a:solidFill>
                  <a:srgbClr val="000000"/>
                </a:solidFill>
              </a:rPr>
              <a:t>Introduction to appraisal</a:t>
            </a:r>
            <a:endParaRPr>
              <a:solidFill>
                <a:srgbClr val="000000"/>
              </a:solidFill>
            </a:endParaRPr>
          </a:p>
          <a:p>
            <a:pPr marL="914400" lvl="1" indent="-317500" rtl="0">
              <a:spcBef>
                <a:spcPts val="0"/>
              </a:spcBef>
              <a:spcAft>
                <a:spcPts val="0"/>
              </a:spcAft>
              <a:buClr>
                <a:srgbClr val="000000"/>
              </a:buClr>
              <a:buSzPts val="1400"/>
              <a:buChar char="○"/>
            </a:pPr>
            <a:r>
              <a:rPr lang="en">
                <a:solidFill>
                  <a:srgbClr val="000000"/>
                </a:solidFill>
              </a:rPr>
              <a:t>D</a:t>
            </a:r>
            <a:r>
              <a:rPr lang="en" sz="1400">
                <a:solidFill>
                  <a:srgbClr val="000000"/>
                </a:solidFill>
              </a:rPr>
              <a:t>eveloping an appraisal process</a:t>
            </a:r>
            <a:endParaRPr>
              <a:solidFill>
                <a:srgbClr val="000000"/>
              </a:solidFill>
            </a:endParaRPr>
          </a:p>
          <a:p>
            <a:pPr marL="914400" lvl="1" indent="-317500" rtl="0">
              <a:spcBef>
                <a:spcPts val="0"/>
              </a:spcBef>
              <a:spcAft>
                <a:spcPts val="0"/>
              </a:spcAft>
              <a:buClr>
                <a:srgbClr val="000000"/>
              </a:buClr>
              <a:buSzPts val="1400"/>
              <a:buChar char="○"/>
            </a:pPr>
            <a:r>
              <a:rPr lang="en">
                <a:solidFill>
                  <a:srgbClr val="000000"/>
                </a:solidFill>
              </a:rPr>
              <a:t>M</a:t>
            </a:r>
            <a:r>
              <a:rPr lang="en" sz="1400">
                <a:solidFill>
                  <a:srgbClr val="000000"/>
                </a:solidFill>
              </a:rPr>
              <a:t>etadata for appraisal</a:t>
            </a:r>
            <a:endParaRPr>
              <a:solidFill>
                <a:srgbClr val="000000"/>
              </a:solidFill>
            </a:endParaRPr>
          </a:p>
          <a:p>
            <a:pPr marL="914400" lvl="1" indent="-317500" rtl="0">
              <a:spcBef>
                <a:spcPts val="0"/>
              </a:spcBef>
              <a:spcAft>
                <a:spcPts val="0"/>
              </a:spcAft>
              <a:buClr>
                <a:srgbClr val="000000"/>
              </a:buClr>
              <a:buSzPts val="1400"/>
              <a:buChar char="○"/>
            </a:pPr>
            <a:r>
              <a:rPr lang="en">
                <a:solidFill>
                  <a:srgbClr val="000000"/>
                </a:solidFill>
              </a:rPr>
              <a:t>D</a:t>
            </a:r>
            <a:r>
              <a:rPr lang="en" sz="1400">
                <a:solidFill>
                  <a:srgbClr val="000000"/>
                </a:solidFill>
              </a:rPr>
              <a:t>isposit</a:t>
            </a:r>
            <a:r>
              <a:rPr lang="en">
                <a:solidFill>
                  <a:srgbClr val="000000"/>
                </a:solidFill>
              </a:rPr>
              <a:t>ion of materials</a:t>
            </a:r>
            <a:endParaRPr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216425"/>
            <a:ext cx="8520600" cy="572700"/>
          </a:xfrm>
          <a:prstGeom prst="rect">
            <a:avLst/>
          </a:prstGeom>
        </p:spPr>
        <p:txBody>
          <a:bodyPr wrap="square" lIns="91425" tIns="91425" rIns="91425" bIns="91425" anchor="t" anchorCtr="0">
            <a:noAutofit/>
          </a:bodyPr>
          <a:lstStyle/>
          <a:p>
            <a:pPr marL="0" lvl="0" indent="0">
              <a:spcBef>
                <a:spcPts val="0"/>
              </a:spcBef>
              <a:spcAft>
                <a:spcPts val="0"/>
              </a:spcAft>
              <a:buNone/>
            </a:pPr>
            <a:r>
              <a:rPr lang="en" sz="2400"/>
              <a:t>Archives and Records Professionals for Research Data IG</a:t>
            </a:r>
            <a:endParaRPr/>
          </a:p>
        </p:txBody>
      </p:sp>
      <p:sp>
        <p:nvSpPr>
          <p:cNvPr id="91" name="Shape 91"/>
          <p:cNvSpPr txBox="1">
            <a:spLocks noGrp="1"/>
          </p:cNvSpPr>
          <p:nvPr>
            <p:ph type="body" idx="1"/>
          </p:nvPr>
        </p:nvSpPr>
        <p:spPr>
          <a:xfrm>
            <a:off x="311700" y="923875"/>
            <a:ext cx="8520600" cy="3416400"/>
          </a:xfrm>
          <a:prstGeom prst="rect">
            <a:avLst/>
          </a:prstGeom>
        </p:spPr>
        <p:txBody>
          <a:bodyPr wrap="square" lIns="91425" tIns="91425" rIns="91425" bIns="91425" anchor="t" anchorCtr="0">
            <a:noAutofit/>
          </a:bodyPr>
          <a:lstStyle/>
          <a:p>
            <a:pPr marL="0" lvl="0" indent="0">
              <a:spcBef>
                <a:spcPts val="0"/>
              </a:spcBef>
              <a:spcAft>
                <a:spcPts val="0"/>
              </a:spcAft>
              <a:buNone/>
            </a:pPr>
            <a:r>
              <a:rPr lang="en" sz="1400"/>
              <a:t>Goals: Are you on track?</a:t>
            </a:r>
            <a:endParaRPr sz="1400"/>
          </a:p>
          <a:p>
            <a:pPr marL="457200" lvl="0" indent="-317500">
              <a:spcBef>
                <a:spcPts val="1600"/>
              </a:spcBef>
              <a:spcAft>
                <a:spcPts val="0"/>
              </a:spcAft>
              <a:buSzPts val="1400"/>
              <a:buChar char="●"/>
            </a:pPr>
            <a:r>
              <a:rPr lang="en" sz="1400">
                <a:solidFill>
                  <a:srgbClr val="000000"/>
                </a:solidFill>
              </a:rPr>
              <a:t>How does that get measured?  </a:t>
            </a:r>
            <a:r>
              <a:rPr lang="en" sz="1400">
                <a:solidFill>
                  <a:schemeClr val="dk1"/>
                </a:solidFill>
              </a:rPr>
              <a:t>We have not yet achieved our goals.  </a:t>
            </a:r>
            <a:r>
              <a:rPr lang="en" sz="1400">
                <a:solidFill>
                  <a:srgbClr val="000000"/>
                </a:solidFill>
              </a:rPr>
              <a:t>I would say we are still building our place in the RDA community and that is an underlying part of meeting our goals.</a:t>
            </a:r>
            <a:endParaRPr sz="1400">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1385</Words>
  <Application>Microsoft Macintosh PowerPoint</Application>
  <PresentationFormat>On-screen Show (16:9)</PresentationFormat>
  <Paragraphs>81</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Simple Light</vt:lpstr>
      <vt:lpstr>Archives and Records Professionals for Research Data IG</vt:lpstr>
      <vt:lpstr>Archives and Records Professionals for Research Data IG</vt:lpstr>
      <vt:lpstr>Archives and Records Professionals for Research Data IG</vt:lpstr>
      <vt:lpstr>Archives and Records Professionals for Research Data IG</vt:lpstr>
      <vt:lpstr>Archives and Records Professionals for Research Data IG</vt:lpstr>
      <vt:lpstr>Archives and Records Professionals for Research Data IG</vt:lpstr>
      <vt:lpstr>Archives and Records Professionals for Research Data IG</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Archives and Records Professionals for Research Data IG</dc:title>
  <cp:lastModifiedBy>Lynn Yarmey</cp:lastModifiedBy>
  <cp:revision>1</cp:revision>
  <dcterms:modified xsi:type="dcterms:W3CDTF">2018-01-11T21:16:04Z</dcterms:modified>
</cp:coreProperties>
</file>