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3" r:id="rId20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7424A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ngfang Wu" initials="MW" lastIdx="1" clrIdx="0"/>
  <p:cmAuthor id="1" name="Siri Jodha Khalsa" initials="S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3DBCD"/>
          </a:solidFill>
        </a:fill>
      </a:tcStyle>
    </a:wholeTbl>
    <a:band2H>
      <a:tcTxStyle/>
      <a:tcStyle>
        <a:tcBdr/>
        <a:fill>
          <a:solidFill>
            <a:srgbClr val="EAEEE7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9D9D9"/>
          </a:solidFill>
        </a:fill>
      </a:tcStyle>
    </a:wholeTbl>
    <a:band2H>
      <a:tcTxStyle/>
      <a:tcStyle>
        <a:tcBdr/>
        <a:fill>
          <a:solidFill>
            <a:schemeClr val="accent4">
              <a:lumOff val="8002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37424A"/>
        </a:fontRef>
        <a:srgbClr val="37424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8E8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37424A"/>
        </a:fontRef>
        <a:srgbClr val="37424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7424A"/>
              </a:solidFill>
              <a:prstDash val="solid"/>
              <a:round/>
            </a:ln>
          </a:top>
          <a:bottom>
            <a:ln w="25400" cap="flat">
              <a:solidFill>
                <a:srgbClr val="37424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7424A"/>
              </a:solidFill>
              <a:prstDash val="solid"/>
              <a:round/>
            </a:ln>
          </a:top>
          <a:bottom>
            <a:ln w="25400" cap="flat">
              <a:solidFill>
                <a:srgbClr val="37424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DCE"/>
          </a:solidFill>
        </a:fill>
      </a:tcStyle>
    </a:wholeTbl>
    <a:band2H>
      <a:tcTxStyle/>
      <a:tcStyle>
        <a:tcBdr/>
        <a:fill>
          <a:solidFill>
            <a:srgbClr val="E7E8E8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37424A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37424A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37424A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rgbClr val="37424A"/>
              </a:solidFill>
              <a:prstDash val="solid"/>
              <a:round/>
            </a:ln>
          </a:left>
          <a:right>
            <a:ln w="12700" cap="flat">
              <a:solidFill>
                <a:srgbClr val="37424A"/>
              </a:solidFill>
              <a:prstDash val="solid"/>
              <a:round/>
            </a:ln>
          </a:right>
          <a:top>
            <a:ln w="12700" cap="flat">
              <a:solidFill>
                <a:srgbClr val="37424A"/>
              </a:solidFill>
              <a:prstDash val="solid"/>
              <a:round/>
            </a:ln>
          </a:top>
          <a:bottom>
            <a:ln w="12700" cap="flat">
              <a:solidFill>
                <a:srgbClr val="37424A"/>
              </a:solidFill>
              <a:prstDash val="solid"/>
              <a:round/>
            </a:ln>
          </a:bottom>
          <a:insideH>
            <a:ln w="12700" cap="flat">
              <a:solidFill>
                <a:srgbClr val="37424A"/>
              </a:solidFill>
              <a:prstDash val="solid"/>
              <a:round/>
            </a:ln>
          </a:insideH>
          <a:insideV>
            <a:ln w="12700" cap="flat">
              <a:solidFill>
                <a:srgbClr val="37424A"/>
              </a:solidFill>
              <a:prstDash val="solid"/>
              <a:round/>
            </a:ln>
          </a:insideV>
        </a:tcBdr>
        <a:fill>
          <a:solidFill>
            <a:srgbClr val="37424A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rgbClr val="37424A"/>
              </a:solidFill>
              <a:prstDash val="solid"/>
              <a:round/>
            </a:ln>
          </a:left>
          <a:right>
            <a:ln w="12700" cap="flat">
              <a:solidFill>
                <a:srgbClr val="37424A"/>
              </a:solidFill>
              <a:prstDash val="solid"/>
              <a:round/>
            </a:ln>
          </a:right>
          <a:top>
            <a:ln w="12700" cap="flat">
              <a:solidFill>
                <a:srgbClr val="37424A"/>
              </a:solidFill>
              <a:prstDash val="solid"/>
              <a:round/>
            </a:ln>
          </a:top>
          <a:bottom>
            <a:ln w="12700" cap="flat">
              <a:solidFill>
                <a:srgbClr val="37424A"/>
              </a:solidFill>
              <a:prstDash val="solid"/>
              <a:round/>
            </a:ln>
          </a:bottom>
          <a:insideH>
            <a:ln w="12700" cap="flat">
              <a:solidFill>
                <a:srgbClr val="37424A"/>
              </a:solidFill>
              <a:prstDash val="solid"/>
              <a:round/>
            </a:ln>
          </a:insideH>
          <a:insideV>
            <a:ln w="12700" cap="flat">
              <a:solidFill>
                <a:srgbClr val="37424A"/>
              </a:solidFill>
              <a:prstDash val="solid"/>
              <a:round/>
            </a:ln>
          </a:insideV>
        </a:tcBdr>
        <a:fill>
          <a:solidFill>
            <a:srgbClr val="37424A">
              <a:alpha val="20000"/>
            </a:srgbClr>
          </a:solidFill>
        </a:fill>
      </a:tcStyle>
    </a:firstCol>
    <a:lastRow>
      <a:tcTxStyle b="on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rgbClr val="37424A"/>
              </a:solidFill>
              <a:prstDash val="solid"/>
              <a:round/>
            </a:ln>
          </a:left>
          <a:right>
            <a:ln w="12700" cap="flat">
              <a:solidFill>
                <a:srgbClr val="37424A"/>
              </a:solidFill>
              <a:prstDash val="solid"/>
              <a:round/>
            </a:ln>
          </a:right>
          <a:top>
            <a:ln w="50800" cap="flat">
              <a:solidFill>
                <a:srgbClr val="37424A"/>
              </a:solidFill>
              <a:prstDash val="solid"/>
              <a:round/>
            </a:ln>
          </a:top>
          <a:bottom>
            <a:ln w="12700" cap="flat">
              <a:solidFill>
                <a:srgbClr val="37424A"/>
              </a:solidFill>
              <a:prstDash val="solid"/>
              <a:round/>
            </a:ln>
          </a:bottom>
          <a:insideH>
            <a:ln w="12700" cap="flat">
              <a:solidFill>
                <a:srgbClr val="37424A"/>
              </a:solidFill>
              <a:prstDash val="solid"/>
              <a:round/>
            </a:ln>
          </a:insideH>
          <a:insideV>
            <a:ln w="12700" cap="flat">
              <a:solidFill>
                <a:srgbClr val="37424A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37424A"/>
        </a:fontRef>
        <a:srgbClr val="37424A"/>
      </a:tcTxStyle>
      <a:tcStyle>
        <a:tcBdr>
          <a:left>
            <a:ln w="12700" cap="flat">
              <a:solidFill>
                <a:srgbClr val="37424A"/>
              </a:solidFill>
              <a:prstDash val="solid"/>
              <a:round/>
            </a:ln>
          </a:left>
          <a:right>
            <a:ln w="12700" cap="flat">
              <a:solidFill>
                <a:srgbClr val="37424A"/>
              </a:solidFill>
              <a:prstDash val="solid"/>
              <a:round/>
            </a:ln>
          </a:right>
          <a:top>
            <a:ln w="12700" cap="flat">
              <a:solidFill>
                <a:srgbClr val="37424A"/>
              </a:solidFill>
              <a:prstDash val="solid"/>
              <a:round/>
            </a:ln>
          </a:top>
          <a:bottom>
            <a:ln w="25400" cap="flat">
              <a:solidFill>
                <a:srgbClr val="37424A"/>
              </a:solidFill>
              <a:prstDash val="solid"/>
              <a:round/>
            </a:ln>
          </a:bottom>
          <a:insideH>
            <a:ln w="12700" cap="flat">
              <a:solidFill>
                <a:srgbClr val="37424A"/>
              </a:solidFill>
              <a:prstDash val="solid"/>
              <a:round/>
            </a:ln>
          </a:insideH>
          <a:insideV>
            <a:ln w="12700" cap="flat">
              <a:solidFill>
                <a:srgbClr val="37424A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68"/>
    <p:restoredTop sz="69093"/>
  </p:normalViewPr>
  <p:slideViewPr>
    <p:cSldViewPr snapToGrid="0" snapToObjects="1">
      <p:cViewPr varScale="1">
        <p:scale>
          <a:sx n="72" d="100"/>
          <a:sy n="72" d="100"/>
        </p:scale>
        <p:origin x="21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9-20T06:41:45.443" idx="1">
    <p:pos x="6000" y="0"/>
    <p:text>remove the slides 4 &amp; 5 ?</p:text>
    <p:extLst>
      <p:ext uri="{C676402C-5697-4E1C-873F-D02D1690AC5C}">
        <p15:threadingInfo xmlns:p15="http://schemas.microsoft.com/office/powerpoint/2012/main" timeZoneBias="300"/>
      </p:ext>
    </p:extLst>
  </p:cm>
  <p:cm authorId="1" dt="2017-09-20T06:41:45.443" idx="1">
    <p:pos x="6000" y="100"/>
    <p:text>I removed 5, but think this provides good context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1" dirty="0" smtClean="0">
                <a:effectLst/>
                <a:latin typeface="+mj-lt"/>
                <a:ea typeface="+mj-ea"/>
                <a:cs typeface="+mj-cs"/>
                <a:sym typeface="Arial"/>
              </a:rPr>
              <a:t>User scenarios or use cases the IG wishes to address:</a:t>
            </a:r>
            <a:endParaRPr lang="en-US" sz="1200" b="0" i="0" dirty="0" smtClean="0">
              <a:effectLst/>
              <a:latin typeface="+mj-lt"/>
              <a:ea typeface="+mj-ea"/>
              <a:cs typeface="+mj-cs"/>
              <a:sym typeface="Arial"/>
            </a:endParaRPr>
          </a:p>
          <a:p>
            <a:pPr fontAlgn="base"/>
            <a:r>
              <a:rPr lang="en-US" sz="1200" b="0" i="0" dirty="0" smtClean="0">
                <a:effectLst/>
                <a:latin typeface="+mj-lt"/>
                <a:ea typeface="+mj-ea"/>
                <a:cs typeface="+mj-cs"/>
                <a:sym typeface="Arial"/>
              </a:rPr>
              <a:t>Data search engines are interested in developing components and practices to connect resources and results</a:t>
            </a:r>
          </a:p>
          <a:p>
            <a:pPr fontAlgn="base"/>
            <a:r>
              <a:rPr lang="en-US" sz="1200" b="0" i="0" dirty="0" smtClean="0">
                <a:effectLst/>
                <a:latin typeface="+mj-lt"/>
                <a:ea typeface="+mj-ea"/>
                <a:cs typeface="+mj-cs"/>
                <a:sym typeface="Arial"/>
              </a:rPr>
              <a:t>Data repositories are interested in improving and expanding search on their platforms</a:t>
            </a:r>
          </a:p>
          <a:p>
            <a:pPr fontAlgn="base"/>
            <a:r>
              <a:rPr lang="en-US" sz="1200" b="0" i="0" dirty="0" smtClean="0">
                <a:effectLst/>
                <a:latin typeface="+mj-lt"/>
                <a:ea typeface="+mj-ea"/>
                <a:cs typeface="+mj-cs"/>
                <a:sym typeface="Arial"/>
              </a:rPr>
              <a:t>Users are interested in better interfaces and fewer places to look for data</a:t>
            </a:r>
          </a:p>
          <a:p>
            <a:pPr fontAlgn="base"/>
            <a:r>
              <a:rPr lang="en-US" sz="1200" b="0" i="0" dirty="0" smtClean="0">
                <a:effectLst/>
                <a:latin typeface="+mj-lt"/>
                <a:ea typeface="+mj-ea"/>
                <a:cs typeface="+mj-cs"/>
                <a:sym typeface="Arial"/>
              </a:rPr>
              <a:t>Data creators are interested in a shared set of data metrics for all search engines</a:t>
            </a:r>
          </a:p>
          <a:p>
            <a:pPr fontAlgn="base"/>
            <a:r>
              <a:rPr lang="en-US" sz="1200" b="0" i="0" dirty="0" smtClean="0">
                <a:effectLst/>
                <a:latin typeface="+mj-lt"/>
                <a:ea typeface="+mj-ea"/>
                <a:cs typeface="+mj-cs"/>
                <a:sym typeface="Arial"/>
              </a:rPr>
              <a:t>Data search builders are interested in sharing knowledge and tools about ranking, relevance and content enrichment.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35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FontTx/>
              <a:buAutoNum type="arabicPeriod"/>
              <a:defRPr sz="2300"/>
            </a:pPr>
            <a:r>
              <a:rPr lang="en-US" dirty="0" smtClean="0"/>
              <a:t>Use Cases, Prototyping Tools and Test Collections:</a:t>
            </a:r>
          </a:p>
          <a:p>
            <a:pPr marL="742950" lvl="1" indent="-260350">
              <a:spcBef>
                <a:spcPts val="400"/>
              </a:spcBef>
              <a:buClr>
                <a:srgbClr val="703D29"/>
              </a:buClr>
              <a:defRPr sz="1600"/>
            </a:pPr>
            <a:r>
              <a:rPr lang="en-US" dirty="0" smtClean="0"/>
              <a:t>Identify a set of common data search use cases, leading to a set of requirements </a:t>
            </a:r>
            <a:endParaRPr lang="en-US" sz="2400" dirty="0" smtClean="0"/>
          </a:p>
          <a:p>
            <a:pPr marL="742950" lvl="1" indent="-260350">
              <a:spcBef>
                <a:spcPts val="400"/>
              </a:spcBef>
              <a:buClr>
                <a:srgbClr val="703D29"/>
              </a:buClr>
              <a:defRPr sz="1600"/>
            </a:pPr>
            <a:r>
              <a:rPr lang="en-US" dirty="0" smtClean="0"/>
              <a:t>Meant to be useable by all data discovery services</a:t>
            </a:r>
            <a:endParaRPr lang="en-US" sz="2400" dirty="0" smtClean="0"/>
          </a:p>
          <a:p>
            <a:pPr marL="514350" indent="-476250">
              <a:spcBef>
                <a:spcPts val="500"/>
              </a:spcBef>
              <a:buFontTx/>
              <a:buAutoNum type="arabicPeriod"/>
              <a:defRPr sz="2200"/>
            </a:pPr>
            <a:r>
              <a:rPr lang="en-US" dirty="0" smtClean="0"/>
              <a:t>Best Practices for Making Data Findable</a:t>
            </a:r>
          </a:p>
          <a:p>
            <a:pPr marL="742950" lvl="1" indent="-260350">
              <a:spcBef>
                <a:spcPts val="400"/>
              </a:spcBef>
              <a:buClr>
                <a:srgbClr val="703D29"/>
              </a:buClr>
              <a:defRPr sz="1600"/>
            </a:pPr>
            <a:r>
              <a:rPr lang="en-US" dirty="0" smtClean="0"/>
              <a:t>Three key perspectives: Data Provider, Data Seeker, Data Repositories</a:t>
            </a:r>
            <a:endParaRPr lang="en-US" sz="2400" dirty="0" smtClean="0"/>
          </a:p>
          <a:p>
            <a:pPr marL="457200" indent="-419100">
              <a:spcBef>
                <a:spcPts val="500"/>
              </a:spcBef>
              <a:buFontTx/>
              <a:buAutoNum type="arabicPeriod"/>
              <a:defRPr sz="2200"/>
            </a:pPr>
            <a:r>
              <a:rPr lang="en-US" dirty="0" smtClean="0"/>
              <a:t>Relevancy Ranking: </a:t>
            </a:r>
          </a:p>
          <a:p>
            <a:pPr marL="742950" lvl="1" indent="-273050">
              <a:spcBef>
                <a:spcPts val="300"/>
              </a:spcBef>
              <a:buClr>
                <a:srgbClr val="703D29"/>
              </a:buClr>
              <a:defRPr sz="1600"/>
            </a:pPr>
            <a:r>
              <a:rPr lang="en-US" dirty="0" smtClean="0"/>
              <a:t>Choose appropriate technologies for search functionality </a:t>
            </a:r>
            <a:endParaRPr lang="en-US" sz="2400" dirty="0" smtClean="0"/>
          </a:p>
          <a:p>
            <a:pPr marL="742950" lvl="1" indent="-273050">
              <a:spcBef>
                <a:spcPts val="300"/>
              </a:spcBef>
              <a:buClr>
                <a:srgbClr val="703D29"/>
              </a:buClr>
              <a:defRPr sz="1600"/>
            </a:pPr>
            <a:r>
              <a:rPr lang="en-US" dirty="0" smtClean="0"/>
              <a:t>Sharing experiences with relevancy ranking</a:t>
            </a:r>
            <a:endParaRPr lang="en-US" sz="2400" dirty="0" smtClean="0"/>
          </a:p>
          <a:p>
            <a:pPr marL="457200" indent="-419100">
              <a:spcBef>
                <a:spcPts val="500"/>
              </a:spcBef>
              <a:buFontTx/>
              <a:buAutoNum type="arabicPeriod"/>
              <a:defRPr sz="2200"/>
            </a:pPr>
            <a:r>
              <a:rPr lang="en-US" dirty="0" smtClean="0"/>
              <a:t>Metadata Enrichment:</a:t>
            </a:r>
          </a:p>
          <a:p>
            <a:pPr marL="742950" lvl="1" indent="-273050">
              <a:spcBef>
                <a:spcPts val="300"/>
              </a:spcBef>
              <a:buClr>
                <a:srgbClr val="703D29"/>
              </a:buClr>
              <a:defRPr sz="1600"/>
            </a:pPr>
            <a:r>
              <a:rPr lang="en-US" dirty="0" smtClean="0"/>
              <a:t>Survey current methods and tools for auto-generating metadata  </a:t>
            </a:r>
            <a:endParaRPr lang="en-US" sz="2400" dirty="0" smtClean="0"/>
          </a:p>
          <a:p>
            <a:pPr marL="742950" lvl="1" indent="-273050">
              <a:spcBef>
                <a:spcPts val="300"/>
              </a:spcBef>
              <a:buClr>
                <a:srgbClr val="703D29"/>
              </a:buClr>
              <a:defRPr sz="1600"/>
            </a:pPr>
            <a:r>
              <a:rPr lang="en-US" dirty="0" smtClean="0"/>
              <a:t>Document value of enriched metadata for improving search and automated workflows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22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Also, no time to reach out to other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5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effectLst/>
              </a:rPr>
              <a:t>Congratulations, your Developing Shared Paradigms for Data Discovery IG charter has been reviewed and approved by TAB, and is being passed along to the RDA Council for final endorsement!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2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7584" indent="-35559" defTabSz="512063">
              <a:spcBef>
                <a:spcPts val="300"/>
              </a:spcBef>
              <a:defRPr sz="1904" b="1"/>
            </a:pPr>
            <a:r>
              <a:rPr lang="en-US" dirty="0" smtClean="0"/>
              <a:t>Other New activities suggested in session at RDA P10: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lang="en-US" dirty="0" smtClean="0"/>
              <a:t>Cataloging and </a:t>
            </a:r>
            <a:r>
              <a:rPr lang="en-US" dirty="0" err="1" smtClean="0"/>
              <a:t>Analysing</a:t>
            </a:r>
            <a:r>
              <a:rPr lang="en-US" dirty="0" smtClean="0"/>
              <a:t> Common Data Discovery APIs;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lang="en-US" dirty="0" smtClean="0"/>
              <a:t>Data Discovery for Institutional Repositories - test recommendations, explore new insights gained through using new discovery technologies;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lang="en-US" dirty="0" smtClean="0"/>
              <a:t>Analysis of Search logs, possible follow-up activity for the existing relevancy ranking task force;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lang="en-US" dirty="0" smtClean="0"/>
              <a:t>Collection and Analysis of Data Needs - identify what people usually want to find;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899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smtClean="0"/>
              <a:t>- </a:t>
            </a:r>
            <a:r>
              <a:rPr dirty="0"/>
              <a:t>Granularity, domain-specific cross-domain issues</a:t>
            </a:r>
          </a:p>
          <a:p>
            <a:r>
              <a:rPr dirty="0"/>
              <a:t>- De-duplication of search results</a:t>
            </a:r>
          </a:p>
          <a:p>
            <a:r>
              <a:rPr dirty="0"/>
              <a:t>- Using upper-level ontologies</a:t>
            </a:r>
          </a:p>
          <a:p>
            <a:r>
              <a:rPr dirty="0"/>
              <a:t>- Search personalisation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9" descr="Shap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190"/>
            <a:ext cx="9144000" cy="5143499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971599" y="1599641"/>
            <a:ext cx="7272810" cy="1674187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55575" y="1599641"/>
            <a:ext cx="3888433" cy="2592287"/>
          </a:xfrm>
          <a:prstGeom prst="rect">
            <a:avLst/>
          </a:prstGeom>
        </p:spPr>
        <p:txBody>
          <a:bodyPr/>
          <a:lstStyle>
            <a:lvl1pPr marL="342900" indent="-114300">
              <a:spcBef>
                <a:spcPts val="300"/>
              </a:spcBef>
              <a:defRPr sz="1800"/>
            </a:lvl1pPr>
            <a:lvl2pPr marL="753268" indent="-92868">
              <a:spcBef>
                <a:spcPts val="300"/>
              </a:spcBef>
              <a:defRPr sz="1800"/>
            </a:lvl2pPr>
            <a:lvl3pPr marL="1146175" indent="-28575">
              <a:spcBef>
                <a:spcPts val="300"/>
              </a:spcBef>
              <a:defRPr sz="1800"/>
            </a:lvl3pPr>
            <a:lvl4pPr marL="1600200" indent="0">
              <a:spcBef>
                <a:spcPts val="300"/>
              </a:spcBef>
              <a:defRPr sz="1800"/>
            </a:lvl4pPr>
            <a:lvl5pPr marL="2057400" indent="0">
              <a:spcBef>
                <a:spcPts val="300"/>
              </a:spcBef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16"/>
          <p:cNvSpPr txBox="1">
            <a:spLocks noGrp="1"/>
          </p:cNvSpPr>
          <p:nvPr>
            <p:ph type="body" sz="half" idx="13"/>
          </p:nvPr>
        </p:nvSpPr>
        <p:spPr>
          <a:xfrm>
            <a:off x="4716016" y="1599640"/>
            <a:ext cx="3889126" cy="2592289"/>
          </a:xfrm>
          <a:prstGeom prst="rect">
            <a:avLst/>
          </a:prstGeom>
        </p:spPr>
        <p:txBody>
          <a:bodyPr/>
          <a:lstStyle/>
          <a:p>
            <a:pPr marL="342900" indent="-114300">
              <a:spcBef>
                <a:spcPts val="300"/>
              </a:spcBef>
              <a:defRPr sz="1800">
                <a:solidFill>
                  <a:srgbClr val="37424A"/>
                </a:solidFill>
              </a:defRPr>
            </a:pPr>
            <a:endParaRPr/>
          </a:p>
        </p:txBody>
      </p:sp>
      <p:sp>
        <p:nvSpPr>
          <p:cNvPr id="33" name="Shape 17"/>
          <p:cNvSpPr txBox="1">
            <a:spLocks noGrp="1"/>
          </p:cNvSpPr>
          <p:nvPr>
            <p:ph type="body" sz="quarter" idx="14"/>
          </p:nvPr>
        </p:nvSpPr>
        <p:spPr>
          <a:xfrm>
            <a:off x="755575" y="1011808"/>
            <a:ext cx="3888433" cy="479820"/>
          </a:xfrm>
          <a:prstGeom prst="rect">
            <a:avLst/>
          </a:prstGeom>
        </p:spPr>
        <p:txBody>
          <a:bodyPr/>
          <a:lstStyle/>
          <a:p>
            <a:pPr marL="114300" indent="-114300">
              <a:spcBef>
                <a:spcPts val="300"/>
              </a:spcBef>
              <a:buClr>
                <a:schemeClr val="accent1"/>
              </a:buClr>
              <a:buChar char="●"/>
              <a:defRPr sz="1800" b="1"/>
            </a:pPr>
            <a:endParaRPr/>
          </a:p>
        </p:txBody>
      </p:sp>
      <p:sp>
        <p:nvSpPr>
          <p:cNvPr id="34" name="Shape 18"/>
          <p:cNvSpPr txBox="1">
            <a:spLocks noGrp="1"/>
          </p:cNvSpPr>
          <p:nvPr>
            <p:ph type="body" sz="quarter" idx="15"/>
          </p:nvPr>
        </p:nvSpPr>
        <p:spPr>
          <a:xfrm>
            <a:off x="4716017" y="1011808"/>
            <a:ext cx="3888433" cy="479820"/>
          </a:xfrm>
          <a:prstGeom prst="rect">
            <a:avLst/>
          </a:prstGeom>
        </p:spPr>
        <p:txBody>
          <a:bodyPr/>
          <a:lstStyle/>
          <a:p>
            <a:pPr marL="114300" indent="-114300">
              <a:spcBef>
                <a:spcPts val="300"/>
              </a:spcBef>
              <a:buClr>
                <a:schemeClr val="accent1"/>
              </a:buClr>
              <a:buChar char="●"/>
              <a:defRPr sz="1800" b="1"/>
            </a:pPr>
            <a:endParaRPr/>
          </a:p>
        </p:txBody>
      </p:sp>
      <p:sp>
        <p:nvSpPr>
          <p:cNvPr id="35" name="Title Text"/>
          <p:cNvSpPr txBox="1"/>
          <p:nvPr/>
        </p:nvSpPr>
        <p:spPr>
          <a:xfrm>
            <a:off x="755575" y="0"/>
            <a:ext cx="7560838" cy="735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/>
          </a:bodyPr>
          <a:lstStyle>
            <a:lvl1pPr>
              <a:defRPr sz="3600" b="1">
                <a:solidFill>
                  <a:srgbClr val="58A618"/>
                </a:solidFill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3" name="Title Text"/>
          <p:cNvSpPr txBox="1"/>
          <p:nvPr/>
        </p:nvSpPr>
        <p:spPr>
          <a:xfrm>
            <a:off x="755575" y="0"/>
            <a:ext cx="7560838" cy="735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/>
          </a:bodyPr>
          <a:lstStyle>
            <a:lvl1pPr>
              <a:defRPr sz="3600" b="1">
                <a:solidFill>
                  <a:srgbClr val="58A618"/>
                </a:solidFill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6C5DDC3-4201-4E4F-AAD1-7233A9728D1F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51729" y="200760"/>
            <a:ext cx="249385" cy="246179"/>
          </a:xfrm>
        </p:spPr>
        <p:txBody>
          <a:bodyPr/>
          <a:lstStyle/>
          <a:p>
            <a:fld id="{1859580F-4677-0A47-93CE-95E85E9FB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4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6" descr="Shape 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55750" y="210376"/>
            <a:ext cx="245364" cy="226946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000">
                <a:solidFill>
                  <a:srgbClr val="58A61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755575" y="1005574"/>
            <a:ext cx="8137598" cy="3589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755575" y="0"/>
            <a:ext cx="7560838" cy="735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/>
          </a:bodyPr>
          <a:lstStyle/>
          <a:p>
            <a:r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58A618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06400" marR="0" indent="-635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1pPr>
      <a:lvl2pPr marL="768350" marR="0" indent="-254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3pPr>
      <a:lvl4pPr marL="1625600" marR="0" indent="-508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4pPr>
      <a:lvl5pPr marL="2082800" marR="0" indent="-508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5pPr>
      <a:lvl6pPr marL="2555239" marR="0" indent="-406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6pPr>
      <a:lvl7pPr marL="3012439" marR="0" indent="-406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7pPr>
      <a:lvl8pPr marL="3469640" marR="0" indent="-406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8pPr>
      <a:lvl9pPr marL="3926840" marR="0" indent="-406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58A618"/>
        </a:buClr>
        <a:buSzPct val="100000"/>
        <a:buFont typeface="Helvetica"/>
        <a:buChar char="▪"/>
        <a:tabLst/>
        <a:defRPr sz="3200" b="0" i="0" u="none" strike="noStrike" cap="none" spc="0" baseline="0">
          <a:ln>
            <a:noFill/>
          </a:ln>
          <a:solidFill>
            <a:srgbClr val="363636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29"/>
          <p:cNvSpPr txBox="1">
            <a:spLocks noGrp="1"/>
          </p:cNvSpPr>
          <p:nvPr>
            <p:ph type="ctrTitle"/>
          </p:nvPr>
        </p:nvSpPr>
        <p:spPr>
          <a:xfrm>
            <a:off x="0" y="1340069"/>
            <a:ext cx="9144001" cy="1933590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defRPr sz="3200"/>
            </a:pPr>
            <a:r>
              <a:rPr dirty="0"/>
              <a:t>Data Discovery Paradigms Interest Group</a:t>
            </a:r>
            <a:br>
              <a:rPr dirty="0"/>
            </a:br>
            <a:r>
              <a:rPr dirty="0"/>
              <a:t> </a:t>
            </a:r>
            <a:r>
              <a:rPr lang="en-US" sz="4400" dirty="0"/>
              <a:t>Report on Activities and </a:t>
            </a:r>
            <a:r>
              <a:rPr lang="en-US" sz="4400" dirty="0" smtClean="0"/>
              <a:t>Outputs</a:t>
            </a:r>
            <a:endParaRPr sz="3600" b="0" i="1" dirty="0"/>
          </a:p>
        </p:txBody>
      </p:sp>
      <p:sp>
        <p:nvSpPr>
          <p:cNvPr id="53" name="Shape 30"/>
          <p:cNvSpPr txBox="1"/>
          <p:nvPr/>
        </p:nvSpPr>
        <p:spPr>
          <a:xfrm>
            <a:off x="6191670" y="4243253"/>
            <a:ext cx="2952330" cy="797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algn="r">
              <a:defRPr sz="1200">
                <a:solidFill>
                  <a:schemeClr val="accent3">
                    <a:lumOff val="44000"/>
                  </a:schemeClr>
                </a:solidFill>
              </a:defRPr>
            </a:pPr>
            <a:r>
              <a:t>Anita de Waard, </a:t>
            </a:r>
            <a:br/>
            <a:r>
              <a:t>Siri Jodha Singh Khalsa</a:t>
            </a:r>
            <a:endParaRPr>
              <a:solidFill>
                <a:srgbClr val="000000"/>
              </a:solidFill>
            </a:endParaRPr>
          </a:p>
          <a:p>
            <a:pPr algn="r">
              <a:defRPr sz="1200">
                <a:solidFill>
                  <a:schemeClr val="accent3">
                    <a:lumOff val="44000"/>
                  </a:schemeClr>
                </a:solidFill>
              </a:defRPr>
            </a:pPr>
            <a:r>
              <a:t>Fotis Psomopoulis</a:t>
            </a:r>
            <a:endParaRPr>
              <a:solidFill>
                <a:srgbClr val="000000"/>
              </a:solidFill>
            </a:endParaRPr>
          </a:p>
          <a:p>
            <a:pPr algn="r">
              <a:defRPr sz="1200">
                <a:solidFill>
                  <a:schemeClr val="accent3">
                    <a:lumOff val="44000"/>
                  </a:schemeClr>
                </a:solidFill>
              </a:defRPr>
            </a:pPr>
            <a:r>
              <a:t>Mingfang Wu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726381" y="210376"/>
            <a:ext cx="174733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67" name="Shape 47"/>
          <p:cNvSpPr txBox="1">
            <a:spLocks noGrp="1"/>
          </p:cNvSpPr>
          <p:nvPr>
            <p:ph type="body" idx="1"/>
          </p:nvPr>
        </p:nvSpPr>
        <p:spPr>
          <a:xfrm>
            <a:off x="448234" y="880071"/>
            <a:ext cx="8444940" cy="35890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6042" indent="-136906" defTabSz="896111">
              <a:spcBef>
                <a:spcPts val="0"/>
              </a:spcBef>
              <a:defRPr sz="3136"/>
            </a:pPr>
            <a:r>
              <a:t>Users want better interfaces and fewer places to look for data.</a:t>
            </a:r>
          </a:p>
          <a:p>
            <a:pPr marL="336042" indent="-136906" defTabSz="896111">
              <a:spcBef>
                <a:spcPts val="500"/>
              </a:spcBef>
              <a:defRPr sz="3136"/>
            </a:pPr>
            <a:r>
              <a:t>Data creators need guidance on improving the findability of their data.</a:t>
            </a:r>
          </a:p>
          <a:p>
            <a:pPr marL="336042" indent="-136906" defTabSz="896111">
              <a:spcBef>
                <a:spcPts val="500"/>
              </a:spcBef>
              <a:defRPr sz="3136"/>
            </a:pPr>
            <a:r>
              <a:t>Builders of data search engines are interested in sharing knowledge and tools to improve search services.</a:t>
            </a:r>
          </a:p>
        </p:txBody>
      </p:sp>
      <p:sp>
        <p:nvSpPr>
          <p:cNvPr id="68" name="Shape 48"/>
          <p:cNvSpPr txBox="1">
            <a:spLocks noGrp="1"/>
          </p:cNvSpPr>
          <p:nvPr>
            <p:ph type="title"/>
          </p:nvPr>
        </p:nvSpPr>
        <p:spPr>
          <a:xfrm>
            <a:off x="755575" y="-1"/>
            <a:ext cx="7560837" cy="735808"/>
          </a:xfrm>
          <a:prstGeom prst="rect">
            <a:avLst/>
          </a:prstGeom>
        </p:spPr>
        <p:txBody>
          <a:bodyPr/>
          <a:lstStyle/>
          <a:p>
            <a:r>
              <a:t>Use Cases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1" build="p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726381" y="210376"/>
            <a:ext cx="174733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71" name="Shape 53"/>
          <p:cNvSpPr txBox="1">
            <a:spLocks noGrp="1"/>
          </p:cNvSpPr>
          <p:nvPr>
            <p:ph type="body" idx="1"/>
          </p:nvPr>
        </p:nvSpPr>
        <p:spPr>
          <a:xfrm>
            <a:off x="422118" y="735807"/>
            <a:ext cx="8425500" cy="4104601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10159" indent="2541">
              <a:spcBef>
                <a:spcPts val="0"/>
              </a:spcBef>
              <a:buSzTx/>
              <a:buNone/>
              <a:defRPr sz="2000" b="1"/>
            </a:pPr>
            <a:r>
              <a:t>REQ1</a:t>
            </a:r>
            <a:r>
              <a:rPr b="0"/>
              <a:t>: Indication of data availability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REQ2</a:t>
            </a:r>
            <a:r>
              <a:rPr b="0"/>
              <a:t>: Connection of data with person, institution, pub, citations, grants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REQ3</a:t>
            </a:r>
            <a:r>
              <a:rPr b="0"/>
              <a:t>: Fully annotated data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REQ4</a:t>
            </a:r>
            <a:r>
              <a:rPr b="0"/>
              <a:t>: Filtering of data based on multiple fields at the same time 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REQ5</a:t>
            </a:r>
            <a:r>
              <a:rPr b="0"/>
              <a:t>: Cross-referencing of data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REQ6</a:t>
            </a:r>
            <a:r>
              <a:rPr b="0"/>
              <a:t>: Visual analytics / inspection of data / thumbnail preview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REQ7</a:t>
            </a:r>
            <a:r>
              <a:rPr b="0"/>
              <a:t>: Sharing data in a collaborative environment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REQ8</a:t>
            </a:r>
            <a:r>
              <a:rPr b="0"/>
              <a:t>: Accompanying educational / training material</a:t>
            </a:r>
          </a:p>
          <a:p>
            <a:pPr marL="10159" indent="2541">
              <a:spcBef>
                <a:spcPts val="900"/>
              </a:spcBef>
              <a:buSzTx/>
              <a:buNone/>
              <a:defRPr sz="2000" b="1"/>
            </a:pPr>
            <a:r>
              <a:t>REQ9</a:t>
            </a:r>
            <a:r>
              <a:rPr b="0"/>
              <a:t>: Functionality similar to that of other established academic portals</a:t>
            </a:r>
          </a:p>
        </p:txBody>
      </p:sp>
      <p:sp>
        <p:nvSpPr>
          <p:cNvPr id="72" name="Shape 54"/>
          <p:cNvSpPr txBox="1">
            <a:spLocks noGrp="1"/>
          </p:cNvSpPr>
          <p:nvPr>
            <p:ph type="title"/>
          </p:nvPr>
        </p:nvSpPr>
        <p:spPr>
          <a:xfrm>
            <a:off x="755575" y="-1"/>
            <a:ext cx="7560837" cy="735808"/>
          </a:xfrm>
          <a:prstGeom prst="rect">
            <a:avLst/>
          </a:prstGeom>
        </p:spPr>
        <p:txBody>
          <a:bodyPr lIns="45699" tIns="45699" rIns="45699" bIns="45699"/>
          <a:lstStyle>
            <a:lvl1pPr defTabSz="822959">
              <a:defRPr sz="3239"/>
            </a:lvl1pPr>
          </a:lstStyle>
          <a:p>
            <a:r>
              <a:t>Ranked requirements from Use Cases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726381" y="210376"/>
            <a:ext cx="174733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75" name="Shape 60"/>
          <p:cNvSpPr txBox="1">
            <a:spLocks noGrp="1"/>
          </p:cNvSpPr>
          <p:nvPr>
            <p:ph type="body" idx="1"/>
          </p:nvPr>
        </p:nvSpPr>
        <p:spPr>
          <a:xfrm>
            <a:off x="349956" y="777259"/>
            <a:ext cx="8794044" cy="3862472"/>
          </a:xfrm>
          <a:prstGeom prst="rect">
            <a:avLst/>
          </a:prstGeom>
        </p:spPr>
        <p:txBody>
          <a:bodyPr/>
          <a:lstStyle/>
          <a:p>
            <a:pPr marL="139700" indent="-139700">
              <a:spcBef>
                <a:spcPts val="300"/>
              </a:spcBef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1:</a:t>
            </a:r>
            <a:r>
              <a:rPr b="0"/>
              <a:t> Provide a range of query interfaces to different various data search styles.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2:</a:t>
            </a:r>
            <a:r>
              <a:rPr b="0"/>
              <a:t> Provide multiple access points to find data (e.g keyword, browse, facets). 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3:</a:t>
            </a:r>
            <a:r>
              <a:rPr b="0"/>
              <a:t> Make it easier to judge relevance, accessibility and reusability. 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4:</a:t>
            </a:r>
            <a:r>
              <a:rPr b="0"/>
              <a:t> Make individual metadata records readable and analysable.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5:</a:t>
            </a:r>
            <a:r>
              <a:rPr b="0"/>
              <a:t> Be able to output bibliographic references.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6:</a:t>
            </a:r>
            <a:r>
              <a:rPr b="0"/>
              <a:t> Provide feedback about data usage statistics.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7:</a:t>
            </a:r>
            <a:r>
              <a:rPr b="0"/>
              <a:t> Be consistent with other repositories.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8: </a:t>
            </a:r>
            <a:r>
              <a:rPr b="0"/>
              <a:t>Identify and aggregate records that describe the same data object.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9:</a:t>
            </a:r>
            <a:r>
              <a:rPr b="0"/>
              <a:t> Make records easily indexed and searchable by major web search engines.</a:t>
            </a:r>
          </a:p>
          <a:p>
            <a:pPr marL="139700" indent="-139700">
              <a:buSzTx/>
              <a:buNone/>
              <a:defRPr sz="1800" b="1">
                <a:solidFill>
                  <a:srgbClr val="000000"/>
                </a:solidFill>
              </a:defRPr>
            </a:pPr>
            <a:r>
              <a:t>REC 10:</a:t>
            </a:r>
            <a:r>
              <a:rPr b="0"/>
              <a:t> Follow API search standards and community adopted vocabularies.</a:t>
            </a:r>
          </a:p>
        </p:txBody>
      </p:sp>
      <p:sp>
        <p:nvSpPr>
          <p:cNvPr id="76" name="Shape 61"/>
          <p:cNvSpPr txBox="1">
            <a:spLocks noGrp="1"/>
          </p:cNvSpPr>
          <p:nvPr>
            <p:ph type="title"/>
          </p:nvPr>
        </p:nvSpPr>
        <p:spPr>
          <a:xfrm>
            <a:off x="710875" y="-1"/>
            <a:ext cx="7560899" cy="735752"/>
          </a:xfrm>
          <a:prstGeom prst="rect">
            <a:avLst/>
          </a:prstGeom>
        </p:spPr>
        <p:txBody>
          <a:bodyPr/>
          <a:lstStyle>
            <a:lvl1pPr defTabSz="685800">
              <a:defRPr sz="2700"/>
            </a:lvl1pPr>
          </a:lstStyle>
          <a:p>
            <a:r>
              <a:t>Ten Recommendations for Data Repositories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6381" y="210376"/>
            <a:ext cx="174733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79" name="Requirements derived from use cas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Requirements derived from use cases</a:t>
            </a:r>
          </a:p>
          <a:p>
            <a:r>
              <a:t>Recommendations for data repositories</a:t>
            </a:r>
          </a:p>
          <a:p>
            <a:r>
              <a:t>Combined into manuscript submitted to</a:t>
            </a:r>
          </a:p>
          <a:p>
            <a:pPr marL="806450" lvl="1" indent="-63500"/>
            <a:r>
              <a:t>Library &amp; Information Science Research</a:t>
            </a:r>
          </a:p>
        </p:txBody>
      </p:sp>
      <p:sp>
        <p:nvSpPr>
          <p:cNvPr id="80" name="Combined outpu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Combined outputs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726381" y="210376"/>
            <a:ext cx="174733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83" name="Shape 66"/>
          <p:cNvSpPr txBox="1">
            <a:spLocks noGrp="1"/>
          </p:cNvSpPr>
          <p:nvPr>
            <p:ph type="body" idx="1"/>
          </p:nvPr>
        </p:nvSpPr>
        <p:spPr>
          <a:xfrm>
            <a:off x="467195" y="1241779"/>
            <a:ext cx="8137598" cy="2935155"/>
          </a:xfrm>
          <a:prstGeom prst="rect">
            <a:avLst/>
          </a:prstGeom>
        </p:spPr>
        <p:txBody>
          <a:bodyPr/>
          <a:lstStyle/>
          <a:p>
            <a:pPr marL="0" indent="203200" algn="ctr">
              <a:spcBef>
                <a:spcPts val="0"/>
              </a:spcBef>
              <a:buSzTx/>
              <a:buNone/>
              <a:defRPr sz="2800" i="1"/>
            </a:pPr>
            <a:r>
              <a:t>Ten Simple Rules for Finding Research Data</a:t>
            </a:r>
          </a:p>
          <a:p>
            <a:pPr marL="742950" lvl="1" indent="-133350">
              <a:spcBef>
                <a:spcPts val="400"/>
              </a:spcBef>
              <a:buClr>
                <a:srgbClr val="703D29"/>
              </a:buClr>
              <a:defRPr sz="2000"/>
            </a:pPr>
            <a:r>
              <a:t>Manuscript submitted to PLOS</a:t>
            </a:r>
            <a:endParaRPr sz="2400"/>
          </a:p>
          <a:p>
            <a:pPr marL="742950" lvl="1" indent="-133350">
              <a:spcBef>
                <a:spcPts val="400"/>
              </a:spcBef>
              <a:buClr>
                <a:srgbClr val="703D29"/>
              </a:buClr>
              <a:defRPr sz="2000"/>
            </a:pPr>
            <a:r>
              <a:t>Authors:  Kathleen Gregory, Siri Jodha Khalsa, Bill Michener, Fotis Psomopoulos, Anita de Waard, and Mingfang Wu</a:t>
            </a:r>
          </a:p>
        </p:txBody>
      </p:sp>
      <p:sp>
        <p:nvSpPr>
          <p:cNvPr id="84" name="Shape 67"/>
          <p:cNvSpPr txBox="1">
            <a:spLocks noGrp="1"/>
          </p:cNvSpPr>
          <p:nvPr>
            <p:ph type="title"/>
          </p:nvPr>
        </p:nvSpPr>
        <p:spPr>
          <a:xfrm>
            <a:off x="755575" y="-1"/>
            <a:ext cx="7560837" cy="735808"/>
          </a:xfrm>
          <a:prstGeom prst="rect">
            <a:avLst/>
          </a:prstGeom>
        </p:spPr>
        <p:txBody>
          <a:bodyPr/>
          <a:lstStyle/>
          <a:p>
            <a:r>
              <a:t>Best Practices for Data Seekers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726381" y="210376"/>
            <a:ext cx="174733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87" name="Shape 67"/>
          <p:cNvSpPr txBox="1">
            <a:spLocks noGrp="1"/>
          </p:cNvSpPr>
          <p:nvPr>
            <p:ph type="title"/>
          </p:nvPr>
        </p:nvSpPr>
        <p:spPr>
          <a:xfrm>
            <a:off x="755575" y="-1"/>
            <a:ext cx="7560837" cy="735808"/>
          </a:xfrm>
          <a:prstGeom prst="rect">
            <a:avLst/>
          </a:prstGeom>
        </p:spPr>
        <p:txBody>
          <a:bodyPr/>
          <a:lstStyle/>
          <a:p>
            <a:r>
              <a:t>Ten Simple Rules</a:t>
            </a:r>
          </a:p>
        </p:txBody>
      </p:sp>
      <p:sp>
        <p:nvSpPr>
          <p:cNvPr id="88" name="Shape 66"/>
          <p:cNvSpPr txBox="1">
            <a:spLocks noGrp="1"/>
          </p:cNvSpPr>
          <p:nvPr>
            <p:ph type="body" sz="half" idx="1"/>
          </p:nvPr>
        </p:nvSpPr>
        <p:spPr>
          <a:xfrm>
            <a:off x="203200" y="1054599"/>
            <a:ext cx="4440674" cy="3137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>
              <a:spcBef>
                <a:spcPts val="0"/>
              </a:spcBef>
              <a:buFontTx/>
              <a:buAutoNum type="arabicPeriod"/>
              <a:defRPr sz="2000" b="1"/>
            </a:pPr>
            <a:r>
              <a:t>Think about the data you need and why you need them.</a:t>
            </a:r>
          </a:p>
          <a:p>
            <a:pPr marL="274320" indent="-274320">
              <a:spcBef>
                <a:spcPts val="1200"/>
              </a:spcBef>
              <a:buFontTx/>
              <a:buAutoNum type="arabicPeriod"/>
              <a:defRPr sz="2000" b="1"/>
            </a:pPr>
            <a:r>
              <a:t>Select the most appropriate resource.</a:t>
            </a:r>
          </a:p>
          <a:p>
            <a:pPr marL="274320" indent="-274320">
              <a:spcBef>
                <a:spcPts val="1200"/>
              </a:spcBef>
              <a:buFontTx/>
              <a:buAutoNum type="arabicPeriod"/>
              <a:defRPr sz="2000" b="1"/>
            </a:pPr>
            <a:r>
              <a:t>Construct your query.</a:t>
            </a:r>
          </a:p>
          <a:p>
            <a:pPr marL="274320" indent="-274320">
              <a:spcBef>
                <a:spcPts val="1200"/>
              </a:spcBef>
              <a:buFontTx/>
              <a:buAutoNum type="arabicPeriod"/>
              <a:defRPr sz="2000" b="1"/>
            </a:pPr>
            <a:r>
              <a:t>Make the repository work for you.</a:t>
            </a:r>
          </a:p>
          <a:p>
            <a:pPr marL="274320" indent="-274320">
              <a:spcBef>
                <a:spcPts val="1200"/>
              </a:spcBef>
              <a:buFontTx/>
              <a:buAutoNum type="arabicPeriod"/>
              <a:defRPr sz="2000" b="1"/>
            </a:pPr>
            <a:r>
              <a:t>Refine your search.</a:t>
            </a:r>
          </a:p>
        </p:txBody>
      </p:sp>
      <p:sp>
        <p:nvSpPr>
          <p:cNvPr id="89" name="Shape 73"/>
          <p:cNvSpPr txBox="1"/>
          <p:nvPr/>
        </p:nvSpPr>
        <p:spPr>
          <a:xfrm>
            <a:off x="4549421" y="1054549"/>
            <a:ext cx="4436534" cy="313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 marL="268833" indent="-268833" defTabSz="896111">
              <a:buClr>
                <a:srgbClr val="58A618"/>
              </a:buClr>
              <a:buSzPct val="100000"/>
              <a:buAutoNum type="arabicPeriod" startAt="6"/>
              <a:defRPr sz="1960" b="1">
                <a:solidFill>
                  <a:srgbClr val="363636"/>
                </a:solidFill>
              </a:defRPr>
            </a:pPr>
            <a:r>
              <a:t>Assess data relevance and fitness-for-use.</a:t>
            </a:r>
          </a:p>
          <a:p>
            <a:pPr marL="268833" indent="-268833" defTabSz="896111">
              <a:spcBef>
                <a:spcPts val="1100"/>
              </a:spcBef>
              <a:buClr>
                <a:srgbClr val="58A618"/>
              </a:buClr>
              <a:buSzPct val="100000"/>
              <a:buAutoNum type="arabicPeriod" startAt="6"/>
              <a:defRPr sz="1960" b="1">
                <a:solidFill>
                  <a:srgbClr val="363636"/>
                </a:solidFill>
              </a:defRPr>
            </a:pPr>
            <a:r>
              <a:t>Save your search and data source details.</a:t>
            </a:r>
          </a:p>
          <a:p>
            <a:pPr marL="268833" indent="-268833" defTabSz="896111">
              <a:spcBef>
                <a:spcPts val="1100"/>
              </a:spcBef>
              <a:buClr>
                <a:srgbClr val="58A618"/>
              </a:buClr>
              <a:buSzPct val="100000"/>
              <a:buAutoNum type="arabicPeriod" startAt="6"/>
              <a:defRPr sz="1960" b="1">
                <a:solidFill>
                  <a:srgbClr val="363636"/>
                </a:solidFill>
              </a:defRPr>
            </a:pPr>
            <a:r>
              <a:t>Look for data services, not just data.</a:t>
            </a:r>
          </a:p>
          <a:p>
            <a:pPr marL="268833" indent="-268833" defTabSz="896111">
              <a:spcBef>
                <a:spcPts val="1100"/>
              </a:spcBef>
              <a:buClr>
                <a:srgbClr val="58A618"/>
              </a:buClr>
              <a:buSzPct val="100000"/>
              <a:buAutoNum type="arabicPeriod" startAt="6"/>
              <a:defRPr sz="1960" b="1">
                <a:solidFill>
                  <a:srgbClr val="363636"/>
                </a:solidFill>
              </a:defRPr>
            </a:pPr>
            <a:r>
              <a:t>Monitor the latest published data.</a:t>
            </a:r>
          </a:p>
          <a:p>
            <a:pPr marL="268833" indent="-268833" defTabSz="896111">
              <a:spcBef>
                <a:spcPts val="1100"/>
              </a:spcBef>
              <a:buClr>
                <a:srgbClr val="58A618"/>
              </a:buClr>
              <a:buSzPct val="100000"/>
              <a:buAutoNum type="arabicPeriod" startAt="6"/>
              <a:defRPr sz="1960" b="1">
                <a:solidFill>
                  <a:srgbClr val="363636"/>
                </a:solidFill>
              </a:defRPr>
            </a:pPr>
            <a:r>
              <a:t>Give back.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1" build="p" animBg="1" advAuto="0"/>
      <p:bldP spid="89" grpId="2" build="p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655750" y="210376"/>
            <a:ext cx="245364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92" name="Shape 79"/>
          <p:cNvSpPr txBox="1">
            <a:spLocks noGrp="1"/>
          </p:cNvSpPr>
          <p:nvPr>
            <p:ph type="title"/>
          </p:nvPr>
        </p:nvSpPr>
        <p:spPr>
          <a:xfrm>
            <a:off x="345974" y="-1"/>
            <a:ext cx="8303402" cy="73590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t>Mapping between the REQ, the REC and the Ten Rules</a:t>
            </a:r>
          </a:p>
        </p:txBody>
      </p:sp>
      <p:pic>
        <p:nvPicPr>
          <p:cNvPr id="93" name="Shape 80" descr="Shape 8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95425" y="852250"/>
            <a:ext cx="6228225" cy="3916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665176" y="210376"/>
            <a:ext cx="235938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96" name="Shape 85"/>
          <p:cNvSpPr txBox="1">
            <a:spLocks noGrp="1"/>
          </p:cNvSpPr>
          <p:nvPr>
            <p:ph type="body" idx="1"/>
          </p:nvPr>
        </p:nvSpPr>
        <p:spPr>
          <a:xfrm>
            <a:off x="430305" y="1005574"/>
            <a:ext cx="8462869" cy="3589048"/>
          </a:xfrm>
          <a:prstGeom prst="rect">
            <a:avLst/>
          </a:prstGeom>
        </p:spPr>
        <p:txBody>
          <a:bodyPr/>
          <a:lstStyle/>
          <a:p>
            <a:pPr marL="342900" indent="-139700">
              <a:spcBef>
                <a:spcPts val="0"/>
              </a:spcBef>
              <a:defRPr sz="2800"/>
            </a:pPr>
            <a:r>
              <a:t>Help data repositories choose appropriate technologies when implementing or improving search functionality.</a:t>
            </a:r>
          </a:p>
          <a:p>
            <a:pPr marL="342900" indent="-139700">
              <a:defRPr sz="2800"/>
            </a:pPr>
            <a:r>
              <a:t>Capture the aspirations, successes and challenges.</a:t>
            </a:r>
          </a:p>
          <a:p>
            <a:pPr marL="342900" indent="-139700">
              <a:defRPr sz="2800"/>
            </a:pPr>
            <a:r>
              <a:t>Provide a forum for sharing experiences with relevancy ranking.</a:t>
            </a:r>
          </a:p>
        </p:txBody>
      </p:sp>
      <p:sp>
        <p:nvSpPr>
          <p:cNvPr id="97" name="Shape 86"/>
          <p:cNvSpPr txBox="1">
            <a:spLocks noGrp="1"/>
          </p:cNvSpPr>
          <p:nvPr>
            <p:ph type="title"/>
          </p:nvPr>
        </p:nvSpPr>
        <p:spPr>
          <a:xfrm>
            <a:off x="755575" y="-1"/>
            <a:ext cx="7560837" cy="7358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Relevancy Ranking Survey - Objectives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1" build="p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7"/>
          <p:cNvSpPr txBox="1">
            <a:spLocks noGrp="1"/>
          </p:cNvSpPr>
          <p:nvPr>
            <p:ph type="sldNum" sz="quarter" idx="2"/>
          </p:nvPr>
        </p:nvSpPr>
        <p:spPr>
          <a:xfrm>
            <a:off x="8655750" y="210376"/>
            <a:ext cx="245364" cy="2269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100" name="Shape 91"/>
          <p:cNvSpPr txBox="1">
            <a:spLocks noGrp="1"/>
          </p:cNvSpPr>
          <p:nvPr>
            <p:ph type="body" idx="1"/>
          </p:nvPr>
        </p:nvSpPr>
        <p:spPr>
          <a:xfrm>
            <a:off x="135875" y="849824"/>
            <a:ext cx="8885999" cy="3409501"/>
          </a:xfrm>
          <a:prstGeom prst="rect">
            <a:avLst/>
          </a:prstGeom>
        </p:spPr>
        <p:txBody>
          <a:bodyPr/>
          <a:lstStyle/>
          <a:p>
            <a:pPr marL="457200" indent="-3683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Tx/>
              <a:buAutoNum type="arabicPeriod"/>
              <a:defRPr sz="2200">
                <a:solidFill>
                  <a:srgbClr val="000000"/>
                </a:solidFill>
              </a:defRPr>
            </a:pPr>
            <a:r>
              <a:t>Repository characteristics (5)</a:t>
            </a:r>
          </a:p>
          <a:p>
            <a:pPr marL="457200" indent="-3683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Tx/>
              <a:buAutoNum type="arabicPeriod"/>
              <a:defRPr sz="2200">
                <a:solidFill>
                  <a:srgbClr val="000000"/>
                </a:solidFill>
              </a:defRPr>
            </a:pPr>
            <a:r>
              <a:t>System configurations (7)</a:t>
            </a:r>
          </a:p>
          <a:p>
            <a:pPr marL="457200" indent="-3683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Tx/>
              <a:buAutoNum type="arabicPeriod"/>
              <a:defRPr sz="2200">
                <a:solidFill>
                  <a:srgbClr val="000000"/>
                </a:solidFill>
              </a:defRPr>
            </a:pPr>
            <a:r>
              <a:t>Evaluation methods and benchmarks (10)</a:t>
            </a:r>
          </a:p>
          <a:p>
            <a:pPr marL="457200" indent="-3683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Tx/>
              <a:buAutoNum type="arabicPeriod"/>
              <a:defRPr sz="2200">
                <a:solidFill>
                  <a:srgbClr val="000000"/>
                </a:solidFill>
              </a:defRPr>
            </a:pPr>
            <a:r>
              <a:t>Methods used to boost searchability to web search engines (2)</a:t>
            </a:r>
          </a:p>
          <a:p>
            <a:pPr marL="457200" indent="-3683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Tx/>
              <a:buAutoNum type="arabicPeriod"/>
              <a:defRPr sz="2200">
                <a:solidFill>
                  <a:srgbClr val="000000"/>
                </a:solidFill>
              </a:defRPr>
            </a:pPr>
            <a:r>
              <a:t>Other technologies or system configurations (5)</a:t>
            </a:r>
          </a:p>
          <a:p>
            <a:pPr marL="457200" indent="-3683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Tx/>
              <a:buAutoNum type="arabicPeriod"/>
              <a:defRPr sz="2200">
                <a:solidFill>
                  <a:srgbClr val="000000"/>
                </a:solidFill>
              </a:defRPr>
            </a:pPr>
            <a:r>
              <a:t>Wish list for future activities for the RDA relevance task force (2)</a:t>
            </a:r>
          </a:p>
        </p:txBody>
      </p:sp>
      <p:sp>
        <p:nvSpPr>
          <p:cNvPr id="101" name="Shape 92"/>
          <p:cNvSpPr txBox="1">
            <a:spLocks noGrp="1"/>
          </p:cNvSpPr>
          <p:nvPr>
            <p:ph type="title"/>
          </p:nvPr>
        </p:nvSpPr>
        <p:spPr>
          <a:xfrm>
            <a:off x="755575" y="-1"/>
            <a:ext cx="7560899" cy="735901"/>
          </a:xfrm>
          <a:prstGeom prst="rect">
            <a:avLst/>
          </a:prstGeom>
        </p:spPr>
        <p:txBody>
          <a:bodyPr/>
          <a:lstStyle/>
          <a:p>
            <a:r>
              <a:t>Survey Design (33 Questions)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134" name="New activities suggested in session at RDA P10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7584" indent="-35559" defTabSz="512063">
              <a:spcBef>
                <a:spcPts val="300"/>
              </a:spcBef>
              <a:defRPr sz="1904" b="1"/>
            </a:pPr>
            <a:r>
              <a:rPr dirty="0"/>
              <a:t>New activities suggested in session at RDA P10: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dirty="0"/>
              <a:t>Cataloging and Analysing Common Data Discovery APIs;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dirty="0"/>
              <a:t>Data Discovery for Institutional Repositories - test recommendations, explore new insights gained through using new discovery technologies;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dirty="0"/>
              <a:t>Analysis of Search logs, possible follow-up activity for the existing relevancy ranking task force;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dirty="0"/>
              <a:t>Collection and Analysis of Data Needs - identify what people usually want to find;</a:t>
            </a:r>
          </a:p>
          <a:p>
            <a:pPr marL="524042" lvl="1" indent="-239562" defTabSz="512063">
              <a:spcBef>
                <a:spcPts val="300"/>
              </a:spcBef>
              <a:buClrTx/>
              <a:buFontTx/>
              <a:buAutoNum type="arabicPeriod"/>
              <a:defRPr sz="1792"/>
            </a:pPr>
            <a:r>
              <a:rPr dirty="0"/>
              <a:t>Making research data more discoverable by search engines </a:t>
            </a:r>
          </a:p>
          <a:p>
            <a:pPr marL="654304" lvl="2" indent="-14224" defTabSz="512063">
              <a:spcBef>
                <a:spcPts val="300"/>
              </a:spcBef>
              <a:defRPr sz="1792"/>
            </a:pPr>
            <a:r>
              <a:rPr dirty="0"/>
              <a:t>Presentation 2 November by Natasha Noy of Google Research</a:t>
            </a:r>
          </a:p>
          <a:p>
            <a:pPr marL="654304" lvl="2" indent="-14224" defTabSz="512063">
              <a:spcBef>
                <a:spcPts val="300"/>
              </a:spcBef>
              <a:defRPr sz="1792"/>
            </a:pPr>
            <a:r>
              <a:rPr dirty="0"/>
              <a:t>Task Force in process of forming</a:t>
            </a:r>
          </a:p>
        </p:txBody>
      </p:sp>
      <p:sp>
        <p:nvSpPr>
          <p:cNvPr id="135" name="What’s Nex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What’s Next?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dirty="0" smtClean="0"/>
              <a:t>Explore </a:t>
            </a:r>
            <a:r>
              <a:rPr lang="en-US" sz="2800" dirty="0"/>
              <a:t>common elements and shared issues faced by those who search for data, and who build systems supporting </a:t>
            </a:r>
            <a:r>
              <a:rPr lang="en-US" sz="2800" dirty="0" smtClean="0"/>
              <a:t>search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dirty="0" smtClean="0"/>
              <a:t>Engage with broadest possible spectrum of stakeholders to investigate, report, and make recommendations regarding these issues</a:t>
            </a:r>
            <a:endParaRPr lang="en-US" sz="2800" dirty="0"/>
          </a:p>
          <a:p>
            <a:pPr>
              <a:spcBef>
                <a:spcPts val="1800"/>
              </a:spcBef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P</a:t>
            </a:r>
            <a:r>
              <a:rPr lang="en-US" sz="3200" smtClean="0"/>
              <a:t>urpose and planned outcomes/aims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22740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Accomplishments </a:t>
            </a:r>
            <a:r>
              <a:rPr lang="en-US" sz="3200"/>
              <a:t>to </a:t>
            </a:r>
            <a:r>
              <a:rPr lang="en-US" sz="3200" smtClean="0"/>
              <a:t>date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Task Forces formed</a:t>
            </a:r>
          </a:p>
          <a:p>
            <a:pPr lvl="1"/>
            <a:r>
              <a:rPr lang="en-US" sz="2400" dirty="0"/>
              <a:t>Use Cases, Prototyping Tools and Test </a:t>
            </a:r>
            <a:r>
              <a:rPr lang="en-US" sz="2400" dirty="0" smtClean="0"/>
              <a:t>Collections</a:t>
            </a:r>
            <a:endParaRPr lang="en-US" sz="2400" dirty="0"/>
          </a:p>
          <a:p>
            <a:pPr lvl="1"/>
            <a:r>
              <a:rPr lang="en-US" sz="2400" dirty="0"/>
              <a:t>Best Practices for Making Data Findable</a:t>
            </a:r>
          </a:p>
          <a:p>
            <a:pPr lvl="1"/>
            <a:r>
              <a:rPr lang="en-US" sz="2400" dirty="0"/>
              <a:t>Relevancy </a:t>
            </a:r>
            <a:r>
              <a:rPr lang="en-US" sz="2400" dirty="0" smtClean="0"/>
              <a:t>Ranking</a:t>
            </a:r>
            <a:endParaRPr lang="en-US" sz="2400" dirty="0"/>
          </a:p>
          <a:p>
            <a:pPr lvl="1"/>
            <a:r>
              <a:rPr lang="en-US" sz="2400" dirty="0"/>
              <a:t>Metadata </a:t>
            </a:r>
            <a:r>
              <a:rPr lang="en-US" sz="2400" dirty="0" smtClean="0"/>
              <a:t>Enrichment</a:t>
            </a:r>
            <a:endParaRPr lang="en-US" sz="2400" dirty="0"/>
          </a:p>
          <a:p>
            <a:r>
              <a:rPr lang="en-US" sz="2400" dirty="0" smtClean="0"/>
              <a:t>Three manuscripts generated, intended for publication</a:t>
            </a:r>
          </a:p>
          <a:p>
            <a:pPr lvl="1"/>
            <a:r>
              <a:rPr lang="en-US" sz="2400" dirty="0" smtClean="0"/>
              <a:t>One submitted, one ready, one in progress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0745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</a:t>
            </a:r>
            <a:r>
              <a:rPr lang="en-US" sz="3200" dirty="0" smtClean="0"/>
              <a:t>ssues</a:t>
            </a:r>
            <a:r>
              <a:rPr lang="en-US" sz="3200" dirty="0"/>
              <a:t>, challenges</a:t>
            </a:r>
            <a:r>
              <a:rPr lang="en-US" sz="3200"/>
              <a:t>, </a:t>
            </a:r>
            <a:r>
              <a:rPr lang="en-US" sz="3200" smtClean="0"/>
              <a:t>problems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Members: 100; Doers: 8 </a:t>
            </a:r>
            <a:r>
              <a:rPr lang="mr-IN" dirty="0" smtClean="0"/>
              <a:t>–</a:t>
            </a:r>
            <a:r>
              <a:rPr lang="en-US" dirty="0" smtClean="0"/>
              <a:t> 10</a:t>
            </a:r>
          </a:p>
          <a:p>
            <a:pPr lvl="1"/>
            <a:r>
              <a:rPr lang="en-US" dirty="0" smtClean="0"/>
              <a:t>3 </a:t>
            </a:r>
            <a:r>
              <a:rPr lang="mr-IN" dirty="0" smtClean="0"/>
              <a:t>–</a:t>
            </a:r>
            <a:r>
              <a:rPr lang="en-US" dirty="0" smtClean="0"/>
              <a:t> 6 doers per task force</a:t>
            </a:r>
          </a:p>
          <a:p>
            <a:r>
              <a:rPr lang="en-US" dirty="0" smtClean="0"/>
              <a:t>Interactions with other groups minimal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8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modifications needed</a:t>
            </a:r>
          </a:p>
          <a:p>
            <a:r>
              <a:rPr lang="en-US" dirty="0" smtClean="0"/>
              <a:t>The TFs managed to generate outputs within the 18 mo. WG timeframe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Are these issues sufficient to require modification of the outcome, schedules, scope?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01511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lan </a:t>
            </a:r>
            <a:r>
              <a:rPr lang="en-US" sz="2400" dirty="0"/>
              <a:t>for </a:t>
            </a:r>
            <a:r>
              <a:rPr lang="en-US" sz="2400" dirty="0" smtClean="0"/>
              <a:t>completion/progress </a:t>
            </a:r>
            <a:r>
              <a:rPr lang="en-US" sz="2400" dirty="0"/>
              <a:t>for the coming 6-12 months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Metadata enrichment TF reinvigorated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3000" dirty="0" smtClean="0"/>
              <a:t>Recent CFP elicited encouraging responses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3000" dirty="0" smtClean="0"/>
              <a:t>Plan to develop survey on current practices and tools in use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Spinning up TF on optimizing discoverability by commercial search 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51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smtClean="0"/>
              <a:t>Relation to/coordination </a:t>
            </a:r>
            <a:r>
              <a:rPr lang="en-US" sz="2800" dirty="0"/>
              <a:t>with </a:t>
            </a:r>
            <a:r>
              <a:rPr lang="en-US" sz="2800"/>
              <a:t>other </a:t>
            </a:r>
            <a:r>
              <a:rPr lang="en-US" sz="2800" smtClean="0"/>
              <a:t>WG/IGs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432" y="1005574"/>
            <a:ext cx="8508568" cy="358904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Although there are obvious connections with metadata, research data collections, domain focused interoperability, etc. we have had little direct interactions</a:t>
            </a:r>
          </a:p>
          <a:p>
            <a:r>
              <a:rPr lang="en-US" dirty="0" smtClean="0"/>
              <a:t>Participating in joint session at P11 w/</a:t>
            </a:r>
          </a:p>
          <a:p>
            <a:pPr lvl="1"/>
            <a:r>
              <a:rPr lang="en-US" sz="2800" dirty="0" smtClean="0"/>
              <a:t>IG </a:t>
            </a:r>
            <a:r>
              <a:rPr lang="en-US" sz="2800" dirty="0"/>
              <a:t>Agricultural </a:t>
            </a:r>
            <a:r>
              <a:rPr lang="en-US" sz="2800" dirty="0" smtClean="0"/>
              <a:t>Data</a:t>
            </a:r>
          </a:p>
          <a:p>
            <a:pPr lvl="1"/>
            <a:r>
              <a:rPr lang="en-US" sz="2800" dirty="0" smtClean="0"/>
              <a:t>IG </a:t>
            </a:r>
            <a:r>
              <a:rPr lang="en-US" sz="2800" dirty="0"/>
              <a:t>ELIXIR Bridging </a:t>
            </a:r>
            <a:r>
              <a:rPr lang="en-US" sz="2800" dirty="0" smtClean="0"/>
              <a:t>Force</a:t>
            </a:r>
            <a:endParaRPr lang="en-US" sz="2800" dirty="0"/>
          </a:p>
          <a:p>
            <a:pPr lvl="1"/>
            <a:r>
              <a:rPr lang="en-US" sz="2800" dirty="0"/>
              <a:t>WG </a:t>
            </a:r>
            <a:r>
              <a:rPr lang="en-US" sz="2800" dirty="0" err="1"/>
              <a:t>BioSharing</a:t>
            </a:r>
            <a:r>
              <a:rPr lang="en-US" sz="2800" dirty="0"/>
              <a:t> </a:t>
            </a:r>
            <a:r>
              <a:rPr lang="en-US" sz="2800" dirty="0" smtClean="0"/>
              <a:t>Registry</a:t>
            </a:r>
          </a:p>
          <a:p>
            <a:pPr lvl="1"/>
            <a:r>
              <a:rPr lang="en-US" sz="2800" dirty="0" smtClean="0"/>
              <a:t>IG </a:t>
            </a:r>
            <a:r>
              <a:rPr lang="en-US" sz="2800" dirty="0"/>
              <a:t>Repository Platforms for Research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682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Discovery is central to mission of making it easier for researchers to share data</a:t>
            </a:r>
          </a:p>
          <a:p>
            <a:pPr lvl="1"/>
            <a:r>
              <a:rPr lang="en-US" dirty="0" smtClean="0"/>
              <a:t>Data producers, data repositories</a:t>
            </a:r>
            <a:r>
              <a:rPr lang="en-US" smtClean="0"/>
              <a:t>, infrastructure developers all have roles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F</a:t>
            </a:r>
            <a:r>
              <a:rPr lang="en-US" sz="3200" smtClean="0"/>
              <a:t>it with </a:t>
            </a:r>
            <a:r>
              <a:rPr lang="en-US" sz="3200" dirty="0" smtClean="0"/>
              <a:t>the </a:t>
            </a:r>
            <a:r>
              <a:rPr lang="en-US" sz="3200" smtClean="0"/>
              <a:t>RDA mission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2850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065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Content Slide">
  <a:themeElements>
    <a:clrScheme name="Standard Content Slide">
      <a:dk1>
        <a:srgbClr val="37424A"/>
      </a:dk1>
      <a:lt1>
        <a:srgbClr val="FFFFFF"/>
      </a:lt1>
      <a:dk2>
        <a:srgbClr val="A7A7A7"/>
      </a:dk2>
      <a:lt2>
        <a:srgbClr val="535353"/>
      </a:lt2>
      <a:accent1>
        <a:srgbClr val="69923A"/>
      </a:accent1>
      <a:accent2>
        <a:srgbClr val="969696"/>
      </a:accent2>
      <a:accent3>
        <a:srgbClr val="8F8F8F"/>
      </a:accent3>
      <a:accent4>
        <a:srgbClr val="212121"/>
      </a:accent4>
      <a:accent5>
        <a:srgbClr val="93B1CC"/>
      </a:accent5>
      <a:accent6>
        <a:srgbClr val="878787"/>
      </a:accent6>
      <a:hlink>
        <a:srgbClr val="0000FF"/>
      </a:hlink>
      <a:folHlink>
        <a:srgbClr val="FF00FF"/>
      </a:folHlink>
    </a:clrScheme>
    <a:fontScheme name="Standard Content Slid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tandard Conten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7424A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7424A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andard Content Slide">
  <a:themeElements>
    <a:clrScheme name="Standard Content Slid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9923A"/>
      </a:accent1>
      <a:accent2>
        <a:srgbClr val="969696"/>
      </a:accent2>
      <a:accent3>
        <a:srgbClr val="8F8F8F"/>
      </a:accent3>
      <a:accent4>
        <a:srgbClr val="212121"/>
      </a:accent4>
      <a:accent5>
        <a:srgbClr val="93B1CC"/>
      </a:accent5>
      <a:accent6>
        <a:srgbClr val="878787"/>
      </a:accent6>
      <a:hlink>
        <a:srgbClr val="0000FF"/>
      </a:hlink>
      <a:folHlink>
        <a:srgbClr val="FF00FF"/>
      </a:folHlink>
    </a:clrScheme>
    <a:fontScheme name="Standard Content Slid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tandard Conten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7424A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7424A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1154</Words>
  <Application>Microsoft Macintosh PowerPoint</Application>
  <PresentationFormat>On-screen Show (16:9)</PresentationFormat>
  <Paragraphs>142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Helvetica</vt:lpstr>
      <vt:lpstr>Arial</vt:lpstr>
      <vt:lpstr>Standard Content Slide</vt:lpstr>
      <vt:lpstr>Data Discovery Paradigms Interest Group  Report on Activities and Outputs</vt:lpstr>
      <vt:lpstr>Purpose and planned outcomes/aims</vt:lpstr>
      <vt:lpstr>Accomplishments to date</vt:lpstr>
      <vt:lpstr>Issues, challenges, problems</vt:lpstr>
      <vt:lpstr>Are these issues sufficient to require modification of the outcome, schedules, scope?</vt:lpstr>
      <vt:lpstr>Plan for completion/progress for the coming 6-12 months</vt:lpstr>
      <vt:lpstr>Relation to/coordination with other WG/IGs</vt:lpstr>
      <vt:lpstr>Fit with the RDA mission</vt:lpstr>
      <vt:lpstr>Supporting Material</vt:lpstr>
      <vt:lpstr>Use Cases</vt:lpstr>
      <vt:lpstr>Ranked requirements from Use Cases</vt:lpstr>
      <vt:lpstr>Ten Recommendations for Data Repositories</vt:lpstr>
      <vt:lpstr>Combined outputs </vt:lpstr>
      <vt:lpstr>Best Practices for Data Seekers</vt:lpstr>
      <vt:lpstr>Ten Simple Rules</vt:lpstr>
      <vt:lpstr>Mapping between the REQ, the REC and the Ten Rules</vt:lpstr>
      <vt:lpstr>Relevancy Ranking Survey - Objectives</vt:lpstr>
      <vt:lpstr>Survey Design (33 Questions)</vt:lpstr>
      <vt:lpstr>What’s Next?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Discovery Paradigms Interest Group   RDA 10th Plenary Meeting, Montreal, QC</dc:title>
  <cp:lastModifiedBy>Lynn Yarmey</cp:lastModifiedBy>
  <cp:revision>10</cp:revision>
  <dcterms:modified xsi:type="dcterms:W3CDTF">2018-01-11T15:40:23Z</dcterms:modified>
</cp:coreProperties>
</file>