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21" r:id="rId2"/>
    <p:sldId id="602" r:id="rId3"/>
    <p:sldId id="594" r:id="rId4"/>
    <p:sldId id="607" r:id="rId5"/>
    <p:sldId id="593" r:id="rId6"/>
    <p:sldId id="605" r:id="rId7"/>
    <p:sldId id="606" r:id="rId8"/>
    <p:sldId id="603" r:id="rId9"/>
    <p:sldId id="604" r:id="rId10"/>
    <p:sldId id="599" r:id="rId11"/>
    <p:sldId id="600" r:id="rId12"/>
    <p:sldId id="601" r:id="rId13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FF99"/>
    <a:srgbClr val="FFFF99"/>
    <a:srgbClr val="7B7B7B"/>
    <a:srgbClr val="626262"/>
    <a:srgbClr val="FFCC99"/>
    <a:srgbClr val="FFFF00"/>
    <a:srgbClr val="33CCCC"/>
    <a:srgbClr val="00FF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47" autoAdjust="0"/>
    <p:restoredTop sz="96291" autoAdjust="0"/>
  </p:normalViewPr>
  <p:slideViewPr>
    <p:cSldViewPr snapToGrid="0">
      <p:cViewPr varScale="1">
        <p:scale>
          <a:sx n="105" d="100"/>
          <a:sy n="105" d="100"/>
        </p:scale>
        <p:origin x="200" y="456"/>
      </p:cViewPr>
      <p:guideLst>
        <p:guide orient="horz" pos="2160"/>
        <p:guide pos="2911"/>
      </p:guideLst>
    </p:cSldViewPr>
  </p:slideViewPr>
  <p:outlineViewPr>
    <p:cViewPr>
      <p:scale>
        <a:sx n="33" d="100"/>
        <a:sy n="33" d="100"/>
      </p:scale>
      <p:origin x="0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 snapToGrid="0">
      <p:cViewPr varScale="1">
        <p:scale>
          <a:sx n="76" d="100"/>
          <a:sy n="76" d="100"/>
        </p:scale>
        <p:origin x="-2508" y="-90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5537200" y="400050"/>
            <a:ext cx="9144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b="1" smtClean="0"/>
              <a:t>Tab 13.9</a:t>
            </a:r>
          </a:p>
        </p:txBody>
      </p:sp>
    </p:spTree>
    <p:extLst>
      <p:ext uri="{BB962C8B-B14F-4D97-AF65-F5344CB8AC3E}">
        <p14:creationId xmlns:p14="http://schemas.microsoft.com/office/powerpoint/2010/main" val="2177037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05" tIns="45588" rIns="92805" bIns="45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196406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12713" indent="-1127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6"/>
          <p:cNvSpPr>
            <a:spLocks noChangeArrowheads="1"/>
          </p:cNvSpPr>
          <p:nvPr/>
        </p:nvSpPr>
        <p:spPr bwMode="auto">
          <a:xfrm>
            <a:off x="576263" y="1588"/>
            <a:ext cx="180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>
              <a:defRPr/>
            </a:pPr>
            <a:endParaRPr lang="en-US" altLang="en-US" sz="1000" b="1" smtClean="0">
              <a:solidFill>
                <a:srgbClr val="000000"/>
              </a:solidFill>
            </a:endParaRP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1346200" y="890588"/>
            <a:ext cx="6465888" cy="71437"/>
          </a:xfrm>
          <a:prstGeom prst="rect">
            <a:avLst/>
          </a:prstGeom>
          <a:solidFill>
            <a:srgbClr val="FF6600"/>
          </a:solidFill>
          <a:ln w="127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95425" y="1033463"/>
            <a:ext cx="6456363" cy="47625"/>
          </a:xfrm>
          <a:prstGeom prst="rect">
            <a:avLst/>
          </a:prstGeom>
          <a:solidFill>
            <a:srgbClr val="FF9900"/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6" name="Rectangle 1029"/>
          <p:cNvSpPr>
            <a:spLocks noChangeArrowheads="1"/>
          </p:cNvSpPr>
          <p:nvPr/>
        </p:nvSpPr>
        <p:spPr bwMode="auto">
          <a:xfrm>
            <a:off x="1603375" y="1165225"/>
            <a:ext cx="6454775" cy="23813"/>
          </a:xfrm>
          <a:prstGeom prst="rect">
            <a:avLst/>
          </a:prstGeom>
          <a:solidFill>
            <a:srgbClr val="FF9900">
              <a:alpha val="50195"/>
            </a:srgbClr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pic>
        <p:nvPicPr>
          <p:cNvPr id="7" name="Picture 14" descr="EI_Logo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241300"/>
            <a:ext cx="33337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157163"/>
            <a:ext cx="10334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900" y="166688"/>
            <a:ext cx="7080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874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6471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827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74E2C-6DC0-4A91-A857-DFB7D3AC7A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77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49D33-71C5-46D4-84F9-1F96F40A18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69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49238"/>
            <a:ext cx="2057400" cy="5876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38"/>
            <a:ext cx="6019800" cy="58769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B33CD-C2A8-4A9A-9A1E-90E624C6D5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365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425" y="249238"/>
            <a:ext cx="6215063" cy="4175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D2DC7-C217-4C58-BBE6-785426A38B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14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425" y="249238"/>
            <a:ext cx="6215063" cy="4175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D5117-9FC1-44C4-A15A-2F73026199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912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1E806-760A-4FD2-91EF-FE710423D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79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B51B2-40F1-4699-BE41-753F1BA14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92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C21C-1CF9-4916-BF50-77206769B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20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6FB17-3F4F-4BA2-8C8B-B5A9377971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53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01A20-D697-4606-B819-9E731AA046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88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443A2-8016-4335-9728-00CB14C594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41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F3003-3990-44F9-AEC3-3A8513B4F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98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778CB-B242-4077-A33D-6A761A4974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52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9147-7E56-45F2-BEF9-A8021A0006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85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6263" y="1588"/>
            <a:ext cx="180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>
              <a:defRPr/>
            </a:pPr>
            <a:endParaRPr lang="en-US" altLang="en-US" sz="1000" b="1" smtClean="0">
              <a:solidFill>
                <a:srgbClr val="000000"/>
              </a:solidFill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346200" y="890588"/>
            <a:ext cx="6465888" cy="71437"/>
          </a:xfrm>
          <a:prstGeom prst="rect">
            <a:avLst/>
          </a:prstGeom>
          <a:solidFill>
            <a:srgbClr val="FF6600"/>
          </a:solidFill>
          <a:ln w="127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1495425" y="1033463"/>
            <a:ext cx="6456363" cy="47625"/>
          </a:xfrm>
          <a:prstGeom prst="rect">
            <a:avLst/>
          </a:prstGeom>
          <a:solidFill>
            <a:srgbClr val="FF9900"/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1603375" y="1165225"/>
            <a:ext cx="6454775" cy="23813"/>
          </a:xfrm>
          <a:prstGeom prst="rect">
            <a:avLst/>
          </a:prstGeom>
          <a:solidFill>
            <a:srgbClr val="FF9900">
              <a:alpha val="50195"/>
            </a:srgbClr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1112" name="Rectangle 8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C1E59166-63FD-45A6-BA0F-A8CF1B69BF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1"/>
          <p:cNvSpPr>
            <a:spLocks noGrp="1" noChangeArrowheads="1"/>
          </p:cNvSpPr>
          <p:nvPr>
            <p:ph type="title"/>
          </p:nvPr>
        </p:nvSpPr>
        <p:spPr bwMode="auto">
          <a:xfrm>
            <a:off x="1495425" y="249238"/>
            <a:ext cx="62150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32" name="Picture 6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900" y="166688"/>
            <a:ext cx="7080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8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874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95" r:id="rId1"/>
    <p:sldLayoutId id="2147484783" r:id="rId2"/>
    <p:sldLayoutId id="2147484784" r:id="rId3"/>
    <p:sldLayoutId id="2147484785" r:id="rId4"/>
    <p:sldLayoutId id="2147484786" r:id="rId5"/>
    <p:sldLayoutId id="2147484787" r:id="rId6"/>
    <p:sldLayoutId id="2147484788" r:id="rId7"/>
    <p:sldLayoutId id="2147484789" r:id="rId8"/>
    <p:sldLayoutId id="2147484790" r:id="rId9"/>
    <p:sldLayoutId id="2147484791" r:id="rId10"/>
    <p:sldLayoutId id="2147484792" r:id="rId11"/>
    <p:sldLayoutId id="2147484793" r:id="rId12"/>
    <p:sldLayoutId id="2147484794" r:id="rId13"/>
    <p:sldLayoutId id="2147484796" r:id="rId14"/>
  </p:sldLayoutIdLst>
  <p:hf hdr="0" ftr="0" dt="0"/>
  <p:txStyles>
    <p:titleStyle>
      <a:lvl1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2pPr>
      <a:lvl3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3pPr>
      <a:lvl4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4pPr>
      <a:lvl5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5pPr>
      <a:lvl6pPr marL="457200"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6pPr>
      <a:lvl7pPr marL="914400"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7pPr>
      <a:lvl8pPr marL="1371600"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8pPr>
      <a:lvl9pPr marL="1828800"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2" Type="http://schemas.openxmlformats.org/officeDocument/2006/relationships/hyperlink" Target="mailto:rdowns@ciesin.columbia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d-alliance.org/ig-repository-platforms-research-data-rda-9th-plenary-meeting" TargetMode="External"/><Relationship Id="rId4" Type="http://schemas.openxmlformats.org/officeDocument/2006/relationships/hyperlink" Target="https://www.rd-alliance.org/ig-repository-platforms-research-data-rda-10th-plenary-meeting" TargetMode="External"/><Relationship Id="rId5" Type="http://schemas.openxmlformats.org/officeDocument/2006/relationships/hyperlink" Target="https://www.rd-alliance.org/groups/research-data-repository-interoperability-wg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d-alliance.org/recommendations-and-outputs/all-recommendations-and-output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2423" y="1230403"/>
            <a:ext cx="8410575" cy="1003838"/>
          </a:xfrm>
        </p:spPr>
        <p:txBody>
          <a:bodyPr/>
          <a:lstStyle/>
          <a:p>
            <a:pPr algn="ctr"/>
            <a:r>
              <a:rPr lang="it-IT" dirty="0" smtClean="0"/>
              <a:t>Repository Platforms for Research Data </a:t>
            </a:r>
            <a:br>
              <a:rPr lang="it-IT" dirty="0" smtClean="0"/>
            </a:br>
            <a:r>
              <a:rPr lang="it-IT" dirty="0" smtClean="0"/>
              <a:t>Interest Group: Requirements, Gaps, Capabilities, and Progress  </a:t>
            </a:r>
            <a:endParaRPr lang="en-US" alt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2423" y="2061712"/>
            <a:ext cx="8410575" cy="4477111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18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i="1" dirty="0" smtClean="0">
                <a:latin typeface="Arial" pitchFamily="34" charset="0"/>
                <a:cs typeface="Arial" pitchFamily="34" charset="0"/>
              </a:rPr>
            </a:b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Robert R. Downs</a:t>
            </a:r>
            <a:r>
              <a:rPr lang="en-US" sz="1800" i="1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1800" i="1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  <a:hlinkClick r:id="rId2"/>
              </a:rPr>
              <a:t>rdowns@ciesin.columbia.edu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8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NASA Socioeconomic Data and Applications Center (SEDAC)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Center for International Earth Science Information Network (CIESIN)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The Earth Institute, Columbia University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2018 RDA Chairs Meeting</a:t>
            </a:r>
            <a:endParaRPr lang="en-US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Gaithersburg, </a:t>
            </a:r>
            <a:r>
              <a:rPr lang="en-US" sz="2000" dirty="0"/>
              <a:t>Maryland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defRPr/>
            </a:pPr>
            <a:r>
              <a:rPr lang="en-US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Session: </a:t>
            </a:r>
            <a:r>
              <a:rPr lang="en-US" sz="1800" smtClean="0">
                <a:latin typeface="Times" panose="02020603050405020304" pitchFamily="18" charset="0"/>
                <a:cs typeface="Times" panose="02020603050405020304" pitchFamily="18" charset="0"/>
              </a:rPr>
              <a:t>IG and WG </a:t>
            </a:r>
            <a:r>
              <a:rPr lang="en-US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Presentations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defRPr/>
            </a:pPr>
            <a:r>
              <a:rPr lang="en-US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Friday</a:t>
            </a: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12 January 2018 </a:t>
            </a: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9</a:t>
            </a:r>
            <a:r>
              <a:rPr lang="en-US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:00 </a:t>
            </a: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a</a:t>
            </a:r>
            <a:r>
              <a:rPr lang="en-US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.m</a:t>
            </a: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. - </a:t>
            </a:r>
            <a:r>
              <a:rPr lang="en-US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10:30 </a:t>
            </a: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a</a:t>
            </a:r>
            <a:r>
              <a:rPr lang="en-US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.m</a:t>
            </a: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"/>
          <a:stretch>
            <a:fillRect/>
          </a:stretch>
        </p:blipFill>
        <p:spPr bwMode="auto">
          <a:xfrm>
            <a:off x="2867025" y="0"/>
            <a:ext cx="3167063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i.creativecommons.org/l/by/3.0/88x3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662" y="6478843"/>
            <a:ext cx="689769" cy="2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00349" y="6461838"/>
            <a:ext cx="5421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Copyright 2018. The Trustees of Columbia University in the City of New York.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279" y="249238"/>
            <a:ext cx="5442209" cy="417512"/>
          </a:xfrm>
        </p:spPr>
        <p:txBody>
          <a:bodyPr/>
          <a:lstStyle/>
          <a:p>
            <a:r>
              <a:rPr lang="en-US" dirty="0"/>
              <a:t>Plans for next 12 </a:t>
            </a:r>
            <a:r>
              <a:rPr lang="en-US" dirty="0" smtClean="0"/>
              <a:t>months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18126" y="1802380"/>
            <a:ext cx="85365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Research </a:t>
            </a:r>
            <a:r>
              <a:rPr lang="en-US" sz="2400" dirty="0">
                <a:latin typeface="+mn-lt"/>
              </a:rPr>
              <a:t>Data Repository Interoperability WG will finish soon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Report on Research Data Repository Interoperability WG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2400" dirty="0" smtClean="0">
              <a:latin typeface="+mn-l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Planning to encourage launches of new Working Groups and other activities at RDA P11, including the following ideas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Meeting </a:t>
            </a:r>
            <a:r>
              <a:rPr lang="en-US" sz="2000" dirty="0">
                <a:latin typeface="+mn-lt"/>
              </a:rPr>
              <a:t>requirements in </a:t>
            </a:r>
            <a:r>
              <a:rPr lang="en-US" sz="2000" dirty="0" smtClean="0">
                <a:latin typeface="+mn-lt"/>
              </a:rPr>
              <a:t>matrix (policy support, workflows, annotation…) </a:t>
            </a:r>
            <a:endParaRPr lang="en-US" sz="2000" dirty="0">
              <a:latin typeface="+mn-lt"/>
            </a:endParaRP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Probing gaps in repository capabilities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Review </a:t>
            </a:r>
            <a:r>
              <a:rPr lang="en-US" sz="2000" dirty="0">
                <a:latin typeface="+mn-lt"/>
              </a:rPr>
              <a:t>of </a:t>
            </a:r>
            <a:r>
              <a:rPr lang="en-US" sz="2000" dirty="0" smtClean="0">
                <a:latin typeface="+mn-lt"/>
              </a:rPr>
              <a:t>existing and emergent </a:t>
            </a:r>
            <a:r>
              <a:rPr lang="en-US" sz="2000" dirty="0">
                <a:latin typeface="+mn-lt"/>
              </a:rPr>
              <a:t>repository platforms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Roster </a:t>
            </a:r>
            <a:r>
              <a:rPr lang="en-US" sz="2000" dirty="0">
                <a:latin typeface="+mn-lt"/>
              </a:rPr>
              <a:t>of current repository platforms, including hosted solutions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List of references and links to information about current repository </a:t>
            </a:r>
            <a:r>
              <a:rPr lang="en-US" sz="2000" dirty="0" smtClean="0">
                <a:latin typeface="+mn-lt"/>
              </a:rPr>
              <a:t>platforms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High </a:t>
            </a:r>
            <a:r>
              <a:rPr lang="en-US" sz="2000" dirty="0">
                <a:latin typeface="+mn-lt"/>
              </a:rPr>
              <a:t>level overview of repository </a:t>
            </a:r>
            <a:r>
              <a:rPr lang="en-US" sz="2000" dirty="0" smtClean="0">
                <a:latin typeface="+mn-lt"/>
              </a:rPr>
              <a:t>systems</a:t>
            </a:r>
          </a:p>
        </p:txBody>
      </p:sp>
    </p:spTree>
    <p:extLst>
      <p:ext uri="{BB962C8B-B14F-4D97-AF65-F5344CB8AC3E}">
        <p14:creationId xmlns:p14="http://schemas.microsoft.com/office/powerpoint/2010/main" val="2969623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977" y="249238"/>
            <a:ext cx="5867511" cy="417512"/>
          </a:xfrm>
        </p:spPr>
        <p:txBody>
          <a:bodyPr/>
          <a:lstStyle/>
          <a:p>
            <a:r>
              <a:rPr lang="en-US" dirty="0"/>
              <a:t>Coordination with other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Data Repository Interoperability WG</a:t>
            </a:r>
          </a:p>
          <a:p>
            <a:r>
              <a:rPr lang="en-US" dirty="0" smtClean="0"/>
              <a:t>Part of Joint Session Proposal for P11 with</a:t>
            </a:r>
          </a:p>
          <a:p>
            <a:pPr lvl="1"/>
            <a:r>
              <a:rPr lang="en-US" dirty="0" smtClean="0"/>
              <a:t>IG </a:t>
            </a:r>
            <a:r>
              <a:rPr lang="en-US" dirty="0"/>
              <a:t>Agricultural Data (</a:t>
            </a:r>
            <a:r>
              <a:rPr lang="en-US" dirty="0" smtClean="0"/>
              <a:t>IGAD)</a:t>
            </a:r>
          </a:p>
          <a:p>
            <a:pPr lvl="1"/>
            <a:r>
              <a:rPr lang="en-US" dirty="0" smtClean="0"/>
              <a:t>IG </a:t>
            </a:r>
            <a:r>
              <a:rPr lang="en-US" dirty="0"/>
              <a:t>Data Discovery </a:t>
            </a:r>
            <a:r>
              <a:rPr lang="en-US" dirty="0" smtClean="0"/>
              <a:t>Paradigms</a:t>
            </a:r>
          </a:p>
          <a:p>
            <a:pPr lvl="1"/>
            <a:r>
              <a:rPr lang="en-US" dirty="0" smtClean="0"/>
              <a:t>IG </a:t>
            </a:r>
            <a:r>
              <a:rPr lang="en-US" dirty="0"/>
              <a:t>ELIXIR Bridging </a:t>
            </a:r>
            <a:r>
              <a:rPr lang="en-US" dirty="0" smtClean="0"/>
              <a:t>Force</a:t>
            </a:r>
          </a:p>
          <a:p>
            <a:pPr lvl="1"/>
            <a:r>
              <a:rPr lang="en-US" dirty="0" smtClean="0"/>
              <a:t>WG </a:t>
            </a:r>
            <a:r>
              <a:rPr lang="en-US" dirty="0" err="1"/>
              <a:t>BioSharing</a:t>
            </a:r>
            <a:r>
              <a:rPr lang="en-US" dirty="0"/>
              <a:t> Registry: connecting data policies, standards &amp; databases in life </a:t>
            </a:r>
            <a:r>
              <a:rPr lang="en-US" dirty="0" smtClean="0"/>
              <a:t>sciences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902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074" y="249238"/>
            <a:ext cx="5378414" cy="417512"/>
          </a:xfrm>
        </p:spPr>
        <p:txBody>
          <a:bodyPr/>
          <a:lstStyle/>
          <a:p>
            <a:r>
              <a:rPr lang="en-US" dirty="0"/>
              <a:t>Fit with RDA 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Fit </a:t>
            </a:r>
            <a:r>
              <a:rPr lang="en-US" sz="2400" dirty="0"/>
              <a:t>with </a:t>
            </a:r>
            <a:r>
              <a:rPr lang="en-US" sz="2400" dirty="0" smtClean="0"/>
              <a:t>Vision: the </a:t>
            </a:r>
            <a:r>
              <a:rPr lang="en-US" sz="2400" dirty="0"/>
              <a:t>major goal of the Repository Platforms for Research Data (RPRD) Interest Group (IG) is to improve the usability and technical capabilities of repository </a:t>
            </a:r>
            <a:r>
              <a:rPr lang="en-US" sz="2400" dirty="0" smtClean="0"/>
              <a:t>platforms to enable </a:t>
            </a:r>
            <a:r>
              <a:rPr lang="en-US" sz="2400" u="sng" dirty="0" smtClean="0"/>
              <a:t>openly </a:t>
            </a:r>
            <a:r>
              <a:rPr lang="en-US" sz="2400" u="sng" dirty="0"/>
              <a:t>sharing </a:t>
            </a:r>
            <a:r>
              <a:rPr lang="en-US" sz="2400" u="sng" dirty="0" smtClean="0"/>
              <a:t>of data </a:t>
            </a:r>
            <a:r>
              <a:rPr lang="en-US" sz="2400" u="sng" dirty="0"/>
              <a:t>across technologies, disciplines, and countries</a:t>
            </a:r>
          </a:p>
          <a:p>
            <a:r>
              <a:rPr lang="en-US" sz="2400" dirty="0"/>
              <a:t>Fit with Mission: the RPRD IG invites members of the research data community to collect usage experiences, define requirements, evaluate implementations, and identify limitations of current solutions in a cooperation of repository users, managers, providers, and developers </a:t>
            </a:r>
            <a:r>
              <a:rPr lang="en-US" sz="2400" dirty="0" smtClean="0"/>
              <a:t>to </a:t>
            </a:r>
            <a:r>
              <a:rPr lang="en-US" sz="2400" u="sng" dirty="0" smtClean="0"/>
              <a:t>build </a:t>
            </a:r>
            <a:r>
              <a:rPr lang="en-US" sz="2400" u="sng" dirty="0"/>
              <a:t>the social and technical bridges that enable open sharing of </a:t>
            </a:r>
            <a:r>
              <a:rPr lang="en-US" sz="2400" u="sng" dirty="0" smtClean="0"/>
              <a:t>data.</a:t>
            </a:r>
            <a:endParaRPr lang="en-US" sz="24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732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4447" y="249238"/>
            <a:ext cx="4386041" cy="417512"/>
          </a:xfrm>
        </p:spPr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534" y="1451345"/>
            <a:ext cx="8555665" cy="504160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Research data repositories are at the heart of data sharing as they</a:t>
            </a:r>
            <a:br>
              <a:rPr lang="en-US" sz="2400" dirty="0"/>
            </a:br>
            <a:r>
              <a:rPr lang="en-US" sz="2400" dirty="0"/>
              <a:t>provide platforms to acquire, store, archive, publish, curate, </a:t>
            </a:r>
            <a:r>
              <a:rPr lang="en-US" sz="2400" dirty="0" smtClean="0"/>
              <a:t>preserve, and </a:t>
            </a:r>
            <a:r>
              <a:rPr lang="en-US" sz="2400" dirty="0"/>
              <a:t>access data. Thus, </a:t>
            </a:r>
            <a:r>
              <a:rPr lang="en-US" sz="2400" dirty="0" smtClean="0"/>
              <a:t>the major goal of the Repository Platforms for Research Data (RPRD) Interest Group (IG) is to improve the usability and technical capabilities of repository platforms. </a:t>
            </a:r>
          </a:p>
          <a:p>
            <a:pPr marL="0" indent="0">
              <a:buNone/>
            </a:pPr>
            <a:r>
              <a:rPr lang="en-US" sz="2400" dirty="0" smtClean="0"/>
              <a:t>To </a:t>
            </a:r>
            <a:r>
              <a:rPr lang="en-US" sz="2400" dirty="0"/>
              <a:t>achieve this, </a:t>
            </a:r>
            <a:r>
              <a:rPr lang="en-US" sz="2400" dirty="0" smtClean="0"/>
              <a:t>the RPRD </a:t>
            </a:r>
            <a:r>
              <a:rPr lang="en-US" sz="2400" dirty="0"/>
              <a:t>IG invites members of the research data community to collect </a:t>
            </a:r>
            <a:r>
              <a:rPr lang="en-US" sz="2400" dirty="0" smtClean="0"/>
              <a:t>usage experiences</a:t>
            </a:r>
            <a:r>
              <a:rPr lang="en-US" sz="2400" dirty="0"/>
              <a:t>, </a:t>
            </a:r>
            <a:r>
              <a:rPr lang="en-US" sz="2400" dirty="0" smtClean="0"/>
              <a:t>define requirements</a:t>
            </a:r>
            <a:r>
              <a:rPr lang="en-US" sz="2400" dirty="0"/>
              <a:t>, evaluate implementations, and </a:t>
            </a:r>
            <a:r>
              <a:rPr lang="en-US" sz="2400" dirty="0" smtClean="0"/>
              <a:t>identify limitations </a:t>
            </a:r>
            <a:r>
              <a:rPr lang="en-US" sz="2400" dirty="0"/>
              <a:t>of current solutions in a cooperation of repository </a:t>
            </a:r>
            <a:r>
              <a:rPr lang="en-US" sz="2400" dirty="0" smtClean="0"/>
              <a:t>users, managers</a:t>
            </a:r>
            <a:r>
              <a:rPr lang="en-US" sz="2400" dirty="0"/>
              <a:t>, providers, and developers. Possible outputs of our </a:t>
            </a:r>
            <a:r>
              <a:rPr lang="en-US" sz="2400" dirty="0" smtClean="0"/>
              <a:t>efforts might </a:t>
            </a:r>
            <a:r>
              <a:rPr lang="en-US" sz="2400" dirty="0"/>
              <a:t>be recommendations, knowledge collections, or new working </a:t>
            </a:r>
            <a:r>
              <a:rPr lang="en-US" sz="2400" dirty="0" smtClean="0"/>
              <a:t>groups to </a:t>
            </a:r>
            <a:r>
              <a:rPr lang="en-US" sz="2400" dirty="0"/>
              <a:t>investigate identified issues.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34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Accomplishments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966" y="1355271"/>
            <a:ext cx="8645979" cy="486591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Matrix of use cases and functional requirements for research data repository platforms</a:t>
            </a:r>
          </a:p>
          <a:p>
            <a:pPr lvl="1"/>
            <a:r>
              <a:rPr lang="en-US" sz="2000" dirty="0" smtClean="0"/>
              <a:t>Reviewed by RPRD IG &amp; RDA; Published as RDA Endorsed Recommendations in </a:t>
            </a:r>
            <a:r>
              <a:rPr lang="en-US" sz="2000" dirty="0"/>
              <a:t>November </a:t>
            </a:r>
            <a:r>
              <a:rPr lang="en-US" sz="2000" dirty="0" smtClean="0"/>
              <a:t>2016 </a:t>
            </a:r>
          </a:p>
          <a:p>
            <a:pPr lvl="1"/>
            <a:r>
              <a:rPr lang="en-US" sz="1700" dirty="0">
                <a:hlinkClick r:id="rId2"/>
              </a:rPr>
              <a:t>https://www.rd-alliance.org/recommendations-and-outputs/all-recommendations-and-outputs</a:t>
            </a:r>
            <a:r>
              <a:rPr lang="en-US" sz="1700" dirty="0"/>
              <a:t> </a:t>
            </a:r>
          </a:p>
          <a:p>
            <a:r>
              <a:rPr lang="en-US" sz="2400" dirty="0"/>
              <a:t>RDA P9 Repository Platform Experiences and Identified Gaps</a:t>
            </a:r>
          </a:p>
          <a:p>
            <a:pPr lvl="1"/>
            <a:r>
              <a:rPr lang="en-US" sz="2000" dirty="0"/>
              <a:t>Represented instances of operational repositories: </a:t>
            </a:r>
            <a:r>
              <a:rPr lang="en-US" sz="2000" dirty="0" err="1"/>
              <a:t>Conquaire</a:t>
            </a:r>
            <a:r>
              <a:rPr lang="en-US" sz="2000" dirty="0"/>
              <a:t>; </a:t>
            </a:r>
            <a:r>
              <a:rPr lang="en-US" sz="2000" dirty="0" err="1"/>
              <a:t>figshare</a:t>
            </a:r>
            <a:r>
              <a:rPr lang="en-US" sz="2000" dirty="0"/>
              <a:t>; </a:t>
            </a:r>
            <a:r>
              <a:rPr lang="en-US" sz="2000" dirty="0" err="1"/>
              <a:t>Dendro</a:t>
            </a:r>
            <a:r>
              <a:rPr lang="en-US" sz="2000" dirty="0"/>
              <a:t>, CKAN and EUDAT; Fedora with Vital; Hydra &amp; RDM in Europe</a:t>
            </a:r>
          </a:p>
          <a:p>
            <a:pPr lvl="1"/>
            <a:r>
              <a:rPr lang="en-US" sz="1700" dirty="0">
                <a:hlinkClick r:id="rId3"/>
              </a:rPr>
              <a:t>https://www.rd-alliance.org/ig-repository-platforms-research-data-rda-9th-plenary-meeting</a:t>
            </a:r>
            <a:r>
              <a:rPr lang="en-US" sz="1700" dirty="0"/>
              <a:t> </a:t>
            </a:r>
          </a:p>
          <a:p>
            <a:r>
              <a:rPr lang="en-US" sz="2400" dirty="0"/>
              <a:t>RDA P10 Repositories Addressing Requirements and Gaps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Represented repository platforms: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Islandora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Fedora, and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Samvera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Dataverse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KIT DM; Dash</a:t>
            </a:r>
          </a:p>
          <a:p>
            <a:pPr lvl="1"/>
            <a:r>
              <a:rPr lang="en-US" sz="1700" dirty="0">
                <a:hlinkClick r:id="rId4"/>
              </a:rPr>
              <a:t>https://www.rd-alliance.org/ig-repository-platforms-research-data-rda-10th-plenary-meeting</a:t>
            </a:r>
            <a:r>
              <a:rPr lang="en-US" sz="1700" dirty="0"/>
              <a:t> </a:t>
            </a:r>
          </a:p>
          <a:p>
            <a:r>
              <a:rPr lang="en-US" sz="2400" dirty="0" smtClean="0"/>
              <a:t>Research </a:t>
            </a:r>
            <a:r>
              <a:rPr lang="en-US" sz="2400" dirty="0"/>
              <a:t>Data Repositories Interoperability </a:t>
            </a:r>
            <a:r>
              <a:rPr lang="en-US" sz="2400" dirty="0" smtClean="0"/>
              <a:t>WG</a:t>
            </a:r>
          </a:p>
          <a:p>
            <a:pPr lvl="1"/>
            <a:r>
              <a:rPr lang="en-US" sz="2000" dirty="0" smtClean="0"/>
              <a:t>Research Data Repository Interoperability Primer and Recommendations </a:t>
            </a:r>
            <a:endParaRPr lang="en-US" sz="2000" dirty="0"/>
          </a:p>
          <a:p>
            <a:pPr lvl="1"/>
            <a:r>
              <a:rPr lang="en-US" sz="1700" dirty="0">
                <a:hlinkClick r:id="rId5"/>
              </a:rPr>
              <a:t>https://www.rd-alliance.org/groups/research-data-repository-interoperability-wg.html</a:t>
            </a:r>
            <a:r>
              <a:rPr lang="en-US" sz="1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171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609" y="249238"/>
            <a:ext cx="6882810" cy="41751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Excerpt from the Matrix of Use Cases and Functional Requirements for Research Data Repository Platforms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26" y="2076893"/>
            <a:ext cx="8403661" cy="248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812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4450" y="249352"/>
            <a:ext cx="6613071" cy="5124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+mn-lt"/>
              </a:rPr>
              <a:t>Accomplishments Continued: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Identified Gaps in Repository Capabilities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310" y="1309986"/>
            <a:ext cx="8515350" cy="5001007"/>
          </a:xfrm>
        </p:spPr>
        <p:txBody>
          <a:bodyPr>
            <a:normAutofit fontScale="55000" lnSpcReduction="20000"/>
          </a:bodyPr>
          <a:lstStyle/>
          <a:p>
            <a:r>
              <a:rPr lang="en-US" sz="4400" b="1" dirty="0" smtClean="0"/>
              <a:t>Ingest</a:t>
            </a:r>
          </a:p>
          <a:p>
            <a:pPr lvl="1"/>
            <a:r>
              <a:rPr lang="en-US" sz="3300" dirty="0"/>
              <a:t>Automation and archival workflows, including pre-ingest services, format and integrity verification, and post-ingest routine integrity verification; capabilities for enhancing metadata and capturing provenance for both external and internal audiences; and ingest of large or complex data sets (with many files) and external administration (ingest, reports, etc.).</a:t>
            </a:r>
          </a:p>
          <a:p>
            <a:r>
              <a:rPr lang="en-US" sz="4400" b="1" dirty="0"/>
              <a:t>Operations</a:t>
            </a:r>
          </a:p>
          <a:p>
            <a:pPr lvl="1"/>
            <a:r>
              <a:rPr lang="en-US" sz="3300" dirty="0"/>
              <a:t>Simple customization of submission form metadata and user interfaces for access, visualization, and download; adding to previously-archived data and versioning capabilities; security for publicly accessible content and capabilities for restricting access to confidential data; regular enhancements of tested updates, turn-key capabilities (out-of-the-box), and reduced need for programming (technological learning); integration with organization’s website, external tools, such as metadata catalogs, and other services; and opportunities for local support worldwide.</a:t>
            </a:r>
          </a:p>
          <a:p>
            <a:r>
              <a:rPr lang="en-US" sz="4400" b="1" dirty="0"/>
              <a:t>Sustainability</a:t>
            </a:r>
          </a:p>
          <a:p>
            <a:pPr lvl="1"/>
            <a:r>
              <a:rPr lang="en-US" sz="3300" dirty="0" smtClean="0"/>
              <a:t>Provision </a:t>
            </a:r>
            <a:r>
              <a:rPr lang="en-US" sz="3300" dirty="0"/>
              <a:t>of hosted services and redundant failover and backup capabilities; low costs and/or subscription fees; and an efficient path for transferring content to future systems (on same or competing platforms).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07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405" y="291768"/>
            <a:ext cx="7390514" cy="417512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Accomplishments Continued: Repository 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Developers Described How they Meet Gaps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571" y="1600200"/>
            <a:ext cx="7938977" cy="4525963"/>
          </a:xfrm>
        </p:spPr>
        <p:txBody>
          <a:bodyPr/>
          <a:lstStyle/>
          <a:p>
            <a:r>
              <a:rPr lang="en-US" sz="2800" dirty="0" smtClean="0"/>
              <a:t>Developer Presentations at RDA 10 to describe how their platforms meet the identified gaps</a:t>
            </a:r>
          </a:p>
          <a:p>
            <a:pPr lvl="1"/>
            <a:r>
              <a:rPr lang="en-US" dirty="0" err="1" smtClean="0"/>
              <a:t>Islandora</a:t>
            </a:r>
            <a:r>
              <a:rPr lang="en-US" dirty="0"/>
              <a:t>, Fedora, and </a:t>
            </a:r>
            <a:r>
              <a:rPr lang="en-US" dirty="0" err="1"/>
              <a:t>Samvera</a:t>
            </a:r>
            <a:endParaRPr lang="en-US" dirty="0"/>
          </a:p>
          <a:p>
            <a:pPr lvl="1"/>
            <a:r>
              <a:rPr lang="en-US" dirty="0" err="1"/>
              <a:t>Dataverse</a:t>
            </a:r>
            <a:endParaRPr lang="en-US" dirty="0"/>
          </a:p>
          <a:p>
            <a:pPr lvl="1"/>
            <a:r>
              <a:rPr lang="en-US" dirty="0"/>
              <a:t>KIT DM</a:t>
            </a:r>
          </a:p>
          <a:p>
            <a:pPr lvl="1"/>
            <a:r>
              <a:rPr lang="en-US" dirty="0"/>
              <a:t>Dash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69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425" y="249237"/>
            <a:ext cx="6215063" cy="601367"/>
          </a:xfrm>
        </p:spPr>
        <p:txBody>
          <a:bodyPr/>
          <a:lstStyle/>
          <a:p>
            <a:pPr algn="ctr"/>
            <a:r>
              <a:rPr lang="en-US" dirty="0" smtClean="0"/>
              <a:t>Accomplishments Continued: Recent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2716"/>
            <a:ext cx="8229600" cy="4063447"/>
          </a:xfrm>
        </p:spPr>
        <p:txBody>
          <a:bodyPr/>
          <a:lstStyle/>
          <a:p>
            <a:r>
              <a:rPr lang="en-US" dirty="0" smtClean="0"/>
              <a:t>Chairs </a:t>
            </a:r>
            <a:r>
              <a:rPr lang="en-US" dirty="0" err="1" smtClean="0"/>
              <a:t>Telecon</a:t>
            </a:r>
            <a:r>
              <a:rPr lang="en-US" dirty="0" smtClean="0"/>
              <a:t> Nov 2017</a:t>
            </a:r>
          </a:p>
          <a:p>
            <a:pPr lvl="1"/>
            <a:r>
              <a:rPr lang="en-US" sz="2400" dirty="0">
                <a:ea typeface="+mn-ea"/>
                <a:cs typeface="+mn-cs"/>
              </a:rPr>
              <a:t>Planning for IG </a:t>
            </a:r>
            <a:r>
              <a:rPr lang="en-US" sz="2400" dirty="0" err="1">
                <a:ea typeface="+mn-ea"/>
                <a:cs typeface="+mn-cs"/>
              </a:rPr>
              <a:t>telecon</a:t>
            </a:r>
            <a:r>
              <a:rPr lang="en-US" sz="2400" dirty="0">
                <a:ea typeface="+mn-ea"/>
                <a:cs typeface="+mn-cs"/>
              </a:rPr>
              <a:t> and for RDA P11</a:t>
            </a:r>
          </a:p>
          <a:p>
            <a:pPr marL="342900" lvl="1" indent="-342900">
              <a:buFontTx/>
              <a:buChar char="•"/>
            </a:pPr>
            <a:r>
              <a:rPr lang="en-US" sz="3200" dirty="0"/>
              <a:t>IG </a:t>
            </a:r>
            <a:r>
              <a:rPr lang="en-US" sz="3200" dirty="0" err="1"/>
              <a:t>Telecon</a:t>
            </a:r>
            <a:r>
              <a:rPr lang="en-US" sz="3200" dirty="0"/>
              <a:t> Dec </a:t>
            </a:r>
            <a:r>
              <a:rPr lang="en-US" sz="3200" dirty="0" smtClean="0"/>
              <a:t>2017</a:t>
            </a:r>
          </a:p>
          <a:p>
            <a:pPr lvl="1"/>
            <a:r>
              <a:rPr lang="en-US" sz="2400" dirty="0">
                <a:ea typeface="+mn-ea"/>
                <a:cs typeface="+mn-cs"/>
              </a:rPr>
              <a:t>Planning for RDA P11</a:t>
            </a:r>
          </a:p>
          <a:p>
            <a:pPr marL="342900" lvl="1" indent="-342900">
              <a:buChar char="•"/>
            </a:pPr>
            <a:r>
              <a:rPr lang="en-US" sz="3200" dirty="0" smtClean="0">
                <a:ea typeface="+mn-ea"/>
                <a:cs typeface="+mn-cs"/>
              </a:rPr>
              <a:t>IG Session </a:t>
            </a:r>
            <a:r>
              <a:rPr lang="en-US" sz="3200" dirty="0">
                <a:ea typeface="+mn-ea"/>
                <a:cs typeface="+mn-cs"/>
              </a:rPr>
              <a:t>Proposal </a:t>
            </a:r>
            <a:r>
              <a:rPr lang="en-US" sz="3200" dirty="0" smtClean="0">
                <a:ea typeface="+mn-ea"/>
                <a:cs typeface="+mn-cs"/>
              </a:rPr>
              <a:t>Submitted Dec 2017</a:t>
            </a:r>
          </a:p>
          <a:p>
            <a:pPr lvl="1"/>
            <a:r>
              <a:rPr lang="en-US" sz="2400" dirty="0" smtClean="0">
                <a:ea typeface="+mn-ea"/>
                <a:cs typeface="+mn-cs"/>
              </a:rPr>
              <a:t>WG Report and launch of new WGs or activities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026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930" y="249238"/>
            <a:ext cx="5229558" cy="417512"/>
          </a:xfrm>
        </p:spPr>
        <p:txBody>
          <a:bodyPr/>
          <a:lstStyle/>
          <a:p>
            <a:r>
              <a:rPr lang="en-US" dirty="0"/>
              <a:t>Issues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3367" y="1663995"/>
            <a:ext cx="5801833" cy="4525963"/>
          </a:xfrm>
        </p:spPr>
        <p:txBody>
          <a:bodyPr/>
          <a:lstStyle/>
          <a:p>
            <a:r>
              <a:rPr lang="en-US" sz="2400" dirty="0"/>
              <a:t>Need to initiate new WGs or activities</a:t>
            </a:r>
          </a:p>
          <a:p>
            <a:r>
              <a:rPr lang="en-US" sz="2400" dirty="0" smtClean="0"/>
              <a:t>Recent rotation of IG Co-Chairs</a:t>
            </a:r>
          </a:p>
          <a:p>
            <a:pPr lvl="1"/>
            <a:r>
              <a:rPr lang="en-US" sz="2000" dirty="0"/>
              <a:t>1</a:t>
            </a:r>
            <a:r>
              <a:rPr lang="en-US" sz="2000" dirty="0" smtClean="0"/>
              <a:t> new Co-Chair elected 15 months ago</a:t>
            </a:r>
          </a:p>
          <a:p>
            <a:pPr lvl="1"/>
            <a:r>
              <a:rPr lang="en-US" sz="2000" dirty="0" smtClean="0"/>
              <a:t>2 new Co-Chairs elected 8 months ago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639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819" y="249238"/>
            <a:ext cx="6441669" cy="417512"/>
          </a:xfrm>
        </p:spPr>
        <p:txBody>
          <a:bodyPr/>
          <a:lstStyle/>
          <a:p>
            <a:pPr algn="ctr"/>
            <a:r>
              <a:rPr lang="en-US" dirty="0" smtClean="0"/>
              <a:t>Are Modifications Needed to Address Issues and Challenges?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ways to get more people involved in leadership roles for WGs and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219866"/>
      </p:ext>
    </p:extLst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Arial Black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 Drive:Microsoft Office:Microsoft PowerPoint 4:</Template>
  <TotalTime>38789</TotalTime>
  <Pages>20</Pages>
  <Words>707</Words>
  <Application>Microsoft Macintosh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Black</vt:lpstr>
      <vt:lpstr>Times</vt:lpstr>
      <vt:lpstr>Times New Roman</vt:lpstr>
      <vt:lpstr>Arial</vt:lpstr>
      <vt:lpstr>untitled 2</vt:lpstr>
      <vt:lpstr>Repository Platforms for Research Data  Interest Group: Requirements, Gaps, Capabilities, and Progress  </vt:lpstr>
      <vt:lpstr>Purpose</vt:lpstr>
      <vt:lpstr>Accomplishments</vt:lpstr>
      <vt:lpstr>Excerpt from the Matrix of Use Cases and Functional Requirements for Research Data Repository Platforms</vt:lpstr>
      <vt:lpstr>Accomplishments Continued: Identified Gaps in Repository Capabilities</vt:lpstr>
      <vt:lpstr>Accomplishments Continued: Repository  Developers Described How they Meet Gaps</vt:lpstr>
      <vt:lpstr>Accomplishments Continued: Recent</vt:lpstr>
      <vt:lpstr>Issues and Challenges</vt:lpstr>
      <vt:lpstr>Are Modifications Needed to Address Issues and Challenges?</vt:lpstr>
      <vt:lpstr>Plans for next 12 months</vt:lpstr>
      <vt:lpstr>Coordination with other groups</vt:lpstr>
      <vt:lpstr>Fit with RDA Mission</vt:lpstr>
    </vt:vector>
  </TitlesOfParts>
  <Company>CIESIN/Columbia University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Repository Platforms for Research Data Interest Group: Requirements, Gaps, Capabilities, and Progress</dc:title>
  <dc:creator>Robert R Downs</dc:creator>
  <cp:lastModifiedBy>Lynn Yarmey</cp:lastModifiedBy>
  <cp:revision>3427</cp:revision>
  <cp:lastPrinted>2002-01-07T14:25:07Z</cp:lastPrinted>
  <dcterms:created xsi:type="dcterms:W3CDTF">2000-01-07T19:01:14Z</dcterms:created>
  <dcterms:modified xsi:type="dcterms:W3CDTF">2018-01-12T13:59:04Z</dcterms:modified>
</cp:coreProperties>
</file>