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handoutMasterIdLst>
    <p:handoutMasterId r:id="rId16"/>
  </p:handoutMasterIdLst>
  <p:sldIdLst>
    <p:sldId id="256" r:id="rId2"/>
    <p:sldId id="325" r:id="rId3"/>
    <p:sldId id="304" r:id="rId4"/>
    <p:sldId id="314" r:id="rId5"/>
    <p:sldId id="316" r:id="rId6"/>
    <p:sldId id="321" r:id="rId7"/>
    <p:sldId id="308" r:id="rId8"/>
    <p:sldId id="322" r:id="rId9"/>
    <p:sldId id="323" r:id="rId10"/>
    <p:sldId id="324" r:id="rId11"/>
    <p:sldId id="326" r:id="rId12"/>
    <p:sldId id="327" r:id="rId13"/>
    <p:sldId id="32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7171"/>
    <a:srgbClr val="2F5597"/>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6"/>
    <p:restoredTop sz="94643"/>
  </p:normalViewPr>
  <p:slideViewPr>
    <p:cSldViewPr snapToGrid="0" snapToObjects="1">
      <p:cViewPr varScale="1">
        <p:scale>
          <a:sx n="97" d="100"/>
          <a:sy n="97" d="100"/>
        </p:scale>
        <p:origin x="216" y="5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09" d="100"/>
          <a:sy n="109" d="100"/>
        </p:scale>
        <p:origin x="-6000"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3AF243-2D75-284E-9C97-F75FA6883F64}" type="datetimeFigureOut">
              <a:rPr lang="en-US" smtClean="0"/>
              <a:t>1/11/18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21CFA5-D7AE-B843-A4C9-896D24F0E34D}" type="slidenum">
              <a:rPr lang="en-US" smtClean="0"/>
              <a:t>‹#›</a:t>
            </a:fld>
            <a:endParaRPr lang="en-US"/>
          </a:p>
        </p:txBody>
      </p:sp>
    </p:spTree>
    <p:extLst>
      <p:ext uri="{BB962C8B-B14F-4D97-AF65-F5344CB8AC3E}">
        <p14:creationId xmlns:p14="http://schemas.microsoft.com/office/powerpoint/2010/main" val="1212137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D19D7A-BC83-C342-B728-27D684A6FB7A}" type="datetimeFigureOut">
              <a:rPr lang="en-US" smtClean="0"/>
              <a:t>1/11/18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55C50-3095-2147-9779-8A1081F70E30}" type="slidenum">
              <a:rPr lang="en-US" smtClean="0"/>
              <a:t>‹#›</a:t>
            </a:fld>
            <a:endParaRPr lang="en-US"/>
          </a:p>
        </p:txBody>
      </p:sp>
    </p:spTree>
    <p:extLst>
      <p:ext uri="{BB962C8B-B14F-4D97-AF65-F5344CB8AC3E}">
        <p14:creationId xmlns:p14="http://schemas.microsoft.com/office/powerpoint/2010/main" val="9814154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755C50-3095-2147-9779-8A1081F70E30}" type="slidenum">
              <a:rPr lang="en-US" smtClean="0"/>
              <a:t>1</a:t>
            </a:fld>
            <a:endParaRPr lang="en-US"/>
          </a:p>
        </p:txBody>
      </p:sp>
    </p:spTree>
    <p:extLst>
      <p:ext uri="{BB962C8B-B14F-4D97-AF65-F5344CB8AC3E}">
        <p14:creationId xmlns:p14="http://schemas.microsoft.com/office/powerpoint/2010/main" val="650328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755C50-3095-2147-9779-8A1081F70E30}" type="slidenum">
              <a:rPr lang="en-US" smtClean="0"/>
              <a:t>12</a:t>
            </a:fld>
            <a:endParaRPr lang="en-US"/>
          </a:p>
        </p:txBody>
      </p:sp>
    </p:spTree>
    <p:extLst>
      <p:ext uri="{BB962C8B-B14F-4D97-AF65-F5344CB8AC3E}">
        <p14:creationId xmlns:p14="http://schemas.microsoft.com/office/powerpoint/2010/main" val="839399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EF35AA-309F-F448-90C0-D8743C15582A}" type="datetime1">
              <a:rPr lang="en-US" smtClean="0"/>
              <a:t>1/11/18</a:t>
            </a:fld>
            <a:endParaRPr lang="en-US"/>
          </a:p>
        </p:txBody>
      </p:sp>
      <p:sp>
        <p:nvSpPr>
          <p:cNvPr id="5" name="Footer Placeholder 4"/>
          <p:cNvSpPr>
            <a:spLocks noGrp="1"/>
          </p:cNvSpPr>
          <p:nvPr>
            <p:ph type="ftr" sz="quarter" idx="11"/>
          </p:nvPr>
        </p:nvSpPr>
        <p:spPr/>
        <p:txBody>
          <a:bodyPr/>
          <a:lstStyle/>
          <a:p>
            <a:r>
              <a:rPr lang="en-US" smtClean="0"/>
              <a:t>Corporation for National Research Initiatives</a:t>
            </a:r>
            <a:endParaRPr lang="en-US"/>
          </a:p>
        </p:txBody>
      </p:sp>
      <p:sp>
        <p:nvSpPr>
          <p:cNvPr id="6" name="Slide Number Placeholder 5"/>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91747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D8E0A-6B1C-6E4F-8C3E-D3CE663C8F06}" type="datetime1">
              <a:rPr lang="en-US" smtClean="0"/>
              <a:t>1/11/18</a:t>
            </a:fld>
            <a:endParaRPr lang="en-US"/>
          </a:p>
        </p:txBody>
      </p:sp>
      <p:sp>
        <p:nvSpPr>
          <p:cNvPr id="5" name="Footer Placeholder 4"/>
          <p:cNvSpPr>
            <a:spLocks noGrp="1"/>
          </p:cNvSpPr>
          <p:nvPr>
            <p:ph type="ftr" sz="quarter" idx="11"/>
          </p:nvPr>
        </p:nvSpPr>
        <p:spPr/>
        <p:txBody>
          <a:bodyPr/>
          <a:lstStyle/>
          <a:p>
            <a:r>
              <a:rPr lang="en-US" smtClean="0"/>
              <a:t>Corporation for National Research Initiatives</a:t>
            </a:r>
            <a:endParaRPr lang="en-US"/>
          </a:p>
        </p:txBody>
      </p:sp>
      <p:sp>
        <p:nvSpPr>
          <p:cNvPr id="6" name="Slide Number Placeholder 5"/>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1364201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7934E1-422F-1048-94BE-105F7086838C}" type="datetime1">
              <a:rPr lang="en-US" smtClean="0"/>
              <a:t>1/11/18</a:t>
            </a:fld>
            <a:endParaRPr lang="en-US"/>
          </a:p>
        </p:txBody>
      </p:sp>
      <p:sp>
        <p:nvSpPr>
          <p:cNvPr id="5" name="Footer Placeholder 4"/>
          <p:cNvSpPr>
            <a:spLocks noGrp="1"/>
          </p:cNvSpPr>
          <p:nvPr>
            <p:ph type="ftr" sz="quarter" idx="11"/>
          </p:nvPr>
        </p:nvSpPr>
        <p:spPr/>
        <p:txBody>
          <a:bodyPr/>
          <a:lstStyle/>
          <a:p>
            <a:r>
              <a:rPr lang="en-US" smtClean="0"/>
              <a:t>Corporation for National Research Initiatives</a:t>
            </a:r>
            <a:endParaRPr lang="en-US"/>
          </a:p>
        </p:txBody>
      </p:sp>
      <p:sp>
        <p:nvSpPr>
          <p:cNvPr id="6" name="Slide Number Placeholder 5"/>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160008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B4850-F38F-5F40-A649-27588421B3EE}" type="datetime1">
              <a:rPr lang="en-US" smtClean="0"/>
              <a:t>1/11/18</a:t>
            </a:fld>
            <a:endParaRPr lang="en-US"/>
          </a:p>
        </p:txBody>
      </p:sp>
      <p:sp>
        <p:nvSpPr>
          <p:cNvPr id="5" name="Footer Placeholder 4"/>
          <p:cNvSpPr>
            <a:spLocks noGrp="1"/>
          </p:cNvSpPr>
          <p:nvPr>
            <p:ph type="ftr" sz="quarter" idx="11"/>
          </p:nvPr>
        </p:nvSpPr>
        <p:spPr/>
        <p:txBody>
          <a:bodyPr/>
          <a:lstStyle/>
          <a:p>
            <a:r>
              <a:rPr lang="en-US" dirty="0" smtClean="0"/>
              <a:t>Corporation for National Research Initiatives</a:t>
            </a:r>
          </a:p>
        </p:txBody>
      </p:sp>
      <p:sp>
        <p:nvSpPr>
          <p:cNvPr id="6" name="Slide Number Placeholder 5"/>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1123000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8C5F89-CA1D-3D47-B260-87975E8DC572}" type="datetime1">
              <a:rPr lang="en-US" smtClean="0"/>
              <a:t>1/11/18</a:t>
            </a:fld>
            <a:endParaRPr lang="en-US"/>
          </a:p>
        </p:txBody>
      </p:sp>
      <p:sp>
        <p:nvSpPr>
          <p:cNvPr id="5" name="Footer Placeholder 4"/>
          <p:cNvSpPr>
            <a:spLocks noGrp="1"/>
          </p:cNvSpPr>
          <p:nvPr>
            <p:ph type="ftr" sz="quarter" idx="11"/>
          </p:nvPr>
        </p:nvSpPr>
        <p:spPr/>
        <p:txBody>
          <a:bodyPr/>
          <a:lstStyle/>
          <a:p>
            <a:r>
              <a:rPr lang="en-US" smtClean="0"/>
              <a:t>Corporation for National Research Initiatives</a:t>
            </a:r>
            <a:endParaRPr lang="en-US"/>
          </a:p>
        </p:txBody>
      </p:sp>
      <p:sp>
        <p:nvSpPr>
          <p:cNvPr id="6" name="Slide Number Placeholder 5"/>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4273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09EC0F-8EBD-0F49-B880-9B1C3E388EF3}" type="datetime1">
              <a:rPr lang="en-US" smtClean="0"/>
              <a:t>1/11/18</a:t>
            </a:fld>
            <a:endParaRPr lang="en-US"/>
          </a:p>
        </p:txBody>
      </p:sp>
      <p:sp>
        <p:nvSpPr>
          <p:cNvPr id="6" name="Footer Placeholder 5"/>
          <p:cNvSpPr>
            <a:spLocks noGrp="1"/>
          </p:cNvSpPr>
          <p:nvPr>
            <p:ph type="ftr" sz="quarter" idx="11"/>
          </p:nvPr>
        </p:nvSpPr>
        <p:spPr/>
        <p:txBody>
          <a:bodyPr/>
          <a:lstStyle/>
          <a:p>
            <a:r>
              <a:rPr lang="en-US" smtClean="0"/>
              <a:t>Corporation for National Research Initiatives</a:t>
            </a:r>
            <a:endParaRPr lang="en-US"/>
          </a:p>
        </p:txBody>
      </p:sp>
      <p:sp>
        <p:nvSpPr>
          <p:cNvPr id="7" name="Slide Number Placeholder 6"/>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1061187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C73D70-28A2-8A48-A021-4C728DB5C060}" type="datetime1">
              <a:rPr lang="en-US" smtClean="0"/>
              <a:t>1/11/18</a:t>
            </a:fld>
            <a:endParaRPr lang="en-US"/>
          </a:p>
        </p:txBody>
      </p:sp>
      <p:sp>
        <p:nvSpPr>
          <p:cNvPr id="8" name="Footer Placeholder 7"/>
          <p:cNvSpPr>
            <a:spLocks noGrp="1"/>
          </p:cNvSpPr>
          <p:nvPr>
            <p:ph type="ftr" sz="quarter" idx="11"/>
          </p:nvPr>
        </p:nvSpPr>
        <p:spPr/>
        <p:txBody>
          <a:bodyPr/>
          <a:lstStyle/>
          <a:p>
            <a:r>
              <a:rPr lang="en-US" smtClean="0"/>
              <a:t>Corporation for National Research Initiatives</a:t>
            </a:r>
            <a:endParaRPr lang="en-US"/>
          </a:p>
        </p:txBody>
      </p:sp>
      <p:sp>
        <p:nvSpPr>
          <p:cNvPr id="9" name="Slide Number Placeholder 8"/>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534153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333E6A-F3D4-254D-80AA-9A7FC49A66D9}" type="datetime1">
              <a:rPr lang="en-US" smtClean="0"/>
              <a:t>1/11/18</a:t>
            </a:fld>
            <a:endParaRPr lang="en-US"/>
          </a:p>
        </p:txBody>
      </p:sp>
      <p:sp>
        <p:nvSpPr>
          <p:cNvPr id="4" name="Footer Placeholder 3"/>
          <p:cNvSpPr>
            <a:spLocks noGrp="1"/>
          </p:cNvSpPr>
          <p:nvPr>
            <p:ph type="ftr" sz="quarter" idx="11"/>
          </p:nvPr>
        </p:nvSpPr>
        <p:spPr/>
        <p:txBody>
          <a:bodyPr/>
          <a:lstStyle/>
          <a:p>
            <a:r>
              <a:rPr lang="en-US" smtClean="0"/>
              <a:t>Corporation for National Research Initiatives</a:t>
            </a:r>
            <a:endParaRPr lang="en-US"/>
          </a:p>
        </p:txBody>
      </p:sp>
      <p:sp>
        <p:nvSpPr>
          <p:cNvPr id="5" name="Slide Number Placeholder 4"/>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103960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BCBD8-4A51-4E40-983B-5D4C3B940B3B}" type="datetime1">
              <a:rPr lang="en-US" smtClean="0"/>
              <a:t>1/11/18</a:t>
            </a:fld>
            <a:endParaRPr lang="en-US"/>
          </a:p>
        </p:txBody>
      </p:sp>
      <p:sp>
        <p:nvSpPr>
          <p:cNvPr id="3" name="Footer Placeholder 2"/>
          <p:cNvSpPr>
            <a:spLocks noGrp="1"/>
          </p:cNvSpPr>
          <p:nvPr>
            <p:ph type="ftr" sz="quarter" idx="11"/>
          </p:nvPr>
        </p:nvSpPr>
        <p:spPr/>
        <p:txBody>
          <a:bodyPr/>
          <a:lstStyle/>
          <a:p>
            <a:r>
              <a:rPr lang="en-US" smtClean="0"/>
              <a:t>Corporation for National Research Initiatives</a:t>
            </a:r>
            <a:endParaRPr lang="en-US"/>
          </a:p>
        </p:txBody>
      </p:sp>
      <p:sp>
        <p:nvSpPr>
          <p:cNvPr id="4" name="Slide Number Placeholder 3"/>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768855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01FDB8-CCD5-3243-BDD6-2CC4C0CD7C65}" type="datetime1">
              <a:rPr lang="en-US" smtClean="0"/>
              <a:t>1/11/18</a:t>
            </a:fld>
            <a:endParaRPr lang="en-US"/>
          </a:p>
        </p:txBody>
      </p:sp>
      <p:sp>
        <p:nvSpPr>
          <p:cNvPr id="6" name="Footer Placeholder 5"/>
          <p:cNvSpPr>
            <a:spLocks noGrp="1"/>
          </p:cNvSpPr>
          <p:nvPr>
            <p:ph type="ftr" sz="quarter" idx="11"/>
          </p:nvPr>
        </p:nvSpPr>
        <p:spPr/>
        <p:txBody>
          <a:bodyPr/>
          <a:lstStyle/>
          <a:p>
            <a:r>
              <a:rPr lang="en-US" smtClean="0"/>
              <a:t>Corporation for National Research Initiatives</a:t>
            </a:r>
            <a:endParaRPr lang="en-US"/>
          </a:p>
        </p:txBody>
      </p:sp>
      <p:sp>
        <p:nvSpPr>
          <p:cNvPr id="7" name="Slide Number Placeholder 6"/>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742544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63BDF-E00F-DC49-B113-79BC1D18EF5D}" type="datetime1">
              <a:rPr lang="en-US" smtClean="0"/>
              <a:t>1/11/18</a:t>
            </a:fld>
            <a:endParaRPr lang="en-US"/>
          </a:p>
        </p:txBody>
      </p:sp>
      <p:sp>
        <p:nvSpPr>
          <p:cNvPr id="6" name="Footer Placeholder 5"/>
          <p:cNvSpPr>
            <a:spLocks noGrp="1"/>
          </p:cNvSpPr>
          <p:nvPr>
            <p:ph type="ftr" sz="quarter" idx="11"/>
          </p:nvPr>
        </p:nvSpPr>
        <p:spPr/>
        <p:txBody>
          <a:bodyPr/>
          <a:lstStyle/>
          <a:p>
            <a:r>
              <a:rPr lang="en-US" smtClean="0"/>
              <a:t>Corporation for National Research Initiatives</a:t>
            </a:r>
            <a:endParaRPr lang="en-US"/>
          </a:p>
        </p:txBody>
      </p:sp>
      <p:sp>
        <p:nvSpPr>
          <p:cNvPr id="7" name="Slide Number Placeholder 6"/>
          <p:cNvSpPr>
            <a:spLocks noGrp="1"/>
          </p:cNvSpPr>
          <p:nvPr>
            <p:ph type="sldNum" sz="quarter" idx="12"/>
          </p:nvPr>
        </p:nvSpPr>
        <p:spPr/>
        <p:txBody>
          <a:bodyPr/>
          <a:lstStyle/>
          <a:p>
            <a:fld id="{98168DD1-7CCE-3B4F-A5C4-FBD827D15A31}" type="slidenum">
              <a:rPr lang="en-US" smtClean="0"/>
              <a:t>‹#›</a:t>
            </a:fld>
            <a:endParaRPr lang="en-US"/>
          </a:p>
        </p:txBody>
      </p:sp>
    </p:spTree>
    <p:extLst>
      <p:ext uri="{BB962C8B-B14F-4D97-AF65-F5344CB8AC3E}">
        <p14:creationId xmlns:p14="http://schemas.microsoft.com/office/powerpoint/2010/main" val="9256700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7D86F-79F4-CD48-8C0D-7660ACC84D93}" type="datetime1">
              <a:rPr lang="en-US" smtClean="0"/>
              <a:t>1/11/18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Corporation for National Research Initiatives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168DD1-7CCE-3B4F-A5C4-FBD827D15A31}" type="slidenum">
              <a:rPr lang="en-US" smtClean="0"/>
              <a:t>‹#›</a:t>
            </a:fld>
            <a:endParaRPr lang="en-US"/>
          </a:p>
        </p:txBody>
      </p:sp>
    </p:spTree>
    <p:extLst>
      <p:ext uri="{BB962C8B-B14F-4D97-AF65-F5344CB8AC3E}">
        <p14:creationId xmlns:p14="http://schemas.microsoft.com/office/powerpoint/2010/main" val="1188856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13280"/>
            <a:ext cx="9144000" cy="2808001"/>
          </a:xfrm>
        </p:spPr>
        <p:txBody>
          <a:bodyPr>
            <a:normAutofit fontScale="90000"/>
          </a:bodyPr>
          <a:lstStyle/>
          <a:p>
            <a:r>
              <a:rPr lang="en-US" sz="8000" b="1" dirty="0" smtClean="0">
                <a:solidFill>
                  <a:schemeClr val="bg2">
                    <a:lumMod val="25000"/>
                  </a:schemeClr>
                </a:solidFill>
              </a:rPr>
              <a:t/>
            </a:r>
            <a:br>
              <a:rPr lang="en-US" sz="8000" b="1" dirty="0" smtClean="0">
                <a:solidFill>
                  <a:schemeClr val="bg2">
                    <a:lumMod val="25000"/>
                  </a:schemeClr>
                </a:solidFill>
              </a:rPr>
            </a:br>
            <a:r>
              <a:rPr lang="en-US" sz="8000" b="1" dirty="0">
                <a:solidFill>
                  <a:schemeClr val="bg2">
                    <a:lumMod val="25000"/>
                  </a:schemeClr>
                </a:solidFill>
              </a:rPr>
              <a:t/>
            </a:r>
            <a:br>
              <a:rPr lang="en-US" sz="8000" b="1" dirty="0">
                <a:solidFill>
                  <a:schemeClr val="bg2">
                    <a:lumMod val="25000"/>
                  </a:schemeClr>
                </a:solidFill>
              </a:rPr>
            </a:br>
            <a:r>
              <a:rPr lang="en-US" sz="8000" b="1" dirty="0" smtClean="0">
                <a:solidFill>
                  <a:schemeClr val="bg2">
                    <a:lumMod val="25000"/>
                  </a:schemeClr>
                </a:solidFill>
              </a:rPr>
              <a:t/>
            </a:r>
            <a:br>
              <a:rPr lang="en-US" sz="8000" b="1" dirty="0" smtClean="0">
                <a:solidFill>
                  <a:schemeClr val="bg2">
                    <a:lumMod val="25000"/>
                  </a:schemeClr>
                </a:solidFill>
              </a:rPr>
            </a:br>
            <a:r>
              <a:rPr lang="en-US" sz="8000" b="1" dirty="0">
                <a:solidFill>
                  <a:schemeClr val="bg2">
                    <a:lumMod val="25000"/>
                  </a:schemeClr>
                </a:solidFill>
              </a:rPr>
              <a:t/>
            </a:r>
            <a:br>
              <a:rPr lang="en-US" sz="8000" b="1" dirty="0">
                <a:solidFill>
                  <a:schemeClr val="bg2">
                    <a:lumMod val="25000"/>
                  </a:schemeClr>
                </a:solidFill>
              </a:rPr>
            </a:br>
            <a:r>
              <a:rPr lang="en-US" sz="8000" b="1" dirty="0" smtClean="0">
                <a:solidFill>
                  <a:schemeClr val="bg2">
                    <a:lumMod val="25000"/>
                  </a:schemeClr>
                </a:solidFill>
              </a:rPr>
              <a:t/>
            </a:r>
            <a:br>
              <a:rPr lang="en-US" sz="8000" b="1" dirty="0" smtClean="0">
                <a:solidFill>
                  <a:schemeClr val="bg2">
                    <a:lumMod val="25000"/>
                  </a:schemeClr>
                </a:solidFill>
              </a:rPr>
            </a:br>
            <a:r>
              <a:rPr lang="en-US" sz="8000" b="1" dirty="0">
                <a:solidFill>
                  <a:schemeClr val="bg2">
                    <a:lumMod val="25000"/>
                  </a:schemeClr>
                </a:solidFill>
              </a:rPr>
              <a:t/>
            </a:r>
            <a:br>
              <a:rPr lang="en-US" sz="8000" b="1" dirty="0">
                <a:solidFill>
                  <a:schemeClr val="bg2">
                    <a:lumMod val="25000"/>
                  </a:schemeClr>
                </a:solidFill>
              </a:rPr>
            </a:br>
            <a:r>
              <a:rPr lang="en-US" sz="8000" b="1" dirty="0" smtClean="0">
                <a:solidFill>
                  <a:schemeClr val="bg2">
                    <a:lumMod val="25000"/>
                  </a:schemeClr>
                </a:solidFill>
              </a:rPr>
              <a:t/>
            </a:r>
            <a:br>
              <a:rPr lang="en-US" sz="8000" b="1" dirty="0" smtClean="0">
                <a:solidFill>
                  <a:schemeClr val="bg2">
                    <a:lumMod val="25000"/>
                  </a:schemeClr>
                </a:solidFill>
              </a:rPr>
            </a:br>
            <a:r>
              <a:rPr lang="en-US" sz="8000" b="1" dirty="0" smtClean="0">
                <a:solidFill>
                  <a:schemeClr val="bg2">
                    <a:lumMod val="25000"/>
                  </a:schemeClr>
                </a:solidFill>
              </a:rPr>
              <a:t/>
            </a:r>
            <a:br>
              <a:rPr lang="en-US" sz="8000" b="1" dirty="0" smtClean="0">
                <a:solidFill>
                  <a:schemeClr val="bg2">
                    <a:lumMod val="25000"/>
                  </a:schemeClr>
                </a:solidFill>
              </a:rPr>
            </a:br>
            <a:r>
              <a:rPr lang="en-US" sz="8000" b="1" dirty="0">
                <a:solidFill>
                  <a:schemeClr val="bg2">
                    <a:lumMod val="25000"/>
                  </a:schemeClr>
                </a:solidFill>
              </a:rPr>
              <a:t/>
            </a:r>
            <a:br>
              <a:rPr lang="en-US" sz="8000" b="1" dirty="0">
                <a:solidFill>
                  <a:schemeClr val="bg2">
                    <a:lumMod val="25000"/>
                  </a:schemeClr>
                </a:solidFill>
              </a:rPr>
            </a:br>
            <a:r>
              <a:rPr lang="en-US" sz="8000" b="1" dirty="0" smtClean="0">
                <a:solidFill>
                  <a:schemeClr val="bg2">
                    <a:lumMod val="25000"/>
                  </a:schemeClr>
                </a:solidFill>
              </a:rPr>
              <a:t/>
            </a:r>
            <a:br>
              <a:rPr lang="en-US" sz="8000" b="1" dirty="0" smtClean="0">
                <a:solidFill>
                  <a:schemeClr val="bg2">
                    <a:lumMod val="25000"/>
                  </a:schemeClr>
                </a:solidFill>
              </a:rPr>
            </a:br>
            <a:r>
              <a:rPr lang="en-US" sz="8000" b="1" dirty="0" err="1" smtClean="0">
                <a:solidFill>
                  <a:schemeClr val="bg2">
                    <a:lumMod val="25000"/>
                  </a:schemeClr>
                </a:solidFill>
              </a:rPr>
              <a:t>Datatypes</a:t>
            </a:r>
            <a:r>
              <a:rPr lang="en-US" sz="8000" b="1" dirty="0" smtClean="0">
                <a:solidFill>
                  <a:schemeClr val="bg2">
                    <a:lumMod val="25000"/>
                  </a:schemeClr>
                </a:solidFill>
              </a:rPr>
              <a:t/>
            </a:r>
            <a:br>
              <a:rPr lang="en-US" sz="8000" b="1" dirty="0" smtClean="0">
                <a:solidFill>
                  <a:schemeClr val="bg2">
                    <a:lumMod val="25000"/>
                  </a:schemeClr>
                </a:solidFill>
              </a:rPr>
            </a:br>
            <a:r>
              <a:rPr lang="en-US" sz="6700" dirty="0">
                <a:solidFill>
                  <a:schemeClr val="bg2">
                    <a:lumMod val="25000"/>
                  </a:schemeClr>
                </a:solidFill>
              </a:rPr>
              <a:t>Characterizing data</a:t>
            </a:r>
            <a:r>
              <a:rPr lang="en-US" sz="4800" dirty="0">
                <a:solidFill>
                  <a:schemeClr val="bg2">
                    <a:lumMod val="25000"/>
                  </a:schemeClr>
                </a:solidFill>
              </a:rPr>
              <a:t/>
            </a:r>
            <a:br>
              <a:rPr lang="en-US" sz="4800" dirty="0">
                <a:solidFill>
                  <a:schemeClr val="bg2">
                    <a:lumMod val="25000"/>
                  </a:schemeClr>
                </a:solidFill>
              </a:rPr>
            </a:br>
            <a:endParaRPr lang="en-US" sz="8000" b="1" dirty="0">
              <a:solidFill>
                <a:schemeClr val="bg2">
                  <a:lumMod val="25000"/>
                </a:schemeClr>
              </a:solidFill>
            </a:endParaRPr>
          </a:p>
        </p:txBody>
      </p:sp>
      <p:sp>
        <p:nvSpPr>
          <p:cNvPr id="3" name="Subtitle 2"/>
          <p:cNvSpPr>
            <a:spLocks noGrp="1"/>
          </p:cNvSpPr>
          <p:nvPr>
            <p:ph type="subTitle" idx="1"/>
          </p:nvPr>
        </p:nvSpPr>
        <p:spPr>
          <a:xfrm>
            <a:off x="1524000" y="3904438"/>
            <a:ext cx="9144000" cy="1655762"/>
          </a:xfrm>
        </p:spPr>
        <p:txBody>
          <a:bodyPr>
            <a:normAutofit/>
          </a:bodyPr>
          <a:lstStyle/>
          <a:p>
            <a:r>
              <a:rPr lang="en-US" sz="2800" dirty="0" smtClean="0">
                <a:solidFill>
                  <a:schemeClr val="bg2">
                    <a:lumMod val="25000"/>
                  </a:schemeClr>
                </a:solidFill>
              </a:rPr>
              <a:t>Lannom (largely based on P10 DTR Breakout)</a:t>
            </a:r>
          </a:p>
          <a:p>
            <a:r>
              <a:rPr lang="en-US" sz="2800" dirty="0" smtClean="0">
                <a:solidFill>
                  <a:schemeClr val="bg2">
                    <a:lumMod val="25000"/>
                  </a:schemeClr>
                </a:solidFill>
              </a:rPr>
              <a:t>January, 2018</a:t>
            </a:r>
            <a:endParaRPr lang="en-US" sz="2800" dirty="0">
              <a:solidFill>
                <a:schemeClr val="bg2">
                  <a:lumMod val="25000"/>
                </a:schemeClr>
              </a:solidFill>
            </a:endParaRPr>
          </a:p>
        </p:txBody>
      </p:sp>
    </p:spTree>
    <p:extLst>
      <p:ext uri="{BB962C8B-B14F-4D97-AF65-F5344CB8AC3E}">
        <p14:creationId xmlns:p14="http://schemas.microsoft.com/office/powerpoint/2010/main" val="1853476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PID Kernel Information (KI)</a:t>
            </a:r>
            <a:br>
              <a:rPr lang="en-US" dirty="0" smtClean="0"/>
            </a:br>
            <a:r>
              <a:rPr lang="en-US" sz="4000" dirty="0" smtClean="0"/>
              <a:t>Guiding Principles: Work In Progress</a:t>
            </a:r>
            <a:endParaRPr lang="en-US" dirty="0"/>
          </a:p>
        </p:txBody>
      </p:sp>
      <p:sp>
        <p:nvSpPr>
          <p:cNvPr id="3" name="Content Placeholder 2"/>
          <p:cNvSpPr>
            <a:spLocks noGrp="1"/>
          </p:cNvSpPr>
          <p:nvPr>
            <p:ph idx="1"/>
          </p:nvPr>
        </p:nvSpPr>
        <p:spPr/>
        <p:txBody>
          <a:bodyPr>
            <a:normAutofit fontScale="77500" lnSpcReduction="20000"/>
          </a:bodyPr>
          <a:lstStyle/>
          <a:p>
            <a:r>
              <a:rPr lang="en-US" dirty="0"/>
              <a:t>PID Kernel Information cannot be an</a:t>
            </a:r>
            <a:r>
              <a:rPr lang="en-US" i="1" dirty="0"/>
              <a:t> authoritative source for metadata</a:t>
            </a:r>
            <a:r>
              <a:rPr lang="en-US" dirty="0"/>
              <a:t>.  Thus PID Kernel Information is always a duplicate of metadata whose authoritative version is elsewhere. </a:t>
            </a:r>
            <a:r>
              <a:rPr lang="en-US" dirty="0" smtClean="0"/>
              <a:t>A</a:t>
            </a:r>
            <a:r>
              <a:rPr lang="en-US" dirty="0"/>
              <a:t>:  PID Kernel Information is information stored in the form of attributes within the PID record. PID Kernel Information supports smart programmatic decisions that can be accomplished through inspection of the PID record alone. </a:t>
            </a:r>
          </a:p>
          <a:p>
            <a:r>
              <a:rPr lang="en-US" dirty="0"/>
              <a:t>PID Kernel Information is </a:t>
            </a:r>
            <a:r>
              <a:rPr lang="en-US" i="1" dirty="0"/>
              <a:t>stored directly at the local resolving service </a:t>
            </a:r>
            <a:r>
              <a:rPr lang="en-US" dirty="0"/>
              <a:t>and not </a:t>
            </a:r>
            <a:r>
              <a:rPr lang="en-US" dirty="0" smtClean="0"/>
              <a:t>referenced</a:t>
            </a:r>
            <a:endParaRPr lang="en-US" dirty="0"/>
          </a:p>
          <a:p>
            <a:r>
              <a:rPr lang="en-US" dirty="0"/>
              <a:t>Benefit of PID KI is its enabling of a </a:t>
            </a:r>
            <a:r>
              <a:rPr lang="en-US" i="1" dirty="0"/>
              <a:t>middleware ecosystem of smart machine actionable services</a:t>
            </a:r>
            <a:r>
              <a:rPr lang="en-US" dirty="0"/>
              <a:t>.  </a:t>
            </a:r>
            <a:r>
              <a:rPr lang="en-US" i="1" dirty="0"/>
              <a:t>E.g.</a:t>
            </a:r>
            <a:r>
              <a:rPr lang="en-US" dirty="0"/>
              <a:t>, PID KI information used to determine coarse grained, routing/filtering decisions on large lists of PIDs (&gt;1,000,000)</a:t>
            </a:r>
          </a:p>
          <a:p>
            <a:r>
              <a:rPr lang="en-US" dirty="0"/>
              <a:t>Contents of PID KI record is property of data object owner or owner delegate </a:t>
            </a:r>
            <a:endParaRPr lang="en-US" dirty="0" smtClean="0"/>
          </a:p>
          <a:p>
            <a:r>
              <a:rPr lang="en-US" dirty="0"/>
              <a:t>PID Kernel Information attributes have a </a:t>
            </a:r>
            <a:r>
              <a:rPr lang="en-US" i="1" dirty="0"/>
              <a:t>slow rate of change</a:t>
            </a:r>
            <a:r>
              <a:rPr lang="en-US" dirty="0" smtClean="0"/>
              <a:t>.</a:t>
            </a:r>
          </a:p>
          <a:p>
            <a:r>
              <a:rPr lang="en-US" dirty="0"/>
              <a:t>Attributes (items) in the profile are expressed as key-value pairs where the values are simple (indivisible) </a:t>
            </a:r>
          </a:p>
        </p:txBody>
      </p:sp>
      <p:sp>
        <p:nvSpPr>
          <p:cNvPr id="4" name="Footer Placeholder 3"/>
          <p:cNvSpPr>
            <a:spLocks noGrp="1"/>
          </p:cNvSpPr>
          <p:nvPr>
            <p:ph type="ftr" sz="quarter" idx="11"/>
          </p:nvPr>
        </p:nvSpPr>
        <p:spPr/>
        <p:txBody>
          <a:bodyPr/>
          <a:lstStyle/>
          <a:p>
            <a:r>
              <a:rPr lang="en-US" smtClean="0"/>
              <a:t>Corporation for National Research Initiatives</a:t>
            </a:r>
            <a:endParaRPr lang="en-US" dirty="0" smtClean="0"/>
          </a:p>
        </p:txBody>
      </p:sp>
      <p:sp>
        <p:nvSpPr>
          <p:cNvPr id="5" name="Slide Number Placeholder 4"/>
          <p:cNvSpPr>
            <a:spLocks noGrp="1"/>
          </p:cNvSpPr>
          <p:nvPr>
            <p:ph type="sldNum" sz="quarter" idx="12"/>
          </p:nvPr>
        </p:nvSpPr>
        <p:spPr/>
        <p:txBody>
          <a:bodyPr/>
          <a:lstStyle/>
          <a:p>
            <a:fld id="{98168DD1-7CCE-3B4F-A5C4-FBD827D15A31}" type="slidenum">
              <a:rPr lang="en-US" smtClean="0"/>
              <a:t>10</a:t>
            </a:fld>
            <a:endParaRPr lang="en-US"/>
          </a:p>
        </p:txBody>
      </p:sp>
    </p:spTree>
    <p:extLst>
      <p:ext uri="{BB962C8B-B14F-4D97-AF65-F5344CB8AC3E}">
        <p14:creationId xmlns:p14="http://schemas.microsoft.com/office/powerpoint/2010/main" val="1231561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Corporation for National Research Initiatives</a:t>
            </a:r>
            <a:endParaRPr lang="en-US" dirty="0" smtClean="0"/>
          </a:p>
        </p:txBody>
      </p:sp>
      <p:sp>
        <p:nvSpPr>
          <p:cNvPr id="5" name="Slide Number Placeholder 4"/>
          <p:cNvSpPr>
            <a:spLocks noGrp="1"/>
          </p:cNvSpPr>
          <p:nvPr>
            <p:ph type="sldNum" sz="quarter" idx="12"/>
          </p:nvPr>
        </p:nvSpPr>
        <p:spPr/>
        <p:txBody>
          <a:bodyPr/>
          <a:lstStyle/>
          <a:p>
            <a:fld id="{98168DD1-7CCE-3B4F-A5C4-FBD827D15A31}" type="slidenum">
              <a:rPr lang="en-US" smtClean="0"/>
              <a:t>11</a:t>
            </a:fld>
            <a:endParaRPr lang="en-US"/>
          </a:p>
        </p:txBody>
      </p:sp>
    </p:spTree>
    <p:extLst>
      <p:ext uri="{BB962C8B-B14F-4D97-AF65-F5344CB8AC3E}">
        <p14:creationId xmlns:p14="http://schemas.microsoft.com/office/powerpoint/2010/main" val="733723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Road Map(s) Motivation</a:t>
            </a:r>
            <a:endParaRPr lang="en-US" dirty="0"/>
          </a:p>
        </p:txBody>
      </p:sp>
      <p:sp>
        <p:nvSpPr>
          <p:cNvPr id="3" name="Content Placeholder 2"/>
          <p:cNvSpPr>
            <a:spLocks noGrp="1"/>
          </p:cNvSpPr>
          <p:nvPr>
            <p:ph idx="1"/>
          </p:nvPr>
        </p:nvSpPr>
        <p:spPr/>
        <p:txBody>
          <a:bodyPr>
            <a:normAutofit fontScale="70000" lnSpcReduction="20000"/>
          </a:bodyPr>
          <a:lstStyle/>
          <a:p>
            <a:pPr lvl="1"/>
            <a:r>
              <a:rPr lang="en-US" dirty="0"/>
              <a:t> What infrastructure is needed</a:t>
            </a:r>
            <a:r>
              <a:rPr lang="en-US" dirty="0" smtClean="0"/>
              <a:t>?</a:t>
            </a:r>
          </a:p>
          <a:p>
            <a:pPr lvl="1"/>
            <a:r>
              <a:rPr lang="en-US" dirty="0" smtClean="0"/>
              <a:t>How </a:t>
            </a:r>
            <a:r>
              <a:rPr lang="en-US" dirty="0"/>
              <a:t>do newcomers figure out where to plug in?</a:t>
            </a:r>
            <a:endParaRPr lang="en-US" sz="2800" dirty="0"/>
          </a:p>
          <a:p>
            <a:pPr lvl="2"/>
            <a:r>
              <a:rPr lang="en-US" dirty="0" err="1"/>
              <a:t>Soln</a:t>
            </a:r>
            <a:r>
              <a:rPr lang="en-US" dirty="0"/>
              <a:t>:  Profiles of groups?</a:t>
            </a:r>
            <a:endParaRPr lang="en-US" sz="2400" dirty="0"/>
          </a:p>
          <a:p>
            <a:pPr lvl="1"/>
            <a:r>
              <a:rPr lang="en-US" dirty="0"/>
              <a:t>Where are overlaps in groups?</a:t>
            </a:r>
            <a:endParaRPr lang="en-US" sz="2800" dirty="0"/>
          </a:p>
          <a:p>
            <a:pPr lvl="1"/>
            <a:r>
              <a:rPr lang="en-US" dirty="0" smtClean="0"/>
              <a:t>What </a:t>
            </a:r>
            <a:r>
              <a:rPr lang="en-US" dirty="0"/>
              <a:t>are our general directions for approving groups</a:t>
            </a:r>
            <a:endParaRPr lang="en-US" sz="2800" dirty="0"/>
          </a:p>
          <a:p>
            <a:pPr lvl="1"/>
            <a:r>
              <a:rPr lang="en-US" dirty="0"/>
              <a:t>How do we prioritize resources for </a:t>
            </a:r>
            <a:r>
              <a:rPr lang="en-US" dirty="0" smtClean="0"/>
              <a:t>outputs</a:t>
            </a:r>
          </a:p>
          <a:p>
            <a:pPr lvl="1"/>
            <a:endParaRPr lang="en-US" sz="2800" dirty="0"/>
          </a:p>
          <a:p>
            <a:pPr lvl="1"/>
            <a:r>
              <a:rPr lang="en-US" dirty="0"/>
              <a:t>What are the current activities?</a:t>
            </a:r>
            <a:endParaRPr lang="en-US" sz="2800" dirty="0"/>
          </a:p>
          <a:p>
            <a:pPr lvl="1"/>
            <a:r>
              <a:rPr lang="en-US" dirty="0"/>
              <a:t>Where is RDA going?</a:t>
            </a:r>
            <a:endParaRPr lang="en-US" sz="2800" dirty="0"/>
          </a:p>
          <a:p>
            <a:pPr lvl="1"/>
            <a:r>
              <a:rPr lang="en-US" dirty="0"/>
              <a:t>How do we do what RDA does?  </a:t>
            </a:r>
            <a:endParaRPr lang="en-US" sz="2800" dirty="0"/>
          </a:p>
          <a:p>
            <a:pPr lvl="2"/>
            <a:r>
              <a:rPr lang="en-US" dirty="0"/>
              <a:t>(limited resources, </a:t>
            </a:r>
            <a:r>
              <a:rPr lang="en-US" dirty="0" err="1"/>
              <a:t>etc</a:t>
            </a:r>
            <a:r>
              <a:rPr lang="en-US" dirty="0"/>
              <a:t>) or What does RDA need to do for/with volunteers?  Disagreement on this one… fiscally available is more helpful than ‘how’?  Clarification - making the most effective use of resources/people at hand. What level of support does each of these volunteers need to apply (cat herding, automation, </a:t>
            </a:r>
            <a:r>
              <a:rPr lang="en-US" dirty="0" err="1"/>
              <a:t>etc</a:t>
            </a:r>
            <a:r>
              <a:rPr lang="en-US" dirty="0"/>
              <a:t>?)</a:t>
            </a:r>
            <a:endParaRPr lang="en-US" sz="2400" dirty="0"/>
          </a:p>
          <a:p>
            <a:pPr lvl="2"/>
            <a:r>
              <a:rPr lang="en-US" dirty="0"/>
              <a:t>RDA is quickly growing, diversifying. Our volunteer workforce is not static, constant evolution</a:t>
            </a:r>
            <a:endParaRPr lang="en-US" sz="2400" dirty="0"/>
          </a:p>
          <a:p>
            <a:pPr lvl="2"/>
            <a:r>
              <a:rPr lang="en-US" dirty="0"/>
              <a:t>Have one way of looking at the organization in RDA.  At P7 in Tokyo, the cultural bias became very stark.  Having an onboarding mechanism by IDW/P12 may be a very good idea.</a:t>
            </a:r>
            <a:endParaRPr lang="en-US" sz="2400" dirty="0"/>
          </a:p>
          <a:p>
            <a:pPr lvl="1"/>
            <a:r>
              <a:rPr lang="en-US" dirty="0"/>
              <a:t>Ingrid - Very important to distinguish the business of RDA (organization, running of the governance bodies, </a:t>
            </a:r>
            <a:r>
              <a:rPr lang="en-US" dirty="0" err="1"/>
              <a:t>etc</a:t>
            </a:r>
            <a:r>
              <a:rPr lang="en-US" dirty="0"/>
              <a:t>), vs. the RDA community and group work</a:t>
            </a:r>
            <a:endParaRPr lang="en-US" sz="2800" dirty="0"/>
          </a:p>
          <a:p>
            <a:pPr marL="228600" lvl="1">
              <a:spcBef>
                <a:spcPts val="1000"/>
              </a:spcBef>
            </a:pPr>
            <a:r>
              <a:rPr lang="en-US" dirty="0" smtClean="0"/>
              <a:t> </a:t>
            </a:r>
            <a:r>
              <a:rPr lang="en-US" dirty="0"/>
              <a:t>What infrastructure is needed?</a:t>
            </a:r>
            <a:endParaRPr lang="en-US" sz="2800" dirty="0"/>
          </a:p>
          <a:p>
            <a:endParaRPr lang="en-US" sz="3200" dirty="0" smtClean="0"/>
          </a:p>
          <a:p>
            <a:endParaRPr lang="en-US" dirty="0"/>
          </a:p>
        </p:txBody>
      </p:sp>
      <p:sp>
        <p:nvSpPr>
          <p:cNvPr id="4" name="Footer Placeholder 3"/>
          <p:cNvSpPr>
            <a:spLocks noGrp="1"/>
          </p:cNvSpPr>
          <p:nvPr>
            <p:ph type="ftr" sz="quarter" idx="11"/>
          </p:nvPr>
        </p:nvSpPr>
        <p:spPr/>
        <p:txBody>
          <a:bodyPr/>
          <a:lstStyle/>
          <a:p>
            <a:r>
              <a:rPr lang="en-US" smtClean="0"/>
              <a:t>Corporation for National Research Initiatives</a:t>
            </a:r>
            <a:endParaRPr lang="en-US" dirty="0" smtClean="0"/>
          </a:p>
        </p:txBody>
      </p:sp>
      <p:sp>
        <p:nvSpPr>
          <p:cNvPr id="5" name="Slide Number Placeholder 4"/>
          <p:cNvSpPr>
            <a:spLocks noGrp="1"/>
          </p:cNvSpPr>
          <p:nvPr>
            <p:ph type="sldNum" sz="quarter" idx="12"/>
          </p:nvPr>
        </p:nvSpPr>
        <p:spPr/>
        <p:txBody>
          <a:bodyPr/>
          <a:lstStyle/>
          <a:p>
            <a:fld id="{98168DD1-7CCE-3B4F-A5C4-FBD827D15A31}" type="slidenum">
              <a:rPr lang="en-US" smtClean="0"/>
              <a:t>12</a:t>
            </a:fld>
            <a:endParaRPr lang="en-US"/>
          </a:p>
        </p:txBody>
      </p:sp>
    </p:spTree>
    <p:extLst>
      <p:ext uri="{BB962C8B-B14F-4D97-AF65-F5344CB8AC3E}">
        <p14:creationId xmlns:p14="http://schemas.microsoft.com/office/powerpoint/2010/main" val="840553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Road Map(s) Motivation</a:t>
            </a:r>
          </a:p>
        </p:txBody>
      </p:sp>
      <p:sp>
        <p:nvSpPr>
          <p:cNvPr id="3" name="Content Placeholder 2"/>
          <p:cNvSpPr>
            <a:spLocks noGrp="1"/>
          </p:cNvSpPr>
          <p:nvPr>
            <p:ph idx="1"/>
          </p:nvPr>
        </p:nvSpPr>
        <p:spPr/>
        <p:txBody>
          <a:bodyPr>
            <a:normAutofit fontScale="62500" lnSpcReduction="20000"/>
          </a:bodyPr>
          <a:lstStyle/>
          <a:p>
            <a:pPr marL="228600" lvl="1">
              <a:spcBef>
                <a:spcPts val="1000"/>
              </a:spcBef>
            </a:pPr>
            <a:r>
              <a:rPr lang="en-US" dirty="0"/>
              <a:t>How do newcomers figure out where to plug in</a:t>
            </a:r>
            <a:r>
              <a:rPr lang="en-US" dirty="0" smtClean="0"/>
              <a:t>?</a:t>
            </a:r>
          </a:p>
          <a:p>
            <a:pPr marL="685800" lvl="2">
              <a:spcBef>
                <a:spcPts val="1000"/>
              </a:spcBef>
            </a:pPr>
            <a:r>
              <a:rPr lang="en-US" dirty="0" smtClean="0"/>
              <a:t>Short, readable profiles?</a:t>
            </a:r>
            <a:endParaRPr lang="en-US" dirty="0"/>
          </a:p>
          <a:p>
            <a:pPr marL="228600" lvl="1">
              <a:spcBef>
                <a:spcPts val="1000"/>
              </a:spcBef>
            </a:pPr>
            <a:r>
              <a:rPr lang="en-US" dirty="0"/>
              <a:t>Where are overlaps in groups</a:t>
            </a:r>
            <a:r>
              <a:rPr lang="en-US" dirty="0" smtClean="0"/>
              <a:t>?</a:t>
            </a:r>
          </a:p>
          <a:p>
            <a:pPr marL="685800" lvl="2">
              <a:spcBef>
                <a:spcPts val="1000"/>
              </a:spcBef>
            </a:pPr>
            <a:r>
              <a:rPr lang="en-US" dirty="0" smtClean="0"/>
              <a:t>Help TAB in approval / encouragement</a:t>
            </a:r>
          </a:p>
          <a:p>
            <a:pPr marL="228600" lvl="1">
              <a:spcBef>
                <a:spcPts val="1000"/>
              </a:spcBef>
            </a:pPr>
            <a:r>
              <a:rPr lang="en-US" dirty="0" smtClean="0"/>
              <a:t>Where to put resources for output adoption</a:t>
            </a:r>
          </a:p>
          <a:p>
            <a:pPr marL="685800" lvl="2">
              <a:spcBef>
                <a:spcPts val="1000"/>
              </a:spcBef>
            </a:pPr>
            <a:r>
              <a:rPr lang="en-US" dirty="0" smtClean="0"/>
              <a:t>Ambassadors</a:t>
            </a:r>
          </a:p>
          <a:p>
            <a:pPr marL="685800" lvl="2">
              <a:spcBef>
                <a:spcPts val="1000"/>
              </a:spcBef>
            </a:pPr>
            <a:r>
              <a:rPr lang="en-US" dirty="0" smtClean="0"/>
              <a:t>Standards bodies</a:t>
            </a:r>
          </a:p>
          <a:p>
            <a:pPr marL="228600" lvl="1">
              <a:spcBef>
                <a:spcPts val="1000"/>
              </a:spcBef>
            </a:pPr>
            <a:r>
              <a:rPr lang="en-US" dirty="0" smtClean="0"/>
              <a:t>Related comments</a:t>
            </a:r>
          </a:p>
          <a:p>
            <a:pPr marL="685800" lvl="2">
              <a:spcBef>
                <a:spcPts val="1000"/>
              </a:spcBef>
            </a:pPr>
            <a:r>
              <a:rPr lang="en-US" sz="2600" dirty="0" smtClean="0"/>
              <a:t>What infrastructure is needed (separate topic)</a:t>
            </a:r>
          </a:p>
          <a:p>
            <a:pPr lvl="1"/>
            <a:r>
              <a:rPr lang="en-US" dirty="0"/>
              <a:t>Where is RDA going?</a:t>
            </a:r>
            <a:endParaRPr lang="en-US" sz="2800" dirty="0"/>
          </a:p>
          <a:p>
            <a:pPr lvl="1"/>
            <a:r>
              <a:rPr lang="en-US" dirty="0"/>
              <a:t>How do we do what RDA does?  </a:t>
            </a:r>
            <a:endParaRPr lang="en-US" sz="2800" dirty="0"/>
          </a:p>
          <a:p>
            <a:pPr lvl="2"/>
            <a:r>
              <a:rPr lang="en-US" dirty="0"/>
              <a:t>(limited resources, </a:t>
            </a:r>
            <a:r>
              <a:rPr lang="en-US" dirty="0" err="1"/>
              <a:t>etc</a:t>
            </a:r>
            <a:r>
              <a:rPr lang="en-US" dirty="0"/>
              <a:t>) or What does RDA need to do for/with volunteers?  Disagreement on this one… fiscally available is more helpful than ‘how’?  Clarification - making the most effective use of resources/people at hand. What level of support does each of these volunteers need to apply (cat herding, automation, </a:t>
            </a:r>
            <a:r>
              <a:rPr lang="en-US" dirty="0" err="1"/>
              <a:t>etc</a:t>
            </a:r>
            <a:r>
              <a:rPr lang="en-US" dirty="0"/>
              <a:t>?)</a:t>
            </a:r>
            <a:endParaRPr lang="en-US" sz="2400" dirty="0"/>
          </a:p>
          <a:p>
            <a:pPr lvl="2"/>
            <a:r>
              <a:rPr lang="en-US" dirty="0"/>
              <a:t>RDA is quickly growing, diversifying. Our volunteer workforce is not static, constant evolution</a:t>
            </a:r>
            <a:endParaRPr lang="en-US" sz="2400" dirty="0"/>
          </a:p>
          <a:p>
            <a:pPr lvl="2"/>
            <a:r>
              <a:rPr lang="en-US" dirty="0"/>
              <a:t>Have one way of looking at the organization in RDA.  At P7 in Tokyo, the cultural bias became very stark.  Having an onboarding mechanism by IDW/P12 may be a very good idea.</a:t>
            </a:r>
            <a:endParaRPr lang="en-US" sz="2400" dirty="0"/>
          </a:p>
          <a:p>
            <a:pPr lvl="1"/>
            <a:r>
              <a:rPr lang="en-US" dirty="0"/>
              <a:t>Ingrid - Very important to distinguish the business of RDA (organization, running of the governance bodies, </a:t>
            </a:r>
            <a:r>
              <a:rPr lang="en-US" dirty="0" err="1"/>
              <a:t>etc</a:t>
            </a:r>
            <a:r>
              <a:rPr lang="en-US" dirty="0"/>
              <a:t>), vs. the RDA community and group work</a:t>
            </a:r>
            <a:endParaRPr lang="en-US" sz="2800" dirty="0"/>
          </a:p>
          <a:p>
            <a:pPr marL="685800" lvl="2">
              <a:spcBef>
                <a:spcPts val="1000"/>
              </a:spcBef>
            </a:pPr>
            <a:endParaRPr lang="en-US" dirty="0" smtClean="0"/>
          </a:p>
          <a:p>
            <a:pPr marL="685800" lvl="2">
              <a:spcBef>
                <a:spcPts val="1000"/>
              </a:spcBef>
            </a:pPr>
            <a:endParaRPr lang="en-US" dirty="0" smtClean="0"/>
          </a:p>
          <a:p>
            <a:pPr marL="228600" lvl="1">
              <a:spcBef>
                <a:spcPts val="1000"/>
              </a:spcBef>
            </a:pPr>
            <a:endParaRPr lang="en-US" dirty="0"/>
          </a:p>
          <a:p>
            <a:endParaRPr lang="en-US" dirty="0"/>
          </a:p>
        </p:txBody>
      </p:sp>
      <p:sp>
        <p:nvSpPr>
          <p:cNvPr id="4" name="Footer Placeholder 3"/>
          <p:cNvSpPr>
            <a:spLocks noGrp="1"/>
          </p:cNvSpPr>
          <p:nvPr>
            <p:ph type="ftr" sz="quarter" idx="11"/>
          </p:nvPr>
        </p:nvSpPr>
        <p:spPr/>
        <p:txBody>
          <a:bodyPr/>
          <a:lstStyle/>
          <a:p>
            <a:r>
              <a:rPr lang="en-US" smtClean="0"/>
              <a:t>Corporation for National Research Initiatives</a:t>
            </a:r>
            <a:endParaRPr lang="en-US" dirty="0" smtClean="0"/>
          </a:p>
        </p:txBody>
      </p:sp>
      <p:sp>
        <p:nvSpPr>
          <p:cNvPr id="5" name="Slide Number Placeholder 4"/>
          <p:cNvSpPr>
            <a:spLocks noGrp="1"/>
          </p:cNvSpPr>
          <p:nvPr>
            <p:ph type="sldNum" sz="quarter" idx="12"/>
          </p:nvPr>
        </p:nvSpPr>
        <p:spPr/>
        <p:txBody>
          <a:bodyPr/>
          <a:lstStyle/>
          <a:p>
            <a:fld id="{98168DD1-7CCE-3B4F-A5C4-FBD827D15A31}" type="slidenum">
              <a:rPr lang="en-US" smtClean="0"/>
              <a:t>13</a:t>
            </a:fld>
            <a:endParaRPr lang="en-US"/>
          </a:p>
        </p:txBody>
      </p:sp>
    </p:spTree>
    <p:extLst>
      <p:ext uri="{BB962C8B-B14F-4D97-AF65-F5344CB8AC3E}">
        <p14:creationId xmlns:p14="http://schemas.microsoft.com/office/powerpoint/2010/main" val="2020548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38" y="-242668"/>
            <a:ext cx="10515600" cy="1325563"/>
          </a:xfrm>
        </p:spPr>
        <p:txBody>
          <a:bodyPr/>
          <a:lstStyle/>
          <a:p>
            <a:pPr algn="ctr"/>
            <a:r>
              <a:rPr lang="en-US" dirty="0" smtClean="0">
                <a:solidFill>
                  <a:schemeClr val="bg2">
                    <a:lumMod val="25000"/>
                  </a:schemeClr>
                </a:solidFill>
              </a:rPr>
              <a:t>DTR v1 &amp; v2</a:t>
            </a:r>
            <a:endParaRPr lang="en-US" dirty="0">
              <a:solidFill>
                <a:schemeClr val="bg2">
                  <a:lumMod val="25000"/>
                </a:schemeClr>
              </a:solidFill>
            </a:endParaRPr>
          </a:p>
        </p:txBody>
      </p:sp>
      <p:sp>
        <p:nvSpPr>
          <p:cNvPr id="49" name="Rectangle 48"/>
          <p:cNvSpPr/>
          <p:nvPr/>
        </p:nvSpPr>
        <p:spPr>
          <a:xfrm>
            <a:off x="836341" y="982536"/>
            <a:ext cx="10504449" cy="5278368"/>
          </a:xfrm>
          <a:prstGeom prst="rect">
            <a:avLst/>
          </a:prstGeom>
        </p:spPr>
        <p:txBody>
          <a:bodyPr wrap="square">
            <a:spAutoFit/>
          </a:bodyPr>
          <a:lstStyle/>
          <a:p>
            <a:pPr marL="342900" indent="-342900">
              <a:spcAft>
                <a:spcPts val="500"/>
              </a:spcAft>
              <a:buFont typeface="Arial" charset="0"/>
              <a:buChar char="•"/>
            </a:pPr>
            <a:r>
              <a:rPr lang="en-US" sz="2400" dirty="0" smtClean="0">
                <a:solidFill>
                  <a:schemeClr val="bg2">
                    <a:lumMod val="50000"/>
                  </a:schemeClr>
                </a:solidFill>
              </a:rPr>
              <a:t>Q1: Standards / best practices for precise typing of data + distributed registry system for same</a:t>
            </a:r>
          </a:p>
          <a:p>
            <a:pPr marL="342900" indent="-342900">
              <a:spcAft>
                <a:spcPts val="500"/>
              </a:spcAft>
              <a:buFont typeface="Arial" charset="0"/>
              <a:buChar char="•"/>
            </a:pPr>
            <a:r>
              <a:rPr lang="en-US" sz="2400" dirty="0" smtClean="0">
                <a:solidFill>
                  <a:schemeClr val="bg2">
                    <a:lumMod val="50000"/>
                  </a:schemeClr>
                </a:solidFill>
              </a:rPr>
              <a:t>Q2: v1 output approved, accepted as EC ICT Tech Spec, multiple prototypes in operation, v2 approved to work on ‘recipes’, ISO/IEC takes up as a standards activity</a:t>
            </a:r>
          </a:p>
          <a:p>
            <a:pPr marL="342900" indent="-342900">
              <a:spcAft>
                <a:spcPts val="500"/>
              </a:spcAft>
              <a:buFont typeface="Arial" charset="0"/>
              <a:buChar char="•"/>
            </a:pPr>
            <a:r>
              <a:rPr lang="en-US" sz="2400" dirty="0" smtClean="0">
                <a:solidFill>
                  <a:schemeClr val="bg2">
                    <a:lumMod val="50000"/>
                  </a:schemeClr>
                </a:solidFill>
              </a:rPr>
              <a:t>Q3: Ontology rabbit hole looms, need some standards-like org to establish reliable base types</a:t>
            </a:r>
          </a:p>
          <a:p>
            <a:pPr marL="342900" indent="-342900">
              <a:spcAft>
                <a:spcPts val="500"/>
              </a:spcAft>
              <a:buFont typeface="Arial" charset="0"/>
              <a:buChar char="•"/>
            </a:pPr>
            <a:r>
              <a:rPr lang="en-US" sz="2400" dirty="0" smtClean="0">
                <a:solidFill>
                  <a:schemeClr val="bg2">
                    <a:lumMod val="50000"/>
                  </a:schemeClr>
                </a:solidFill>
              </a:rPr>
              <a:t>Q4: TBD, but a handover to ISO/IEC seems likely</a:t>
            </a:r>
          </a:p>
          <a:p>
            <a:pPr marL="342900" indent="-342900">
              <a:spcAft>
                <a:spcPts val="500"/>
              </a:spcAft>
              <a:buFont typeface="Arial" charset="0"/>
              <a:buChar char="•"/>
            </a:pPr>
            <a:r>
              <a:rPr lang="en-US" sz="2400" dirty="0" smtClean="0">
                <a:solidFill>
                  <a:schemeClr val="bg2">
                    <a:lumMod val="50000"/>
                  </a:schemeClr>
                </a:solidFill>
              </a:rPr>
              <a:t>Q5: Hope to finish at P11, final document, pointers to running prototypes, pointer to ISO/IEC standards activity</a:t>
            </a:r>
          </a:p>
          <a:p>
            <a:pPr marL="342900" indent="-342900">
              <a:spcAft>
                <a:spcPts val="500"/>
              </a:spcAft>
              <a:buFont typeface="Arial" charset="0"/>
              <a:buChar char="•"/>
            </a:pPr>
            <a:r>
              <a:rPr lang="en-US" sz="2400" dirty="0" smtClean="0">
                <a:solidFill>
                  <a:schemeClr val="bg2">
                    <a:lumMod val="50000"/>
                  </a:schemeClr>
                </a:solidFill>
              </a:rPr>
              <a:t>Q6: Closely connected to PID groups, Data Fabric, Collections</a:t>
            </a:r>
          </a:p>
          <a:p>
            <a:pPr marL="342900" indent="-342900">
              <a:spcAft>
                <a:spcPts val="500"/>
              </a:spcAft>
              <a:buFont typeface="Arial" charset="0"/>
              <a:buChar char="•"/>
            </a:pPr>
            <a:r>
              <a:rPr lang="en-US" sz="2400" dirty="0" smtClean="0">
                <a:solidFill>
                  <a:schemeClr val="bg2">
                    <a:lumMod val="50000"/>
                  </a:schemeClr>
                </a:solidFill>
              </a:rPr>
              <a:t>Q7: Data sharing and re-use requires deep and precise understanding of data, which is enabled by typing.</a:t>
            </a:r>
          </a:p>
        </p:txBody>
      </p:sp>
      <p:sp>
        <p:nvSpPr>
          <p:cNvPr id="5" name="Slide Number Placeholder 4"/>
          <p:cNvSpPr>
            <a:spLocks noGrp="1"/>
          </p:cNvSpPr>
          <p:nvPr>
            <p:ph type="sldNum" sz="quarter" idx="12"/>
          </p:nvPr>
        </p:nvSpPr>
        <p:spPr/>
        <p:txBody>
          <a:bodyPr/>
          <a:lstStyle/>
          <a:p>
            <a:fld id="{98168DD1-7CCE-3B4F-A5C4-FBD827D15A31}" type="slidenum">
              <a:rPr lang="en-US" smtClean="0"/>
              <a:t>2</a:t>
            </a:fld>
            <a:endParaRPr lang="en-US"/>
          </a:p>
        </p:txBody>
      </p:sp>
      <p:sp>
        <p:nvSpPr>
          <p:cNvPr id="6" name="Footer Placeholder 5"/>
          <p:cNvSpPr>
            <a:spLocks noGrp="1"/>
          </p:cNvSpPr>
          <p:nvPr>
            <p:ph type="ftr" sz="quarter" idx="11"/>
          </p:nvPr>
        </p:nvSpPr>
        <p:spPr/>
        <p:txBody>
          <a:bodyPr/>
          <a:lstStyle/>
          <a:p>
            <a:r>
              <a:rPr lang="en-US" smtClean="0"/>
              <a:t>Corporation for National Research Initiatives</a:t>
            </a:r>
            <a:endParaRPr lang="en-US" dirty="0" smtClean="0"/>
          </a:p>
        </p:txBody>
      </p:sp>
    </p:spTree>
    <p:extLst>
      <p:ext uri="{BB962C8B-B14F-4D97-AF65-F5344CB8AC3E}">
        <p14:creationId xmlns:p14="http://schemas.microsoft.com/office/powerpoint/2010/main" val="49885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38" y="-343027"/>
            <a:ext cx="10515600" cy="1325563"/>
          </a:xfrm>
        </p:spPr>
        <p:txBody>
          <a:bodyPr/>
          <a:lstStyle/>
          <a:p>
            <a:r>
              <a:rPr lang="en-US" dirty="0" smtClean="0">
                <a:solidFill>
                  <a:schemeClr val="bg2">
                    <a:lumMod val="25000"/>
                  </a:schemeClr>
                </a:solidFill>
              </a:rPr>
              <a:t>Datatype</a:t>
            </a:r>
            <a:endParaRPr lang="en-US" dirty="0">
              <a:solidFill>
                <a:schemeClr val="bg2">
                  <a:lumMod val="25000"/>
                </a:schemeClr>
              </a:solidFill>
            </a:endParaRPr>
          </a:p>
        </p:txBody>
      </p:sp>
      <p:grpSp>
        <p:nvGrpSpPr>
          <p:cNvPr id="11" name="Group 10"/>
          <p:cNvGrpSpPr/>
          <p:nvPr/>
        </p:nvGrpSpPr>
        <p:grpSpPr>
          <a:xfrm>
            <a:off x="2748221" y="2442030"/>
            <a:ext cx="1339406" cy="400110"/>
            <a:chOff x="2748221" y="2442030"/>
            <a:chExt cx="1339406" cy="400110"/>
          </a:xfrm>
        </p:grpSpPr>
        <p:sp>
          <p:nvSpPr>
            <p:cNvPr id="101" name="TextBox 100"/>
            <p:cNvSpPr txBox="1"/>
            <p:nvPr/>
          </p:nvSpPr>
          <p:spPr>
            <a:xfrm>
              <a:off x="2748221" y="2442030"/>
              <a:ext cx="1339406" cy="400110"/>
            </a:xfrm>
            <a:prstGeom prst="rect">
              <a:avLst/>
            </a:prstGeom>
            <a:noFill/>
          </p:spPr>
          <p:txBody>
            <a:bodyPr wrap="none" rtlCol="0">
              <a:spAutoFit/>
            </a:bodyPr>
            <a:lstStyle/>
            <a:p>
              <a:pPr algn="ctr"/>
              <a:r>
                <a:rPr lang="en-US" sz="2000" b="1" dirty="0" smtClean="0">
                  <a:solidFill>
                    <a:schemeClr val="bg2">
                      <a:lumMod val="50000"/>
                    </a:schemeClr>
                  </a:solidFill>
                </a:rPr>
                <a:t>resolves to</a:t>
              </a:r>
              <a:endParaRPr lang="en-US" sz="1600" b="1" dirty="0">
                <a:solidFill>
                  <a:schemeClr val="bg2">
                    <a:lumMod val="50000"/>
                  </a:schemeClr>
                </a:solidFill>
              </a:endParaRPr>
            </a:p>
          </p:txBody>
        </p:sp>
        <p:cxnSp>
          <p:nvCxnSpPr>
            <p:cNvPr id="106" name="Straight Arrow Connector 105"/>
            <p:cNvCxnSpPr/>
            <p:nvPr/>
          </p:nvCxnSpPr>
          <p:spPr>
            <a:xfrm>
              <a:off x="2815445" y="2449336"/>
              <a:ext cx="1251412" cy="5858"/>
            </a:xfrm>
            <a:prstGeom prst="straightConnector1">
              <a:avLst/>
            </a:prstGeom>
            <a:ln w="12700">
              <a:solidFill>
                <a:schemeClr val="bg2">
                  <a:lumMod val="50000"/>
                </a:schemeClr>
              </a:solidFill>
              <a:tailEnd type="triangle" w="lg" len="lg"/>
            </a:ln>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4514309" y="2180874"/>
            <a:ext cx="2311980" cy="978914"/>
            <a:chOff x="4514309" y="2180874"/>
            <a:chExt cx="2311980" cy="978914"/>
          </a:xfrm>
        </p:grpSpPr>
        <p:pic>
          <p:nvPicPr>
            <p:cNvPr id="108" name="Picture 107" descr="036-symbols.png"/>
            <p:cNvPicPr>
              <a:picLocks noChangeAspect="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373596" y="2180874"/>
              <a:ext cx="548640" cy="548640"/>
            </a:xfrm>
            <a:prstGeom prst="rect">
              <a:avLst/>
            </a:prstGeom>
          </p:spPr>
        </p:pic>
        <p:sp>
          <p:nvSpPr>
            <p:cNvPr id="109" name="TextBox 108"/>
            <p:cNvSpPr txBox="1"/>
            <p:nvPr/>
          </p:nvSpPr>
          <p:spPr>
            <a:xfrm>
              <a:off x="4514309" y="2698123"/>
              <a:ext cx="2311980" cy="461665"/>
            </a:xfrm>
            <a:prstGeom prst="rect">
              <a:avLst/>
            </a:prstGeom>
            <a:noFill/>
          </p:spPr>
          <p:txBody>
            <a:bodyPr wrap="none" rtlCol="0">
              <a:spAutoFit/>
            </a:bodyPr>
            <a:lstStyle/>
            <a:p>
              <a:pPr algn="ctr"/>
              <a:r>
                <a:rPr lang="en-US" sz="2400" b="1" dirty="0" smtClean="0">
                  <a:solidFill>
                    <a:schemeClr val="bg2">
                      <a:lumMod val="50000"/>
                    </a:schemeClr>
                  </a:solidFill>
                </a:rPr>
                <a:t>Datatype Record</a:t>
              </a:r>
              <a:endParaRPr lang="en-US" b="1" dirty="0">
                <a:solidFill>
                  <a:schemeClr val="bg2">
                    <a:lumMod val="50000"/>
                  </a:schemeClr>
                </a:solidFill>
              </a:endParaRPr>
            </a:p>
          </p:txBody>
        </p:sp>
      </p:grpSp>
      <p:grpSp>
        <p:nvGrpSpPr>
          <p:cNvPr id="10" name="Group 9"/>
          <p:cNvGrpSpPr/>
          <p:nvPr/>
        </p:nvGrpSpPr>
        <p:grpSpPr>
          <a:xfrm>
            <a:off x="7385973" y="2441567"/>
            <a:ext cx="1575817" cy="400110"/>
            <a:chOff x="7385973" y="2441567"/>
            <a:chExt cx="1575817" cy="400110"/>
          </a:xfrm>
        </p:grpSpPr>
        <p:sp>
          <p:nvSpPr>
            <p:cNvPr id="110" name="TextBox 109"/>
            <p:cNvSpPr txBox="1"/>
            <p:nvPr/>
          </p:nvSpPr>
          <p:spPr>
            <a:xfrm>
              <a:off x="7385973" y="2441567"/>
              <a:ext cx="1575817" cy="400110"/>
            </a:xfrm>
            <a:prstGeom prst="rect">
              <a:avLst/>
            </a:prstGeom>
            <a:noFill/>
          </p:spPr>
          <p:txBody>
            <a:bodyPr wrap="none" rtlCol="0">
              <a:spAutoFit/>
            </a:bodyPr>
            <a:lstStyle/>
            <a:p>
              <a:pPr algn="ctr"/>
              <a:r>
                <a:rPr lang="en-US" sz="2000" b="1" dirty="0" smtClean="0">
                  <a:solidFill>
                    <a:schemeClr val="bg2">
                      <a:lumMod val="50000"/>
                    </a:schemeClr>
                  </a:solidFill>
                </a:rPr>
                <a:t>characterizes</a:t>
              </a:r>
              <a:endParaRPr lang="en-US" sz="1600" b="1" dirty="0">
                <a:solidFill>
                  <a:schemeClr val="bg2">
                    <a:lumMod val="50000"/>
                  </a:schemeClr>
                </a:solidFill>
              </a:endParaRPr>
            </a:p>
          </p:txBody>
        </p:sp>
        <p:cxnSp>
          <p:nvCxnSpPr>
            <p:cNvPr id="112" name="Straight Arrow Connector 111"/>
            <p:cNvCxnSpPr/>
            <p:nvPr/>
          </p:nvCxnSpPr>
          <p:spPr>
            <a:xfrm>
              <a:off x="7571399" y="2448873"/>
              <a:ext cx="1251412" cy="5858"/>
            </a:xfrm>
            <a:prstGeom prst="straightConnector1">
              <a:avLst/>
            </a:prstGeom>
            <a:ln w="12700">
              <a:solidFill>
                <a:schemeClr val="bg2">
                  <a:lumMod val="50000"/>
                </a:schemeClr>
              </a:solidFill>
              <a:tailEnd type="triangle" w="lg" len="lg"/>
            </a:ln>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567601" y="2179957"/>
            <a:ext cx="1532792" cy="988526"/>
            <a:chOff x="567601" y="2179957"/>
            <a:chExt cx="1532792" cy="988526"/>
          </a:xfrm>
        </p:grpSpPr>
        <p:sp>
          <p:nvSpPr>
            <p:cNvPr id="107" name="TextBox 106"/>
            <p:cNvSpPr txBox="1"/>
            <p:nvPr/>
          </p:nvSpPr>
          <p:spPr>
            <a:xfrm>
              <a:off x="567601" y="2179957"/>
              <a:ext cx="1532792" cy="646331"/>
            </a:xfrm>
            <a:prstGeom prst="rect">
              <a:avLst/>
            </a:prstGeom>
            <a:noFill/>
          </p:spPr>
          <p:txBody>
            <a:bodyPr wrap="none" rtlCol="0">
              <a:spAutoFit/>
            </a:bodyPr>
            <a:lstStyle/>
            <a:p>
              <a:pPr algn="ctr"/>
              <a:r>
                <a:rPr lang="en-US" sz="3600" b="1" dirty="0" smtClean="0">
                  <a:solidFill>
                    <a:schemeClr val="bg2">
                      <a:lumMod val="50000"/>
                    </a:schemeClr>
                  </a:solidFill>
                </a:rPr>
                <a:t>ID: 123</a:t>
              </a:r>
              <a:endParaRPr lang="en-US" sz="2800" b="1" dirty="0">
                <a:solidFill>
                  <a:schemeClr val="bg2">
                    <a:lumMod val="50000"/>
                  </a:schemeClr>
                </a:solidFill>
              </a:endParaRPr>
            </a:p>
          </p:txBody>
        </p:sp>
        <p:sp>
          <p:nvSpPr>
            <p:cNvPr id="113" name="TextBox 112"/>
            <p:cNvSpPr txBox="1"/>
            <p:nvPr/>
          </p:nvSpPr>
          <p:spPr>
            <a:xfrm>
              <a:off x="677333" y="2706818"/>
              <a:ext cx="1356205" cy="461665"/>
            </a:xfrm>
            <a:prstGeom prst="rect">
              <a:avLst/>
            </a:prstGeom>
            <a:noFill/>
          </p:spPr>
          <p:txBody>
            <a:bodyPr wrap="none" rtlCol="0">
              <a:spAutoFit/>
            </a:bodyPr>
            <a:lstStyle/>
            <a:p>
              <a:pPr algn="ctr"/>
              <a:r>
                <a:rPr lang="en-US" sz="2400" b="1" dirty="0" smtClean="0">
                  <a:solidFill>
                    <a:schemeClr val="bg2">
                      <a:lumMod val="50000"/>
                    </a:schemeClr>
                  </a:solidFill>
                </a:rPr>
                <a:t>Datatype</a:t>
              </a:r>
              <a:endParaRPr lang="en-US" sz="1600" b="1" dirty="0">
                <a:solidFill>
                  <a:schemeClr val="bg2">
                    <a:lumMod val="50000"/>
                  </a:schemeClr>
                </a:solidFill>
              </a:endParaRPr>
            </a:p>
          </p:txBody>
        </p:sp>
      </p:grpSp>
      <p:grpSp>
        <p:nvGrpSpPr>
          <p:cNvPr id="9" name="Group 8"/>
          <p:cNvGrpSpPr/>
          <p:nvPr/>
        </p:nvGrpSpPr>
        <p:grpSpPr>
          <a:xfrm>
            <a:off x="9633837" y="2133791"/>
            <a:ext cx="1594776" cy="1213577"/>
            <a:chOff x="9633837" y="2133791"/>
            <a:chExt cx="1594776" cy="1213577"/>
          </a:xfrm>
        </p:grpSpPr>
        <p:sp>
          <p:nvSpPr>
            <p:cNvPr id="117" name="TextBox 116"/>
            <p:cNvSpPr txBox="1"/>
            <p:nvPr/>
          </p:nvSpPr>
          <p:spPr>
            <a:xfrm>
              <a:off x="9633837" y="2133791"/>
              <a:ext cx="1594776" cy="584776"/>
            </a:xfrm>
            <a:prstGeom prst="rect">
              <a:avLst/>
            </a:prstGeom>
            <a:noFill/>
          </p:spPr>
          <p:txBody>
            <a:bodyPr wrap="square" rtlCol="0">
              <a:spAutoFit/>
            </a:bodyPr>
            <a:lstStyle/>
            <a:p>
              <a:r>
                <a:rPr lang="en-US" sz="1600" b="1" dirty="0" smtClean="0">
                  <a:solidFill>
                    <a:schemeClr val="bg2">
                      <a:lumMod val="50000"/>
                    </a:schemeClr>
                  </a:solidFill>
                </a:rPr>
                <a:t>1 0 1 0  0 </a:t>
              </a:r>
              <a:r>
                <a:rPr lang="en-US" sz="1600" b="1" dirty="0">
                  <a:solidFill>
                    <a:srgbClr val="767171"/>
                  </a:solidFill>
                </a:rPr>
                <a:t>0 1 </a:t>
              </a:r>
              <a:r>
                <a:rPr lang="en-US" sz="1600" b="1" dirty="0">
                  <a:solidFill>
                    <a:schemeClr val="bg2">
                      <a:lumMod val="50000"/>
                    </a:schemeClr>
                  </a:solidFill>
                </a:rPr>
                <a:t>0 </a:t>
              </a:r>
              <a:r>
                <a:rPr lang="en-US" sz="1600" b="1" dirty="0" smtClean="0">
                  <a:solidFill>
                    <a:schemeClr val="bg2">
                      <a:lumMod val="50000"/>
                    </a:schemeClr>
                  </a:solidFill>
                </a:rPr>
                <a:t/>
              </a:r>
              <a:br>
                <a:rPr lang="en-US" sz="1600" b="1" dirty="0" smtClean="0">
                  <a:solidFill>
                    <a:schemeClr val="bg2">
                      <a:lumMod val="50000"/>
                    </a:schemeClr>
                  </a:solidFill>
                </a:rPr>
              </a:br>
              <a:r>
                <a:rPr lang="en-US" sz="1600" b="1" dirty="0" smtClean="0">
                  <a:solidFill>
                    <a:schemeClr val="bg2">
                      <a:lumMod val="50000"/>
                    </a:schemeClr>
                  </a:solidFill>
                </a:rPr>
                <a:t>1 </a:t>
              </a:r>
              <a:r>
                <a:rPr lang="en-US" sz="1600" b="1" dirty="0">
                  <a:solidFill>
                    <a:schemeClr val="bg2">
                      <a:lumMod val="50000"/>
                    </a:schemeClr>
                  </a:solidFill>
                </a:rPr>
                <a:t>0 1 </a:t>
              </a:r>
              <a:r>
                <a:rPr lang="en-US" sz="1600" b="1" dirty="0" smtClean="0">
                  <a:solidFill>
                    <a:schemeClr val="bg2">
                      <a:lumMod val="50000"/>
                    </a:schemeClr>
                  </a:solidFill>
                </a:rPr>
                <a:t>1  0 1 0 1</a:t>
              </a:r>
              <a:endParaRPr lang="en-US" sz="1600" b="1" dirty="0">
                <a:solidFill>
                  <a:schemeClr val="bg2">
                    <a:lumMod val="50000"/>
                  </a:schemeClr>
                </a:solidFill>
              </a:endParaRPr>
            </a:p>
          </p:txBody>
        </p:sp>
        <p:sp>
          <p:nvSpPr>
            <p:cNvPr id="119" name="TextBox 118"/>
            <p:cNvSpPr txBox="1"/>
            <p:nvPr/>
          </p:nvSpPr>
          <p:spPr>
            <a:xfrm>
              <a:off x="9683128" y="2639482"/>
              <a:ext cx="1336624" cy="707886"/>
            </a:xfrm>
            <a:prstGeom prst="rect">
              <a:avLst/>
            </a:prstGeom>
            <a:noFill/>
          </p:spPr>
          <p:txBody>
            <a:bodyPr wrap="none" rtlCol="0">
              <a:spAutoFit/>
            </a:bodyPr>
            <a:lstStyle/>
            <a:p>
              <a:pPr algn="ctr"/>
              <a:r>
                <a:rPr lang="en-US" sz="2400" b="1" dirty="0" smtClean="0">
                  <a:solidFill>
                    <a:schemeClr val="bg2">
                      <a:lumMod val="50000"/>
                    </a:schemeClr>
                  </a:solidFill>
                </a:rPr>
                <a:t>Dataset </a:t>
              </a:r>
            </a:p>
            <a:p>
              <a:pPr algn="ctr"/>
              <a:r>
                <a:rPr lang="en-US" sz="1600" b="1" dirty="0" smtClean="0">
                  <a:solidFill>
                    <a:schemeClr val="bg2">
                      <a:lumMod val="50000"/>
                    </a:schemeClr>
                  </a:solidFill>
                </a:rPr>
                <a:t>(for example)</a:t>
              </a:r>
              <a:endParaRPr lang="en-US" sz="1200" b="1" dirty="0">
                <a:solidFill>
                  <a:schemeClr val="bg2">
                    <a:lumMod val="50000"/>
                  </a:schemeClr>
                </a:solidFill>
              </a:endParaRPr>
            </a:p>
          </p:txBody>
        </p:sp>
      </p:grpSp>
      <p:grpSp>
        <p:nvGrpSpPr>
          <p:cNvPr id="15" name="Group 14"/>
          <p:cNvGrpSpPr/>
          <p:nvPr/>
        </p:nvGrpSpPr>
        <p:grpSpPr>
          <a:xfrm>
            <a:off x="5053153" y="3743334"/>
            <a:ext cx="1008931" cy="1150208"/>
            <a:chOff x="5053153" y="3743334"/>
            <a:chExt cx="1008931" cy="1150208"/>
          </a:xfrm>
        </p:grpSpPr>
        <p:cxnSp>
          <p:nvCxnSpPr>
            <p:cNvPr id="121" name="Straight Arrow Connector 120"/>
            <p:cNvCxnSpPr/>
            <p:nvPr/>
          </p:nvCxnSpPr>
          <p:spPr>
            <a:xfrm>
              <a:off x="5680875" y="3743334"/>
              <a:ext cx="0" cy="1150208"/>
            </a:xfrm>
            <a:prstGeom prst="straightConnector1">
              <a:avLst/>
            </a:prstGeom>
            <a:ln w="12700">
              <a:solidFill>
                <a:srgbClr val="2F5597"/>
              </a:solidFill>
              <a:tailEnd type="triangle" w="lg" len="lg"/>
            </a:ln>
          </p:spPr>
          <p:style>
            <a:lnRef idx="2">
              <a:schemeClr val="accent1"/>
            </a:lnRef>
            <a:fillRef idx="0">
              <a:schemeClr val="accent1"/>
            </a:fillRef>
            <a:effectRef idx="1">
              <a:schemeClr val="accent1"/>
            </a:effectRef>
            <a:fontRef idx="minor">
              <a:schemeClr val="tx1"/>
            </a:fontRef>
          </p:style>
        </p:cxnSp>
        <p:sp>
          <p:nvSpPr>
            <p:cNvPr id="123" name="TextBox 122"/>
            <p:cNvSpPr txBox="1"/>
            <p:nvPr/>
          </p:nvSpPr>
          <p:spPr>
            <a:xfrm>
              <a:off x="5053153" y="4056646"/>
              <a:ext cx="1008931" cy="400110"/>
            </a:xfrm>
            <a:prstGeom prst="rect">
              <a:avLst/>
            </a:prstGeom>
            <a:noFill/>
          </p:spPr>
          <p:txBody>
            <a:bodyPr wrap="none" rtlCol="0">
              <a:spAutoFit/>
            </a:bodyPr>
            <a:lstStyle/>
            <a:p>
              <a:pPr algn="ctr"/>
              <a:r>
                <a:rPr lang="en-US" sz="2000" b="1" dirty="0" smtClean="0">
                  <a:solidFill>
                    <a:srgbClr val="1F4E79"/>
                  </a:solidFill>
                </a:rPr>
                <a:t>used by</a:t>
              </a:r>
              <a:endParaRPr lang="en-US" sz="1600" b="1" dirty="0">
                <a:solidFill>
                  <a:srgbClr val="1F4E79"/>
                </a:solidFill>
              </a:endParaRPr>
            </a:p>
          </p:txBody>
        </p:sp>
      </p:grpSp>
      <p:grpSp>
        <p:nvGrpSpPr>
          <p:cNvPr id="16" name="Group 15"/>
          <p:cNvGrpSpPr/>
          <p:nvPr/>
        </p:nvGrpSpPr>
        <p:grpSpPr>
          <a:xfrm>
            <a:off x="8429635" y="3743334"/>
            <a:ext cx="2936913" cy="1981565"/>
            <a:chOff x="8429635" y="3743334"/>
            <a:chExt cx="2936913" cy="1981565"/>
          </a:xfrm>
        </p:grpSpPr>
        <p:grpSp>
          <p:nvGrpSpPr>
            <p:cNvPr id="3" name="Group 2"/>
            <p:cNvGrpSpPr/>
            <p:nvPr/>
          </p:nvGrpSpPr>
          <p:grpSpPr>
            <a:xfrm>
              <a:off x="8429635" y="3743334"/>
              <a:ext cx="2000793" cy="1981565"/>
              <a:chOff x="6842729" y="3743334"/>
              <a:chExt cx="2416114" cy="1981565"/>
            </a:xfrm>
          </p:grpSpPr>
          <p:cxnSp>
            <p:nvCxnSpPr>
              <p:cNvPr id="120" name="Straight Arrow Connector 119"/>
              <p:cNvCxnSpPr/>
              <p:nvPr/>
            </p:nvCxnSpPr>
            <p:spPr>
              <a:xfrm>
                <a:off x="6842729" y="5719041"/>
                <a:ext cx="2416114" cy="5858"/>
              </a:xfrm>
              <a:prstGeom prst="straightConnector1">
                <a:avLst/>
              </a:prstGeom>
              <a:ln w="12700">
                <a:solidFill>
                  <a:srgbClr val="2F5597"/>
                </a:solidFill>
                <a:headEnd type="none"/>
                <a:tailEnd type="none" w="lg" len="lg"/>
              </a:ln>
            </p:spPr>
            <p:style>
              <a:lnRef idx="2">
                <a:schemeClr val="accent1"/>
              </a:lnRef>
              <a:fillRef idx="0">
                <a:schemeClr val="accent1"/>
              </a:fillRef>
              <a:effectRef idx="1">
                <a:schemeClr val="accent1"/>
              </a:effectRef>
              <a:fontRef idx="minor">
                <a:schemeClr val="tx1"/>
              </a:fontRef>
            </p:style>
          </p:cxnSp>
          <p:cxnSp>
            <p:nvCxnSpPr>
              <p:cNvPr id="122" name="Straight Arrow Connector 121"/>
              <p:cNvCxnSpPr/>
              <p:nvPr/>
            </p:nvCxnSpPr>
            <p:spPr>
              <a:xfrm>
                <a:off x="9258843" y="3743334"/>
                <a:ext cx="0" cy="1981565"/>
              </a:xfrm>
              <a:prstGeom prst="straightConnector1">
                <a:avLst/>
              </a:prstGeom>
              <a:ln w="12700">
                <a:solidFill>
                  <a:srgbClr val="2F5597"/>
                </a:solidFill>
                <a:headEnd type="triangle" w="lg" len="lg"/>
                <a:tailEnd type="none" w="lg" len="lg"/>
              </a:ln>
            </p:spPr>
            <p:style>
              <a:lnRef idx="2">
                <a:schemeClr val="accent1"/>
              </a:lnRef>
              <a:fillRef idx="0">
                <a:schemeClr val="accent1"/>
              </a:fillRef>
              <a:effectRef idx="1">
                <a:schemeClr val="accent1"/>
              </a:effectRef>
              <a:fontRef idx="minor">
                <a:schemeClr val="tx1"/>
              </a:fontRef>
            </p:style>
          </p:cxnSp>
        </p:grpSp>
        <p:sp>
          <p:nvSpPr>
            <p:cNvPr id="124" name="TextBox 123"/>
            <p:cNvSpPr txBox="1"/>
            <p:nvPr/>
          </p:nvSpPr>
          <p:spPr>
            <a:xfrm>
              <a:off x="10094019" y="4080304"/>
              <a:ext cx="1272529" cy="400110"/>
            </a:xfrm>
            <a:prstGeom prst="rect">
              <a:avLst/>
            </a:prstGeom>
            <a:noFill/>
          </p:spPr>
          <p:txBody>
            <a:bodyPr wrap="none" rtlCol="0">
              <a:spAutoFit/>
            </a:bodyPr>
            <a:lstStyle/>
            <a:p>
              <a:pPr algn="ctr"/>
              <a:r>
                <a:rPr lang="en-US" sz="2000" b="1" dirty="0" smtClean="0">
                  <a:solidFill>
                    <a:srgbClr val="1F4E79"/>
                  </a:solidFill>
                </a:rPr>
                <a:t>to process</a:t>
              </a:r>
              <a:endParaRPr lang="en-US" sz="1600" b="1" dirty="0">
                <a:solidFill>
                  <a:srgbClr val="1F4E79"/>
                </a:solidFill>
              </a:endParaRPr>
            </a:p>
          </p:txBody>
        </p:sp>
      </p:grpSp>
      <p:grpSp>
        <p:nvGrpSpPr>
          <p:cNvPr id="14" name="Group 13"/>
          <p:cNvGrpSpPr/>
          <p:nvPr/>
        </p:nvGrpSpPr>
        <p:grpSpPr>
          <a:xfrm>
            <a:off x="1285875" y="1067128"/>
            <a:ext cx="9144553" cy="772050"/>
            <a:chOff x="1285875" y="1067128"/>
            <a:chExt cx="9144553" cy="772050"/>
          </a:xfrm>
        </p:grpSpPr>
        <p:grpSp>
          <p:nvGrpSpPr>
            <p:cNvPr id="4" name="Group 3"/>
            <p:cNvGrpSpPr/>
            <p:nvPr/>
          </p:nvGrpSpPr>
          <p:grpSpPr>
            <a:xfrm>
              <a:off x="1285875" y="1393901"/>
              <a:ext cx="9144553" cy="445277"/>
              <a:chOff x="2369855" y="1271238"/>
              <a:chExt cx="6888987" cy="614107"/>
            </a:xfrm>
          </p:grpSpPr>
          <p:grpSp>
            <p:nvGrpSpPr>
              <p:cNvPr id="20" name="Group 19"/>
              <p:cNvGrpSpPr/>
              <p:nvPr/>
            </p:nvGrpSpPr>
            <p:grpSpPr>
              <a:xfrm rot="10800000">
                <a:off x="2369855" y="1271238"/>
                <a:ext cx="6888987" cy="614106"/>
                <a:chOff x="6842729" y="3743334"/>
                <a:chExt cx="2416114" cy="1981565"/>
              </a:xfrm>
            </p:grpSpPr>
            <p:cxnSp>
              <p:nvCxnSpPr>
                <p:cNvPr id="21" name="Straight Arrow Connector 20"/>
                <p:cNvCxnSpPr/>
                <p:nvPr/>
              </p:nvCxnSpPr>
              <p:spPr>
                <a:xfrm>
                  <a:off x="6842729" y="5719041"/>
                  <a:ext cx="2416114" cy="5858"/>
                </a:xfrm>
                <a:prstGeom prst="straightConnector1">
                  <a:avLst/>
                </a:prstGeom>
                <a:ln w="12700">
                  <a:solidFill>
                    <a:srgbClr val="767171"/>
                  </a:solidFill>
                  <a:headEnd type="none"/>
                  <a:tailEnd type="none" w="lg" len="lg"/>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9258843" y="3743334"/>
                  <a:ext cx="0" cy="1981565"/>
                </a:xfrm>
                <a:prstGeom prst="straightConnector1">
                  <a:avLst/>
                </a:prstGeom>
                <a:ln w="12700">
                  <a:solidFill>
                    <a:srgbClr val="767171"/>
                  </a:solidFill>
                  <a:headEnd type="triangle" w="lg" len="lg"/>
                  <a:tailEnd type="none" w="lg" len="lg"/>
                </a:ln>
              </p:spPr>
              <p:style>
                <a:lnRef idx="2">
                  <a:schemeClr val="accent1"/>
                </a:lnRef>
                <a:fillRef idx="0">
                  <a:schemeClr val="accent1"/>
                </a:fillRef>
                <a:effectRef idx="1">
                  <a:schemeClr val="accent1"/>
                </a:effectRef>
                <a:fontRef idx="minor">
                  <a:schemeClr val="tx1"/>
                </a:fontRef>
              </p:style>
            </p:cxnSp>
          </p:grpSp>
          <p:cxnSp>
            <p:nvCxnSpPr>
              <p:cNvPr id="23" name="Straight Arrow Connector 22"/>
              <p:cNvCxnSpPr/>
              <p:nvPr/>
            </p:nvCxnSpPr>
            <p:spPr>
              <a:xfrm rot="10800000">
                <a:off x="9258842" y="1271239"/>
                <a:ext cx="0" cy="614106"/>
              </a:xfrm>
              <a:prstGeom prst="straightConnector1">
                <a:avLst/>
              </a:prstGeom>
              <a:ln w="12700">
                <a:solidFill>
                  <a:srgbClr val="767171"/>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
          <p:nvSpPr>
            <p:cNvPr id="25" name="TextBox 24"/>
            <p:cNvSpPr txBox="1"/>
            <p:nvPr/>
          </p:nvSpPr>
          <p:spPr>
            <a:xfrm>
              <a:off x="3530553" y="1067128"/>
              <a:ext cx="4234749" cy="400110"/>
            </a:xfrm>
            <a:prstGeom prst="rect">
              <a:avLst/>
            </a:prstGeom>
            <a:noFill/>
          </p:spPr>
          <p:txBody>
            <a:bodyPr wrap="none" rtlCol="0">
              <a:spAutoFit/>
            </a:bodyPr>
            <a:lstStyle/>
            <a:p>
              <a:pPr algn="ctr"/>
              <a:r>
                <a:rPr lang="en-US" sz="2000" b="1" dirty="0">
                  <a:solidFill>
                    <a:schemeClr val="bg2">
                      <a:lumMod val="50000"/>
                    </a:schemeClr>
                  </a:solidFill>
                </a:rPr>
                <a:t>r</a:t>
              </a:r>
              <a:r>
                <a:rPr lang="en-US" sz="2000" b="1" dirty="0" smtClean="0">
                  <a:solidFill>
                    <a:schemeClr val="bg2">
                      <a:lumMod val="50000"/>
                    </a:schemeClr>
                  </a:solidFill>
                </a:rPr>
                <a:t>eferences </a:t>
              </a:r>
              <a:r>
                <a:rPr lang="en-US" sz="2000" dirty="0" smtClean="0">
                  <a:solidFill>
                    <a:schemeClr val="bg2">
                      <a:lumMod val="50000"/>
                    </a:schemeClr>
                  </a:solidFill>
                </a:rPr>
                <a:t>(with the help of metadata)</a:t>
              </a:r>
              <a:endParaRPr lang="en-US" sz="1600" dirty="0">
                <a:solidFill>
                  <a:schemeClr val="bg2">
                    <a:lumMod val="50000"/>
                  </a:schemeClr>
                </a:solidFill>
              </a:endParaRPr>
            </a:p>
          </p:txBody>
        </p:sp>
      </p:grpSp>
      <p:grpSp>
        <p:nvGrpSpPr>
          <p:cNvPr id="17" name="Group 16"/>
          <p:cNvGrpSpPr/>
          <p:nvPr/>
        </p:nvGrpSpPr>
        <p:grpSpPr>
          <a:xfrm>
            <a:off x="5243768" y="5241516"/>
            <a:ext cx="1490639" cy="826086"/>
            <a:chOff x="5243768" y="5241516"/>
            <a:chExt cx="1490639" cy="826086"/>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3558" y="5418616"/>
              <a:ext cx="600849" cy="60084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43768" y="5241516"/>
              <a:ext cx="826086" cy="826086"/>
            </a:xfrm>
            <a:prstGeom prst="rect">
              <a:avLst/>
            </a:prstGeom>
          </p:spPr>
        </p:pic>
      </p:grpSp>
      <p:sp>
        <p:nvSpPr>
          <p:cNvPr id="19" name="Slide Number Placeholder 18"/>
          <p:cNvSpPr>
            <a:spLocks noGrp="1"/>
          </p:cNvSpPr>
          <p:nvPr>
            <p:ph type="sldNum" sz="quarter" idx="12"/>
          </p:nvPr>
        </p:nvSpPr>
        <p:spPr/>
        <p:txBody>
          <a:bodyPr/>
          <a:lstStyle/>
          <a:p>
            <a:fld id="{98168DD1-7CCE-3B4F-A5C4-FBD827D15A31}" type="slidenum">
              <a:rPr lang="en-US" smtClean="0"/>
              <a:t>3</a:t>
            </a:fld>
            <a:endParaRPr lang="en-US"/>
          </a:p>
        </p:txBody>
      </p:sp>
      <p:sp>
        <p:nvSpPr>
          <p:cNvPr id="24" name="Footer Placeholder 23"/>
          <p:cNvSpPr>
            <a:spLocks noGrp="1"/>
          </p:cNvSpPr>
          <p:nvPr>
            <p:ph type="ftr" sz="quarter" idx="11"/>
          </p:nvPr>
        </p:nvSpPr>
        <p:spPr/>
        <p:txBody>
          <a:bodyPr/>
          <a:lstStyle/>
          <a:p>
            <a:r>
              <a:rPr lang="en-US" smtClean="0"/>
              <a:t>Corporation for National Research Initiatives</a:t>
            </a:r>
            <a:endParaRPr lang="en-US" dirty="0" smtClean="0"/>
          </a:p>
        </p:txBody>
      </p:sp>
    </p:spTree>
    <p:extLst>
      <p:ext uri="{BB962C8B-B14F-4D97-AF65-F5344CB8AC3E}">
        <p14:creationId xmlns:p14="http://schemas.microsoft.com/office/powerpoint/2010/main" val="401568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38" y="-343027"/>
            <a:ext cx="10515600" cy="1325563"/>
          </a:xfrm>
        </p:spPr>
        <p:txBody>
          <a:bodyPr/>
          <a:lstStyle/>
          <a:p>
            <a:r>
              <a:rPr lang="en-US" dirty="0" smtClean="0">
                <a:solidFill>
                  <a:schemeClr val="bg2">
                    <a:lumMod val="25000"/>
                  </a:schemeClr>
                </a:solidFill>
              </a:rPr>
              <a:t>Datatype Record</a:t>
            </a:r>
            <a:endParaRPr lang="en-US" dirty="0">
              <a:solidFill>
                <a:schemeClr val="bg2">
                  <a:lumMod val="25000"/>
                </a:schemeClr>
              </a:solidFill>
            </a:endParaRPr>
          </a:p>
        </p:txBody>
      </p:sp>
      <p:sp>
        <p:nvSpPr>
          <p:cNvPr id="19" name="Slide Number Placeholder 18"/>
          <p:cNvSpPr>
            <a:spLocks noGrp="1"/>
          </p:cNvSpPr>
          <p:nvPr>
            <p:ph type="sldNum" sz="quarter" idx="12"/>
          </p:nvPr>
        </p:nvSpPr>
        <p:spPr/>
        <p:txBody>
          <a:bodyPr/>
          <a:lstStyle/>
          <a:p>
            <a:fld id="{98168DD1-7CCE-3B4F-A5C4-FBD827D15A31}" type="slidenum">
              <a:rPr lang="en-US" smtClean="0"/>
              <a:t>4</a:t>
            </a:fld>
            <a:endParaRPr lang="en-US"/>
          </a:p>
        </p:txBody>
      </p:sp>
      <p:sp>
        <p:nvSpPr>
          <p:cNvPr id="24" name="Footer Placeholder 23"/>
          <p:cNvSpPr>
            <a:spLocks noGrp="1"/>
          </p:cNvSpPr>
          <p:nvPr>
            <p:ph type="ftr" sz="quarter" idx="11"/>
          </p:nvPr>
        </p:nvSpPr>
        <p:spPr/>
        <p:txBody>
          <a:bodyPr/>
          <a:lstStyle/>
          <a:p>
            <a:r>
              <a:rPr lang="en-US" smtClean="0"/>
              <a:t>Corporation for National Research Initiatives</a:t>
            </a:r>
            <a:endParaRPr lang="en-US" dirty="0" smtClean="0"/>
          </a:p>
        </p:txBody>
      </p:sp>
      <p:sp>
        <p:nvSpPr>
          <p:cNvPr id="13" name="Rectangle 12"/>
          <p:cNvSpPr/>
          <p:nvPr/>
        </p:nvSpPr>
        <p:spPr>
          <a:xfrm>
            <a:off x="2000173" y="927081"/>
            <a:ext cx="8240750" cy="461665"/>
          </a:xfrm>
          <a:prstGeom prst="rect">
            <a:avLst/>
          </a:prstGeom>
        </p:spPr>
        <p:txBody>
          <a:bodyPr wrap="square">
            <a:spAutoFit/>
          </a:bodyPr>
          <a:lstStyle/>
          <a:p>
            <a:pPr algn="ctr"/>
            <a:r>
              <a:rPr lang="en-US" sz="2400" b="1" dirty="0" smtClean="0">
                <a:solidFill>
                  <a:srgbClr val="1F4E79"/>
                </a:solidFill>
              </a:rPr>
              <a:t>If the goal is to primarily help humans, then </a:t>
            </a:r>
          </a:p>
        </p:txBody>
      </p:sp>
      <p:grpSp>
        <p:nvGrpSpPr>
          <p:cNvPr id="26" name="Group 25"/>
          <p:cNvGrpSpPr/>
          <p:nvPr/>
        </p:nvGrpSpPr>
        <p:grpSpPr>
          <a:xfrm>
            <a:off x="4723360" y="1852554"/>
            <a:ext cx="2311980" cy="978914"/>
            <a:chOff x="4514309" y="2180874"/>
            <a:chExt cx="2311980" cy="978914"/>
          </a:xfrm>
        </p:grpSpPr>
        <p:pic>
          <p:nvPicPr>
            <p:cNvPr id="27" name="Picture 26" descr="036-symbols.png"/>
            <p:cNvPicPr>
              <a:picLocks noChangeAspect="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373596" y="2180874"/>
              <a:ext cx="548640" cy="548640"/>
            </a:xfrm>
            <a:prstGeom prst="rect">
              <a:avLst/>
            </a:prstGeom>
          </p:spPr>
        </p:pic>
        <p:sp>
          <p:nvSpPr>
            <p:cNvPr id="28" name="TextBox 27"/>
            <p:cNvSpPr txBox="1"/>
            <p:nvPr/>
          </p:nvSpPr>
          <p:spPr>
            <a:xfrm>
              <a:off x="4514309" y="2698123"/>
              <a:ext cx="2311980" cy="461665"/>
            </a:xfrm>
            <a:prstGeom prst="rect">
              <a:avLst/>
            </a:prstGeom>
            <a:noFill/>
          </p:spPr>
          <p:txBody>
            <a:bodyPr wrap="none" rtlCol="0">
              <a:spAutoFit/>
            </a:bodyPr>
            <a:lstStyle/>
            <a:p>
              <a:pPr algn="ctr"/>
              <a:r>
                <a:rPr lang="en-US" sz="2400" b="1" dirty="0" smtClean="0">
                  <a:solidFill>
                    <a:schemeClr val="bg2">
                      <a:lumMod val="50000"/>
                    </a:schemeClr>
                  </a:solidFill>
                </a:rPr>
                <a:t>Datatype Record</a:t>
              </a:r>
              <a:endParaRPr lang="en-US" b="1" dirty="0">
                <a:solidFill>
                  <a:schemeClr val="bg2">
                    <a:lumMod val="50000"/>
                  </a:schemeClr>
                </a:solidFill>
              </a:endParaRPr>
            </a:p>
          </p:txBody>
        </p:sp>
      </p:grpSp>
      <p:grpSp>
        <p:nvGrpSpPr>
          <p:cNvPr id="32" name="Group 31"/>
          <p:cNvGrpSpPr/>
          <p:nvPr/>
        </p:nvGrpSpPr>
        <p:grpSpPr>
          <a:xfrm>
            <a:off x="5158192" y="3233574"/>
            <a:ext cx="1653543" cy="1150208"/>
            <a:chOff x="4949141" y="3743334"/>
            <a:chExt cx="1653543" cy="1150208"/>
          </a:xfrm>
        </p:grpSpPr>
        <p:cxnSp>
          <p:nvCxnSpPr>
            <p:cNvPr id="33" name="Straight Arrow Connector 32"/>
            <p:cNvCxnSpPr/>
            <p:nvPr/>
          </p:nvCxnSpPr>
          <p:spPr>
            <a:xfrm>
              <a:off x="5680875" y="3743334"/>
              <a:ext cx="0" cy="1150208"/>
            </a:xfrm>
            <a:prstGeom prst="straightConnector1">
              <a:avLst/>
            </a:prstGeom>
            <a:ln w="12700">
              <a:solidFill>
                <a:schemeClr val="tx1">
                  <a:lumMod val="50000"/>
                  <a:lumOff val="50000"/>
                </a:schemeClr>
              </a:solidFill>
              <a:tailEnd type="triangle" w="lg" len="lg"/>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949141" y="3987526"/>
              <a:ext cx="1653543" cy="400110"/>
            </a:xfrm>
            <a:prstGeom prst="rect">
              <a:avLst/>
            </a:prstGeom>
            <a:noFill/>
            <a:ln>
              <a:noFill/>
            </a:ln>
          </p:spPr>
          <p:txBody>
            <a:bodyPr wrap="none" rtlCol="0">
              <a:spAutoFit/>
            </a:bodyPr>
            <a:lstStyle/>
            <a:p>
              <a:pPr algn="ctr"/>
              <a:r>
                <a:rPr lang="en-US" sz="2000" b="1" dirty="0" smtClean="0">
                  <a:solidFill>
                    <a:schemeClr val="bg1">
                      <a:lumMod val="50000"/>
                    </a:schemeClr>
                  </a:solidFill>
                </a:rPr>
                <a:t>could contain</a:t>
              </a:r>
              <a:endParaRPr lang="en-US" sz="1600" b="1" dirty="0">
                <a:solidFill>
                  <a:schemeClr val="bg1">
                    <a:lumMod val="50000"/>
                  </a:schemeClr>
                </a:solidFill>
              </a:endParaRPr>
            </a:p>
          </p:txBody>
        </p:sp>
      </p:grpSp>
      <p:sp>
        <p:nvSpPr>
          <p:cNvPr id="35" name="TextBox 34"/>
          <p:cNvSpPr txBox="1"/>
          <p:nvPr/>
        </p:nvSpPr>
        <p:spPr>
          <a:xfrm>
            <a:off x="2946857" y="4741263"/>
            <a:ext cx="5869065" cy="1015663"/>
          </a:xfrm>
          <a:prstGeom prst="rect">
            <a:avLst/>
          </a:prstGeom>
          <a:noFill/>
        </p:spPr>
        <p:txBody>
          <a:bodyPr wrap="none" rtlCol="0">
            <a:spAutoFit/>
          </a:bodyPr>
          <a:lstStyle/>
          <a:p>
            <a:pPr algn="ctr"/>
            <a:r>
              <a:rPr lang="en-US" sz="2000" b="1" dirty="0" smtClean="0">
                <a:solidFill>
                  <a:srgbClr val="7F7F7F"/>
                </a:solidFill>
              </a:rPr>
              <a:t>Self-contained, (less precise), documentation.</a:t>
            </a:r>
          </a:p>
          <a:p>
            <a:pPr algn="ctr"/>
            <a:r>
              <a:rPr lang="en-US" sz="2000" dirty="0" smtClean="0">
                <a:solidFill>
                  <a:srgbClr val="7F7F7F"/>
                </a:solidFill>
              </a:rPr>
              <a:t>This means, the record </a:t>
            </a:r>
            <a:r>
              <a:rPr lang="en-US" sz="2000" dirty="0">
                <a:solidFill>
                  <a:srgbClr val="7F7F7F"/>
                </a:solidFill>
              </a:rPr>
              <a:t>c</a:t>
            </a:r>
            <a:r>
              <a:rPr lang="en-US" sz="2000" dirty="0" smtClean="0">
                <a:solidFill>
                  <a:srgbClr val="7F7F7F"/>
                </a:solidFill>
              </a:rPr>
              <a:t>ould contain mostly words </a:t>
            </a:r>
          </a:p>
          <a:p>
            <a:pPr algn="ctr"/>
            <a:r>
              <a:rPr lang="en-US" sz="2000" dirty="0" smtClean="0">
                <a:solidFill>
                  <a:srgbClr val="7F7F7F"/>
                </a:solidFill>
              </a:rPr>
              <a:t>with a few references to other </a:t>
            </a:r>
            <a:r>
              <a:rPr lang="en-US" sz="2000" dirty="0" err="1" smtClean="0">
                <a:solidFill>
                  <a:srgbClr val="7F7F7F"/>
                </a:solidFill>
              </a:rPr>
              <a:t>datatypes</a:t>
            </a:r>
            <a:r>
              <a:rPr lang="en-US" sz="2000" dirty="0" smtClean="0">
                <a:solidFill>
                  <a:srgbClr val="7F7F7F"/>
                </a:solidFill>
              </a:rPr>
              <a:t> if applicable.</a:t>
            </a:r>
          </a:p>
        </p:txBody>
      </p:sp>
    </p:spTree>
    <p:extLst>
      <p:ext uri="{BB962C8B-B14F-4D97-AF65-F5344CB8AC3E}">
        <p14:creationId xmlns:p14="http://schemas.microsoft.com/office/powerpoint/2010/main" val="420178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38" y="-343027"/>
            <a:ext cx="10515600" cy="1325563"/>
          </a:xfrm>
        </p:spPr>
        <p:txBody>
          <a:bodyPr/>
          <a:lstStyle/>
          <a:p>
            <a:r>
              <a:rPr lang="en-US" dirty="0" smtClean="0">
                <a:solidFill>
                  <a:schemeClr val="bg2">
                    <a:lumMod val="25000"/>
                  </a:schemeClr>
                </a:solidFill>
              </a:rPr>
              <a:t>Datatype Record</a:t>
            </a:r>
            <a:endParaRPr lang="en-US" dirty="0">
              <a:solidFill>
                <a:schemeClr val="bg2">
                  <a:lumMod val="25000"/>
                </a:schemeClr>
              </a:solidFill>
            </a:endParaRPr>
          </a:p>
        </p:txBody>
      </p:sp>
      <p:sp>
        <p:nvSpPr>
          <p:cNvPr id="19" name="Slide Number Placeholder 18"/>
          <p:cNvSpPr>
            <a:spLocks noGrp="1"/>
          </p:cNvSpPr>
          <p:nvPr>
            <p:ph type="sldNum" sz="quarter" idx="12"/>
          </p:nvPr>
        </p:nvSpPr>
        <p:spPr/>
        <p:txBody>
          <a:bodyPr/>
          <a:lstStyle/>
          <a:p>
            <a:fld id="{98168DD1-7CCE-3B4F-A5C4-FBD827D15A31}" type="slidenum">
              <a:rPr lang="en-US" smtClean="0"/>
              <a:t>5</a:t>
            </a:fld>
            <a:endParaRPr lang="en-US"/>
          </a:p>
        </p:txBody>
      </p:sp>
      <p:sp>
        <p:nvSpPr>
          <p:cNvPr id="24" name="Footer Placeholder 23"/>
          <p:cNvSpPr>
            <a:spLocks noGrp="1"/>
          </p:cNvSpPr>
          <p:nvPr>
            <p:ph type="ftr" sz="quarter" idx="11"/>
          </p:nvPr>
        </p:nvSpPr>
        <p:spPr/>
        <p:txBody>
          <a:bodyPr/>
          <a:lstStyle/>
          <a:p>
            <a:r>
              <a:rPr lang="en-US" smtClean="0"/>
              <a:t>Corporation for National Research Initiatives</a:t>
            </a:r>
            <a:endParaRPr lang="en-US" dirty="0" smtClean="0"/>
          </a:p>
        </p:txBody>
      </p:sp>
      <p:sp>
        <p:nvSpPr>
          <p:cNvPr id="13" name="Rectangle 12"/>
          <p:cNvSpPr/>
          <p:nvPr/>
        </p:nvSpPr>
        <p:spPr>
          <a:xfrm>
            <a:off x="2000173" y="961641"/>
            <a:ext cx="8240750" cy="461665"/>
          </a:xfrm>
          <a:prstGeom prst="rect">
            <a:avLst/>
          </a:prstGeom>
        </p:spPr>
        <p:txBody>
          <a:bodyPr wrap="square">
            <a:spAutoFit/>
          </a:bodyPr>
          <a:lstStyle/>
          <a:p>
            <a:pPr algn="ctr"/>
            <a:r>
              <a:rPr lang="en-US" sz="2400" b="1" dirty="0" smtClean="0">
                <a:solidFill>
                  <a:srgbClr val="1F4E79"/>
                </a:solidFill>
              </a:rPr>
              <a:t>If the goal is to also enable software to process data, then </a:t>
            </a:r>
          </a:p>
        </p:txBody>
      </p:sp>
      <p:grpSp>
        <p:nvGrpSpPr>
          <p:cNvPr id="26" name="Group 25"/>
          <p:cNvGrpSpPr/>
          <p:nvPr/>
        </p:nvGrpSpPr>
        <p:grpSpPr>
          <a:xfrm>
            <a:off x="4766246" y="1921674"/>
            <a:ext cx="2311980" cy="978914"/>
            <a:chOff x="4514309" y="2180874"/>
            <a:chExt cx="2311980" cy="978914"/>
          </a:xfrm>
        </p:grpSpPr>
        <p:pic>
          <p:nvPicPr>
            <p:cNvPr id="27" name="Picture 26" descr="036-symbols.png"/>
            <p:cNvPicPr>
              <a:picLocks noChangeAspect="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373596" y="2180874"/>
              <a:ext cx="548640" cy="548640"/>
            </a:xfrm>
            <a:prstGeom prst="rect">
              <a:avLst/>
            </a:prstGeom>
          </p:spPr>
        </p:pic>
        <p:sp>
          <p:nvSpPr>
            <p:cNvPr id="28" name="TextBox 27"/>
            <p:cNvSpPr txBox="1"/>
            <p:nvPr/>
          </p:nvSpPr>
          <p:spPr>
            <a:xfrm>
              <a:off x="4514309" y="2698123"/>
              <a:ext cx="2311980" cy="461665"/>
            </a:xfrm>
            <a:prstGeom prst="rect">
              <a:avLst/>
            </a:prstGeom>
            <a:noFill/>
          </p:spPr>
          <p:txBody>
            <a:bodyPr wrap="none" rtlCol="0">
              <a:spAutoFit/>
            </a:bodyPr>
            <a:lstStyle/>
            <a:p>
              <a:pPr algn="ctr"/>
              <a:r>
                <a:rPr lang="en-US" sz="2400" b="1" dirty="0" smtClean="0">
                  <a:solidFill>
                    <a:schemeClr val="bg2">
                      <a:lumMod val="50000"/>
                    </a:schemeClr>
                  </a:solidFill>
                </a:rPr>
                <a:t>Datatype Record</a:t>
              </a:r>
              <a:endParaRPr lang="en-US" b="1" dirty="0">
                <a:solidFill>
                  <a:schemeClr val="bg2">
                    <a:lumMod val="50000"/>
                  </a:schemeClr>
                </a:solidFill>
              </a:endParaRPr>
            </a:p>
          </p:txBody>
        </p:sp>
      </p:grpSp>
      <p:grpSp>
        <p:nvGrpSpPr>
          <p:cNvPr id="32" name="Group 31"/>
          <p:cNvGrpSpPr/>
          <p:nvPr/>
        </p:nvGrpSpPr>
        <p:grpSpPr>
          <a:xfrm>
            <a:off x="5088499" y="3302694"/>
            <a:ext cx="1757738" cy="1150208"/>
            <a:chOff x="4836562" y="3743334"/>
            <a:chExt cx="1757738" cy="1150208"/>
          </a:xfrm>
        </p:grpSpPr>
        <p:cxnSp>
          <p:nvCxnSpPr>
            <p:cNvPr id="33" name="Straight Arrow Connector 32"/>
            <p:cNvCxnSpPr/>
            <p:nvPr/>
          </p:nvCxnSpPr>
          <p:spPr>
            <a:xfrm>
              <a:off x="5680875" y="3743334"/>
              <a:ext cx="0" cy="1150208"/>
            </a:xfrm>
            <a:prstGeom prst="straightConnector1">
              <a:avLst/>
            </a:prstGeom>
            <a:ln w="12700">
              <a:solidFill>
                <a:schemeClr val="tx1">
                  <a:lumMod val="50000"/>
                  <a:lumOff val="50000"/>
                </a:schemeClr>
              </a:solidFill>
              <a:tailEnd type="triangle" w="lg" len="lg"/>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836562" y="3987526"/>
              <a:ext cx="1757738" cy="400110"/>
            </a:xfrm>
            <a:prstGeom prst="rect">
              <a:avLst/>
            </a:prstGeom>
            <a:noFill/>
            <a:ln>
              <a:noFill/>
            </a:ln>
          </p:spPr>
          <p:txBody>
            <a:bodyPr wrap="none" rtlCol="0">
              <a:spAutoFit/>
            </a:bodyPr>
            <a:lstStyle/>
            <a:p>
              <a:pPr algn="ctr"/>
              <a:r>
                <a:rPr lang="en-US" sz="2000" b="1" dirty="0" smtClean="0">
                  <a:solidFill>
                    <a:schemeClr val="bg1">
                      <a:lumMod val="50000"/>
                    </a:schemeClr>
                  </a:solidFill>
                </a:rPr>
                <a:t>should contain</a:t>
              </a:r>
              <a:endParaRPr lang="en-US" sz="1600" b="1" dirty="0">
                <a:solidFill>
                  <a:schemeClr val="bg1">
                    <a:lumMod val="50000"/>
                  </a:schemeClr>
                </a:solidFill>
              </a:endParaRPr>
            </a:p>
          </p:txBody>
        </p:sp>
      </p:grpSp>
      <p:sp>
        <p:nvSpPr>
          <p:cNvPr id="35" name="TextBox 34"/>
          <p:cNvSpPr txBox="1"/>
          <p:nvPr/>
        </p:nvSpPr>
        <p:spPr>
          <a:xfrm>
            <a:off x="3181553" y="4793103"/>
            <a:ext cx="5485471" cy="1323439"/>
          </a:xfrm>
          <a:prstGeom prst="rect">
            <a:avLst/>
          </a:prstGeom>
          <a:noFill/>
        </p:spPr>
        <p:txBody>
          <a:bodyPr wrap="none" rtlCol="0">
            <a:spAutoFit/>
          </a:bodyPr>
          <a:lstStyle/>
          <a:p>
            <a:pPr algn="ctr"/>
            <a:r>
              <a:rPr lang="en-US" sz="2000" b="1" dirty="0" smtClean="0">
                <a:solidFill>
                  <a:srgbClr val="7F7F7F"/>
                </a:solidFill>
              </a:rPr>
              <a:t>A (more) precise definition.</a:t>
            </a:r>
          </a:p>
          <a:p>
            <a:pPr algn="ctr"/>
            <a:r>
              <a:rPr lang="en-US" sz="2000" dirty="0" smtClean="0">
                <a:solidFill>
                  <a:srgbClr val="7F7F7F"/>
                </a:solidFill>
              </a:rPr>
              <a:t>This means, it should be a detailed record </a:t>
            </a:r>
          </a:p>
          <a:p>
            <a:pPr algn="ctr"/>
            <a:r>
              <a:rPr lang="en-US" sz="2000" dirty="0" smtClean="0">
                <a:solidFill>
                  <a:srgbClr val="7F7F7F"/>
                </a:solidFill>
              </a:rPr>
              <a:t>with references to other </a:t>
            </a:r>
            <a:r>
              <a:rPr lang="en-US" sz="2000" dirty="0" err="1" smtClean="0">
                <a:solidFill>
                  <a:srgbClr val="7F7F7F"/>
                </a:solidFill>
              </a:rPr>
              <a:t>datatypes</a:t>
            </a:r>
            <a:r>
              <a:rPr lang="en-US" sz="2000" dirty="0" smtClean="0">
                <a:solidFill>
                  <a:srgbClr val="7F7F7F"/>
                </a:solidFill>
              </a:rPr>
              <a:t> </a:t>
            </a:r>
          </a:p>
          <a:p>
            <a:pPr algn="ctr"/>
            <a:r>
              <a:rPr lang="en-US" sz="2000" dirty="0" smtClean="0">
                <a:solidFill>
                  <a:srgbClr val="7F7F7F"/>
                </a:solidFill>
              </a:rPr>
              <a:t>for composition, normalization, and reuse reasons.</a:t>
            </a:r>
          </a:p>
        </p:txBody>
      </p:sp>
    </p:spTree>
    <p:extLst>
      <p:ext uri="{BB962C8B-B14F-4D97-AF65-F5344CB8AC3E}">
        <p14:creationId xmlns:p14="http://schemas.microsoft.com/office/powerpoint/2010/main" val="13326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38" y="-343027"/>
            <a:ext cx="10515600" cy="1325563"/>
          </a:xfrm>
        </p:spPr>
        <p:txBody>
          <a:bodyPr/>
          <a:lstStyle/>
          <a:p>
            <a:r>
              <a:rPr lang="en-US" dirty="0" smtClean="0">
                <a:solidFill>
                  <a:schemeClr val="bg2">
                    <a:lumMod val="25000"/>
                  </a:schemeClr>
                </a:solidFill>
              </a:rPr>
              <a:t>Differing scopes: Human use vs. software use</a:t>
            </a:r>
            <a:endParaRPr lang="en-US" dirty="0">
              <a:solidFill>
                <a:schemeClr val="bg2">
                  <a:lumMod val="25000"/>
                </a:schemeClr>
              </a:solidFill>
            </a:endParaRPr>
          </a:p>
        </p:txBody>
      </p:sp>
      <p:sp>
        <p:nvSpPr>
          <p:cNvPr id="20" name="Rectangle 19"/>
          <p:cNvSpPr/>
          <p:nvPr/>
        </p:nvSpPr>
        <p:spPr>
          <a:xfrm>
            <a:off x="138226" y="1047454"/>
            <a:ext cx="5857344" cy="3862596"/>
          </a:xfrm>
          <a:prstGeom prst="rect">
            <a:avLst/>
          </a:prstGeom>
        </p:spPr>
        <p:txBody>
          <a:bodyPr wrap="square">
            <a:spAutoFit/>
          </a:bodyPr>
          <a:lstStyle/>
          <a:p>
            <a:pPr algn="ctr">
              <a:spcAft>
                <a:spcPts val="500"/>
              </a:spcAft>
            </a:pPr>
            <a:r>
              <a:rPr lang="en-US" sz="2000" b="1" dirty="0" smtClean="0">
                <a:solidFill>
                  <a:schemeClr val="accent1">
                    <a:lumMod val="75000"/>
                  </a:schemeClr>
                </a:solidFill>
              </a:rPr>
              <a:t>Records for primarily human use </a:t>
            </a:r>
          </a:p>
          <a:p>
            <a:pPr algn="ctr">
              <a:spcAft>
                <a:spcPts val="500"/>
              </a:spcAft>
            </a:pPr>
            <a:r>
              <a:rPr lang="en-US" sz="2000" dirty="0" smtClean="0">
                <a:solidFill>
                  <a:schemeClr val="accent1">
                    <a:lumMod val="75000"/>
                  </a:schemeClr>
                </a:solidFill>
              </a:rPr>
              <a:t>and for perhaps internal software use</a:t>
            </a:r>
          </a:p>
          <a:p>
            <a:pPr marL="285750" indent="-285750">
              <a:spcAft>
                <a:spcPts val="500"/>
              </a:spcAft>
              <a:buFont typeface="Arial" charset="0"/>
              <a:buChar char="•"/>
            </a:pPr>
            <a:endParaRPr lang="en-US" sz="2000" dirty="0" smtClean="0">
              <a:solidFill>
                <a:schemeClr val="bg2">
                  <a:lumMod val="50000"/>
                </a:schemeClr>
              </a:solidFill>
            </a:endParaRPr>
          </a:p>
          <a:p>
            <a:pPr marL="285750" indent="-285750">
              <a:spcAft>
                <a:spcPts val="500"/>
              </a:spcAft>
              <a:buFont typeface="Arial" charset="0"/>
              <a:buChar char="•"/>
            </a:pPr>
            <a:r>
              <a:rPr lang="en-US" sz="2000" dirty="0" smtClean="0">
                <a:solidFill>
                  <a:schemeClr val="bg2">
                    <a:lumMod val="50000"/>
                  </a:schemeClr>
                </a:solidFill>
              </a:rPr>
              <a:t>Definitions would mostly be at the </a:t>
            </a:r>
            <a:r>
              <a:rPr lang="en-US" sz="2000" dirty="0">
                <a:solidFill>
                  <a:schemeClr val="bg2">
                    <a:lumMod val="50000"/>
                  </a:schemeClr>
                </a:solidFill>
              </a:rPr>
              <a:t>collection </a:t>
            </a:r>
            <a:r>
              <a:rPr lang="en-US" sz="2000" dirty="0" smtClean="0">
                <a:solidFill>
                  <a:schemeClr val="bg2">
                    <a:lumMod val="50000"/>
                  </a:schemeClr>
                </a:solidFill>
              </a:rPr>
              <a:t>level, e.g., table-level not cell level.</a:t>
            </a:r>
          </a:p>
          <a:p>
            <a:pPr marL="285750" indent="-285750">
              <a:spcAft>
                <a:spcPts val="500"/>
              </a:spcAft>
              <a:buFont typeface="Arial" charset="0"/>
              <a:buChar char="•"/>
            </a:pPr>
            <a:r>
              <a:rPr lang="en-US" sz="2000" dirty="0" smtClean="0">
                <a:solidFill>
                  <a:schemeClr val="bg2">
                    <a:lumMod val="50000"/>
                  </a:schemeClr>
                </a:solidFill>
              </a:rPr>
              <a:t>Required upfront effort is low for registering </a:t>
            </a:r>
            <a:r>
              <a:rPr lang="en-US" sz="2000" dirty="0" err="1" smtClean="0">
                <a:solidFill>
                  <a:schemeClr val="bg2">
                    <a:lumMod val="50000"/>
                  </a:schemeClr>
                </a:solidFill>
              </a:rPr>
              <a:t>datatypes</a:t>
            </a:r>
            <a:r>
              <a:rPr lang="en-US" sz="2000" dirty="0" smtClean="0">
                <a:solidFill>
                  <a:schemeClr val="bg2">
                    <a:lumMod val="50000"/>
                  </a:schemeClr>
                </a:solidFill>
              </a:rPr>
              <a:t>.</a:t>
            </a:r>
          </a:p>
          <a:p>
            <a:pPr marL="285750" indent="-285750">
              <a:spcAft>
                <a:spcPts val="500"/>
              </a:spcAft>
              <a:buFont typeface="Arial" charset="0"/>
              <a:buChar char="•"/>
            </a:pPr>
            <a:r>
              <a:rPr lang="en-US" sz="2000" dirty="0" smtClean="0">
                <a:solidFill>
                  <a:schemeClr val="bg2">
                    <a:lumMod val="50000"/>
                  </a:schemeClr>
                </a:solidFill>
              </a:rPr>
              <a:t>No real leverage from pre-existing definitions. That is, there would be little to no reuse.</a:t>
            </a:r>
          </a:p>
          <a:p>
            <a:pPr marL="285750" indent="-285750">
              <a:spcAft>
                <a:spcPts val="500"/>
              </a:spcAft>
              <a:buFont typeface="Arial" charset="0"/>
              <a:buChar char="•"/>
            </a:pPr>
            <a:r>
              <a:rPr lang="en-US" sz="2000" dirty="0" smtClean="0">
                <a:solidFill>
                  <a:schemeClr val="bg2">
                    <a:lumMod val="50000"/>
                  </a:schemeClr>
                </a:solidFill>
              </a:rPr>
              <a:t>Mainly useful for humans, although “wired” software can take advantage of these definitions.</a:t>
            </a:r>
            <a:endParaRPr lang="en-US" sz="2000" dirty="0">
              <a:solidFill>
                <a:schemeClr val="bg2">
                  <a:lumMod val="50000"/>
                </a:schemeClr>
              </a:solidFill>
            </a:endParaRPr>
          </a:p>
        </p:txBody>
      </p:sp>
      <p:sp>
        <p:nvSpPr>
          <p:cNvPr id="6" name="Slide Number Placeholder 5"/>
          <p:cNvSpPr>
            <a:spLocks noGrp="1"/>
          </p:cNvSpPr>
          <p:nvPr>
            <p:ph type="sldNum" sz="quarter" idx="12"/>
          </p:nvPr>
        </p:nvSpPr>
        <p:spPr/>
        <p:txBody>
          <a:bodyPr/>
          <a:lstStyle/>
          <a:p>
            <a:fld id="{98168DD1-7CCE-3B4F-A5C4-FBD827D15A31}" type="slidenum">
              <a:rPr lang="en-US" smtClean="0"/>
              <a:t>6</a:t>
            </a:fld>
            <a:endParaRPr lang="en-US"/>
          </a:p>
        </p:txBody>
      </p:sp>
      <p:sp>
        <p:nvSpPr>
          <p:cNvPr id="7" name="Footer Placeholder 6"/>
          <p:cNvSpPr>
            <a:spLocks noGrp="1"/>
          </p:cNvSpPr>
          <p:nvPr>
            <p:ph type="ftr" sz="quarter" idx="11"/>
          </p:nvPr>
        </p:nvSpPr>
        <p:spPr/>
        <p:txBody>
          <a:bodyPr/>
          <a:lstStyle/>
          <a:p>
            <a:r>
              <a:rPr lang="en-US" smtClean="0"/>
              <a:t>Corporation for National Research Initiatives</a:t>
            </a:r>
            <a:endParaRPr lang="en-US" dirty="0" smtClean="0"/>
          </a:p>
        </p:txBody>
      </p:sp>
      <p:sp>
        <p:nvSpPr>
          <p:cNvPr id="22" name="Rectangle 21"/>
          <p:cNvSpPr/>
          <p:nvPr/>
        </p:nvSpPr>
        <p:spPr>
          <a:xfrm>
            <a:off x="6488040" y="1057002"/>
            <a:ext cx="5703960" cy="3618939"/>
          </a:xfrm>
          <a:prstGeom prst="rect">
            <a:avLst/>
          </a:prstGeom>
        </p:spPr>
        <p:txBody>
          <a:bodyPr wrap="square">
            <a:spAutoFit/>
          </a:bodyPr>
          <a:lstStyle/>
          <a:p>
            <a:pPr algn="ctr">
              <a:spcAft>
                <a:spcPts val="500"/>
              </a:spcAft>
            </a:pPr>
            <a:r>
              <a:rPr lang="en-US" sz="2000" b="1" dirty="0" smtClean="0">
                <a:solidFill>
                  <a:srgbClr val="2F5597"/>
                </a:solidFill>
              </a:rPr>
              <a:t>Records for software and external use</a:t>
            </a:r>
          </a:p>
          <a:p>
            <a:pPr>
              <a:spcAft>
                <a:spcPts val="500"/>
              </a:spcAft>
            </a:pPr>
            <a:endParaRPr lang="en-US" sz="2000" dirty="0" smtClean="0">
              <a:solidFill>
                <a:schemeClr val="bg2">
                  <a:lumMod val="50000"/>
                </a:schemeClr>
              </a:solidFill>
            </a:endParaRPr>
          </a:p>
          <a:p>
            <a:pPr marL="285750" indent="-285750">
              <a:spcAft>
                <a:spcPts val="500"/>
              </a:spcAft>
              <a:buFont typeface="Arial" charset="0"/>
              <a:buChar char="•"/>
            </a:pPr>
            <a:endParaRPr lang="en-US" sz="2000" dirty="0" smtClean="0">
              <a:solidFill>
                <a:schemeClr val="bg2">
                  <a:lumMod val="50000"/>
                </a:schemeClr>
              </a:solidFill>
            </a:endParaRPr>
          </a:p>
          <a:p>
            <a:pPr marL="285750" indent="-285750">
              <a:spcAft>
                <a:spcPts val="500"/>
              </a:spcAft>
              <a:buFont typeface="Arial" charset="0"/>
              <a:buChar char="•"/>
            </a:pPr>
            <a:r>
              <a:rPr lang="en-US" sz="2000" dirty="0" smtClean="0">
                <a:solidFill>
                  <a:schemeClr val="bg2">
                    <a:lumMod val="50000"/>
                  </a:schemeClr>
                </a:solidFill>
              </a:rPr>
              <a:t>Definitions would be built on top of each other.</a:t>
            </a:r>
          </a:p>
          <a:p>
            <a:pPr marL="285750" indent="-285750">
              <a:spcAft>
                <a:spcPts val="500"/>
              </a:spcAft>
              <a:buFont typeface="Arial" charset="0"/>
              <a:buChar char="•"/>
            </a:pPr>
            <a:r>
              <a:rPr lang="en-US" sz="2000" dirty="0" smtClean="0">
                <a:solidFill>
                  <a:schemeClr val="bg2">
                    <a:lumMod val="50000"/>
                  </a:schemeClr>
                </a:solidFill>
              </a:rPr>
              <a:t>Required upfront effort is high. </a:t>
            </a:r>
          </a:p>
          <a:p>
            <a:pPr marL="285750" indent="-285750">
              <a:spcAft>
                <a:spcPts val="500"/>
              </a:spcAft>
              <a:buFont typeface="Arial" charset="0"/>
              <a:buChar char="•"/>
            </a:pPr>
            <a:r>
              <a:rPr lang="en-US" sz="2000" dirty="0" smtClean="0">
                <a:solidFill>
                  <a:schemeClr val="bg2">
                    <a:lumMod val="50000"/>
                  </a:schemeClr>
                </a:solidFill>
              </a:rPr>
              <a:t>Reuse possibilities are high.</a:t>
            </a:r>
          </a:p>
          <a:p>
            <a:pPr marL="285750" indent="-285750">
              <a:spcAft>
                <a:spcPts val="500"/>
              </a:spcAft>
              <a:buFont typeface="Arial" charset="0"/>
              <a:buChar char="•"/>
            </a:pPr>
            <a:r>
              <a:rPr lang="en-US" sz="2000" dirty="0" smtClean="0">
                <a:solidFill>
                  <a:schemeClr val="bg2">
                    <a:lumMod val="50000"/>
                  </a:schemeClr>
                </a:solidFill>
              </a:rPr>
              <a:t>Software can leverage the definitions for automated processing and actions.</a:t>
            </a:r>
          </a:p>
          <a:p>
            <a:pPr marL="285750" indent="-285750">
              <a:spcAft>
                <a:spcPts val="500"/>
              </a:spcAft>
              <a:buFont typeface="Arial" charset="0"/>
              <a:buChar char="•"/>
            </a:pPr>
            <a:r>
              <a:rPr lang="en-US" sz="2000" dirty="0" smtClean="0">
                <a:solidFill>
                  <a:schemeClr val="bg2">
                    <a:lumMod val="50000"/>
                  </a:schemeClr>
                </a:solidFill>
              </a:rPr>
              <a:t>External agents can potentially process data without additional help.</a:t>
            </a:r>
          </a:p>
        </p:txBody>
      </p:sp>
      <p:cxnSp>
        <p:nvCxnSpPr>
          <p:cNvPr id="23" name="Straight Arrow Connector 22"/>
          <p:cNvCxnSpPr/>
          <p:nvPr/>
        </p:nvCxnSpPr>
        <p:spPr>
          <a:xfrm>
            <a:off x="6112599" y="1426987"/>
            <a:ext cx="0" cy="2877058"/>
          </a:xfrm>
          <a:prstGeom prst="straightConnector1">
            <a:avLst/>
          </a:prstGeom>
          <a:ln w="19050" cmpd="sng">
            <a:solidFill>
              <a:schemeClr val="tx1">
                <a:lumMod val="50000"/>
                <a:lumOff val="50000"/>
              </a:schemeClr>
            </a:solidFill>
            <a:prstDash val="dot"/>
            <a:headEnd type="none"/>
            <a:tailEnd type="none" w="lg" len="lg"/>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544266" y="4961961"/>
            <a:ext cx="11196338" cy="1200328"/>
          </a:xfrm>
          <a:prstGeom prst="rect">
            <a:avLst/>
          </a:prstGeom>
        </p:spPr>
        <p:txBody>
          <a:bodyPr wrap="square">
            <a:spAutoFit/>
          </a:bodyPr>
          <a:lstStyle/>
          <a:p>
            <a:pPr algn="ctr"/>
            <a:r>
              <a:rPr lang="en-US" sz="2400" dirty="0" smtClean="0">
                <a:solidFill>
                  <a:srgbClr val="2F5597"/>
                </a:solidFill>
              </a:rPr>
              <a:t>Finding a sweet spot between the two is a challenge. </a:t>
            </a:r>
          </a:p>
          <a:p>
            <a:pPr algn="ctr"/>
            <a:endParaRPr lang="en-US" sz="2400" dirty="0" smtClean="0">
              <a:solidFill>
                <a:srgbClr val="2F5597"/>
              </a:solidFill>
            </a:endParaRPr>
          </a:p>
          <a:p>
            <a:pPr algn="ctr"/>
            <a:r>
              <a:rPr lang="en-US" sz="2400" dirty="0" smtClean="0">
                <a:solidFill>
                  <a:srgbClr val="2F5597"/>
                </a:solidFill>
              </a:rPr>
              <a:t>Previous attempts have quickly put us in the ontology space or in the ISO 11179 space.</a:t>
            </a:r>
          </a:p>
        </p:txBody>
      </p:sp>
    </p:spTree>
    <p:extLst>
      <p:ext uri="{BB962C8B-B14F-4D97-AF65-F5344CB8AC3E}">
        <p14:creationId xmlns:p14="http://schemas.microsoft.com/office/powerpoint/2010/main" val="330512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22" grpId="0" build="p"/>
      <p:bldP spid="2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38" y="-242668"/>
            <a:ext cx="10515600" cy="1325563"/>
          </a:xfrm>
        </p:spPr>
        <p:txBody>
          <a:bodyPr/>
          <a:lstStyle/>
          <a:p>
            <a:pPr algn="ctr"/>
            <a:r>
              <a:rPr lang="en-US" dirty="0" smtClean="0">
                <a:solidFill>
                  <a:schemeClr val="bg2">
                    <a:lumMod val="25000"/>
                  </a:schemeClr>
                </a:solidFill>
              </a:rPr>
              <a:t>Standards Activity</a:t>
            </a:r>
            <a:endParaRPr lang="en-US" dirty="0">
              <a:solidFill>
                <a:schemeClr val="bg2">
                  <a:lumMod val="25000"/>
                </a:schemeClr>
              </a:solidFill>
            </a:endParaRPr>
          </a:p>
        </p:txBody>
      </p:sp>
      <p:sp>
        <p:nvSpPr>
          <p:cNvPr id="49" name="Rectangle 48"/>
          <p:cNvSpPr/>
          <p:nvPr/>
        </p:nvSpPr>
        <p:spPr>
          <a:xfrm>
            <a:off x="836341" y="982536"/>
            <a:ext cx="10504449" cy="5293757"/>
          </a:xfrm>
          <a:prstGeom prst="rect">
            <a:avLst/>
          </a:prstGeom>
        </p:spPr>
        <p:txBody>
          <a:bodyPr wrap="square">
            <a:spAutoFit/>
          </a:bodyPr>
          <a:lstStyle/>
          <a:p>
            <a:pPr marL="342900" indent="-342900">
              <a:spcAft>
                <a:spcPts val="500"/>
              </a:spcAft>
              <a:buFont typeface="Arial" charset="0"/>
              <a:buChar char="•"/>
            </a:pPr>
            <a:r>
              <a:rPr lang="en-US" dirty="0" smtClean="0">
                <a:solidFill>
                  <a:schemeClr val="bg2">
                    <a:lumMod val="50000"/>
                  </a:schemeClr>
                </a:solidFill>
              </a:rPr>
              <a:t>Output of DTRv1 (2016) one of four RDA outputs approved as EC ICT Tech Spec</a:t>
            </a:r>
          </a:p>
          <a:p>
            <a:pPr marL="800100" lvl="1" indent="-342900">
              <a:spcAft>
                <a:spcPts val="500"/>
              </a:spcAft>
              <a:buFont typeface="Arial" charset="0"/>
              <a:buChar char="•"/>
            </a:pPr>
            <a:r>
              <a:rPr lang="en-US" dirty="0" smtClean="0">
                <a:solidFill>
                  <a:schemeClr val="bg2">
                    <a:lumMod val="50000"/>
                  </a:schemeClr>
                </a:solidFill>
              </a:rPr>
              <a:t>Flippant summary </a:t>
            </a:r>
            <a:r>
              <a:rPr lang="mr-IN" dirty="0" smtClean="0">
                <a:solidFill>
                  <a:schemeClr val="bg2">
                    <a:lumMod val="50000"/>
                  </a:schemeClr>
                </a:solidFill>
              </a:rPr>
              <a:t>–</a:t>
            </a:r>
            <a:r>
              <a:rPr lang="en-US" dirty="0" smtClean="0">
                <a:solidFill>
                  <a:schemeClr val="bg2">
                    <a:lumMod val="50000"/>
                  </a:schemeClr>
                </a:solidFill>
              </a:rPr>
              <a:t> we think this is a good idea and lots of people seem to agree</a:t>
            </a:r>
          </a:p>
          <a:p>
            <a:pPr marL="800100" lvl="1" indent="-342900">
              <a:spcAft>
                <a:spcPts val="500"/>
              </a:spcAft>
              <a:buFont typeface="Arial" charset="0"/>
              <a:buChar char="•"/>
            </a:pPr>
            <a:r>
              <a:rPr lang="en-US" dirty="0">
                <a:solidFill>
                  <a:schemeClr val="bg2">
                    <a:lumMod val="50000"/>
                  </a:schemeClr>
                </a:solidFill>
              </a:rPr>
              <a:t>Formal summary - Confirmation that detailed and precise data typing is a key consideration in data sharing and reuse and that a federated registry system for such types is highly desirable and needs to accommodate each community’s own </a:t>
            </a:r>
            <a:r>
              <a:rPr lang="en-US" dirty="0" smtClean="0">
                <a:solidFill>
                  <a:schemeClr val="bg2">
                    <a:lumMod val="50000"/>
                  </a:schemeClr>
                </a:solidFill>
              </a:rPr>
              <a:t>requirements</a:t>
            </a:r>
          </a:p>
          <a:p>
            <a:pPr marL="342900" indent="-342900">
              <a:spcAft>
                <a:spcPts val="500"/>
              </a:spcAft>
              <a:buFont typeface="Arial" charset="0"/>
              <a:buChar char="•"/>
            </a:pPr>
            <a:r>
              <a:rPr lang="en-US" dirty="0" smtClean="0">
                <a:solidFill>
                  <a:schemeClr val="bg2">
                    <a:lumMod val="50000"/>
                  </a:schemeClr>
                </a:solidFill>
              </a:rPr>
              <a:t>ISO/IEC JTC1 SC32 WG2 (Joint Technical Committee for Info Tech, Metadata group, home of ISO 11179)</a:t>
            </a:r>
          </a:p>
          <a:p>
            <a:pPr marL="800100" lvl="1" indent="-342900">
              <a:spcAft>
                <a:spcPts val="500"/>
              </a:spcAft>
              <a:buFont typeface="Arial" charset="0"/>
              <a:buChar char="•"/>
            </a:pPr>
            <a:r>
              <a:rPr lang="en-US" dirty="0" smtClean="0">
                <a:solidFill>
                  <a:schemeClr val="bg2">
                    <a:lumMod val="50000"/>
                  </a:schemeClr>
                </a:solidFill>
              </a:rPr>
              <a:t>NIST/ITL played matchmaker</a:t>
            </a:r>
            <a:endParaRPr lang="en-US" dirty="0">
              <a:solidFill>
                <a:schemeClr val="bg2">
                  <a:lumMod val="50000"/>
                </a:schemeClr>
              </a:solidFill>
            </a:endParaRPr>
          </a:p>
          <a:p>
            <a:pPr marL="800100" lvl="1" indent="-342900">
              <a:spcAft>
                <a:spcPts val="500"/>
              </a:spcAft>
              <a:buFont typeface="Arial" charset="0"/>
              <a:buChar char="•"/>
            </a:pPr>
            <a:r>
              <a:rPr lang="en-US" dirty="0" smtClean="0">
                <a:solidFill>
                  <a:schemeClr val="bg2">
                    <a:lumMod val="50000"/>
                  </a:schemeClr>
                </a:solidFill>
              </a:rPr>
              <a:t>We put forward a strawman - a building blocks model - but for just </a:t>
            </a:r>
            <a:r>
              <a:rPr lang="en-US" i="1" dirty="0" smtClean="0">
                <a:solidFill>
                  <a:schemeClr val="bg2">
                    <a:lumMod val="50000"/>
                  </a:schemeClr>
                </a:solidFill>
              </a:rPr>
              <a:t>tabular data</a:t>
            </a:r>
            <a:r>
              <a:rPr lang="en-US" dirty="0" smtClean="0">
                <a:solidFill>
                  <a:schemeClr val="bg2">
                    <a:lumMod val="50000"/>
                  </a:schemeClr>
                </a:solidFill>
              </a:rPr>
              <a:t>. </a:t>
            </a:r>
          </a:p>
          <a:p>
            <a:pPr marL="800100" lvl="1" indent="-342900">
              <a:spcAft>
                <a:spcPts val="500"/>
              </a:spcAft>
              <a:buFont typeface="Arial" charset="0"/>
              <a:buChar char="•"/>
            </a:pPr>
            <a:r>
              <a:rPr lang="en-US" dirty="0" smtClean="0">
                <a:solidFill>
                  <a:schemeClr val="bg2">
                    <a:lumMod val="50000"/>
                  </a:schemeClr>
                </a:solidFill>
              </a:rPr>
              <a:t>In that proposal, a datatype record can build on other records to compose, extend, or otherwise depend - this proposal is already into the ontology space.</a:t>
            </a:r>
          </a:p>
          <a:p>
            <a:pPr marL="800100" lvl="1" indent="-342900">
              <a:spcAft>
                <a:spcPts val="500"/>
              </a:spcAft>
              <a:buFont typeface="Arial" charset="0"/>
              <a:buChar char="•"/>
            </a:pPr>
            <a:r>
              <a:rPr lang="en-US" dirty="0" smtClean="0">
                <a:solidFill>
                  <a:schemeClr val="bg2">
                    <a:lumMod val="50000"/>
                  </a:schemeClr>
                </a:solidFill>
              </a:rPr>
              <a:t>The proposal generated a lot of discussion in the ISO WG.</a:t>
            </a:r>
          </a:p>
          <a:p>
            <a:pPr marL="800100" lvl="1" indent="-342900">
              <a:spcAft>
                <a:spcPts val="500"/>
              </a:spcAft>
              <a:buFont typeface="Arial" charset="0"/>
              <a:buChar char="•"/>
            </a:pPr>
            <a:r>
              <a:rPr lang="en-US" dirty="0" smtClean="0">
                <a:solidFill>
                  <a:schemeClr val="bg2">
                    <a:lumMod val="50000"/>
                  </a:schemeClr>
                </a:solidFill>
              </a:rPr>
              <a:t>New WG2 plan</a:t>
            </a:r>
          </a:p>
          <a:p>
            <a:pPr marL="1257300" lvl="2" indent="-342900">
              <a:spcAft>
                <a:spcPts val="500"/>
              </a:spcAft>
              <a:buFont typeface="Arial" charset="0"/>
              <a:buChar char="•"/>
            </a:pPr>
            <a:r>
              <a:rPr lang="en-US" dirty="0" smtClean="0">
                <a:solidFill>
                  <a:schemeClr val="bg2">
                    <a:lumMod val="50000"/>
                  </a:schemeClr>
                </a:solidFill>
              </a:rPr>
              <a:t>Leave ISO 11179 as is</a:t>
            </a:r>
          </a:p>
          <a:p>
            <a:pPr marL="1257300" lvl="2" indent="-342900">
              <a:spcAft>
                <a:spcPts val="500"/>
              </a:spcAft>
              <a:buFont typeface="Arial" charset="0"/>
              <a:buChar char="•"/>
            </a:pPr>
            <a:r>
              <a:rPr lang="en-US" dirty="0" smtClean="0">
                <a:solidFill>
                  <a:schemeClr val="bg2">
                    <a:lumMod val="50000"/>
                  </a:schemeClr>
                </a:solidFill>
              </a:rPr>
              <a:t>Move forward with new metadata groups, with DTR as one focus</a:t>
            </a:r>
          </a:p>
          <a:p>
            <a:pPr marL="342900" indent="-342900">
              <a:spcAft>
                <a:spcPts val="500"/>
              </a:spcAft>
              <a:buFont typeface="Arial" charset="0"/>
              <a:buChar char="•"/>
            </a:pPr>
            <a:r>
              <a:rPr lang="en-US" dirty="0" smtClean="0">
                <a:solidFill>
                  <a:schemeClr val="bg2">
                    <a:lumMod val="50000"/>
                  </a:schemeClr>
                </a:solidFill>
              </a:rPr>
              <a:t>DTRv2 </a:t>
            </a:r>
            <a:r>
              <a:rPr lang="mr-IN" dirty="0" smtClean="0">
                <a:solidFill>
                  <a:schemeClr val="bg2">
                    <a:lumMod val="50000"/>
                  </a:schemeClr>
                </a:solidFill>
              </a:rPr>
              <a:t>–</a:t>
            </a:r>
            <a:r>
              <a:rPr lang="en-US" dirty="0" smtClean="0">
                <a:solidFill>
                  <a:schemeClr val="bg2">
                    <a:lumMod val="50000"/>
                  </a:schemeClr>
                </a:solidFill>
              </a:rPr>
              <a:t> will try to wrap-up at P11</a:t>
            </a:r>
          </a:p>
          <a:p>
            <a:pPr marL="800100" lvl="1" indent="-342900">
              <a:spcAft>
                <a:spcPts val="500"/>
              </a:spcAft>
              <a:buFont typeface="Arial" charset="0"/>
              <a:buChar char="•"/>
            </a:pPr>
            <a:endParaRPr lang="en-US" dirty="0" smtClean="0">
              <a:solidFill>
                <a:schemeClr val="bg2">
                  <a:lumMod val="50000"/>
                </a:schemeClr>
              </a:solidFill>
            </a:endParaRPr>
          </a:p>
        </p:txBody>
      </p:sp>
      <p:sp>
        <p:nvSpPr>
          <p:cNvPr id="5" name="Slide Number Placeholder 4"/>
          <p:cNvSpPr>
            <a:spLocks noGrp="1"/>
          </p:cNvSpPr>
          <p:nvPr>
            <p:ph type="sldNum" sz="quarter" idx="12"/>
          </p:nvPr>
        </p:nvSpPr>
        <p:spPr/>
        <p:txBody>
          <a:bodyPr/>
          <a:lstStyle/>
          <a:p>
            <a:fld id="{98168DD1-7CCE-3B4F-A5C4-FBD827D15A31}" type="slidenum">
              <a:rPr lang="en-US" smtClean="0"/>
              <a:t>7</a:t>
            </a:fld>
            <a:endParaRPr lang="en-US"/>
          </a:p>
        </p:txBody>
      </p:sp>
      <p:sp>
        <p:nvSpPr>
          <p:cNvPr id="6" name="Footer Placeholder 5"/>
          <p:cNvSpPr>
            <a:spLocks noGrp="1"/>
          </p:cNvSpPr>
          <p:nvPr>
            <p:ph type="ftr" sz="quarter" idx="11"/>
          </p:nvPr>
        </p:nvSpPr>
        <p:spPr/>
        <p:txBody>
          <a:bodyPr/>
          <a:lstStyle/>
          <a:p>
            <a:r>
              <a:rPr lang="en-US" smtClean="0"/>
              <a:t>Corporation for National Research Initiatives</a:t>
            </a:r>
            <a:endParaRPr lang="en-US" dirty="0" smtClean="0"/>
          </a:p>
        </p:txBody>
      </p:sp>
    </p:spTree>
    <p:extLst>
      <p:ext uri="{BB962C8B-B14F-4D97-AF65-F5344CB8AC3E}">
        <p14:creationId xmlns:p14="http://schemas.microsoft.com/office/powerpoint/2010/main" val="13237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9">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9">
                                            <p:txEl>
                                              <p:pRg st="9" end="9"/>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9">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Corporation for National Research Initiatives</a:t>
            </a:r>
            <a:endParaRPr lang="en-US" dirty="0" smtClean="0"/>
          </a:p>
        </p:txBody>
      </p:sp>
      <p:sp>
        <p:nvSpPr>
          <p:cNvPr id="5" name="Slide Number Placeholder 4"/>
          <p:cNvSpPr>
            <a:spLocks noGrp="1"/>
          </p:cNvSpPr>
          <p:nvPr>
            <p:ph type="sldNum" sz="quarter" idx="12"/>
          </p:nvPr>
        </p:nvSpPr>
        <p:spPr/>
        <p:txBody>
          <a:bodyPr/>
          <a:lstStyle/>
          <a:p>
            <a:fld id="{98168DD1-7CCE-3B4F-A5C4-FBD827D15A31}" type="slidenum">
              <a:rPr lang="en-US" smtClean="0"/>
              <a:t>8</a:t>
            </a:fld>
            <a:endParaRPr lang="en-US"/>
          </a:p>
        </p:txBody>
      </p:sp>
    </p:spTree>
    <p:extLst>
      <p:ext uri="{BB962C8B-B14F-4D97-AF65-F5344CB8AC3E}">
        <p14:creationId xmlns:p14="http://schemas.microsoft.com/office/powerpoint/2010/main" val="1795019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PID Kernel Information (KI)</a:t>
            </a:r>
            <a:br>
              <a:rPr lang="en-US" dirty="0" smtClean="0"/>
            </a:br>
            <a:r>
              <a:rPr lang="en-US" sz="4000" dirty="0" smtClean="0"/>
              <a:t>Guiding Principles FAQ</a:t>
            </a:r>
            <a:endParaRPr lang="en-US" dirty="0"/>
          </a:p>
        </p:txBody>
      </p:sp>
      <p:sp>
        <p:nvSpPr>
          <p:cNvPr id="3" name="Content Placeholder 2"/>
          <p:cNvSpPr>
            <a:spLocks noGrp="1"/>
          </p:cNvSpPr>
          <p:nvPr>
            <p:ph idx="1"/>
          </p:nvPr>
        </p:nvSpPr>
        <p:spPr/>
        <p:txBody>
          <a:bodyPr>
            <a:normAutofit fontScale="55000" lnSpcReduction="20000"/>
          </a:bodyPr>
          <a:lstStyle/>
          <a:p>
            <a:r>
              <a:rPr lang="en-US" dirty="0"/>
              <a:t>Q:  What is PID Kernel Information?</a:t>
            </a:r>
          </a:p>
          <a:p>
            <a:r>
              <a:rPr lang="en-US" dirty="0"/>
              <a:t>A:  PID Kernel Information is information stored in the form of attributes within the PID record. PID Kernel Information supports smart programmatic decisions that can be accomplished through inspection of the PID record alone. </a:t>
            </a:r>
          </a:p>
          <a:p>
            <a:r>
              <a:rPr lang="en-US" dirty="0"/>
              <a:t/>
            </a:r>
            <a:br>
              <a:rPr lang="en-US" dirty="0"/>
            </a:br>
            <a:r>
              <a:rPr lang="en-US" dirty="0"/>
              <a:t>Q:  How broadly applicable are these guiding principles?</a:t>
            </a:r>
          </a:p>
          <a:p>
            <a:r>
              <a:rPr lang="en-US" dirty="0"/>
              <a:t>A:  These guiding principles are generally applicable to PID resolving systems that satisfy the following:  first, a PID resolving service must be able to store and retrieve a small amount of user defined metadata, and second there is a globally discoverable service available through which typing information about the extended PID record can be retrieved.   The Handle service and Data Type Registry meet these requirements; we expect other systems do as well and seek community input on others. </a:t>
            </a:r>
          </a:p>
          <a:p>
            <a:r>
              <a:rPr lang="en-US" dirty="0"/>
              <a:t/>
            </a:r>
            <a:br>
              <a:rPr lang="en-US" dirty="0"/>
            </a:br>
            <a:r>
              <a:rPr lang="en-US" dirty="0"/>
              <a:t>Q:  What is the purpose of the guiding principles?</a:t>
            </a:r>
          </a:p>
          <a:p>
            <a:r>
              <a:rPr lang="en-US" dirty="0"/>
              <a:t>A:  The guiding principles are a guide through which determination of the fitness of information for inclusion in the PID Kernel Information record can be made.    The principles apply to PIDs that reference (point to) data objects where a data object has a digital manifestation.  The object itself can be a physical object, data, metadata, etc.  </a:t>
            </a:r>
          </a:p>
          <a:p>
            <a:r>
              <a:rPr lang="en-US" dirty="0"/>
              <a:t/>
            </a:r>
            <a:br>
              <a:rPr lang="en-US" dirty="0"/>
            </a:br>
            <a:r>
              <a:rPr lang="en-US" dirty="0"/>
              <a:t>Q: To whom is this document important? </a:t>
            </a:r>
          </a:p>
          <a:p>
            <a:r>
              <a:rPr lang="en-US" dirty="0"/>
              <a:t>A:  The PID Kernel Information WG envisions global convergence around a small number of PID Kernel Information profiles. For instance, there could be a profile for IOT, for physical devices that are part of an </a:t>
            </a:r>
            <a:r>
              <a:rPr lang="en-US" dirty="0" err="1"/>
              <a:t>IoT</a:t>
            </a:r>
            <a:r>
              <a:rPr lang="en-US" dirty="0"/>
              <a:t>, and for research data.  The principles will guide the definition of these three profiles.  The profiles in the example illustrate that more than one profile can be useful for a data object.  </a:t>
            </a:r>
          </a:p>
          <a:p>
            <a:endParaRPr lang="en-US" dirty="0"/>
          </a:p>
        </p:txBody>
      </p:sp>
      <p:sp>
        <p:nvSpPr>
          <p:cNvPr id="4" name="Footer Placeholder 3"/>
          <p:cNvSpPr>
            <a:spLocks noGrp="1"/>
          </p:cNvSpPr>
          <p:nvPr>
            <p:ph type="ftr" sz="quarter" idx="11"/>
          </p:nvPr>
        </p:nvSpPr>
        <p:spPr/>
        <p:txBody>
          <a:bodyPr/>
          <a:lstStyle/>
          <a:p>
            <a:r>
              <a:rPr lang="en-US" smtClean="0"/>
              <a:t>Corporation for National Research Initiatives</a:t>
            </a:r>
            <a:endParaRPr lang="en-US" dirty="0" smtClean="0"/>
          </a:p>
        </p:txBody>
      </p:sp>
      <p:sp>
        <p:nvSpPr>
          <p:cNvPr id="5" name="Slide Number Placeholder 4"/>
          <p:cNvSpPr>
            <a:spLocks noGrp="1"/>
          </p:cNvSpPr>
          <p:nvPr>
            <p:ph type="sldNum" sz="quarter" idx="12"/>
          </p:nvPr>
        </p:nvSpPr>
        <p:spPr/>
        <p:txBody>
          <a:bodyPr/>
          <a:lstStyle/>
          <a:p>
            <a:fld id="{98168DD1-7CCE-3B4F-A5C4-FBD827D15A31}" type="slidenum">
              <a:rPr lang="en-US" smtClean="0"/>
              <a:t>9</a:t>
            </a:fld>
            <a:endParaRPr lang="en-US"/>
          </a:p>
        </p:txBody>
      </p:sp>
    </p:spTree>
    <p:extLst>
      <p:ext uri="{BB962C8B-B14F-4D97-AF65-F5344CB8AC3E}">
        <p14:creationId xmlns:p14="http://schemas.microsoft.com/office/powerpoint/2010/main" val="1043270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11698</TotalTime>
  <Words>781</Words>
  <Application>Microsoft Macintosh PowerPoint</Application>
  <PresentationFormat>Widescreen</PresentationFormat>
  <Paragraphs>146</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Calibri Light</vt:lpstr>
      <vt:lpstr>Mangal</vt:lpstr>
      <vt:lpstr>Arial</vt:lpstr>
      <vt:lpstr>Office Theme</vt:lpstr>
      <vt:lpstr>          Datatypes Characterizing data </vt:lpstr>
      <vt:lpstr>DTR v1 &amp; v2</vt:lpstr>
      <vt:lpstr>Datatype</vt:lpstr>
      <vt:lpstr>Datatype Record</vt:lpstr>
      <vt:lpstr>Datatype Record</vt:lpstr>
      <vt:lpstr>Differing scopes: Human use vs. software use</vt:lpstr>
      <vt:lpstr>Standards Activity</vt:lpstr>
      <vt:lpstr>PowerPoint Presentation</vt:lpstr>
      <vt:lpstr>PID Kernel Information (KI) Guiding Principles FAQ</vt:lpstr>
      <vt:lpstr>PID Kernel Information (KI) Guiding Principles: Work In Progress</vt:lpstr>
      <vt:lpstr>PowerPoint Presentation</vt:lpstr>
      <vt:lpstr>Road Map(s) Motivation</vt:lpstr>
      <vt:lpstr>Road Map(s) Motivation</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Cordra</dc:title>
  <dc:creator>Giridhar Manepalli</dc:creator>
  <cp:lastModifiedBy>Lynn Yarmey</cp:lastModifiedBy>
  <cp:revision>838</cp:revision>
  <dcterms:created xsi:type="dcterms:W3CDTF">2017-06-08T14:12:06Z</dcterms:created>
  <dcterms:modified xsi:type="dcterms:W3CDTF">2018-01-11T13:54:49Z</dcterms:modified>
</cp:coreProperties>
</file>